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7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7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4660"/>
  </p:normalViewPr>
  <p:slideViewPr>
    <p:cSldViewPr>
      <p:cViewPr varScale="1">
        <p:scale>
          <a:sx n="68" d="100"/>
          <a:sy n="68" d="100"/>
        </p:scale>
        <p:origin x="1488" y="96"/>
      </p:cViewPr>
      <p:guideLst>
        <p:guide orient="horz" pos="2160"/>
        <p:guide pos="57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518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771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706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498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186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554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201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853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488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449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575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0549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606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608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20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5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47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57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363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28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787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809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6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16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r.glosbe.com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uk-UA" sz="7200" b="1" dirty="0">
                <a:solidFill>
                  <a:schemeClr val="bg1"/>
                </a:solidFill>
                <a:latin typeface="Gabriola" panose="04040605051002020D02" pitchFamily="82" charset="0"/>
                <a:cs typeface="Kalinga" pitchFamily="34" charset="0"/>
              </a:rPr>
              <a:t>Турецька  мова </a:t>
            </a:r>
            <a:br>
              <a:rPr lang="uk-UA" sz="7200" b="1" dirty="0">
                <a:solidFill>
                  <a:schemeClr val="bg1"/>
                </a:solidFill>
                <a:latin typeface="Gabriola" panose="04040605051002020D02" pitchFamily="82" charset="0"/>
                <a:cs typeface="Kalinga" pitchFamily="34" charset="0"/>
              </a:rPr>
            </a:br>
            <a:r>
              <a:rPr lang="uk-UA" sz="7200" b="1" dirty="0">
                <a:solidFill>
                  <a:schemeClr val="bg1"/>
                </a:solidFill>
                <a:latin typeface="Gabriola" panose="04040605051002020D02" pitchFamily="82" charset="0"/>
                <a:cs typeface="Kalinga" pitchFamily="34" charset="0"/>
              </a:rPr>
              <a:t>для  початківців</a:t>
            </a:r>
            <a:endParaRPr lang="ru-RU" sz="7200" b="1" dirty="0">
              <a:solidFill>
                <a:schemeClr val="bg1"/>
              </a:solidFill>
              <a:latin typeface="Gabriola" panose="04040605051002020D02" pitchFamily="82" charset="0"/>
              <a:cs typeface="Kaling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88224" y="3140968"/>
            <a:ext cx="2192288" cy="172819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30 ауд. год. 3 </a:t>
            </a:r>
            <a:r>
              <a:rPr lang="ru-RU" b="1" dirty="0" err="1">
                <a:solidFill>
                  <a:srgbClr val="C00000"/>
                </a:solidFill>
              </a:rPr>
              <a:t>кредити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Tm="3000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2852936"/>
            <a:ext cx="3528392" cy="2548880"/>
          </a:xfrm>
        </p:spPr>
        <p:txBody>
          <a:bodyPr>
            <a:noAutofit/>
          </a:bodyPr>
          <a:lstStyle/>
          <a:p>
            <a:r>
              <a:rPr lang="ru-RU" sz="6600" b="1" dirty="0">
                <a:solidFill>
                  <a:schemeClr val="bg1"/>
                </a:solidFill>
                <a:latin typeface="Gabriola" panose="04040605051002020D02" pitchFamily="82" charset="0"/>
              </a:rPr>
              <a:t>ЛАСКАВО ПРОСИМО!</a:t>
            </a:r>
            <a:endParaRPr lang="" sz="6600" b="1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67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88640"/>
            <a:ext cx="8858312" cy="6455070"/>
          </a:xfrm>
        </p:spPr>
        <p:txBody>
          <a:bodyPr>
            <a:normAutofit/>
          </a:bodyPr>
          <a:lstStyle/>
          <a:p>
            <a:pPr marL="0" lvl="0" algn="just">
              <a:buNone/>
            </a:pPr>
            <a:r>
              <a:rPr lang="uk-UA" sz="2800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Якщо</a:t>
            </a:r>
            <a:r>
              <a:rPr lang="ru-RU" sz="2800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ви</a:t>
            </a:r>
            <a:r>
              <a:rPr lang="ru-RU" sz="2800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 належите до числа </a:t>
            </a:r>
            <a:r>
              <a:rPr lang="ru-RU" sz="2800" dirty="0" err="1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шанувальників</a:t>
            </a:r>
            <a:r>
              <a:rPr lang="ru-RU" sz="2800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турецької</a:t>
            </a:r>
            <a:r>
              <a:rPr lang="ru-RU" sz="2800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культури</a:t>
            </a:r>
            <a:r>
              <a:rPr lang="ru-RU" sz="2800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,</a:t>
            </a:r>
            <a:r>
              <a:rPr lang="uk-UA" sz="2800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 або плануєте подорож до Туреччини</a:t>
            </a:r>
            <a:r>
              <a:rPr lang="ru-RU" sz="2800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запрошуємо</a:t>
            </a:r>
            <a:r>
              <a:rPr lang="ru-RU" sz="2800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 вас пройти </a:t>
            </a:r>
            <a:r>
              <a:rPr lang="ru-RU" sz="2800" b="1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курс </a:t>
            </a:r>
            <a:r>
              <a:rPr lang="ru-RU" sz="2800" b="1" dirty="0" err="1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турецької</a:t>
            </a:r>
            <a:r>
              <a:rPr lang="ru-RU" sz="2800" b="1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мови</a:t>
            </a:r>
            <a:r>
              <a:rPr lang="ru-RU" sz="2800" b="1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 для </a:t>
            </a:r>
            <a:r>
              <a:rPr lang="ru-RU" sz="2800" b="1" dirty="0" err="1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початківців</a:t>
            </a:r>
            <a:r>
              <a:rPr lang="ru-RU" sz="2800" b="1" dirty="0">
                <a:solidFill>
                  <a:schemeClr val="bg1"/>
                </a:solidFill>
                <a:latin typeface="Gabriola" panose="04040605051002020D02" pitchFamily="82" charset="0"/>
                <a:cs typeface="Times New Roman" pitchFamily="18" charset="0"/>
              </a:rPr>
              <a:t>!</a:t>
            </a:r>
          </a:p>
          <a:p>
            <a:pPr marL="0" lvl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/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1357298"/>
            <a:ext cx="2887273" cy="2309818"/>
          </a:xfrm>
          <a:prstGeom prst="rect">
            <a:avLst/>
          </a:prstGeom>
        </p:spPr>
      </p:pic>
      <p:pic>
        <p:nvPicPr>
          <p:cNvPr id="4" name="Рисунок 3" descr="1.1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428736"/>
            <a:ext cx="3613730" cy="2635764"/>
          </a:xfrm>
          <a:prstGeom prst="rect">
            <a:avLst/>
          </a:prstGeom>
        </p:spPr>
      </p:pic>
      <p:pic>
        <p:nvPicPr>
          <p:cNvPr id="6" name="Рисунок 5" descr="1.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7236" y="1285860"/>
            <a:ext cx="2814829" cy="3071834"/>
          </a:xfrm>
          <a:prstGeom prst="rect">
            <a:avLst/>
          </a:prstGeom>
        </p:spPr>
      </p:pic>
      <p:pic>
        <p:nvPicPr>
          <p:cNvPr id="8" name="Рисунок 7" descr="1.2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4214818"/>
            <a:ext cx="3276605" cy="2180343"/>
          </a:xfrm>
          <a:prstGeom prst="rect">
            <a:avLst/>
          </a:prstGeom>
        </p:spPr>
      </p:pic>
      <p:pic>
        <p:nvPicPr>
          <p:cNvPr id="9" name="Рисунок 8" descr="1.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2100" y="4429132"/>
            <a:ext cx="3429023" cy="1928826"/>
          </a:xfrm>
          <a:prstGeom prst="rect">
            <a:avLst/>
          </a:prstGeom>
        </p:spPr>
      </p:pic>
      <p:pic>
        <p:nvPicPr>
          <p:cNvPr id="7" name="Рисунок 6" descr="trtui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7554" y="3571876"/>
            <a:ext cx="3476630" cy="2212401"/>
          </a:xfrm>
          <a:prstGeom prst="rect">
            <a:avLst/>
          </a:prstGeom>
        </p:spPr>
      </p:pic>
    </p:spTree>
  </p:cSld>
  <p:clrMapOvr>
    <a:masterClrMapping/>
  </p:clrMapOvr>
  <p:transition spd="slow" advTm="3000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42844" y="0"/>
            <a:ext cx="4352956" cy="507207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порівнянні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східними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мовами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турецька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вважається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нескладною для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завершення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курсу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турецької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початківців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зможете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спілкуватися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повсякденних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ситуаціях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висловлювати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свою думку та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підтримувати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бесіду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турецькою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в межах програмної тематики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Володіючи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турецькою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відкриєте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для себе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туризму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Содержимое 6" descr="9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1" y="4857760"/>
            <a:ext cx="5155721" cy="2000240"/>
          </a:xfrm>
        </p:spPr>
      </p:pic>
      <p:pic>
        <p:nvPicPr>
          <p:cNvPr id="8" name="Рисунок 7" descr="obuchenie-v-turtcii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08864">
            <a:off x="4333575" y="694615"/>
            <a:ext cx="4655649" cy="2886081"/>
          </a:xfrm>
          <a:prstGeom prst="rect">
            <a:avLst/>
          </a:prstGeom>
        </p:spPr>
      </p:pic>
      <p:pic>
        <p:nvPicPr>
          <p:cNvPr id="9" name="Рисунок 8" descr="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87337">
            <a:off x="5620337" y="4023018"/>
            <a:ext cx="3071802" cy="2301488"/>
          </a:xfrm>
          <a:prstGeom prst="rect">
            <a:avLst/>
          </a:prstGeom>
        </p:spPr>
      </p:pic>
    </p:spTree>
  </p:cSld>
  <p:clrMapOvr>
    <a:masterClrMapping/>
  </p:clrMapOvr>
  <p:transition spd="slow" advTm="3000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80728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4800" b="1" u="sng" dirty="0">
                <a:solidFill>
                  <a:schemeClr val="bg1"/>
                </a:solidFill>
                <a:latin typeface="Gabriola" panose="04040605051002020D02" pitchFamily="82" charset="0"/>
              </a:rPr>
              <a:t>Метою </a:t>
            </a:r>
            <a:r>
              <a:rPr lang="ru-RU" sz="4800" b="1" u="sng" dirty="0" err="1">
                <a:solidFill>
                  <a:schemeClr val="bg1"/>
                </a:solidFill>
                <a:latin typeface="Gabriola" panose="04040605051002020D02" pitchFamily="82" charset="0"/>
              </a:rPr>
              <a:t>дисципліни</a:t>
            </a:r>
            <a:r>
              <a:rPr lang="ru-RU" sz="4800" b="1" u="sng" dirty="0">
                <a:solidFill>
                  <a:schemeClr val="bg1"/>
                </a:solidFill>
                <a:latin typeface="Gabriola" panose="04040605051002020D02" pitchFamily="82" charset="0"/>
              </a:rPr>
              <a:t> </a:t>
            </a:r>
            <a:r>
              <a:rPr lang="ru-RU" sz="4800" dirty="0">
                <a:solidFill>
                  <a:schemeClr val="bg1"/>
                </a:solidFill>
                <a:latin typeface="Gabriola" panose="04040605051002020D02" pitchFamily="82" charset="0"/>
              </a:rPr>
              <a:t>є  </a:t>
            </a:r>
            <a:r>
              <a:rPr lang="ru-RU" sz="4800" dirty="0" err="1">
                <a:solidFill>
                  <a:schemeClr val="bg1"/>
                </a:solidFill>
                <a:latin typeface="Gabriola" panose="04040605051002020D02" pitchFamily="82" charset="0"/>
              </a:rPr>
              <a:t>досягнення</a:t>
            </a:r>
            <a:r>
              <a:rPr lang="ru-RU" sz="4800" dirty="0">
                <a:solidFill>
                  <a:schemeClr val="bg1"/>
                </a:solidFill>
                <a:latin typeface="Gabriola" panose="04040605051002020D02" pitchFamily="82" charset="0"/>
              </a:rPr>
              <a:t> порогового </a:t>
            </a:r>
            <a:r>
              <a:rPr lang="ru-RU" sz="4800" dirty="0" err="1">
                <a:solidFill>
                  <a:schemeClr val="bg1"/>
                </a:solidFill>
                <a:latin typeface="Gabriola" panose="04040605051002020D02" pitchFamily="82" charset="0"/>
              </a:rPr>
              <a:t>рівня</a:t>
            </a:r>
            <a:r>
              <a:rPr lang="ru-RU" sz="4800" dirty="0">
                <a:solidFill>
                  <a:schemeClr val="bg1"/>
                </a:solidFill>
                <a:latin typeface="Gabriola" panose="04040605051002020D02" pitchFamily="82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Gabriola" panose="04040605051002020D02" pitchFamily="82" charset="0"/>
              </a:rPr>
              <a:t>знання</a:t>
            </a:r>
            <a:r>
              <a:rPr lang="ru-RU" sz="4800" dirty="0">
                <a:solidFill>
                  <a:schemeClr val="bg1"/>
                </a:solidFill>
                <a:latin typeface="Gabriola" panose="04040605051002020D02" pitchFamily="82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Gabriola" panose="04040605051002020D02" pitchFamily="82" charset="0"/>
              </a:rPr>
              <a:t>турецької</a:t>
            </a:r>
            <a:r>
              <a:rPr lang="ru-RU" sz="4800" dirty="0">
                <a:solidFill>
                  <a:schemeClr val="bg1"/>
                </a:solidFill>
                <a:latin typeface="Gabriola" panose="04040605051002020D02" pitchFamily="82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Gabriola" panose="04040605051002020D02" pitchFamily="82" charset="0"/>
              </a:rPr>
              <a:t>мови</a:t>
            </a:r>
            <a:r>
              <a:rPr lang="ru-RU" sz="4800" dirty="0">
                <a:solidFill>
                  <a:schemeClr val="bg1"/>
                </a:solidFill>
                <a:latin typeface="Gabriola" panose="04040605051002020D02" pitchFamily="82" charset="0"/>
              </a:rPr>
              <a:t>.</a:t>
            </a:r>
          </a:p>
          <a:p>
            <a:endParaRPr lang="" dirty="0"/>
          </a:p>
        </p:txBody>
      </p:sp>
    </p:spTree>
    <p:extLst>
      <p:ext uri="{BB962C8B-B14F-4D97-AF65-F5344CB8AC3E}">
        <p14:creationId xmlns:p14="http://schemas.microsoft.com/office/powerpoint/2010/main" val="3874398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Завдання курсу:</a:t>
            </a:r>
            <a:br>
              <a:rPr lang="uk-UA" dirty="0">
                <a:solidFill>
                  <a:schemeClr val="bg1"/>
                </a:solidFill>
              </a:rPr>
            </a:br>
            <a:endParaRPr lang="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191822" cy="4764187"/>
          </a:xfrm>
        </p:spPr>
        <p:txBody>
          <a:bodyPr/>
          <a:lstStyle/>
          <a:p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) вивчення норм турецької</a:t>
            </a:r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 </a:t>
            </a:r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мови (орфоепічні, графічні, орфографічні);</a:t>
            </a:r>
          </a:p>
          <a:p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2) оволодіння лексичним мінімумом турецької мови;</a:t>
            </a:r>
          </a:p>
          <a:p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3) засвоєння порогового рівня граматики турецької мови;</a:t>
            </a:r>
          </a:p>
          <a:p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4) формування комунікативних умінь (читання, аудіювання, письма, говоріння) на пороговому рівні;</a:t>
            </a:r>
          </a:p>
          <a:p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5) ознайомлення з турецькими соціокультурними реаліями;</a:t>
            </a:r>
          </a:p>
          <a:p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6) набуття навичок перекладу з турецької на рідну мову та навпаки.</a:t>
            </a:r>
          </a:p>
          <a:p>
            <a:pPr marL="0" indent="0">
              <a:buNone/>
            </a:pPr>
            <a:endParaRPr lang="uk-UA" sz="2800" dirty="0">
              <a:solidFill>
                <a:schemeClr val="tx1">
                  <a:lumMod val="95000"/>
                  <a:lumOff val="5000"/>
                </a:schemeClr>
              </a:solidFill>
              <a:latin typeface="Gabriola" panose="04040605051002020D02" pitchFamily="82" charset="0"/>
            </a:endParaRPr>
          </a:p>
          <a:p>
            <a:endParaRPr lang="" dirty="0"/>
          </a:p>
        </p:txBody>
      </p:sp>
    </p:spTree>
    <p:extLst>
      <p:ext uri="{BB962C8B-B14F-4D97-AF65-F5344CB8AC3E}">
        <p14:creationId xmlns:p14="http://schemas.microsoft.com/office/powerpoint/2010/main" val="2070382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492896"/>
            <a:ext cx="6740916" cy="447596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uk-UA" b="1" dirty="0"/>
              <a:t>Перелік практичних занять</a:t>
            </a:r>
            <a:endParaRPr lang="uk-UA" dirty="0"/>
          </a:p>
          <a:p>
            <a:r>
              <a:rPr lang="uk-UA" b="1" dirty="0"/>
              <a:t>Тема 1.</a:t>
            </a:r>
            <a:r>
              <a:rPr lang="uk-UA" dirty="0"/>
              <a:t> Загальні відомості про Туреччину та турецьку мову. Культура, традиції, релігія Турецької Республіки. Алфавіт. Лексична тема „Привітання, знайомство”. Іменники в називному відмінку однини. </a:t>
            </a:r>
          </a:p>
          <a:p>
            <a:r>
              <a:rPr lang="uk-UA" b="1" dirty="0"/>
              <a:t>Тема 2.</a:t>
            </a:r>
            <a:r>
              <a:rPr lang="uk-UA" dirty="0"/>
              <a:t> Лексична тема „Мій клас, місцезнаходження”. Іменники в називному відмінку однини. Форма </a:t>
            </a:r>
            <a:r>
              <a:rPr lang="uk-UA" dirty="0" err="1"/>
              <a:t>множини.Іменники</a:t>
            </a:r>
            <a:r>
              <a:rPr lang="uk-UA" dirty="0"/>
              <a:t> в називному відмінку множини. Питання типу: </a:t>
            </a:r>
            <a:r>
              <a:rPr lang="en-US" dirty="0"/>
              <a:t>Bu ne, o </a:t>
            </a:r>
            <a:r>
              <a:rPr lang="en-US" dirty="0" err="1"/>
              <a:t>kim</a:t>
            </a:r>
            <a:r>
              <a:rPr lang="en-US" dirty="0"/>
              <a:t>, </a:t>
            </a:r>
            <a:r>
              <a:rPr lang="en-US" dirty="0" err="1"/>
              <a:t>burası</a:t>
            </a:r>
            <a:r>
              <a:rPr lang="en-US" dirty="0"/>
              <a:t> </a:t>
            </a:r>
            <a:r>
              <a:rPr lang="en-US" dirty="0" err="1"/>
              <a:t>neresi</a:t>
            </a:r>
            <a:r>
              <a:rPr lang="en-US" dirty="0"/>
              <a:t>? </a:t>
            </a:r>
            <a:r>
              <a:rPr lang="uk-UA" dirty="0"/>
              <a:t>Питальний афікс ‘</a:t>
            </a:r>
            <a:r>
              <a:rPr lang="en-US" dirty="0" err="1"/>
              <a:t>Mı</a:t>
            </a:r>
            <a:r>
              <a:rPr lang="en-US" dirty="0"/>
              <a:t>’.</a:t>
            </a:r>
          </a:p>
          <a:p>
            <a:r>
              <a:rPr lang="uk-UA" b="1" dirty="0"/>
              <a:t>Тема 3.</a:t>
            </a:r>
            <a:r>
              <a:rPr lang="uk-UA" dirty="0"/>
              <a:t> Лексична тема „Університет”. Іменники в називному відмінку множини. Місцевий відмінок. Слова ‘</a:t>
            </a:r>
            <a:r>
              <a:rPr lang="en-US" dirty="0" err="1"/>
              <a:t>var</a:t>
            </a:r>
            <a:r>
              <a:rPr lang="en-US" dirty="0"/>
              <a:t>, yok’.</a:t>
            </a:r>
          </a:p>
          <a:p>
            <a:r>
              <a:rPr lang="uk-UA" b="1" dirty="0"/>
              <a:t>Тема 4.</a:t>
            </a:r>
            <a:r>
              <a:rPr lang="uk-UA" dirty="0"/>
              <a:t> Лексична тема „Моя кімната”. Числівники. Питальні слова ‘</a:t>
            </a:r>
            <a:r>
              <a:rPr lang="en-US" dirty="0" err="1"/>
              <a:t>kaç</a:t>
            </a:r>
            <a:r>
              <a:rPr lang="en-US" dirty="0"/>
              <a:t>, ne </a:t>
            </a:r>
            <a:r>
              <a:rPr lang="en-US" dirty="0" err="1"/>
              <a:t>kadar</a:t>
            </a:r>
            <a:r>
              <a:rPr lang="en-US" dirty="0"/>
              <a:t>’.</a:t>
            </a:r>
            <a:r>
              <a:rPr lang="uk-UA" dirty="0"/>
              <a:t>Порядкові числівники.</a:t>
            </a:r>
          </a:p>
          <a:p>
            <a:r>
              <a:rPr lang="uk-UA" b="1" dirty="0"/>
              <a:t>Тема 5.</a:t>
            </a:r>
            <a:r>
              <a:rPr lang="uk-UA" dirty="0"/>
              <a:t> Лексична тема „У місті”. Займенники. Особові афікси. Місцевий відмінок.</a:t>
            </a:r>
          </a:p>
          <a:p>
            <a:r>
              <a:rPr lang="uk-UA" b="1" dirty="0"/>
              <a:t>Тема 6.</a:t>
            </a:r>
            <a:r>
              <a:rPr lang="uk-UA" dirty="0"/>
              <a:t> Лексична тема „Одяг та ціни”. Прикметники та їх вживання з особовими афіксами. Займенники. Іменники.</a:t>
            </a:r>
          </a:p>
          <a:p>
            <a:r>
              <a:rPr lang="uk-UA" b="1" dirty="0"/>
              <a:t>Тема 7.</a:t>
            </a:r>
            <a:r>
              <a:rPr lang="uk-UA" dirty="0"/>
              <a:t> Лексична тема „Мій день”. Дієслова. Теперішній час.</a:t>
            </a:r>
          </a:p>
          <a:p>
            <a:endParaRPr lang="" dirty="0"/>
          </a:p>
        </p:txBody>
      </p:sp>
    </p:spTree>
    <p:extLst>
      <p:ext uri="{BB962C8B-B14F-4D97-AF65-F5344CB8AC3E}">
        <p14:creationId xmlns:p14="http://schemas.microsoft.com/office/powerpoint/2010/main" val="296279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507" y="1709590"/>
            <a:ext cx="5711485" cy="514841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3855834" cy="5184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/>
              <a:t>  Тема 11.</a:t>
            </a:r>
            <a:r>
              <a:rPr lang="uk-UA" dirty="0"/>
              <a:t>Лексична тема „Моя       сім’я”. Зворотній займенник </a:t>
            </a:r>
            <a:r>
              <a:rPr lang="en-US" dirty="0" err="1"/>
              <a:t>kendi</a:t>
            </a:r>
            <a:r>
              <a:rPr lang="en-US" dirty="0"/>
              <a:t>, </a:t>
            </a:r>
            <a:r>
              <a:rPr lang="ru-RU" dirty="0"/>
              <a:t>  </a:t>
            </a:r>
            <a:r>
              <a:rPr lang="uk-UA" dirty="0"/>
              <a:t>займенник </a:t>
            </a:r>
            <a:r>
              <a:rPr lang="en-US" dirty="0" err="1"/>
              <a:t>hep</a:t>
            </a:r>
            <a:r>
              <a:rPr lang="en-US" dirty="0"/>
              <a:t>, </a:t>
            </a:r>
            <a:r>
              <a:rPr lang="uk-UA" dirty="0"/>
              <a:t>знахідний відмінок.</a:t>
            </a:r>
          </a:p>
          <a:p>
            <a:pPr marL="0"/>
            <a:r>
              <a:rPr lang="uk-UA" b="1" dirty="0"/>
              <a:t>Тема 12. </a:t>
            </a:r>
            <a:r>
              <a:rPr lang="uk-UA" dirty="0"/>
              <a:t>Лексична тема „Розклад дня, свята ”. Визначення часу.-</a:t>
            </a:r>
            <a:r>
              <a:rPr lang="en-US" dirty="0" err="1"/>
              <a:t>dan</a:t>
            </a:r>
            <a:r>
              <a:rPr lang="en-US" dirty="0"/>
              <a:t>,-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, </a:t>
            </a:r>
            <a:r>
              <a:rPr lang="uk-UA" dirty="0"/>
              <a:t>Дієприкметники –</a:t>
            </a:r>
            <a:r>
              <a:rPr lang="en-US" dirty="0" err="1"/>
              <a:t>dıktan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, -</a:t>
            </a:r>
            <a:r>
              <a:rPr lang="en-US" dirty="0" err="1"/>
              <a:t>madan</a:t>
            </a:r>
            <a:r>
              <a:rPr lang="en-US" dirty="0"/>
              <a:t> </a:t>
            </a:r>
            <a:r>
              <a:rPr lang="en-US" dirty="0" err="1"/>
              <a:t>önce</a:t>
            </a:r>
            <a:r>
              <a:rPr lang="en-US" dirty="0"/>
              <a:t>.</a:t>
            </a:r>
          </a:p>
          <a:p>
            <a:pPr marL="0"/>
            <a:r>
              <a:rPr lang="uk-UA" b="1" dirty="0"/>
              <a:t>Тема 13.</a:t>
            </a:r>
            <a:r>
              <a:rPr lang="uk-UA" dirty="0"/>
              <a:t> Лексична тема „Особливі дні”. Дієприкметники –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beri</a:t>
            </a:r>
            <a:r>
              <a:rPr lang="en-US" dirty="0"/>
              <a:t>, dır.</a:t>
            </a:r>
          </a:p>
          <a:p>
            <a:r>
              <a:rPr lang="uk-UA" b="1" dirty="0"/>
              <a:t>Тема 14. </a:t>
            </a:r>
            <a:r>
              <a:rPr lang="uk-UA" dirty="0"/>
              <a:t>Лексична тема „Наше оточення, наше тіло”. </a:t>
            </a:r>
            <a:r>
              <a:rPr lang="uk-UA" dirty="0" err="1"/>
              <a:t>Ізафетні</a:t>
            </a:r>
            <a:r>
              <a:rPr lang="uk-UA" dirty="0"/>
              <a:t> конструкції. Функції афіксу –</a:t>
            </a:r>
            <a:r>
              <a:rPr lang="en-US" dirty="0" err="1"/>
              <a:t>ki</a:t>
            </a:r>
            <a:r>
              <a:rPr lang="en-US" dirty="0"/>
              <a:t>. </a:t>
            </a:r>
            <a:r>
              <a:rPr lang="uk-UA" dirty="0"/>
              <a:t>Ступені порівняння.</a:t>
            </a:r>
          </a:p>
          <a:p>
            <a:r>
              <a:rPr lang="uk-UA" b="1" dirty="0"/>
              <a:t>Тема 15. Підсумки, контрольна робота.</a:t>
            </a:r>
          </a:p>
          <a:p>
            <a:endParaRPr lang="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07504" y="29184"/>
            <a:ext cx="9036496" cy="1527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b="1" dirty="0"/>
              <a:t>Тема 8.</a:t>
            </a:r>
            <a:r>
              <a:rPr lang="uk-UA" dirty="0"/>
              <a:t> Лексична тема „Вільний час, хобі”. Давальний відмінок, вихідний відмінок. Вживання інфінітиву з дієсловом </a:t>
            </a:r>
            <a:r>
              <a:rPr lang="en-US" dirty="0" err="1"/>
              <a:t>istemek</a:t>
            </a:r>
            <a:r>
              <a:rPr lang="en-US" dirty="0"/>
              <a:t>  </a:t>
            </a:r>
            <a:r>
              <a:rPr lang="uk-UA" dirty="0"/>
              <a:t>та особовим афіксом.</a:t>
            </a:r>
            <a:endParaRPr lang="uk-UA" b="1" dirty="0"/>
          </a:p>
          <a:p>
            <a:pPr algn="just"/>
            <a:r>
              <a:rPr lang="uk-UA" b="1" dirty="0"/>
              <a:t>Тема 9.</a:t>
            </a:r>
            <a:r>
              <a:rPr lang="uk-UA" dirty="0"/>
              <a:t> Лексична тема „Вихідні”. Афікси </a:t>
            </a:r>
            <a:r>
              <a:rPr lang="uk-UA" dirty="0" err="1"/>
              <a:t>приналежності.Випадіння</a:t>
            </a:r>
            <a:r>
              <a:rPr lang="uk-UA" dirty="0"/>
              <a:t> вузьких голосних в двоскладних словах. Проміжна буква ‘-</a:t>
            </a:r>
            <a:r>
              <a:rPr lang="en-US" dirty="0"/>
              <a:t>n’.</a:t>
            </a:r>
          </a:p>
          <a:p>
            <a:pPr algn="just"/>
            <a:r>
              <a:rPr lang="uk-UA" b="1" dirty="0"/>
              <a:t>Тема 10.</a:t>
            </a:r>
            <a:r>
              <a:rPr lang="uk-UA" dirty="0"/>
              <a:t> Лексична тема „Мої друзі”. Афікси ‘</a:t>
            </a:r>
            <a:r>
              <a:rPr lang="en-US" dirty="0" err="1"/>
              <a:t>ca,ce,ça,çe</a:t>
            </a:r>
            <a:r>
              <a:rPr lang="en-US" dirty="0"/>
              <a:t>’ </a:t>
            </a:r>
            <a:r>
              <a:rPr lang="uk-UA" dirty="0"/>
              <a:t>на позначення назв мов, та афікси ‘</a:t>
            </a:r>
            <a:r>
              <a:rPr lang="en-US" dirty="0" err="1"/>
              <a:t>lı,li,lu,lü</a:t>
            </a:r>
            <a:r>
              <a:rPr lang="en-US" dirty="0"/>
              <a:t>’ </a:t>
            </a:r>
            <a:r>
              <a:rPr lang="uk-UA" dirty="0"/>
              <a:t>на позначення національності.</a:t>
            </a:r>
          </a:p>
          <a:p>
            <a:endParaRPr lang="" dirty="0"/>
          </a:p>
        </p:txBody>
      </p:sp>
    </p:spTree>
    <p:extLst>
      <p:ext uri="{BB962C8B-B14F-4D97-AF65-F5344CB8AC3E}">
        <p14:creationId xmlns:p14="http://schemas.microsoft.com/office/powerpoint/2010/main" val="4152877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7886700" cy="1325563"/>
          </a:xfrm>
        </p:spPr>
        <p:txBody>
          <a:bodyPr/>
          <a:lstStyle/>
          <a:p>
            <a:r>
              <a:rPr lang="ru-RU" b="1" dirty="0" err="1"/>
              <a:t>Після</a:t>
            </a:r>
            <a:r>
              <a:rPr lang="ru-RU" b="1" dirty="0"/>
              <a:t> </a:t>
            </a:r>
            <a:r>
              <a:rPr lang="ru-RU" b="1" dirty="0" err="1"/>
              <a:t>проходження</a:t>
            </a:r>
            <a:r>
              <a:rPr lang="ru-RU" b="1" dirty="0"/>
              <a:t> </a:t>
            </a:r>
            <a:r>
              <a:rPr lang="ru-RU" b="1" dirty="0" err="1"/>
              <a:t>курсів</a:t>
            </a:r>
            <a:r>
              <a:rPr lang="tr-TR" b="1" dirty="0"/>
              <a:t> </a:t>
            </a:r>
            <a:r>
              <a:rPr lang="uk-UA" b="1" dirty="0"/>
              <a:t>ви будете :</a:t>
            </a:r>
            <a:endParaRPr lang="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7886700" cy="4351338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</a:pPr>
            <a:r>
              <a:rPr lang="uk-UA" b="1" dirty="0"/>
              <a:t>володіти</a:t>
            </a:r>
            <a:r>
              <a:rPr lang="ru-RU" b="1" dirty="0"/>
              <a:t> </a:t>
            </a:r>
            <a:r>
              <a:rPr lang="ru-RU" b="1" dirty="0" err="1"/>
              <a:t>граматичним</a:t>
            </a:r>
            <a:r>
              <a:rPr lang="ru-RU" b="1" dirty="0"/>
              <a:t> і </a:t>
            </a:r>
            <a:r>
              <a:rPr lang="ru-RU" b="1" dirty="0" err="1"/>
              <a:t>лексичним</a:t>
            </a:r>
            <a:r>
              <a:rPr lang="ru-RU" b="1" dirty="0"/>
              <a:t> </a:t>
            </a:r>
            <a:r>
              <a:rPr lang="ru-RU" b="1" dirty="0" err="1"/>
              <a:t>матеріалом</a:t>
            </a:r>
            <a:r>
              <a:rPr lang="ru-RU" b="1" dirty="0"/>
              <a:t> </a:t>
            </a:r>
            <a:r>
              <a:rPr lang="ru-RU" b="1" dirty="0" err="1"/>
              <a:t>програми</a:t>
            </a:r>
            <a:r>
              <a:rPr lang="ru-RU" b="1" dirty="0"/>
              <a:t>.</a:t>
            </a:r>
          </a:p>
          <a:p>
            <a:pPr lvl="0">
              <a:lnSpc>
                <a:spcPct val="100000"/>
              </a:lnSpc>
            </a:pPr>
            <a:r>
              <a:rPr lang="ru-RU" b="1" dirty="0" err="1"/>
              <a:t>здатні</a:t>
            </a:r>
            <a:r>
              <a:rPr lang="ru-RU" b="1" dirty="0"/>
              <a:t> </a:t>
            </a:r>
            <a:r>
              <a:rPr lang="ru-RU" b="1" dirty="0" err="1"/>
              <a:t>висловлювати</a:t>
            </a:r>
            <a:r>
              <a:rPr lang="ru-RU" b="1" dirty="0"/>
              <a:t> </a:t>
            </a:r>
            <a:r>
              <a:rPr lang="ru-RU" b="1" dirty="0" err="1"/>
              <a:t>свої</a:t>
            </a:r>
            <a:r>
              <a:rPr lang="ru-RU" b="1" dirty="0"/>
              <a:t> думки при прямому </a:t>
            </a:r>
            <a:r>
              <a:rPr lang="ru-RU" b="1" dirty="0" err="1"/>
              <a:t>спілкуванні</a:t>
            </a:r>
            <a:r>
              <a:rPr lang="ru-RU" b="1" dirty="0"/>
              <a:t> в </a:t>
            </a:r>
            <a:r>
              <a:rPr lang="ru-RU" b="1" dirty="0" err="1"/>
              <a:t>ситуаціях</a:t>
            </a:r>
            <a:r>
              <a:rPr lang="ru-RU" b="1" dirty="0"/>
              <a:t> </a:t>
            </a:r>
            <a:r>
              <a:rPr lang="ru-RU" b="1" dirty="0" err="1"/>
              <a:t>подібних</a:t>
            </a:r>
            <a:r>
              <a:rPr lang="ru-RU" b="1" dirty="0"/>
              <a:t>  до </a:t>
            </a:r>
            <a:r>
              <a:rPr lang="ru-RU" b="1" dirty="0" err="1"/>
              <a:t>реальних</a:t>
            </a:r>
            <a:r>
              <a:rPr lang="ru-RU" b="1" dirty="0"/>
              <a:t>.</a:t>
            </a:r>
          </a:p>
          <a:p>
            <a:pPr lvl="0">
              <a:lnSpc>
                <a:spcPct val="100000"/>
              </a:lnSpc>
            </a:pPr>
            <a:r>
              <a:rPr lang="ru-RU" b="1" dirty="0" err="1"/>
              <a:t>здатні</a:t>
            </a:r>
            <a:r>
              <a:rPr lang="ru-RU" b="1" dirty="0"/>
              <a:t> </a:t>
            </a:r>
            <a:r>
              <a:rPr lang="ru-RU" b="1" dirty="0" err="1"/>
              <a:t>розуміти</a:t>
            </a:r>
            <a:r>
              <a:rPr lang="ru-RU" b="1" dirty="0"/>
              <a:t> </a:t>
            </a:r>
            <a:r>
              <a:rPr lang="ru-RU" b="1" dirty="0" err="1"/>
              <a:t>усне</a:t>
            </a:r>
            <a:r>
              <a:rPr lang="ru-RU" b="1" dirty="0"/>
              <a:t> </a:t>
            </a:r>
            <a:r>
              <a:rPr lang="ru-RU" b="1" dirty="0" err="1"/>
              <a:t>мовлення</a:t>
            </a:r>
            <a:r>
              <a:rPr lang="ru-RU" b="1" dirty="0"/>
              <a:t> в рамках тематики </a:t>
            </a:r>
            <a:r>
              <a:rPr lang="ru-RU" b="1" dirty="0" err="1"/>
              <a:t>програми</a:t>
            </a:r>
            <a:r>
              <a:rPr lang="ru-RU" b="1" dirty="0"/>
              <a:t> й </a:t>
            </a:r>
            <a:r>
              <a:rPr lang="ru-RU" b="1" dirty="0" err="1"/>
              <a:t>реагувати</a:t>
            </a:r>
            <a:r>
              <a:rPr lang="ru-RU" b="1" dirty="0"/>
              <a:t> на </a:t>
            </a:r>
            <a:r>
              <a:rPr lang="ru-RU" b="1" dirty="0" err="1"/>
              <a:t>нього</a:t>
            </a:r>
            <a:r>
              <a:rPr lang="ru-RU" b="1" dirty="0"/>
              <a:t> за </a:t>
            </a:r>
            <a:r>
              <a:rPr lang="ru-RU" b="1" dirty="0" err="1"/>
              <a:t>умови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спілкування</a:t>
            </a:r>
            <a:r>
              <a:rPr lang="ru-RU" b="1" dirty="0"/>
              <a:t> </a:t>
            </a:r>
            <a:r>
              <a:rPr lang="ru-RU" b="1" dirty="0" err="1"/>
              <a:t>здійснюється</a:t>
            </a:r>
            <a:r>
              <a:rPr lang="ru-RU" b="1" dirty="0"/>
              <a:t> </a:t>
            </a:r>
            <a:r>
              <a:rPr lang="ru-RU" b="1" dirty="0" err="1"/>
              <a:t>літературною</a:t>
            </a:r>
            <a:r>
              <a:rPr lang="ru-RU" b="1" dirty="0"/>
              <a:t> </a:t>
            </a:r>
            <a:r>
              <a:rPr lang="ru-RU" b="1" dirty="0" err="1"/>
              <a:t>турецькою</a:t>
            </a:r>
            <a:r>
              <a:rPr lang="ru-RU" b="1" dirty="0"/>
              <a:t> </a:t>
            </a:r>
            <a:r>
              <a:rPr lang="ru-RU" b="1" dirty="0" err="1"/>
              <a:t>мовою</a:t>
            </a:r>
            <a:r>
              <a:rPr lang="ru-RU" b="1" dirty="0"/>
              <a:t> в нормативному </a:t>
            </a:r>
            <a:r>
              <a:rPr lang="ru-RU" b="1" dirty="0" err="1"/>
              <a:t>темпі</a:t>
            </a:r>
            <a:r>
              <a:rPr lang="ru-RU" b="1" dirty="0"/>
              <a:t>.</a:t>
            </a:r>
          </a:p>
          <a:p>
            <a:pPr lvl="0">
              <a:lnSpc>
                <a:spcPct val="100000"/>
              </a:lnSpc>
            </a:pPr>
            <a:r>
              <a:rPr lang="ru-RU" b="1" dirty="0" err="1"/>
              <a:t>Вміти</a:t>
            </a:r>
            <a:r>
              <a:rPr lang="ru-RU" b="1" dirty="0"/>
              <a:t> </a:t>
            </a:r>
            <a:r>
              <a:rPr lang="ru-RU" b="1" dirty="0" err="1"/>
              <a:t>аналітично</a:t>
            </a:r>
            <a:r>
              <a:rPr lang="ru-RU" b="1" dirty="0"/>
              <a:t> </a:t>
            </a:r>
            <a:r>
              <a:rPr lang="ru-RU" b="1" dirty="0" err="1"/>
              <a:t>читати</a:t>
            </a:r>
            <a:r>
              <a:rPr lang="ru-RU" b="1" dirty="0"/>
              <a:t> </a:t>
            </a:r>
            <a:r>
              <a:rPr lang="ru-RU" b="1" dirty="0" err="1"/>
              <a:t>прості</a:t>
            </a:r>
            <a:r>
              <a:rPr lang="ru-RU" b="1" dirty="0"/>
              <a:t> </a:t>
            </a:r>
            <a:r>
              <a:rPr lang="ru-RU" b="1" dirty="0" err="1"/>
              <a:t>тексти</a:t>
            </a:r>
            <a:r>
              <a:rPr lang="ru-RU" b="1" dirty="0"/>
              <a:t>, </a:t>
            </a:r>
            <a:r>
              <a:rPr lang="ru-RU" b="1" dirty="0" err="1"/>
              <a:t>демонструвати</a:t>
            </a:r>
            <a:r>
              <a:rPr lang="ru-RU" b="1" dirty="0"/>
              <a:t> </a:t>
            </a:r>
            <a:r>
              <a:rPr lang="ru-RU" b="1" dirty="0" err="1"/>
              <a:t>вміння</a:t>
            </a:r>
            <a:r>
              <a:rPr lang="ru-RU" b="1" dirty="0"/>
              <a:t> </a:t>
            </a:r>
            <a:r>
              <a:rPr lang="ru-RU" b="1" dirty="0" err="1"/>
              <a:t>розуміти</a:t>
            </a:r>
            <a:r>
              <a:rPr lang="ru-RU" b="1" dirty="0"/>
              <a:t> </a:t>
            </a:r>
            <a:r>
              <a:rPr lang="ru-RU" b="1" dirty="0" err="1"/>
              <a:t>невеликі</a:t>
            </a:r>
            <a:r>
              <a:rPr lang="ru-RU" b="1" dirty="0"/>
              <a:t> </a:t>
            </a:r>
            <a:r>
              <a:rPr lang="ru-RU" b="1" dirty="0" err="1"/>
              <a:t>тексти</a:t>
            </a:r>
            <a:r>
              <a:rPr lang="ru-RU" b="1" dirty="0"/>
              <a:t> </a:t>
            </a:r>
            <a:r>
              <a:rPr lang="ru-RU" b="1" dirty="0" err="1"/>
              <a:t>художнього</a:t>
            </a:r>
            <a:r>
              <a:rPr lang="ru-RU" b="1" dirty="0"/>
              <a:t> </a:t>
            </a:r>
            <a:r>
              <a:rPr lang="ru-RU" b="1" dirty="0" err="1"/>
              <a:t>змісту</a:t>
            </a:r>
            <a:r>
              <a:rPr lang="ru-RU" b="1" dirty="0"/>
              <a:t>, </a:t>
            </a:r>
            <a:r>
              <a:rPr lang="ru-RU" b="1" dirty="0" err="1"/>
              <a:t>розуміти</a:t>
            </a:r>
            <a:r>
              <a:rPr lang="ru-RU" b="1" dirty="0"/>
              <a:t> структуру тексту.</a:t>
            </a:r>
          </a:p>
          <a:p>
            <a:pPr lvl="0">
              <a:lnSpc>
                <a:spcPct val="100000"/>
              </a:lnSpc>
            </a:pPr>
            <a:r>
              <a:rPr lang="ru-RU" b="1" dirty="0" err="1"/>
              <a:t>вміти</a:t>
            </a:r>
            <a:r>
              <a:rPr lang="ru-RU" b="1" dirty="0"/>
              <a:t> </a:t>
            </a:r>
            <a:r>
              <a:rPr lang="ru-RU" b="1" dirty="0" err="1"/>
              <a:t>виконувати</a:t>
            </a:r>
            <a:r>
              <a:rPr lang="ru-RU" b="1" dirty="0"/>
              <a:t> </a:t>
            </a:r>
            <a:r>
              <a:rPr lang="ru-RU" b="1" dirty="0" err="1"/>
              <a:t>письмове</a:t>
            </a:r>
            <a:r>
              <a:rPr lang="ru-RU" b="1" dirty="0"/>
              <a:t> </a:t>
            </a:r>
            <a:r>
              <a:rPr lang="ru-RU" b="1" dirty="0" err="1"/>
              <a:t>завдання</a:t>
            </a:r>
            <a:r>
              <a:rPr lang="ru-RU" b="1" dirty="0"/>
              <a:t> на </a:t>
            </a:r>
            <a:r>
              <a:rPr lang="ru-RU" b="1" dirty="0" err="1"/>
              <a:t>загальну</a:t>
            </a:r>
            <a:r>
              <a:rPr lang="ru-RU" b="1" dirty="0"/>
              <a:t> тематику, </a:t>
            </a:r>
            <a:r>
              <a:rPr lang="ru-RU" b="1" dirty="0" err="1"/>
              <a:t>передавати</a:t>
            </a:r>
            <a:r>
              <a:rPr lang="ru-RU" b="1" dirty="0"/>
              <a:t> </a:t>
            </a:r>
            <a:r>
              <a:rPr lang="ru-RU" b="1" dirty="0" err="1"/>
              <a:t>інформацію</a:t>
            </a:r>
            <a:r>
              <a:rPr lang="ru-RU" b="1" dirty="0"/>
              <a:t> та </a:t>
            </a:r>
            <a:r>
              <a:rPr lang="ru-RU" b="1" dirty="0" err="1"/>
              <a:t>описувати</a:t>
            </a:r>
            <a:r>
              <a:rPr lang="ru-RU" b="1" dirty="0"/>
              <a:t> </a:t>
            </a:r>
            <a:r>
              <a:rPr lang="ru-RU" b="1" dirty="0" err="1"/>
              <a:t>події</a:t>
            </a:r>
            <a:r>
              <a:rPr lang="ru-RU" b="1" dirty="0"/>
              <a:t> в </a:t>
            </a:r>
            <a:r>
              <a:rPr lang="ru-RU" b="1" dirty="0" err="1"/>
              <a:t>письмовій</a:t>
            </a:r>
            <a:r>
              <a:rPr lang="ru-RU" b="1" dirty="0"/>
              <a:t> </a:t>
            </a:r>
            <a:r>
              <a:rPr lang="ru-RU" b="1" dirty="0" err="1"/>
              <a:t>формі</a:t>
            </a:r>
            <a:r>
              <a:rPr lang="ru-RU" b="1" dirty="0"/>
              <a:t>, </a:t>
            </a:r>
            <a:r>
              <a:rPr lang="ru-RU" b="1" dirty="0" err="1"/>
              <a:t>реагувати</a:t>
            </a:r>
            <a:r>
              <a:rPr lang="ru-RU" b="1" dirty="0"/>
              <a:t> на </a:t>
            </a:r>
            <a:r>
              <a:rPr lang="ru-RU" b="1" dirty="0" err="1"/>
              <a:t>інформацію</a:t>
            </a:r>
            <a:r>
              <a:rPr lang="ru-RU" b="1" dirty="0"/>
              <a:t>, яка </a:t>
            </a:r>
            <a:r>
              <a:rPr lang="ru-RU" b="1" dirty="0" err="1"/>
              <a:t>надається</a:t>
            </a:r>
            <a:r>
              <a:rPr lang="ru-RU" b="1" dirty="0"/>
              <a:t> вербально </a:t>
            </a:r>
            <a:r>
              <a:rPr lang="ru-RU" b="1" dirty="0" err="1"/>
              <a:t>турецькою</a:t>
            </a:r>
            <a:r>
              <a:rPr lang="ru-RU" b="1" dirty="0"/>
              <a:t> </a:t>
            </a:r>
            <a:r>
              <a:rPr lang="ru-RU" b="1" dirty="0" err="1"/>
              <a:t>мовою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візуально</a:t>
            </a:r>
            <a:r>
              <a:rPr lang="ru-RU" b="1" dirty="0"/>
              <a:t> за </a:t>
            </a:r>
            <a:r>
              <a:rPr lang="ru-RU" b="1" dirty="0" err="1"/>
              <a:t>допомогою</a:t>
            </a:r>
            <a:r>
              <a:rPr lang="ru-RU" b="1" dirty="0"/>
              <a:t> </a:t>
            </a:r>
            <a:r>
              <a:rPr lang="ru-RU" b="1" dirty="0" err="1"/>
              <a:t>малюнків</a:t>
            </a:r>
            <a:r>
              <a:rPr lang="ru-RU" b="1" dirty="0"/>
              <a:t>, </a:t>
            </a:r>
            <a:r>
              <a:rPr lang="ru-RU" b="1" dirty="0" err="1"/>
              <a:t>таблиць</a:t>
            </a:r>
            <a:r>
              <a:rPr lang="ru-RU" b="1" dirty="0"/>
              <a:t>, схем.</a:t>
            </a:r>
          </a:p>
          <a:p>
            <a:endParaRPr lang="" b="1" dirty="0"/>
          </a:p>
        </p:txBody>
      </p:sp>
    </p:spTree>
    <p:extLst>
      <p:ext uri="{BB962C8B-B14F-4D97-AF65-F5344CB8AC3E}">
        <p14:creationId xmlns:p14="http://schemas.microsoft.com/office/powerpoint/2010/main" val="554441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732" y="21206"/>
            <a:ext cx="7886700" cy="1325563"/>
          </a:xfrm>
        </p:spPr>
        <p:txBody>
          <a:bodyPr/>
          <a:lstStyle/>
          <a:p>
            <a:r>
              <a:rPr lang="uk-UA" b="1" dirty="0"/>
              <a:t>Основна література:</a:t>
            </a:r>
            <a:br>
              <a:rPr lang="uk-UA" dirty="0"/>
            </a:br>
            <a:endParaRPr lang="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836712"/>
            <a:ext cx="7830590" cy="4920903"/>
          </a:xfrm>
        </p:spPr>
        <p:txBody>
          <a:bodyPr/>
          <a:lstStyle/>
          <a:p>
            <a:pPr lvl="0"/>
            <a:r>
              <a:rPr lang="en-US" dirty="0"/>
              <a:t>İstanbul. </a:t>
            </a:r>
            <a:r>
              <a:rPr lang="en-US" dirty="0" err="1"/>
              <a:t>Yabancılar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türkçe</a:t>
            </a:r>
            <a:r>
              <a:rPr lang="en-US" dirty="0"/>
              <a:t>. </a:t>
            </a:r>
            <a:r>
              <a:rPr lang="en-US" dirty="0" err="1"/>
              <a:t>Ders</a:t>
            </a:r>
            <a:r>
              <a:rPr lang="en-US" dirty="0"/>
              <a:t> </a:t>
            </a:r>
            <a:r>
              <a:rPr lang="en-US" dirty="0" err="1"/>
              <a:t>kitabı</a:t>
            </a:r>
            <a:r>
              <a:rPr lang="en-US" dirty="0"/>
              <a:t> A1. – M.Y. Yılmaz; </a:t>
            </a:r>
            <a:r>
              <a:rPr lang="en-US" dirty="0" err="1"/>
              <a:t>Kültür</a:t>
            </a:r>
            <a:r>
              <a:rPr lang="en-US" dirty="0"/>
              <a:t> </a:t>
            </a:r>
            <a:r>
              <a:rPr lang="en-US" dirty="0" err="1"/>
              <a:t>sanat</a:t>
            </a:r>
            <a:r>
              <a:rPr lang="en-US" dirty="0"/>
              <a:t> </a:t>
            </a:r>
            <a:r>
              <a:rPr lang="en-US" dirty="0" err="1"/>
              <a:t>basımevi</a:t>
            </a:r>
            <a:r>
              <a:rPr lang="en-US" dirty="0"/>
              <a:t>, 2012. – 108 s.</a:t>
            </a:r>
          </a:p>
          <a:p>
            <a:pPr lvl="0"/>
            <a:r>
              <a:rPr lang="en-US" dirty="0"/>
              <a:t>. İstanbul. </a:t>
            </a:r>
            <a:r>
              <a:rPr lang="en-US" dirty="0" err="1"/>
              <a:t>Yabancılar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türkçe</a:t>
            </a:r>
            <a:r>
              <a:rPr lang="en-US" dirty="0"/>
              <a:t>. </a:t>
            </a:r>
            <a:r>
              <a:rPr lang="en-US" dirty="0" err="1"/>
              <a:t>Çalışma</a:t>
            </a:r>
            <a:r>
              <a:rPr lang="en-US" dirty="0"/>
              <a:t> </a:t>
            </a:r>
            <a:r>
              <a:rPr lang="en-US" dirty="0" err="1"/>
              <a:t>kitabı</a:t>
            </a:r>
            <a:r>
              <a:rPr lang="en-US" dirty="0"/>
              <a:t> A1. – M.Y. Yılmaz; </a:t>
            </a:r>
            <a:r>
              <a:rPr lang="en-US" dirty="0" err="1"/>
              <a:t>Kültür</a:t>
            </a:r>
            <a:r>
              <a:rPr lang="en-US" dirty="0"/>
              <a:t> </a:t>
            </a:r>
            <a:r>
              <a:rPr lang="en-US" dirty="0" err="1"/>
              <a:t>sanat</a:t>
            </a:r>
            <a:r>
              <a:rPr lang="en-US" dirty="0"/>
              <a:t> </a:t>
            </a:r>
            <a:r>
              <a:rPr lang="en-US" dirty="0" err="1"/>
              <a:t>basımevi</a:t>
            </a:r>
            <a:r>
              <a:rPr lang="en-US" dirty="0"/>
              <a:t>, 2012. – 56 s.</a:t>
            </a:r>
            <a:endParaRPr lang="uk-UA" dirty="0"/>
          </a:p>
          <a:p>
            <a:pPr lvl="0"/>
            <a:r>
              <a:rPr lang="en-US" dirty="0">
                <a:hlinkClick r:id="rId3"/>
              </a:rPr>
              <a:t>https://tr.glosbe.com</a:t>
            </a:r>
            <a:endParaRPr lang="uk-UA" dirty="0"/>
          </a:p>
          <a:p>
            <a:pPr lvl="0"/>
            <a:endParaRPr lang="en-US" dirty="0"/>
          </a:p>
          <a:p>
            <a:endParaRPr lang="" dirty="0"/>
          </a:p>
        </p:txBody>
      </p:sp>
    </p:spTree>
    <p:extLst>
      <p:ext uri="{BB962C8B-B14F-4D97-AF65-F5344CB8AC3E}">
        <p14:creationId xmlns:p14="http://schemas.microsoft.com/office/powerpoint/2010/main" val="3221500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711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Gabriola</vt:lpstr>
      <vt:lpstr>Times New Roman</vt:lpstr>
      <vt:lpstr>Тема Office</vt:lpstr>
      <vt:lpstr>1_Тема Office</vt:lpstr>
      <vt:lpstr>Турецька  мова  для  початківців</vt:lpstr>
      <vt:lpstr>Презентация PowerPoint</vt:lpstr>
      <vt:lpstr>Презентация PowerPoint</vt:lpstr>
      <vt:lpstr>Презентация PowerPoint</vt:lpstr>
      <vt:lpstr>Завдання курсу: </vt:lpstr>
      <vt:lpstr>Презентация PowerPoint</vt:lpstr>
      <vt:lpstr>Презентация PowerPoint</vt:lpstr>
      <vt:lpstr>Після проходження курсів ви будете :</vt:lpstr>
      <vt:lpstr>Основна література: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Бугреева Лина Олеговна</dc:creator>
  <cp:lastModifiedBy>Черная Марина Николаевна</cp:lastModifiedBy>
  <cp:revision>27</cp:revision>
  <dcterms:created xsi:type="dcterms:W3CDTF">2019-03-13T07:06:50Z</dcterms:created>
  <dcterms:modified xsi:type="dcterms:W3CDTF">2020-03-04T08:31:00Z</dcterms:modified>
</cp:coreProperties>
</file>