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36" r:id="rId2"/>
    <p:sldId id="501" r:id="rId3"/>
    <p:sldId id="437" r:id="rId4"/>
    <p:sldId id="438" r:id="rId5"/>
    <p:sldId id="439" r:id="rId6"/>
    <p:sldId id="500" r:id="rId7"/>
    <p:sldId id="440" r:id="rId8"/>
    <p:sldId id="441" r:id="rId9"/>
    <p:sldId id="442" r:id="rId10"/>
    <p:sldId id="443" r:id="rId11"/>
    <p:sldId id="444" r:id="rId12"/>
    <p:sldId id="445" r:id="rId13"/>
    <p:sldId id="446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1" autoAdjust="0"/>
    <p:restoredTop sz="91935" autoAdjust="0"/>
  </p:normalViewPr>
  <p:slideViewPr>
    <p:cSldViewPr>
      <p:cViewPr>
        <p:scale>
          <a:sx n="51" d="100"/>
          <a:sy n="51" d="100"/>
        </p:scale>
        <p:origin x="-42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A04E-443D-462F-A95B-E8BDD1C9C6B7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8C97-619F-4159-B2C4-332B92C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4"/>
            <a:ext cx="9144000" cy="857232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</a:pPr>
            <a:r>
              <a:rPr lang="uk-UA" sz="3600" b="1" dirty="0" smtClean="0">
                <a:solidFill>
                  <a:srgbClr val="FFC000"/>
                </a:solidFill>
              </a:rPr>
              <a:t>Просторові відношення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2" name="Рисунок 11" descr="Рисунок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54" y="1451200"/>
            <a:ext cx="6875070" cy="547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181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019" y="1785926"/>
            <a:ext cx="49639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5923261" cy="143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4629150"/>
            <a:ext cx="4514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43446"/>
            <a:ext cx="150016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715140" cy="3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56992"/>
            <a:ext cx="621507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162042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44669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2357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684017"/>
            <a:ext cx="5286412" cy="417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863"/>
          <a:stretch>
            <a:fillRect/>
          </a:stretch>
        </p:blipFill>
        <p:spPr bwMode="auto">
          <a:xfrm>
            <a:off x="-32" y="1"/>
            <a:ext cx="464347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24"/>
            <a:ext cx="4497996" cy="662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479" y="4929198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</a:pPr>
            <a:r>
              <a:rPr lang="uk-UA" sz="3600" b="1" dirty="0" smtClean="0">
                <a:solidFill>
                  <a:srgbClr val="FFC000"/>
                </a:solidFill>
              </a:rPr>
              <a:t>Просторові відношення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938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1524"/>
                <a:gridCol w="1675976"/>
                <a:gridCol w="1821713"/>
                <a:gridCol w="1675976"/>
                <a:gridCol w="1748811"/>
              </a:tblGrid>
              <a:tr h="854000"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/>
                        <a:t>Зміст </a:t>
                      </a:r>
                    </a:p>
                    <a:p>
                      <a:pPr algn="ctr"/>
                      <a:r>
                        <a:rPr lang="uk-UA" sz="2000" kern="1200" dirty="0" smtClean="0"/>
                        <a:t>навчальної програми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Ф.</a:t>
                      </a:r>
                      <a:r>
                        <a:rPr lang="uk-UA" sz="1800" kern="1200" dirty="0" err="1" smtClean="0"/>
                        <a:t>Рівкінд</a:t>
                      </a:r>
                      <a:r>
                        <a:rPr lang="uk-UA" sz="1800" kern="1200" dirty="0" smtClean="0"/>
                        <a:t>, Л.</a:t>
                      </a:r>
                      <a:r>
                        <a:rPr lang="uk-UA" sz="1800" kern="1200" dirty="0" err="1" smtClean="0"/>
                        <a:t>Оляницька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М.Богданович,                  Г.</a:t>
                      </a:r>
                      <a:r>
                        <a:rPr lang="uk-UA" sz="1800" kern="1200" dirty="0" err="1" smtClean="0"/>
                        <a:t>Лишенко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А.Заїка, С.Тарнавська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С.</a:t>
                      </a:r>
                      <a:r>
                        <a:rPr lang="uk-UA" sz="1800" kern="1200" dirty="0" err="1" smtClean="0"/>
                        <a:t>Скворцова</a:t>
                      </a:r>
                      <a:r>
                        <a:rPr lang="uk-UA" sz="1800" kern="1200" dirty="0" smtClean="0"/>
                        <a:t>,                   О.</a:t>
                      </a:r>
                      <a:r>
                        <a:rPr lang="uk-UA" sz="1800" kern="1200" dirty="0" err="1" smtClean="0"/>
                        <a:t>Онопрієнко</a:t>
                      </a:r>
                      <a:endParaRPr lang="ru-RU" sz="1800" dirty="0"/>
                    </a:p>
                  </a:txBody>
                  <a:tcPr/>
                </a:tc>
              </a:tr>
              <a:tr h="4932454">
                <a:tc>
                  <a:txBody>
                    <a:bodyPr/>
                    <a:lstStyle/>
                    <a:p>
                      <a:r>
                        <a:rPr lang="uk-UA" sz="2000" b="1" kern="1200" dirty="0" smtClean="0"/>
                        <a:t>Просторові відношення </a:t>
                      </a:r>
                      <a:endParaRPr lang="ru-RU" sz="2000" b="1" kern="1200" dirty="0" smtClean="0"/>
                    </a:p>
                    <a:p>
                      <a:r>
                        <a:rPr lang="uk-UA" sz="2000" b="1" kern="1200" dirty="0" smtClean="0"/>
                        <a:t>Розміщення об’єктів на площині та в просторі</a:t>
                      </a:r>
                      <a:r>
                        <a:rPr lang="uk-UA" sz="2000" kern="1200" dirty="0" smtClean="0"/>
                        <a:t>: вгорі, внизу, по центру; ліворуч, праворуч, між; під, над, на; попереду, позаду, поруч.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uk-UA" sz="2000" kern="1200" dirty="0" smtClean="0"/>
                        <a:t>Ближче, далі; зліва; справа; у, на, під, над, внизу, вгорі, попереду, позаду, між, за.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uk-UA" sz="2000" kern="1200" dirty="0" smtClean="0"/>
                        <a:t>«зверху — знизу», «на, під», «справа — зліва»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uk-UA" sz="2000" kern="1200" dirty="0" smtClean="0"/>
                        <a:t> під, на, за, попереду, позаду, поруч; вгорі, унизу, по центру; ліворуч, праворуч.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/>
                        <a:t>ліворуч, праворуч; над, під, на, поруч; вище, нижче, посередині; попереду, позаду, між.</a:t>
                      </a:r>
                      <a:endParaRPr lang="ru-RU" sz="2000" kern="1200" dirty="0" smtClean="0"/>
                    </a:p>
                    <a:p>
                      <a:pPr>
                        <a:lnSpc>
                          <a:spcPts val="2400"/>
                        </a:lnSpc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16" y="2143116"/>
            <a:ext cx="1571604" cy="4929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143116"/>
            <a:ext cx="1714544" cy="4929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143116"/>
            <a:ext cx="1571636" cy="4929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2143116"/>
            <a:ext cx="1714480" cy="4929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80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Просторові відношення. </a:t>
            </a:r>
            <a:r>
              <a:rPr lang="uk-UA" sz="3600" dirty="0" smtClean="0">
                <a:solidFill>
                  <a:srgbClr val="FFC000"/>
                </a:solidFill>
              </a:rPr>
              <a:t>Поняття</a:t>
            </a:r>
            <a:r>
              <a:rPr lang="uk-UA" sz="3600" i="1" dirty="0" smtClean="0">
                <a:solidFill>
                  <a:srgbClr val="FFC000"/>
                </a:solidFill>
              </a:rPr>
              <a:t> вгорі, внизу, по центру; ліворуч, праворуч, між; під, над, на; попереду, позаду, поруч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72990" y="3015762"/>
            <a:ext cx="655482" cy="62926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994622" y="2205787"/>
            <a:ext cx="561842" cy="719157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3753729"/>
            <a:ext cx="561842" cy="5393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52910" y="2296252"/>
            <a:ext cx="655482" cy="62926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858718" y="2853859"/>
            <a:ext cx="561842" cy="719157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2241561"/>
            <a:ext cx="561842" cy="5393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74542" y="3033649"/>
            <a:ext cx="561842" cy="5393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286512" y="3645947"/>
            <a:ext cx="561842" cy="719157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1520" y="1772816"/>
            <a:ext cx="4536504" cy="42484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71600" y="2420888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0000FF"/>
                </a:solidFill>
              </a:rPr>
              <a:t>Опрацьовуються на предметних картинках </a:t>
            </a:r>
            <a:r>
              <a:rPr lang="uk-UA" sz="2400" dirty="0" smtClean="0"/>
              <a:t>і </a:t>
            </a:r>
            <a:r>
              <a:rPr lang="uk-UA" sz="2400" dirty="0" smtClean="0">
                <a:solidFill>
                  <a:srgbClr val="0000FF"/>
                </a:solidFill>
              </a:rPr>
              <a:t>у практичних діях з</a:t>
            </a:r>
            <a:r>
              <a:rPr lang="uk-UA" sz="2400" dirty="0" smtClean="0"/>
              <a:t> геометричними фігурами та з іншим </a:t>
            </a:r>
            <a:r>
              <a:rPr lang="uk-UA" sz="2400" dirty="0" smtClean="0">
                <a:solidFill>
                  <a:srgbClr val="0000FF"/>
                </a:solidFill>
              </a:rPr>
              <a:t>роздавальним матеріалом.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73094" y="3714752"/>
            <a:ext cx="45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/>
              <a:t>?</a:t>
            </a:r>
            <a:endParaRPr lang="ru-RU" sz="3600" b="1" dirty="0"/>
          </a:p>
        </p:txBody>
      </p:sp>
      <p:sp>
        <p:nvSpPr>
          <p:cNvPr id="11" name="Овал 10"/>
          <p:cNvSpPr/>
          <p:nvPr/>
        </p:nvSpPr>
        <p:spPr>
          <a:xfrm>
            <a:off x="7824546" y="3725012"/>
            <a:ext cx="655482" cy="62926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Просторові відношення. 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dirty="0" smtClean="0">
                <a:solidFill>
                  <a:srgbClr val="FFC000"/>
                </a:solidFill>
              </a:rPr>
              <a:t>Зорові диктанти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60848"/>
            <a:ext cx="4143372" cy="81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872" y="3275294"/>
            <a:ext cx="4120128" cy="9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Горизонтальный свиток 15"/>
          <p:cNvSpPr/>
          <p:nvPr/>
        </p:nvSpPr>
        <p:spPr>
          <a:xfrm>
            <a:off x="179512" y="1844824"/>
            <a:ext cx="4464496" cy="439248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71600" y="2636912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uk-UA" sz="2400" dirty="0" smtClean="0"/>
              <a:t>Діти розкладають геометричні фігури на аркуші паперу за малюнком на дошці. Спочатку вони розглядають малюнок, усно описують його, а лише потім складають.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41277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Просторові відношення. </a:t>
            </a:r>
            <a:r>
              <a:rPr lang="uk-UA" sz="3600" dirty="0" smtClean="0">
                <a:solidFill>
                  <a:srgbClr val="FFC000"/>
                </a:solidFill>
              </a:rPr>
              <a:t>Візерунки по клітинках. Графічні диктанти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026" name="Рисунок 3224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 t="4500"/>
          <a:stretch>
            <a:fillRect/>
          </a:stretch>
        </p:blipFill>
        <p:spPr bwMode="auto">
          <a:xfrm>
            <a:off x="5986842" y="1484785"/>
            <a:ext cx="3157158" cy="4730298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79512" y="1818034"/>
            <a:ext cx="5256584" cy="496855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2571744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i="1" dirty="0" smtClean="0">
                <a:solidFill>
                  <a:srgbClr val="0000FF"/>
                </a:solidFill>
              </a:rPr>
              <a:t>Графічні диктанти</a:t>
            </a:r>
            <a:r>
              <a:rPr lang="uk-UA" sz="2400" dirty="0" smtClean="0"/>
              <a:t> диктуються наступним чином: 1 вправо, 1 вниз, 2 вправо, 1 вверх, 1 вправо і так далі.  Завдання можна ускладнити перервавши диктант і запропонувавши продовжити його самостійно.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Графічний диктант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500174"/>
            <a:ext cx="9339950" cy="300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2844" y="3786190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49273" y="3464719"/>
            <a:ext cx="64373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786" y="3143248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43704" y="2999578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2857496"/>
            <a:ext cx="357190" cy="1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286514" y="271382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2571744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606397" y="2392355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3057" y="2214554"/>
            <a:ext cx="288481" cy="6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929456" y="207088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71538" y="1928802"/>
            <a:ext cx="35719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1285058" y="207088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428728" y="2214554"/>
            <a:ext cx="288481" cy="6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1536679" y="2392355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714480" y="2571743"/>
            <a:ext cx="35719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1928000" y="271382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714480" y="2857496"/>
            <a:ext cx="357190" cy="6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1572398" y="2999578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428728" y="3143248"/>
            <a:ext cx="28575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106463" y="3463925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428728" y="3786190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2678893" y="3464719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643174" y="3143248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2501092" y="2999578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357422" y="285749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2215340" y="271382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357422" y="257174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2465373" y="2392355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643174" y="2214554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2858282" y="207088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3000364" y="1928802"/>
            <a:ext cx="288481" cy="6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 flipH="1" flipV="1">
            <a:off x="3144034" y="207088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286116" y="2214554"/>
            <a:ext cx="3599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 flipH="1" flipV="1">
            <a:off x="3465505" y="2392355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3643306" y="2571744"/>
            <a:ext cx="28575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3786976" y="271382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3643306" y="2857496"/>
            <a:ext cx="288481" cy="6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 flipH="1" flipV="1">
            <a:off x="3501224" y="2999578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286116" y="3143248"/>
            <a:ext cx="35719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2965439" y="3464719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286116" y="3786190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00"/>
            <a:ext cx="8786842" cy="126876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400" b="1" i="1" dirty="0" smtClean="0">
                <a:solidFill>
                  <a:srgbClr val="FFC000"/>
                </a:solidFill>
              </a:rPr>
              <a:t>Просторові відношення. </a:t>
            </a:r>
            <a:r>
              <a:rPr lang="en-US" sz="3400" b="1" i="1" dirty="0" smtClean="0">
                <a:solidFill>
                  <a:srgbClr val="FFC000"/>
                </a:solidFill>
              </a:rPr>
              <a:t>“</a:t>
            </a:r>
            <a:r>
              <a:rPr lang="ru-RU" sz="3400" i="1" dirty="0" err="1" smtClean="0"/>
              <a:t>Танграм</a:t>
            </a:r>
            <a:r>
              <a:rPr lang="en-US" sz="3400" i="1" dirty="0" smtClean="0"/>
              <a:t>”</a:t>
            </a:r>
            <a:r>
              <a:rPr lang="ru-RU" sz="3400" i="1" dirty="0" smtClean="0"/>
              <a:t>, </a:t>
            </a:r>
            <a:r>
              <a:rPr lang="en-US" sz="3400" i="1" dirty="0" smtClean="0"/>
              <a:t>“</a:t>
            </a:r>
            <a:r>
              <a:rPr lang="ru-RU" sz="3400" i="1" dirty="0" err="1" smtClean="0"/>
              <a:t>Колумбове</a:t>
            </a:r>
            <a:r>
              <a:rPr lang="ru-RU" sz="3400" i="1" dirty="0" smtClean="0"/>
              <a:t> яйце</a:t>
            </a:r>
            <a:r>
              <a:rPr lang="en-US" sz="3400" i="1" dirty="0" smtClean="0"/>
              <a:t>”</a:t>
            </a:r>
            <a:r>
              <a:rPr lang="ru-RU" sz="3400" i="1" dirty="0" smtClean="0"/>
              <a:t>, </a:t>
            </a:r>
            <a:r>
              <a:rPr lang="en-US" sz="3400" i="1" dirty="0" smtClean="0"/>
              <a:t>“</a:t>
            </a:r>
            <a:r>
              <a:rPr lang="ru-RU" sz="3400" i="1" dirty="0" err="1" smtClean="0"/>
              <a:t>Листочок</a:t>
            </a:r>
            <a:r>
              <a:rPr lang="en-US" sz="3400" i="1" dirty="0" smtClean="0"/>
              <a:t>”</a:t>
            </a:r>
            <a:r>
              <a:rPr lang="ru-RU" sz="3400" i="1" dirty="0" smtClean="0"/>
              <a:t>, </a:t>
            </a:r>
            <a:r>
              <a:rPr lang="en-US" sz="3400" i="1" dirty="0" smtClean="0"/>
              <a:t>“</a:t>
            </a:r>
            <a:r>
              <a:rPr lang="ru-RU" sz="3400" i="1" dirty="0" err="1" smtClean="0"/>
              <a:t>Магічний</a:t>
            </a:r>
            <a:r>
              <a:rPr lang="ru-RU" sz="3400" i="1" dirty="0" smtClean="0"/>
              <a:t> круг</a:t>
            </a:r>
            <a:r>
              <a:rPr lang="en-US" sz="3400" i="1" dirty="0" smtClean="0"/>
              <a:t>”</a:t>
            </a:r>
            <a:r>
              <a:rPr lang="ru-RU" sz="3400" i="1" dirty="0" smtClean="0"/>
              <a:t>, </a:t>
            </a:r>
            <a:r>
              <a:rPr lang="en-US" sz="3400" i="1" dirty="0" smtClean="0"/>
              <a:t>“</a:t>
            </a:r>
            <a:r>
              <a:rPr lang="ru-RU" sz="3400" i="1" dirty="0" err="1" smtClean="0"/>
              <a:t>Монгольська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гра</a:t>
            </a:r>
            <a:r>
              <a:rPr lang="en-US" sz="3400" i="1" dirty="0" smtClean="0"/>
              <a:t>”</a:t>
            </a:r>
            <a:r>
              <a:rPr lang="ru-RU" sz="3400" i="1" dirty="0" smtClean="0"/>
              <a:t>, </a:t>
            </a:r>
            <a:r>
              <a:rPr lang="en-US" sz="3400" i="1" dirty="0" smtClean="0"/>
              <a:t>“</a:t>
            </a:r>
            <a:r>
              <a:rPr lang="ru-RU" sz="3400" i="1" dirty="0" err="1" smtClean="0"/>
              <a:t>Пентамімо</a:t>
            </a:r>
            <a:r>
              <a:rPr lang="en-US" sz="3400" i="1" dirty="0" smtClean="0"/>
              <a:t>”</a:t>
            </a:r>
            <a:endParaRPr lang="ru-RU" sz="3400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155575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29073" t="-777"/>
          <a:stretch>
            <a:fillRect/>
          </a:stretch>
        </p:blipFill>
        <p:spPr bwMode="auto">
          <a:xfrm>
            <a:off x="2771800" y="1556792"/>
            <a:ext cx="1003302" cy="14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2381" t="906" r="12381" b="952"/>
          <a:stretch>
            <a:fillRect/>
          </a:stretch>
        </p:blipFill>
        <p:spPr bwMode="auto">
          <a:xfrm>
            <a:off x="4355976" y="1556792"/>
            <a:ext cx="1104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0961" r="-310" b="-748"/>
          <a:stretch>
            <a:fillRect/>
          </a:stretch>
        </p:blipFill>
        <p:spPr bwMode="auto">
          <a:xfrm>
            <a:off x="6516216" y="1628800"/>
            <a:ext cx="10636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284984"/>
            <a:ext cx="1571636" cy="13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6908" t="5498"/>
          <a:stretch>
            <a:fillRect/>
          </a:stretch>
        </p:blipFill>
        <p:spPr bwMode="auto">
          <a:xfrm>
            <a:off x="5436096" y="3356992"/>
            <a:ext cx="13779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 r="-1054" b="7333"/>
          <a:stretch>
            <a:fillRect/>
          </a:stretch>
        </p:blipFill>
        <p:spPr bwMode="auto">
          <a:xfrm>
            <a:off x="2843808" y="3284984"/>
            <a:ext cx="18030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725144"/>
            <a:ext cx="1571636" cy="128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 l="17851" t="2892" r="10757" b="-142"/>
          <a:stretch>
            <a:fillRect/>
          </a:stretch>
        </p:blipFill>
        <p:spPr bwMode="auto">
          <a:xfrm>
            <a:off x="2411760" y="4797152"/>
            <a:ext cx="116046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 l="16927" t="4735" r="7623" b="859"/>
          <a:stretch>
            <a:fillRect/>
          </a:stretch>
        </p:blipFill>
        <p:spPr bwMode="auto">
          <a:xfrm>
            <a:off x="4499992" y="4797152"/>
            <a:ext cx="9826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Завдання на взаємне розташування об'єктів у чинних підручниках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0863" t="2801" r="20075" b="13159"/>
          <a:stretch>
            <a:fillRect/>
          </a:stretch>
        </p:blipFill>
        <p:spPr bwMode="auto">
          <a:xfrm>
            <a:off x="1232304" y="1500174"/>
            <a:ext cx="669728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47402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39433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000636"/>
            <a:ext cx="157160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378142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448300"/>
            <a:ext cx="385762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f46bdac99bce25ec81aee33a16998b18a7626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5462</TotalTime>
  <Words>303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Просторові відношення</vt:lpstr>
      <vt:lpstr>Просторові відношення</vt:lpstr>
      <vt:lpstr>Просторові відношення. Поняття вгорі, внизу, по центру; ліворуч, праворуч, між; під, над, на; попереду, позаду, поруч </vt:lpstr>
      <vt:lpstr>Просторові відношення.  Зорові диктанти</vt:lpstr>
      <vt:lpstr>Просторові відношення. Візерунки по клітинках. Графічні диктанти </vt:lpstr>
      <vt:lpstr>Графічний диктант</vt:lpstr>
      <vt:lpstr>Просторові відношення. “Танграм”, “Колумбове яйце”, “Листочок”, “Магічний круг”, “Монгольська гра”, “Пентамімо”</vt:lpstr>
      <vt:lpstr>Завдання на взаємне розташування об'єктів у чинних підручниках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3.   Методика актуалізації та систематизації знань першокласників на початку навчального року</dc:title>
  <dc:creator>Admin</dc:creator>
  <cp:lastModifiedBy>Marinochka</cp:lastModifiedBy>
  <cp:revision>215</cp:revision>
  <dcterms:created xsi:type="dcterms:W3CDTF">2013-02-03T08:00:45Z</dcterms:created>
  <dcterms:modified xsi:type="dcterms:W3CDTF">2015-06-07T13:33:18Z</dcterms:modified>
</cp:coreProperties>
</file>