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833" r:id="rId2"/>
    <p:sldId id="834" r:id="rId3"/>
    <p:sldId id="835" r:id="rId4"/>
    <p:sldId id="836" r:id="rId5"/>
    <p:sldId id="837" r:id="rId6"/>
    <p:sldId id="838" r:id="rId7"/>
    <p:sldId id="839" r:id="rId8"/>
    <p:sldId id="840" r:id="rId9"/>
    <p:sldId id="841" r:id="rId10"/>
    <p:sldId id="842" r:id="rId11"/>
    <p:sldId id="843" r:id="rId12"/>
    <p:sldId id="844" r:id="rId13"/>
    <p:sldId id="845" r:id="rId14"/>
    <p:sldId id="846" r:id="rId15"/>
    <p:sldId id="847" r:id="rId16"/>
    <p:sldId id="848" r:id="rId17"/>
    <p:sldId id="849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3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12016-DB2B-41AD-AFA2-CF2D1EA299AE}" type="doc">
      <dgm:prSet loTypeId="urn:microsoft.com/office/officeart/2005/8/layout/hList3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AF08651-09EE-4E6D-AF72-E62AE6FA3150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Теоретична основа</a:t>
          </a:r>
          <a:endParaRPr lang="ru-RU" sz="3200" b="1" dirty="0">
            <a:solidFill>
              <a:schemeClr val="tx1"/>
            </a:solidFill>
          </a:endParaRPr>
        </a:p>
      </dgm:t>
    </dgm:pt>
    <dgm:pt modelId="{76E294B4-8117-4F44-801F-CC3F2027E4E8}" type="parTrans" cxnId="{26DA1F9F-9BC5-412A-906B-BB16B4F2F184}">
      <dgm:prSet/>
      <dgm:spPr/>
      <dgm:t>
        <a:bodyPr/>
        <a:lstStyle/>
        <a:p>
          <a:endParaRPr lang="ru-RU"/>
        </a:p>
      </dgm:t>
    </dgm:pt>
    <dgm:pt modelId="{A62F5454-3014-4094-8C47-ED28F0CF0E18}" type="sibTrans" cxnId="{26DA1F9F-9BC5-412A-906B-BB16B4F2F184}">
      <dgm:prSet/>
      <dgm:spPr/>
      <dgm:t>
        <a:bodyPr/>
        <a:lstStyle/>
        <a:p>
          <a:endParaRPr lang="ru-RU"/>
        </a:p>
      </dgm:t>
    </dgm:pt>
    <dgm:pt modelId="{52EEB9ED-1741-4427-BBF6-F7EF7C39FFEC}">
      <dgm:prSet phldrT="[Текст]" custT="1"/>
      <dgm:spPr/>
      <dgm:t>
        <a:bodyPr/>
        <a:lstStyle/>
        <a:p>
          <a:pPr algn="just">
            <a:spcAft>
              <a:spcPct val="35000"/>
            </a:spcAft>
          </a:pPr>
          <a:r>
            <a:rPr lang="uk-UA" sz="2400" b="1" dirty="0" smtClean="0"/>
            <a:t>Правило  додавання числа до суми: </a:t>
          </a:r>
          <a:r>
            <a:rPr lang="uk-UA" sz="2400" b="0" dirty="0" smtClean="0"/>
            <a:t>щоб додати число до суми, достатньо це число додати до одного доданка і до одержаного результату додати інший доданок.</a:t>
          </a:r>
        </a:p>
        <a:p>
          <a:pPr algn="ctr">
            <a:spcAft>
              <a:spcPts val="0"/>
            </a:spcAft>
          </a:pPr>
          <a:r>
            <a:rPr lang="uk-UA" sz="2400" b="1" dirty="0" smtClean="0"/>
            <a:t>   (а + с) + в</a:t>
          </a:r>
        </a:p>
        <a:p>
          <a:pPr algn="l">
            <a:spcAft>
              <a:spcPts val="0"/>
            </a:spcAft>
          </a:pPr>
          <a:r>
            <a:rPr lang="uk-UA" sz="2400" b="1" dirty="0" smtClean="0"/>
            <a:t>(а + в) + с = </a:t>
          </a:r>
        </a:p>
        <a:p>
          <a:pPr algn="ctr">
            <a:spcAft>
              <a:spcPts val="0"/>
            </a:spcAft>
          </a:pPr>
          <a:r>
            <a:rPr lang="uk-UA" sz="2400" b="1" dirty="0" smtClean="0"/>
            <a:t>     (в + с) + а</a:t>
          </a:r>
          <a:endParaRPr lang="ru-RU" sz="2400" dirty="0"/>
        </a:p>
      </dgm:t>
    </dgm:pt>
    <dgm:pt modelId="{16518767-1F38-4A52-B92A-9154727B467C}" type="parTrans" cxnId="{1DA8516A-5E5E-4BB7-9109-E0815EC42AFD}">
      <dgm:prSet/>
      <dgm:spPr/>
      <dgm:t>
        <a:bodyPr/>
        <a:lstStyle/>
        <a:p>
          <a:endParaRPr lang="ru-RU"/>
        </a:p>
      </dgm:t>
    </dgm:pt>
    <dgm:pt modelId="{0F5DF2BA-E8EF-4BF4-BE21-448F54F1DF81}" type="sibTrans" cxnId="{1DA8516A-5E5E-4BB7-9109-E0815EC42AFD}">
      <dgm:prSet/>
      <dgm:spPr/>
      <dgm:t>
        <a:bodyPr/>
        <a:lstStyle/>
        <a:p>
          <a:endParaRPr lang="ru-RU"/>
        </a:p>
      </dgm:t>
    </dgm:pt>
    <dgm:pt modelId="{9D1E5113-F894-43F5-A1A2-9E24A6A74F26}">
      <dgm:prSet phldrT="[Текст]" custT="1"/>
      <dgm:spPr/>
      <dgm:t>
        <a:bodyPr/>
        <a:lstStyle/>
        <a:p>
          <a:pPr algn="just">
            <a:spcAft>
              <a:spcPct val="35000"/>
            </a:spcAft>
          </a:pPr>
          <a:r>
            <a:rPr lang="uk-UA" sz="2400" b="1" dirty="0" smtClean="0">
              <a:solidFill>
                <a:schemeClr val="tx1"/>
              </a:solidFill>
            </a:rPr>
            <a:t>Правило  віднімання числа від суми: </a:t>
          </a:r>
          <a:r>
            <a:rPr lang="uk-UA" sz="2400" b="0" dirty="0" smtClean="0">
              <a:solidFill>
                <a:schemeClr val="tx1"/>
              </a:solidFill>
            </a:rPr>
            <a:t>щоб відняти число до суми, достатньо це число відняти від одного доданка і до одержаного результату додати інший доданок.</a:t>
          </a:r>
        </a:p>
        <a:p>
          <a:pPr algn="ctr">
            <a:spcAft>
              <a:spcPts val="0"/>
            </a:spcAft>
          </a:pPr>
          <a:r>
            <a:rPr lang="uk-UA" sz="2400" b="1" dirty="0" smtClean="0">
              <a:solidFill>
                <a:schemeClr val="tx1"/>
              </a:solidFill>
            </a:rPr>
            <a:t>       (а – с) + в</a:t>
          </a:r>
        </a:p>
        <a:p>
          <a:pPr algn="l">
            <a:spcAft>
              <a:spcPts val="0"/>
            </a:spcAft>
          </a:pPr>
          <a:r>
            <a:rPr lang="uk-UA" sz="2400" b="1" dirty="0" smtClean="0">
              <a:solidFill>
                <a:schemeClr val="tx1"/>
              </a:solidFill>
            </a:rPr>
            <a:t>( а + в ) – с =</a:t>
          </a:r>
        </a:p>
        <a:p>
          <a:pPr algn="ctr">
            <a:spcAft>
              <a:spcPts val="0"/>
            </a:spcAft>
          </a:pPr>
          <a:r>
            <a:rPr lang="uk-UA" sz="2400" b="1" dirty="0" smtClean="0">
              <a:solidFill>
                <a:schemeClr val="tx1"/>
              </a:solidFill>
            </a:rPr>
            <a:t>       (в – с) + а</a:t>
          </a:r>
          <a:endParaRPr lang="ru-RU" sz="2400" dirty="0">
            <a:solidFill>
              <a:schemeClr val="tx1"/>
            </a:solidFill>
          </a:endParaRPr>
        </a:p>
      </dgm:t>
    </dgm:pt>
    <dgm:pt modelId="{CE7BB55C-EAEE-4601-A188-818B9C42744D}" type="parTrans" cxnId="{F68F6E4F-9BC7-4D09-BEEA-A7862AD3A50C}">
      <dgm:prSet/>
      <dgm:spPr/>
      <dgm:t>
        <a:bodyPr/>
        <a:lstStyle/>
        <a:p>
          <a:endParaRPr lang="ru-RU"/>
        </a:p>
      </dgm:t>
    </dgm:pt>
    <dgm:pt modelId="{2AB41233-0F0C-4C2D-AA8B-08F105E5C701}" type="sibTrans" cxnId="{F68F6E4F-9BC7-4D09-BEEA-A7862AD3A50C}">
      <dgm:prSet/>
      <dgm:spPr/>
      <dgm:t>
        <a:bodyPr/>
        <a:lstStyle/>
        <a:p>
          <a:endParaRPr lang="ru-RU"/>
        </a:p>
      </dgm:t>
    </dgm:pt>
    <dgm:pt modelId="{7C9FB262-3F40-4BD4-B789-D2AA556BB302}" type="pres">
      <dgm:prSet presAssocID="{A7012016-DB2B-41AD-AFA2-CF2D1EA299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65610-000F-4398-91C6-861FE6BA6A01}" type="pres">
      <dgm:prSet presAssocID="{7AF08651-09EE-4E6D-AF72-E62AE6FA3150}" presName="roof" presStyleLbl="dkBgShp" presStyleIdx="0" presStyleCnt="2"/>
      <dgm:spPr/>
      <dgm:t>
        <a:bodyPr/>
        <a:lstStyle/>
        <a:p>
          <a:endParaRPr lang="ru-RU"/>
        </a:p>
      </dgm:t>
    </dgm:pt>
    <dgm:pt modelId="{68A3895E-FB00-4BC3-9ADC-94CA8034131E}" type="pres">
      <dgm:prSet presAssocID="{7AF08651-09EE-4E6D-AF72-E62AE6FA3150}" presName="pillars" presStyleCnt="0"/>
      <dgm:spPr/>
      <dgm:t>
        <a:bodyPr/>
        <a:lstStyle/>
        <a:p>
          <a:endParaRPr lang="ru-RU"/>
        </a:p>
      </dgm:t>
    </dgm:pt>
    <dgm:pt modelId="{6DC01785-1560-4341-BE97-5A16B62C35B4}" type="pres">
      <dgm:prSet presAssocID="{7AF08651-09EE-4E6D-AF72-E62AE6FA315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E146-73C1-46BD-ACBC-A653564191FC}" type="pres">
      <dgm:prSet presAssocID="{9D1E5113-F894-43F5-A1A2-9E24A6A74F2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05549-699B-416A-8459-CCFA85A58B2F}" type="pres">
      <dgm:prSet presAssocID="{7AF08651-09EE-4E6D-AF72-E62AE6FA3150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AAB5ABC6-8027-4248-ACA7-A7AF77A509CC}" type="presOf" srcId="{52EEB9ED-1741-4427-BBF6-F7EF7C39FFEC}" destId="{6DC01785-1560-4341-BE97-5A16B62C35B4}" srcOrd="0" destOrd="0" presId="urn:microsoft.com/office/officeart/2005/8/layout/hList3"/>
    <dgm:cxn modelId="{D08D2DD2-60D3-4A47-A1D5-B187DD532ACE}" type="presOf" srcId="{9D1E5113-F894-43F5-A1A2-9E24A6A74F26}" destId="{FC7AE146-73C1-46BD-ACBC-A653564191FC}" srcOrd="0" destOrd="0" presId="urn:microsoft.com/office/officeart/2005/8/layout/hList3"/>
    <dgm:cxn modelId="{7C5A8A54-44BE-48D4-BFE5-340229FFC466}" type="presOf" srcId="{7AF08651-09EE-4E6D-AF72-E62AE6FA3150}" destId="{79665610-000F-4398-91C6-861FE6BA6A01}" srcOrd="0" destOrd="0" presId="urn:microsoft.com/office/officeart/2005/8/layout/hList3"/>
    <dgm:cxn modelId="{F68F6E4F-9BC7-4D09-BEEA-A7862AD3A50C}" srcId="{7AF08651-09EE-4E6D-AF72-E62AE6FA3150}" destId="{9D1E5113-F894-43F5-A1A2-9E24A6A74F26}" srcOrd="1" destOrd="0" parTransId="{CE7BB55C-EAEE-4601-A188-818B9C42744D}" sibTransId="{2AB41233-0F0C-4C2D-AA8B-08F105E5C701}"/>
    <dgm:cxn modelId="{26DA1F9F-9BC5-412A-906B-BB16B4F2F184}" srcId="{A7012016-DB2B-41AD-AFA2-CF2D1EA299AE}" destId="{7AF08651-09EE-4E6D-AF72-E62AE6FA3150}" srcOrd="0" destOrd="0" parTransId="{76E294B4-8117-4F44-801F-CC3F2027E4E8}" sibTransId="{A62F5454-3014-4094-8C47-ED28F0CF0E18}"/>
    <dgm:cxn modelId="{776D2F4F-97CC-4E05-8B65-36BA147504CA}" type="presOf" srcId="{A7012016-DB2B-41AD-AFA2-CF2D1EA299AE}" destId="{7C9FB262-3F40-4BD4-B789-D2AA556BB302}" srcOrd="0" destOrd="0" presId="urn:microsoft.com/office/officeart/2005/8/layout/hList3"/>
    <dgm:cxn modelId="{1DA8516A-5E5E-4BB7-9109-E0815EC42AFD}" srcId="{7AF08651-09EE-4E6D-AF72-E62AE6FA3150}" destId="{52EEB9ED-1741-4427-BBF6-F7EF7C39FFEC}" srcOrd="0" destOrd="0" parTransId="{16518767-1F38-4A52-B92A-9154727B467C}" sibTransId="{0F5DF2BA-E8EF-4BF4-BE21-448F54F1DF81}"/>
    <dgm:cxn modelId="{FC1C70E7-CA85-41C2-882F-9937F15945D0}" type="presParOf" srcId="{7C9FB262-3F40-4BD4-B789-D2AA556BB302}" destId="{79665610-000F-4398-91C6-861FE6BA6A01}" srcOrd="0" destOrd="0" presId="urn:microsoft.com/office/officeart/2005/8/layout/hList3"/>
    <dgm:cxn modelId="{4E94AB65-21DD-41DD-A4EF-9D31FE2715E7}" type="presParOf" srcId="{7C9FB262-3F40-4BD4-B789-D2AA556BB302}" destId="{68A3895E-FB00-4BC3-9ADC-94CA8034131E}" srcOrd="1" destOrd="0" presId="urn:microsoft.com/office/officeart/2005/8/layout/hList3"/>
    <dgm:cxn modelId="{8284E65C-D887-4F67-958E-C3A15D86BEA1}" type="presParOf" srcId="{68A3895E-FB00-4BC3-9ADC-94CA8034131E}" destId="{6DC01785-1560-4341-BE97-5A16B62C35B4}" srcOrd="0" destOrd="0" presId="urn:microsoft.com/office/officeart/2005/8/layout/hList3"/>
    <dgm:cxn modelId="{C4D288E3-4E17-4B23-86BC-1CAE722EE03E}" type="presParOf" srcId="{68A3895E-FB00-4BC3-9ADC-94CA8034131E}" destId="{FC7AE146-73C1-46BD-ACBC-A653564191FC}" srcOrd="1" destOrd="0" presId="urn:microsoft.com/office/officeart/2005/8/layout/hList3"/>
    <dgm:cxn modelId="{F64FCFC7-69B0-4F3A-8D1E-A55967C00B6A}" type="presParOf" srcId="{7C9FB262-3F40-4BD4-B789-D2AA556BB302}" destId="{DFC05549-699B-416A-8459-CCFA85A58B2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BB781-3862-40F6-B4F8-B7338931C997}" type="doc">
      <dgm:prSet loTypeId="urn:microsoft.com/office/officeart/2005/8/layout/pyramid2" loCatId="list" qsTypeId="urn:microsoft.com/office/officeart/2005/8/quickstyle/3d7" qsCatId="3D" csTypeId="urn:microsoft.com/office/officeart/2005/8/colors/accent3_1" csCatId="accent3" phldr="1"/>
      <dgm:spPr/>
    </dgm:pt>
    <dgm:pt modelId="{A05FF585-85E0-4EDB-916B-DC3653DAB40D}">
      <dgm:prSet phldrT="[Текст]"/>
      <dgm:spPr/>
      <dgm:t>
        <a:bodyPr/>
        <a:lstStyle/>
        <a:p>
          <a:r>
            <a:rPr lang="uk-UA" dirty="0" smtClean="0"/>
            <a:t>Подання числа у вигляді суми розрядних (зручних) доданків</a:t>
          </a:r>
          <a:endParaRPr lang="ru-RU" dirty="0"/>
        </a:p>
      </dgm:t>
    </dgm:pt>
    <dgm:pt modelId="{831683EC-0241-487B-85EE-E060F2F184C5}" type="parTrans" cxnId="{D9483740-6BC0-414E-B48C-70E83E31FF4A}">
      <dgm:prSet/>
      <dgm:spPr/>
      <dgm:t>
        <a:bodyPr/>
        <a:lstStyle/>
        <a:p>
          <a:endParaRPr lang="ru-RU"/>
        </a:p>
      </dgm:t>
    </dgm:pt>
    <dgm:pt modelId="{45F86909-A28F-4264-B7DB-E1982FE08D2A}" type="sibTrans" cxnId="{D9483740-6BC0-414E-B48C-70E83E31FF4A}">
      <dgm:prSet/>
      <dgm:spPr/>
      <dgm:t>
        <a:bodyPr/>
        <a:lstStyle/>
        <a:p>
          <a:endParaRPr lang="ru-RU"/>
        </a:p>
      </dgm:t>
    </dgm:pt>
    <dgm:pt modelId="{296C9089-AD6A-425B-8446-47BC1233422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400" dirty="0" smtClean="0"/>
            <a:t>Додавання одноцифрових чисел. </a:t>
          </a:r>
        </a:p>
        <a:p>
          <a:pPr>
            <a:spcAft>
              <a:spcPts val="0"/>
            </a:spcAft>
          </a:pPr>
          <a:r>
            <a:rPr lang="uk-UA" sz="2400" dirty="0" smtClean="0"/>
            <a:t>Віднімання одноцифрового числа від круглого числа</a:t>
          </a:r>
          <a:endParaRPr lang="ru-RU" sz="2400" dirty="0"/>
        </a:p>
      </dgm:t>
    </dgm:pt>
    <dgm:pt modelId="{F9F04176-1589-4BEE-BB81-ECB13DF92FF4}" type="parTrans" cxnId="{4B7E5F28-A0D3-4116-B27E-70852F1B9A93}">
      <dgm:prSet/>
      <dgm:spPr/>
      <dgm:t>
        <a:bodyPr/>
        <a:lstStyle/>
        <a:p>
          <a:endParaRPr lang="ru-RU"/>
        </a:p>
      </dgm:t>
    </dgm:pt>
    <dgm:pt modelId="{E1530077-7018-498D-B0DC-CEC6941FE850}" type="sibTrans" cxnId="{4B7E5F28-A0D3-4116-B27E-70852F1B9A93}">
      <dgm:prSet/>
      <dgm:spPr/>
      <dgm:t>
        <a:bodyPr/>
        <a:lstStyle/>
        <a:p>
          <a:endParaRPr lang="ru-RU"/>
        </a:p>
      </dgm:t>
    </dgm:pt>
    <dgm:pt modelId="{FA9C09FA-817C-4B73-AF6D-1B1D1C8A5AA7}">
      <dgm:prSet phldrT="[Текст]"/>
      <dgm:spPr/>
      <dgm:t>
        <a:bodyPr/>
        <a:lstStyle/>
        <a:p>
          <a:r>
            <a:rPr lang="uk-UA" dirty="0" smtClean="0"/>
            <a:t>Додавання до круглого числа двоцифрового /одноцифрового числа.</a:t>
          </a:r>
          <a:endParaRPr lang="ru-RU" dirty="0"/>
        </a:p>
      </dgm:t>
    </dgm:pt>
    <dgm:pt modelId="{EEF37200-3B60-45F9-94CA-A43180D0A7FF}" type="parTrans" cxnId="{9B008BAF-E6AC-4D1C-A602-9AA6A81F3207}">
      <dgm:prSet/>
      <dgm:spPr/>
      <dgm:t>
        <a:bodyPr/>
        <a:lstStyle/>
        <a:p>
          <a:endParaRPr lang="ru-RU"/>
        </a:p>
      </dgm:t>
    </dgm:pt>
    <dgm:pt modelId="{3732EE10-DDF9-477A-B481-DDB6C59C0E9E}" type="sibTrans" cxnId="{9B008BAF-E6AC-4D1C-A602-9AA6A81F3207}">
      <dgm:prSet/>
      <dgm:spPr/>
      <dgm:t>
        <a:bodyPr/>
        <a:lstStyle/>
        <a:p>
          <a:endParaRPr lang="ru-RU"/>
        </a:p>
      </dgm:t>
    </dgm:pt>
    <dgm:pt modelId="{D79F24AF-84DF-4324-BDC7-62858E0E6C0E}" type="pres">
      <dgm:prSet presAssocID="{C5FBB781-3862-40F6-B4F8-B7338931C997}" presName="compositeShape" presStyleCnt="0">
        <dgm:presLayoutVars>
          <dgm:dir/>
          <dgm:resizeHandles/>
        </dgm:presLayoutVars>
      </dgm:prSet>
      <dgm:spPr/>
    </dgm:pt>
    <dgm:pt modelId="{0C4FAB2B-10B0-4537-A3CC-065B6E80FFDC}" type="pres">
      <dgm:prSet presAssocID="{C5FBB781-3862-40F6-B4F8-B7338931C997}" presName="pyramid" presStyleLbl="node1" presStyleIdx="0" presStyleCnt="1" custLinFactNeighborX="-13395"/>
      <dgm:spPr/>
    </dgm:pt>
    <dgm:pt modelId="{0EBB8E6A-C35E-445B-9EAD-FD616882E4E7}" type="pres">
      <dgm:prSet presAssocID="{C5FBB781-3862-40F6-B4F8-B7338931C997}" presName="theList" presStyleCnt="0"/>
      <dgm:spPr/>
    </dgm:pt>
    <dgm:pt modelId="{94AC59A4-83EF-4AF8-8B11-9E46EF9A494C}" type="pres">
      <dgm:prSet presAssocID="{A05FF585-85E0-4EDB-916B-DC3653DAB40D}" presName="aNode" presStyleLbl="fgAcc1" presStyleIdx="0" presStyleCnt="3" custScaleX="129282" custLinFactY="-13212" custLinFactNeighborX="-6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32F4-A396-41D5-AA83-1A756626B226}" type="pres">
      <dgm:prSet presAssocID="{A05FF585-85E0-4EDB-916B-DC3653DAB40D}" presName="aSpace" presStyleCnt="0"/>
      <dgm:spPr/>
    </dgm:pt>
    <dgm:pt modelId="{3A158E85-8376-430A-B693-CE172E99264A}" type="pres">
      <dgm:prSet presAssocID="{296C9089-AD6A-425B-8446-47BC12334228}" presName="aNode" presStyleLbl="fgAcc1" presStyleIdx="1" presStyleCnt="3" custScaleX="130286" custLinFactY="-8397" custLinFactNeighborX="-6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B66E-C1D7-400D-80C4-9D1340D6D470}" type="pres">
      <dgm:prSet presAssocID="{296C9089-AD6A-425B-8446-47BC12334228}" presName="aSpace" presStyleCnt="0"/>
      <dgm:spPr/>
    </dgm:pt>
    <dgm:pt modelId="{0D82A60E-731E-4B73-88AC-189DB93685C4}" type="pres">
      <dgm:prSet presAssocID="{FA9C09FA-817C-4B73-AF6D-1B1D1C8A5AA7}" presName="aNode" presStyleLbl="fgAcc1" presStyleIdx="2" presStyleCnt="3" custScaleX="131983" custLinFactNeighborX="1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E3A29-985D-4CEB-9EBE-074BE74F7F14}" type="pres">
      <dgm:prSet presAssocID="{FA9C09FA-817C-4B73-AF6D-1B1D1C8A5AA7}" presName="aSpace" presStyleCnt="0"/>
      <dgm:spPr/>
    </dgm:pt>
  </dgm:ptLst>
  <dgm:cxnLst>
    <dgm:cxn modelId="{F57F7DB1-F6FC-4FC6-88D5-FFF84C4B7D27}" type="presOf" srcId="{296C9089-AD6A-425B-8446-47BC12334228}" destId="{3A158E85-8376-430A-B693-CE172E99264A}" srcOrd="0" destOrd="0" presId="urn:microsoft.com/office/officeart/2005/8/layout/pyramid2"/>
    <dgm:cxn modelId="{17DA3B08-3A26-4924-9021-6EB4A7F91C3D}" type="presOf" srcId="{C5FBB781-3862-40F6-B4F8-B7338931C997}" destId="{D79F24AF-84DF-4324-BDC7-62858E0E6C0E}" srcOrd="0" destOrd="0" presId="urn:microsoft.com/office/officeart/2005/8/layout/pyramid2"/>
    <dgm:cxn modelId="{C0DF9B39-D77D-427A-B2B6-BE9F1D70F918}" type="presOf" srcId="{A05FF585-85E0-4EDB-916B-DC3653DAB40D}" destId="{94AC59A4-83EF-4AF8-8B11-9E46EF9A494C}" srcOrd="0" destOrd="0" presId="urn:microsoft.com/office/officeart/2005/8/layout/pyramid2"/>
    <dgm:cxn modelId="{1FAE5893-A74C-437D-9423-D5F26EBB2DF5}" type="presOf" srcId="{FA9C09FA-817C-4B73-AF6D-1B1D1C8A5AA7}" destId="{0D82A60E-731E-4B73-88AC-189DB93685C4}" srcOrd="0" destOrd="0" presId="urn:microsoft.com/office/officeart/2005/8/layout/pyramid2"/>
    <dgm:cxn modelId="{4B7E5F28-A0D3-4116-B27E-70852F1B9A93}" srcId="{C5FBB781-3862-40F6-B4F8-B7338931C997}" destId="{296C9089-AD6A-425B-8446-47BC12334228}" srcOrd="1" destOrd="0" parTransId="{F9F04176-1589-4BEE-BB81-ECB13DF92FF4}" sibTransId="{E1530077-7018-498D-B0DC-CEC6941FE850}"/>
    <dgm:cxn modelId="{9B008BAF-E6AC-4D1C-A602-9AA6A81F3207}" srcId="{C5FBB781-3862-40F6-B4F8-B7338931C997}" destId="{FA9C09FA-817C-4B73-AF6D-1B1D1C8A5AA7}" srcOrd="2" destOrd="0" parTransId="{EEF37200-3B60-45F9-94CA-A43180D0A7FF}" sibTransId="{3732EE10-DDF9-477A-B481-DDB6C59C0E9E}"/>
    <dgm:cxn modelId="{D9483740-6BC0-414E-B48C-70E83E31FF4A}" srcId="{C5FBB781-3862-40F6-B4F8-B7338931C997}" destId="{A05FF585-85E0-4EDB-916B-DC3653DAB40D}" srcOrd="0" destOrd="0" parTransId="{831683EC-0241-487B-85EE-E060F2F184C5}" sibTransId="{45F86909-A28F-4264-B7DB-E1982FE08D2A}"/>
    <dgm:cxn modelId="{EF6507F9-E3B0-4934-98E3-6B69E4E1096A}" type="presParOf" srcId="{D79F24AF-84DF-4324-BDC7-62858E0E6C0E}" destId="{0C4FAB2B-10B0-4537-A3CC-065B6E80FFDC}" srcOrd="0" destOrd="0" presId="urn:microsoft.com/office/officeart/2005/8/layout/pyramid2"/>
    <dgm:cxn modelId="{17226872-C9DA-41EA-A84B-FAA560787963}" type="presParOf" srcId="{D79F24AF-84DF-4324-BDC7-62858E0E6C0E}" destId="{0EBB8E6A-C35E-445B-9EAD-FD616882E4E7}" srcOrd="1" destOrd="0" presId="urn:microsoft.com/office/officeart/2005/8/layout/pyramid2"/>
    <dgm:cxn modelId="{8AEA58FB-A1DB-4942-ABF4-8CFC23DE55F9}" type="presParOf" srcId="{0EBB8E6A-C35E-445B-9EAD-FD616882E4E7}" destId="{94AC59A4-83EF-4AF8-8B11-9E46EF9A494C}" srcOrd="0" destOrd="0" presId="urn:microsoft.com/office/officeart/2005/8/layout/pyramid2"/>
    <dgm:cxn modelId="{E2EAE617-DDA2-488C-9D59-FE33C06ED338}" type="presParOf" srcId="{0EBB8E6A-C35E-445B-9EAD-FD616882E4E7}" destId="{DBB032F4-A396-41D5-AA83-1A756626B226}" srcOrd="1" destOrd="0" presId="urn:microsoft.com/office/officeart/2005/8/layout/pyramid2"/>
    <dgm:cxn modelId="{330274CE-9279-4497-BABB-192A696D7C35}" type="presParOf" srcId="{0EBB8E6A-C35E-445B-9EAD-FD616882E4E7}" destId="{3A158E85-8376-430A-B693-CE172E99264A}" srcOrd="2" destOrd="0" presId="urn:microsoft.com/office/officeart/2005/8/layout/pyramid2"/>
    <dgm:cxn modelId="{E9C673A4-5790-4B89-9B95-AA29CC2C5917}" type="presParOf" srcId="{0EBB8E6A-C35E-445B-9EAD-FD616882E4E7}" destId="{39B2B66E-C1D7-400D-80C4-9D1340D6D470}" srcOrd="3" destOrd="0" presId="urn:microsoft.com/office/officeart/2005/8/layout/pyramid2"/>
    <dgm:cxn modelId="{FADACD03-358F-490A-A300-161DAF8E89C6}" type="presParOf" srcId="{0EBB8E6A-C35E-445B-9EAD-FD616882E4E7}" destId="{0D82A60E-731E-4B73-88AC-189DB93685C4}" srcOrd="4" destOrd="0" presId="urn:microsoft.com/office/officeart/2005/8/layout/pyramid2"/>
    <dgm:cxn modelId="{7F2BF93F-CE8D-45C3-B853-392D222DFADD}" type="presParOf" srcId="{0EBB8E6A-C35E-445B-9EAD-FD616882E4E7}" destId="{12FE3A29-985D-4CEB-9EBE-074BE74F7F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65610-000F-4398-91C6-861FE6BA6A01}">
      <dsp:nvSpPr>
        <dsp:cNvPr id="0" name=""/>
        <dsp:cNvSpPr/>
      </dsp:nvSpPr>
      <dsp:spPr>
        <a:xfrm>
          <a:off x="0" y="0"/>
          <a:ext cx="9144000" cy="1590362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Теоретична основа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0"/>
        <a:ext cx="9144000" cy="1590362"/>
      </dsp:txXfrm>
    </dsp:sp>
    <dsp:sp modelId="{6DC01785-1560-4341-BE97-5A16B62C35B4}">
      <dsp:nvSpPr>
        <dsp:cNvPr id="0" name=""/>
        <dsp:cNvSpPr/>
      </dsp:nvSpPr>
      <dsp:spPr>
        <a:xfrm>
          <a:off x="0" y="1590362"/>
          <a:ext cx="4572000" cy="333976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Правило  додавання числа до суми: </a:t>
          </a:r>
          <a:r>
            <a:rPr lang="uk-UA" sz="2400" b="0" kern="1200" dirty="0" smtClean="0"/>
            <a:t>щоб додати число до суми, достатньо це число додати до одного доданка і до одержаного результату додати інший доданок.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   (а + с) + 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(а + в) + с =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     (в + с) + а</a:t>
          </a:r>
          <a:endParaRPr lang="ru-RU" sz="2400" kern="1200" dirty="0"/>
        </a:p>
      </dsp:txBody>
      <dsp:txXfrm>
        <a:off x="0" y="1590362"/>
        <a:ext cx="4572000" cy="3339761"/>
      </dsp:txXfrm>
    </dsp:sp>
    <dsp:sp modelId="{FC7AE146-73C1-46BD-ACBC-A653564191FC}">
      <dsp:nvSpPr>
        <dsp:cNvPr id="0" name=""/>
        <dsp:cNvSpPr/>
      </dsp:nvSpPr>
      <dsp:spPr>
        <a:xfrm>
          <a:off x="4572000" y="1590362"/>
          <a:ext cx="4572000" cy="3339761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16641"/>
                <a:satOff val="4386"/>
                <a:lumOff val="43132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216641"/>
                <a:satOff val="4386"/>
                <a:lumOff val="43132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216641"/>
                <a:satOff val="4386"/>
                <a:lumOff val="4313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Правило  віднімання числа від суми: </a:t>
          </a:r>
          <a:r>
            <a:rPr lang="uk-UA" sz="2400" b="0" kern="1200" dirty="0" smtClean="0">
              <a:solidFill>
                <a:schemeClr val="tx1"/>
              </a:solidFill>
            </a:rPr>
            <a:t>щоб відняти число до суми, достатньо це число відняти від одного доданка і до одержаного результату додати інший доданок.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       (а – с) + 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( а + в ) – с =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       (в – с) + 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572000" y="1590362"/>
        <a:ext cx="4572000" cy="3339761"/>
      </dsp:txXfrm>
    </dsp:sp>
    <dsp:sp modelId="{DFC05549-699B-416A-8459-CCFA85A58B2F}">
      <dsp:nvSpPr>
        <dsp:cNvPr id="0" name=""/>
        <dsp:cNvSpPr/>
      </dsp:nvSpPr>
      <dsp:spPr>
        <a:xfrm>
          <a:off x="0" y="4930123"/>
          <a:ext cx="9144000" cy="371084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FAB2B-10B0-4537-A3CC-065B6E80FFDC}">
      <dsp:nvSpPr>
        <dsp:cNvPr id="0" name=""/>
        <dsp:cNvSpPr/>
      </dsp:nvSpPr>
      <dsp:spPr>
        <a:xfrm>
          <a:off x="3071845" y="0"/>
          <a:ext cx="5445224" cy="544522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AC59A4-83EF-4AF8-8B11-9E46EF9A494C}">
      <dsp:nvSpPr>
        <dsp:cNvPr id="0" name=""/>
        <dsp:cNvSpPr/>
      </dsp:nvSpPr>
      <dsp:spPr>
        <a:xfrm>
          <a:off x="5981998" y="216022"/>
          <a:ext cx="4575801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Подання числа у вигляді суми розрядних (зручних) доданків</a:t>
          </a:r>
          <a:endParaRPr lang="ru-RU" sz="2400" kern="1200" dirty="0"/>
        </a:p>
      </dsp:txBody>
      <dsp:txXfrm>
        <a:off x="5981998" y="216022"/>
        <a:ext cx="4575801" cy="1288986"/>
      </dsp:txXfrm>
    </dsp:sp>
    <dsp:sp modelId="{3A158E85-8376-430A-B693-CE172E99264A}">
      <dsp:nvSpPr>
        <dsp:cNvPr id="0" name=""/>
        <dsp:cNvSpPr/>
      </dsp:nvSpPr>
      <dsp:spPr>
        <a:xfrm>
          <a:off x="5964231" y="1728197"/>
          <a:ext cx="4611336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/>
            <a:t>Додавання одноцифрових чисел.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/>
            <a:t>Віднімання одноцифрового числа від круглого числа</a:t>
          </a:r>
          <a:endParaRPr lang="ru-RU" sz="2400" kern="1200" dirty="0"/>
        </a:p>
      </dsp:txBody>
      <dsp:txXfrm>
        <a:off x="5964231" y="1728197"/>
        <a:ext cx="4611336" cy="1288986"/>
      </dsp:txXfrm>
    </dsp:sp>
    <dsp:sp modelId="{0D82A60E-731E-4B73-88AC-189DB93685C4}">
      <dsp:nvSpPr>
        <dsp:cNvPr id="0" name=""/>
        <dsp:cNvSpPr/>
      </dsp:nvSpPr>
      <dsp:spPr>
        <a:xfrm>
          <a:off x="6000775" y="3447666"/>
          <a:ext cx="4671400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Додавання до круглого числа двоцифрового /одноцифрового числа.</a:t>
          </a:r>
          <a:endParaRPr lang="ru-RU" sz="2400" kern="1200" dirty="0"/>
        </a:p>
      </dsp:txBody>
      <dsp:txXfrm>
        <a:off x="6000775" y="3447666"/>
        <a:ext cx="4671400" cy="128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617368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Додавання (віднімання) на підставі правила додавання (віднімання) числа до (від)  суми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C05549-699B-416A-8459-CCFA85A58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FC05549-699B-416A-8459-CCFA85A58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65610-000F-4398-91C6-861FE6BA6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9665610-000F-4398-91C6-861FE6BA6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01785-1560-4341-BE97-5A16B62C3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DC01785-1560-4341-BE97-5A16B62C3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AE146-73C1-46BD-ACBC-A6535641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C7AE146-73C1-46BD-ACBC-A6535641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152"/>
            <a:ext cx="8686800" cy="12101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400" b="1" dirty="0" smtClean="0"/>
              <a:t>Додавання і </a:t>
            </a:r>
            <a:r>
              <a:rPr lang="uk-UA" sz="3400" b="1" dirty="0"/>
              <a:t>в</a:t>
            </a:r>
            <a:r>
              <a:rPr lang="uk-UA" sz="3400" b="1" dirty="0" smtClean="0"/>
              <a:t>іднімання одноцифрового числа до (від) двоцифрового (76 + 4, 40 - 8).  Формування обчислювальної навички</a:t>
            </a:r>
            <a:endParaRPr lang="uk-UA" sz="3400" b="1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41358"/>
            <a:ext cx="8892480" cy="281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392906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6 0    10 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335756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4    6 4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92906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80   10 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335756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 8 0    3    8 3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1107257" y="3821909"/>
            <a:ext cx="285752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5500694" y="3786190"/>
            <a:ext cx="28575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010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одноцифрового числа до двоцифрового: 76 + 5 (на підставі правила додавання числа до суми). Підготовка</a:t>
            </a:r>
            <a:endParaRPr lang="ru-RU" sz="3600" b="1" dirty="0"/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8840"/>
            <a:ext cx="9144000" cy="15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010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одноцифрового числа до двоцифрового: 76 + 5.Створення і розв'язування проблемної ситуації</a:t>
            </a:r>
            <a:endParaRPr lang="ru-RU" sz="3600" b="1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5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285749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6   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2324393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6      3              9      7 9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367635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 6   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314324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6     4               1 0      8 0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681847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 6   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414874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6      5               1 1     8 1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2214546" y="2714620"/>
            <a:ext cx="28575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3714744" y="3500438"/>
            <a:ext cx="28575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2214546" y="4572008"/>
            <a:ext cx="28575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71736" y="3214686"/>
            <a:ext cx="6357982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4214818"/>
            <a:ext cx="6357982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858412" cy="1066130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uk-UA" sz="3400" b="1" dirty="0" smtClean="0"/>
              <a:t>Додавання одноцифрового числа до двоцифрового: 76 + 5 (на підставі правила додавання числа до суми).  Первинне закріплення</a:t>
            </a:r>
            <a:endParaRPr lang="ru-RU" sz="3400" b="1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28800"/>
            <a:ext cx="9144000" cy="36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275302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ysClr val="windowText" lastClr="000000"/>
                </a:solidFill>
              </a:rPr>
              <a:t>4  0     2     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21455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ysClr val="windowText" lastClr="000000"/>
                </a:solidFill>
              </a:rPr>
              <a:t>2      9               1 1     5  1        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ysClr val="windowText" lastClr="000000"/>
                </a:solidFill>
              </a:rPr>
              <a:t>6  0    4     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3253087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ysClr val="windowText" lastClr="000000"/>
                </a:solidFill>
              </a:rPr>
              <a:t> 6 0     4     8     6 0     1 2      7 2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6" y="485776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ysClr val="windowText" lastClr="000000"/>
                </a:solidFill>
              </a:rPr>
              <a:t>3  0    6     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4324657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ysClr val="windowText" lastClr="000000"/>
                </a:solidFill>
              </a:rPr>
              <a:t> 3 0  +(6 + 7)= 3 0 +  1 3 =  4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964381" y="2607463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928662" y="3643314"/>
            <a:ext cx="21431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1000100" y="4714884"/>
            <a:ext cx="21431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6" y="274638"/>
            <a:ext cx="9501222" cy="85010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Віднімання одноцифрового числа </a:t>
            </a:r>
            <a:r>
              <a:rPr lang="uk-UA" sz="3600" dirty="0" smtClean="0"/>
              <a:t>від</a:t>
            </a:r>
            <a:r>
              <a:rPr lang="uk-UA" sz="3600" b="1" dirty="0" smtClean="0"/>
              <a:t> двоцифрового: 53 – 8</a:t>
            </a:r>
            <a:r>
              <a:rPr lang="uk-UA" sz="3600" b="1" dirty="0"/>
              <a:t> </a:t>
            </a:r>
            <a:r>
              <a:rPr lang="uk-UA" sz="3600" b="1" dirty="0" smtClean="0"/>
              <a:t>    (на підставі правила  віднімання числа від суми). Підготовка </a:t>
            </a:r>
            <a:endParaRPr lang="ru-RU" sz="3600" b="1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11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612" y="3143248"/>
            <a:ext cx="91936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40"/>
            <a:ext cx="8229600" cy="85010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Віднімання одноцифрового числа </a:t>
            </a:r>
            <a:r>
              <a:rPr lang="uk-UA" sz="3600" dirty="0" smtClean="0"/>
              <a:t>від</a:t>
            </a:r>
            <a:r>
              <a:rPr lang="uk-UA" sz="3600" b="1" dirty="0" smtClean="0"/>
              <a:t> двоцифрового (53 </a:t>
            </a:r>
            <a:r>
              <a:rPr lang="uk-UA" sz="3600" b="1" dirty="0"/>
              <a:t>-</a:t>
            </a:r>
            <a:r>
              <a:rPr lang="uk-UA" sz="3600" b="1" dirty="0" smtClean="0"/>
              <a:t> </a:t>
            </a:r>
            <a:r>
              <a:rPr lang="uk-UA" sz="3600" b="1" dirty="0"/>
              <a:t>8</a:t>
            </a:r>
            <a:r>
              <a:rPr lang="uk-UA" sz="3600" b="1" dirty="0" smtClean="0"/>
              <a:t>). Створення і розв'язування проблемної ситуації</a:t>
            </a:r>
            <a:endParaRPr lang="ru-RU" sz="3600" b="1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40768"/>
            <a:ext cx="8929718" cy="27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66"/>
            <a:ext cx="906987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275131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1 0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22768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1 0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4424" y="22768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2768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571876"/>
            <a:ext cx="936104" cy="505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335699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356992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356992"/>
            <a:ext cx="122356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24128" y="321297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76186" y="3286124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357422" y="2643182"/>
            <a:ext cx="285752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357422" y="3571876"/>
            <a:ext cx="285752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844080" y="3140968"/>
            <a:ext cx="936104" cy="505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85010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Віднімання одноцифрового числа </a:t>
            </a:r>
            <a:r>
              <a:rPr lang="uk-UA" sz="3600" dirty="0" smtClean="0"/>
              <a:t>від</a:t>
            </a:r>
            <a:r>
              <a:rPr lang="uk-UA" sz="3600" b="1" dirty="0" smtClean="0"/>
              <a:t> двоцифрового: 53 – 8. </a:t>
            </a:r>
            <a:br>
              <a:rPr lang="uk-UA" sz="3600" b="1" dirty="0" smtClean="0"/>
            </a:br>
            <a:r>
              <a:rPr lang="uk-UA" sz="3600" b="1" dirty="0" smtClean="0"/>
              <a:t>Первинне закріплення</a:t>
            </a:r>
            <a:endParaRPr lang="ru-RU" sz="3600" b="1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150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362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71470" y="6309320"/>
            <a:ext cx="78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4 0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6093296"/>
            <a:ext cx="28803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8" y="609329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6309320"/>
            <a:ext cx="81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5753417"/>
            <a:ext cx="80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4 0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5733256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+ (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8234" y="5733256"/>
            <a:ext cx="75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57332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-  9) = 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573325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4 0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5690" y="57332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+  9 = 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1440" y="5733256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4 9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76632" y="3965757"/>
            <a:ext cx="28803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6672" y="3965757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680" y="4181781"/>
            <a:ext cx="86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7422" y="364331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56952" y="364331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4118" y="3643314"/>
            <a:ext cx="89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2 0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3096" y="364331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9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066" y="3643314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2 9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470" y="418178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2 0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85720" y="5037327"/>
            <a:ext cx="28803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45760" y="5037327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4348" y="5253351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9856" y="4714884"/>
            <a:ext cx="84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7422" y="471488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6040" y="47148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3306" y="471488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1442" y="47148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1440" y="4714884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7 5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1470" y="521495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71472" y="3571876"/>
            <a:ext cx="45719" cy="714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42" name="Овал 41"/>
          <p:cNvSpPr/>
          <p:nvPr/>
        </p:nvSpPr>
        <p:spPr>
          <a:xfrm>
            <a:off x="571472" y="4643446"/>
            <a:ext cx="45719" cy="714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43" name="Овал 42"/>
          <p:cNvSpPr/>
          <p:nvPr/>
        </p:nvSpPr>
        <p:spPr>
          <a:xfrm>
            <a:off x="500034" y="5715016"/>
            <a:ext cx="45719" cy="714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914781"/>
            <a:ext cx="438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986351"/>
            <a:ext cx="438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6057921"/>
            <a:ext cx="438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186766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Формування обчислювальних навичок</a:t>
            </a:r>
            <a:endParaRPr lang="ru-RU" sz="3600" b="1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8" y="1285860"/>
            <a:ext cx="9132312" cy="34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01293"/>
            <a:ext cx="9144000" cy="144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7192" y="5467665"/>
            <a:ext cx="344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7 0     8     7 8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1470" y="600076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7 0     1 1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916494" y="5803368"/>
            <a:ext cx="281006" cy="2566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507288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Додавання (віднімання) на підставі правила додавання (віднімання) числа до (від)  суми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786114" y="1412776"/>
          <a:ext cx="1443047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0298" y="1714488"/>
            <a:ext cx="923330" cy="47388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Уміння, на яких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ґрунтується прийом обчислення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2A60E-731E-4B73-88AC-189DB9368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D82A60E-731E-4B73-88AC-189DB9368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57018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одноцифрового числа до двоцифрового:76 + 4 (на підставі правила додавання числа до суми). Підготовка</a:t>
            </a:r>
            <a:endParaRPr lang="ru-RU" sz="3600" b="1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22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2152"/>
            <a:ext cx="9144000" cy="220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6"/>
            <a:ext cx="9144000" cy="1642194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uk-UA" sz="3600" b="1" dirty="0" smtClean="0"/>
              <a:t>Додавання одноцифрового числа до двоцифрового: 76 + 4. </a:t>
            </a:r>
            <a:br>
              <a:rPr lang="uk-UA" sz="3600" b="1" dirty="0" smtClean="0"/>
            </a:br>
            <a:r>
              <a:rPr lang="uk-UA" sz="3600" b="1" dirty="0" smtClean="0"/>
              <a:t>Створення і розв'язування проблемної ситуації</a:t>
            </a:r>
            <a:endParaRPr lang="ru-RU" sz="3600" b="1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28799"/>
            <a:ext cx="9144000" cy="332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3068960"/>
            <a:ext cx="615617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96952"/>
            <a:ext cx="291581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929066"/>
            <a:ext cx="1267488" cy="506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492896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43808" y="20608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608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20608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20608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20608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7 9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4500570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4077072"/>
            <a:ext cx="134706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400506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4077072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149080"/>
            <a:ext cx="92869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4077072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4077072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450057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5402"/>
            <a:ext cx="8964488" cy="171420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одноцифрового числа до двоцифрового: 76 + 4. </a:t>
            </a:r>
            <a:br>
              <a:rPr lang="uk-UA" sz="3600" b="1" dirty="0" smtClean="0"/>
            </a:br>
            <a:r>
              <a:rPr lang="uk-UA" sz="3600" b="1" dirty="0" smtClean="0"/>
              <a:t>Первинне закріплення</a:t>
            </a:r>
            <a:endParaRPr lang="ru-RU" sz="3600" b="1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1916832"/>
            <a:ext cx="90362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4810" y="247715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1 0    6 0 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40005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8 0    4 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347728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8 0+(4+6)=8 0 + 1 0= 9 0 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16632"/>
            <a:ext cx="9358346" cy="135416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Віднімання одноцифрового числа від двоцифрового: 40 – 8 (на підставі правила  віднімання числа від суми). Підготовка</a:t>
            </a:r>
            <a:endParaRPr lang="ru-RU" sz="3600" b="1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08" y="1556792"/>
            <a:ext cx="9151108" cy="174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72" y="4071942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00FF"/>
                </a:solidFill>
              </a:rPr>
              <a:t>      3</a:t>
            </a:r>
            <a:r>
              <a:rPr lang="uk-UA" sz="4000" dirty="0" smtClean="0">
                <a:solidFill>
                  <a:srgbClr val="FF0000"/>
                </a:solidFill>
              </a:rPr>
              <a:t>5</a:t>
            </a:r>
            <a:r>
              <a:rPr lang="uk-UA" sz="4000" dirty="0" smtClean="0"/>
              <a:t> – </a:t>
            </a:r>
            <a:r>
              <a:rPr lang="uk-UA" sz="4000" dirty="0" smtClean="0">
                <a:solidFill>
                  <a:srgbClr val="FF0000"/>
                </a:solidFill>
              </a:rPr>
              <a:t>3</a:t>
            </a:r>
            <a:r>
              <a:rPr lang="uk-UA" sz="4000" dirty="0" smtClean="0"/>
              <a:t> = 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uk-UA" sz="4000" dirty="0" smtClean="0"/>
              <a:t>  </a:t>
            </a:r>
            <a:r>
              <a:rPr lang="uk-UA" sz="4000" dirty="0" smtClean="0">
                <a:solidFill>
                  <a:srgbClr val="0000FF"/>
                </a:solidFill>
              </a:rPr>
              <a:t>30</a:t>
            </a:r>
            <a:r>
              <a:rPr lang="uk-UA" sz="4000" dirty="0" smtClean="0"/>
              <a:t> + </a:t>
            </a:r>
            <a:r>
              <a:rPr lang="uk-UA" sz="4000" dirty="0" smtClean="0">
                <a:solidFill>
                  <a:srgbClr val="FF0000"/>
                </a:solidFill>
              </a:rPr>
              <a:t>5</a:t>
            </a:r>
            <a:r>
              <a:rPr lang="uk-UA" sz="4000" dirty="0" smtClean="0"/>
              <a:t> </a:t>
            </a:r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1142976" y="4643446"/>
            <a:ext cx="557824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00800" y="4643446"/>
            <a:ext cx="370870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4265513" y="4653136"/>
            <a:ext cx="949429" cy="243032"/>
          </a:xfrm>
          <a:custGeom>
            <a:avLst/>
            <a:gdLst>
              <a:gd name="connsiteX0" fmla="*/ 0 w 516193"/>
              <a:gd name="connsiteY0" fmla="*/ 14749 h 105697"/>
              <a:gd name="connsiteX1" fmla="*/ 250722 w 516193"/>
              <a:gd name="connsiteY1" fmla="*/ 103239 h 105697"/>
              <a:gd name="connsiteX2" fmla="*/ 516193 w 516193"/>
              <a:gd name="connsiteY2" fmla="*/ 0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193" h="105697">
                <a:moveTo>
                  <a:pt x="0" y="14749"/>
                </a:moveTo>
                <a:cubicBezTo>
                  <a:pt x="82345" y="60223"/>
                  <a:pt x="164690" y="105697"/>
                  <a:pt x="250722" y="103239"/>
                </a:cubicBezTo>
                <a:cubicBezTo>
                  <a:pt x="336754" y="100781"/>
                  <a:pt x="426473" y="50390"/>
                  <a:pt x="516193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6858" y="357301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Обчисли значення різниці: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071942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00FF"/>
                </a:solidFill>
              </a:rPr>
              <a:t>      </a:t>
            </a:r>
            <a:r>
              <a:rPr lang="uk-UA" sz="4000" dirty="0" smtClean="0"/>
              <a:t> </a:t>
            </a:r>
            <a:r>
              <a:rPr lang="uk-UA" sz="4000" dirty="0" smtClean="0">
                <a:solidFill>
                  <a:srgbClr val="0000FF"/>
                </a:solidFill>
              </a:rPr>
              <a:t>30</a:t>
            </a:r>
            <a:r>
              <a:rPr lang="uk-UA" sz="4000" dirty="0" smtClean="0"/>
              <a:t> + </a:t>
            </a:r>
            <a:r>
              <a:rPr lang="uk-UA" sz="4000" dirty="0" smtClean="0">
                <a:solidFill>
                  <a:srgbClr val="FF0000"/>
                </a:solidFill>
              </a:rPr>
              <a:t>5</a:t>
            </a:r>
            <a:r>
              <a:rPr lang="uk-UA" sz="4000" dirty="0" smtClean="0"/>
              <a:t>  – </a:t>
            </a:r>
            <a:r>
              <a:rPr lang="uk-UA" sz="4000" dirty="0" smtClean="0">
                <a:solidFill>
                  <a:srgbClr val="FF0000"/>
                </a:solidFill>
              </a:rPr>
              <a:t>3</a:t>
            </a:r>
            <a:r>
              <a:rPr lang="uk-UA" sz="4000" dirty="0" smtClean="0"/>
              <a:t> = </a:t>
            </a:r>
            <a:r>
              <a:rPr lang="uk-UA" sz="4000" dirty="0" smtClean="0">
                <a:solidFill>
                  <a:srgbClr val="0000FF"/>
                </a:solidFill>
              </a:rPr>
              <a:t>30</a:t>
            </a:r>
            <a:r>
              <a:rPr lang="uk-UA" sz="4000" dirty="0" smtClean="0"/>
              <a:t> + 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uk-UA" sz="4000" dirty="0" smtClean="0"/>
              <a:t>  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4071942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00FF"/>
                </a:solidFill>
              </a:rPr>
              <a:t>                                    </a:t>
            </a:r>
            <a:r>
              <a:rPr lang="uk-UA" sz="4000" dirty="0" smtClean="0"/>
              <a:t> </a:t>
            </a:r>
            <a:r>
              <a:rPr lang="uk-UA" sz="4000" dirty="0" smtClean="0">
                <a:solidFill>
                  <a:srgbClr val="FF0000"/>
                </a:solidFill>
              </a:rPr>
              <a:t>2</a:t>
            </a:r>
            <a:r>
              <a:rPr lang="uk-UA" sz="4000" dirty="0" smtClean="0"/>
              <a:t> = </a:t>
            </a:r>
            <a:r>
              <a:rPr lang="uk-UA" sz="4000" dirty="0" smtClean="0">
                <a:solidFill>
                  <a:srgbClr val="0000FF"/>
                </a:solidFill>
              </a:rPr>
              <a:t>3</a:t>
            </a:r>
            <a:r>
              <a:rPr lang="uk-UA" sz="4000" dirty="0" smtClean="0">
                <a:solidFill>
                  <a:srgbClr val="FF0000"/>
                </a:solidFill>
              </a:rPr>
              <a:t>2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uk-UA" sz="4000" dirty="0" smtClean="0"/>
              <a:t>  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101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Віднімання одноцифрового числа від двоцифрового (40 - 8). Створення і розв'язування проблемної ситуації</a:t>
            </a:r>
            <a:endParaRPr lang="ru-RU" sz="3600" b="1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29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4296"/>
            <a:ext cx="9144000" cy="244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2996952"/>
            <a:ext cx="774035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00364" y="2538707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2  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200024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2  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200024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ysClr val="windowText" lastClr="000000"/>
                </a:solidFill>
              </a:rPr>
              <a:t>2      2      4  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-214338"/>
            <a:ext cx="9501222" cy="185821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Віднімання одноцифрового числа від двоцифрового: 40 – 8. </a:t>
            </a: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> Первинне закріплення</a:t>
            </a:r>
            <a:endParaRPr lang="ru-RU" sz="3600" b="1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117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7167"/>
            <a:ext cx="9144000" cy="15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0"/>
          <p:cNvGrpSpPr/>
          <p:nvPr/>
        </p:nvGrpSpPr>
        <p:grpSpPr>
          <a:xfrm>
            <a:off x="714348" y="2643182"/>
            <a:ext cx="8072462" cy="2286016"/>
            <a:chOff x="36" y="2643182"/>
            <a:chExt cx="9144000" cy="29287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" y="2643182"/>
              <a:ext cx="9144000" cy="2928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000364" y="3558406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ysClr val="windowText" lastClr="000000"/>
                  </a:solidFill>
                </a:rPr>
                <a:t>2    </a:t>
              </a:r>
              <a:endParaRPr lang="ru-RU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8832" y="3009272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ysClr val="windowText" lastClr="000000"/>
                  </a:solidFill>
                </a:rPr>
                <a:t>2    </a:t>
              </a:r>
              <a:endParaRPr lang="ru-RU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6381" y="3009272"/>
              <a:ext cx="1996480" cy="59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ysClr val="windowText" lastClr="000000"/>
                  </a:solidFill>
                </a:rPr>
                <a:t>2     2     4    </a:t>
              </a:r>
              <a:endParaRPr lang="ru-RU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00562" y="569186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6     86 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152"/>
            <a:ext cx="9144000" cy="12101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Додавання і </a:t>
            </a:r>
            <a:r>
              <a:rPr lang="uk-UA" sz="3600" b="1" dirty="0"/>
              <a:t>в</a:t>
            </a:r>
            <a:r>
              <a:rPr lang="uk-UA" sz="3600" b="1" dirty="0" smtClean="0"/>
              <a:t>іднімання одноцифрового числа до (від) двоцифрового (76 + 4, 40 - 8).  Формування обчислювальної навички</a:t>
            </a:r>
            <a:endParaRPr lang="uk-UA" sz="3600" b="1" dirty="0"/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32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454885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3 0   10 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404878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3 0 +(10 - 4)= 30 +6 = 3 6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50070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70     2 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00063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ysClr val="windowText" lastClr="000000"/>
                </a:solidFill>
              </a:rPr>
              <a:t>7 0 +(2+8)= 70 +1 0 = 8 0   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8784</TotalTime>
  <Words>635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 Додавання (віднімання) на підставі правила додавання (віднімання) числа до (від)  суми</vt:lpstr>
      <vt:lpstr> Додавання (віднімання) на підставі правила додавання (віднімання) числа до (від)  суми</vt:lpstr>
      <vt:lpstr>Додавання одноцифрового числа до двоцифрового:76 + 4 (на підставі правила додавання числа до суми). Підготовка</vt:lpstr>
      <vt:lpstr>Додавання одноцифрового числа до двоцифрового: 76 + 4.  Створення і розв'язування проблемної ситуації</vt:lpstr>
      <vt:lpstr>Додавання одноцифрового числа до двоцифрового: 76 + 4.  Первинне закріплення</vt:lpstr>
      <vt:lpstr>Віднімання одноцифрового числа від двоцифрового: 40 – 8 (на підставі правила  віднімання числа від суми). Підготовка</vt:lpstr>
      <vt:lpstr>Віднімання одноцифрового числа від двоцифрового (40 - 8). Створення і розв'язування проблемної ситуації</vt:lpstr>
      <vt:lpstr>Віднімання одноцифрового числа від двоцифрового: 40 – 8.   Первинне закріплення</vt:lpstr>
      <vt:lpstr>Додавання і віднімання одноцифрового числа до (від) двоцифрового (76 + 4, 40 - 8).  Формування обчислювальної навички</vt:lpstr>
      <vt:lpstr>Додавання і віднімання одноцифрового числа до (від) двоцифрового (76 + 4, 40 - 8).  Формування обчислювальної навички</vt:lpstr>
      <vt:lpstr>Додавання одноцифрового числа до двоцифрового: 76 + 5 (на підставі правила додавання числа до суми). Підготовка</vt:lpstr>
      <vt:lpstr>Додавання одноцифрового числа до двоцифрового: 76 + 5.Створення і розв'язування проблемної ситуації</vt:lpstr>
      <vt:lpstr>Додавання одноцифрового числа до двоцифрового: 76 + 5 (на підставі правила додавання числа до суми).  Первинне закріплення</vt:lpstr>
      <vt:lpstr>Віднімання одноцифрового числа від двоцифрового: 53 – 8     (на підставі правила  віднімання числа від суми). Підготовка </vt:lpstr>
      <vt:lpstr>Віднімання одноцифрового числа від двоцифрового (53 - 8). Створення і розв'язування проблемної ситуації</vt:lpstr>
      <vt:lpstr>Віднімання одноцифрового числа від двоцифрового: 53 – 8.  Первинне закріплення</vt:lpstr>
      <vt:lpstr>Формування обчислювальних навичок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535</cp:revision>
  <dcterms:created xsi:type="dcterms:W3CDTF">2013-03-16T06:54:50Z</dcterms:created>
  <dcterms:modified xsi:type="dcterms:W3CDTF">2016-02-05T07:18:26Z</dcterms:modified>
</cp:coreProperties>
</file>