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77" r:id="rId7"/>
    <p:sldId id="258" r:id="rId8"/>
    <p:sldId id="262" r:id="rId9"/>
    <p:sldId id="264" r:id="rId10"/>
    <p:sldId id="278" r:id="rId11"/>
    <p:sldId id="265" r:id="rId12"/>
    <p:sldId id="279" r:id="rId13"/>
    <p:sldId id="263" r:id="rId14"/>
    <p:sldId id="275" r:id="rId15"/>
    <p:sldId id="281" r:id="rId16"/>
    <p:sldId id="282" r:id="rId17"/>
    <p:sldId id="280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1" r:id="rId26"/>
    <p:sldId id="290" r:id="rId27"/>
    <p:sldId id="292" r:id="rId28"/>
    <p:sldId id="276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DM Sans Bold" panose="020B0604020202020204" charset="0"/>
      <p:regular r:id="rId34"/>
    </p:embeddedFont>
    <p:embeddedFont>
      <p:font typeface="DM Sans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2.svg"/><Relationship Id="rId18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4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20" Type="http://schemas.openxmlformats.org/officeDocument/2006/relationships/image" Target="../media/image7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svg"/><Relationship Id="rId10" Type="http://schemas.openxmlformats.org/officeDocument/2006/relationships/image" Target="../media/image3.png"/><Relationship Id="rId19" Type="http://schemas.openxmlformats.org/officeDocument/2006/relationships/image" Target="../media/image18.svg"/><Relationship Id="rId9" Type="http://schemas.openxmlformats.org/officeDocument/2006/relationships/image" Target="../media/image8.svg"/><Relationship Id="rId14" Type="http://schemas.openxmlformats.org/officeDocument/2006/relationships/image" Target="../media/image5.png"/><Relationship Id="rId30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24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ucloud.ua/shho-take-hmarni-servisy/" TargetMode="External"/><Relationship Id="rId3" Type="http://schemas.openxmlformats.org/officeDocument/2006/relationships/image" Target="../media/image20.svg"/><Relationship Id="rId7" Type="http://schemas.openxmlformats.org/officeDocument/2006/relationships/hyperlink" Target="https://ucloud.ua/service/gibrydna-hmara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cloud.ua/service/virtualna-privatna-hmara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ucloud.ua/publichna-hmara-cze-shho/" TargetMode="External"/><Relationship Id="rId10" Type="http://schemas.openxmlformats.org/officeDocument/2006/relationships/image" Target="../media/image36.png"/><Relationship Id="rId4" Type="http://schemas.openxmlformats.org/officeDocument/2006/relationships/hyperlink" Target="https://ucloud.ua/hmarni-obchyslennya/" TargetMode="External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8" Type="http://schemas.openxmlformats.org/officeDocument/2006/relationships/image" Target="../media/image40.pn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5.png"/><Relationship Id="rId17" Type="http://schemas.openxmlformats.org/officeDocument/2006/relationships/image" Target="../media/image18.svg"/><Relationship Id="rId2" Type="http://schemas.openxmlformats.org/officeDocument/2006/relationships/image" Target="../media/image2.png"/><Relationship Id="rId16" Type="http://schemas.openxmlformats.org/officeDocument/2006/relationships/image" Target="../media/image6.pn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24" Type="http://schemas.openxmlformats.org/officeDocument/2006/relationships/image" Target="../media/image7.pn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28" Type="http://schemas.openxmlformats.org/officeDocument/2006/relationships/image" Target="../media/image41.png"/><Relationship Id="rId10" Type="http://schemas.openxmlformats.org/officeDocument/2006/relationships/image" Target="../media/image4.png"/><Relationship Id="rId9" Type="http://schemas.openxmlformats.org/officeDocument/2006/relationships/image" Target="../media/image10.svg"/><Relationship Id="rId22" Type="http://schemas.openxmlformats.org/officeDocument/2006/relationships/image" Target="../media/image21.png"/><Relationship Id="rId27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hyperlink" Target="https://wedex.com.ua/blog/yak-nabrati-pidpisnikiv-v-instagra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atsapp.com/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6.svg"/><Relationship Id="rId3" Type="http://schemas.openxmlformats.org/officeDocument/2006/relationships/image" Target="../media/image30.svg"/><Relationship Id="rId7" Type="http://schemas.openxmlformats.org/officeDocument/2006/relationships/image" Target="../media/image10.svg"/><Relationship Id="rId12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0.svg"/><Relationship Id="rId5" Type="http://schemas.openxmlformats.org/officeDocument/2006/relationships/image" Target="../media/image8.sv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4.sv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ktok.com/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login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elegram.org/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ddit.com/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26" Type="http://schemas.openxmlformats.org/officeDocument/2006/relationships/image" Target="../media/image77.png"/><Relationship Id="rId7" Type="http://schemas.openxmlformats.org/officeDocument/2006/relationships/image" Target="../media/image8.svg"/><Relationship Id="rId12" Type="http://schemas.openxmlformats.org/officeDocument/2006/relationships/image" Target="../media/image5.png"/><Relationship Id="rId25" Type="http://schemas.openxmlformats.org/officeDocument/2006/relationships/image" Target="../media/image76.png"/><Relationship Id="rId2" Type="http://schemas.openxmlformats.org/officeDocument/2006/relationships/image" Target="../media/image2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24" Type="http://schemas.openxmlformats.org/officeDocument/2006/relationships/image" Target="../media/image51.pn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27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4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cloud.ua/services/" TargetMode="External"/><Relationship Id="rId3" Type="http://schemas.openxmlformats.org/officeDocument/2006/relationships/image" Target="../media/image20.svg"/><Relationship Id="rId7" Type="http://schemas.openxmlformats.org/officeDocument/2006/relationships/hyperlink" Target="https://ucloud.ua/service/hmarnij-czod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cloud.ua/service/virtualna-privatna-hmara/" TargetMode="External"/><Relationship Id="rId5" Type="http://schemas.openxmlformats.org/officeDocument/2006/relationships/image" Target="../media/image32.sv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0.svg"/><Relationship Id="rId18" Type="http://schemas.openxmlformats.org/officeDocument/2006/relationships/image" Target="../media/image22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image" Target="../media/image11.png"/><Relationship Id="rId17" Type="http://schemas.openxmlformats.org/officeDocument/2006/relationships/image" Target="../media/image28.svg"/><Relationship Id="rId2" Type="http://schemas.openxmlformats.org/officeDocument/2006/relationships/image" Target="../media/image20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svg"/><Relationship Id="rId5" Type="http://schemas.openxmlformats.org/officeDocument/2006/relationships/image" Target="../media/image8.svg"/><Relationship Id="rId15" Type="http://schemas.openxmlformats.org/officeDocument/2006/relationships/image" Target="../media/image2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0.svg"/><Relationship Id="rId18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image" Target="../media/image11.png"/><Relationship Id="rId17" Type="http://schemas.openxmlformats.org/officeDocument/2006/relationships/image" Target="../media/image28.svg"/><Relationship Id="rId2" Type="http://schemas.openxmlformats.org/officeDocument/2006/relationships/image" Target="../media/image20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svg"/><Relationship Id="rId5" Type="http://schemas.openxmlformats.org/officeDocument/2006/relationships/image" Target="../media/image8.svg"/><Relationship Id="rId15" Type="http://schemas.openxmlformats.org/officeDocument/2006/relationships/image" Target="../media/image2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4.sv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24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3" Type="http://schemas.openxmlformats.org/officeDocument/2006/relationships/image" Target="../media/image36.svg"/><Relationship Id="rId12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4" Type="http://schemas.openxmlformats.org/officeDocument/2006/relationships/image" Target="../media/image27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.svg"/><Relationship Id="rId18" Type="http://schemas.openxmlformats.org/officeDocument/2006/relationships/image" Target="../media/image16.png"/><Relationship Id="rId7" Type="http://schemas.openxmlformats.org/officeDocument/2006/relationships/image" Target="../media/image10.svg"/><Relationship Id="rId12" Type="http://schemas.openxmlformats.org/officeDocument/2006/relationships/image" Target="../media/image21.png"/><Relationship Id="rId17" Type="http://schemas.openxmlformats.org/officeDocument/2006/relationships/image" Target="../media/image19.png"/><Relationship Id="rId2" Type="http://schemas.openxmlformats.org/officeDocument/2006/relationships/image" Target="../media/image2.png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0.svg"/><Relationship Id="rId5" Type="http://schemas.openxmlformats.org/officeDocument/2006/relationships/image" Target="../media/image8.svg"/><Relationship Id="rId15" Type="http://schemas.openxmlformats.org/officeDocument/2006/relationships/image" Target="../media/image28.svg"/><Relationship Id="rId10" Type="http://schemas.openxmlformats.org/officeDocument/2006/relationships/image" Target="../media/image11.png"/><Relationship Id="rId19" Type="http://schemas.openxmlformats.org/officeDocument/2006/relationships/image" Target="../media/image32.png"/><Relationship Id="rId9" Type="http://schemas.openxmlformats.org/officeDocument/2006/relationships/image" Target="../media/image14.sv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705" y="6409875"/>
            <a:ext cx="724985" cy="920616"/>
          </a:xfrm>
          <a:custGeom>
            <a:avLst/>
            <a:gdLst/>
            <a:ahLst/>
            <a:cxnLst/>
            <a:rect l="l" t="t" r="r" b="b"/>
            <a:pathLst>
              <a:path w="724985" h="920616">
                <a:moveTo>
                  <a:pt x="0" y="0"/>
                </a:moveTo>
                <a:lnTo>
                  <a:pt x="724986" y="0"/>
                </a:lnTo>
                <a:lnTo>
                  <a:pt x="724986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15205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-674156" y="-1072630"/>
            <a:ext cx="3874556" cy="2365423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13411200" y="-2520390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7197320" y="-2278912"/>
            <a:ext cx="5129981" cy="35764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4747568">
            <a:off x="-2485595" y="4502320"/>
            <a:ext cx="3717829" cy="2300833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17337288" y="4030918"/>
            <a:ext cx="2328560" cy="2638606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8"/>
                </a:lnTo>
                <a:lnTo>
                  <a:pt x="0" y="334268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TextBox 16"/>
          <p:cNvSpPr txBox="1"/>
          <p:nvPr/>
        </p:nvSpPr>
        <p:spPr>
          <a:xfrm>
            <a:off x="1447800" y="2221159"/>
            <a:ext cx="15773400" cy="31290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18"/>
              </a:lnSpc>
            </a:pPr>
            <a:r>
              <a:rPr lang="uk-UA" sz="12998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Хмарні технології. Соціальні мережі</a:t>
            </a:r>
            <a:endParaRPr lang="en-US" sz="12998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951405" y="5956565"/>
            <a:ext cx="8459795" cy="114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1"/>
              </a:lnSpc>
            </a:pPr>
            <a:r>
              <a:rPr lang="uk-UA" sz="4381" b="1" spc="-87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Давідок</a:t>
            </a:r>
            <a:r>
              <a:rPr lang="uk-UA" sz="4381" b="1" spc="-87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Валерія</a:t>
            </a:r>
          </a:p>
          <a:p>
            <a:pPr algn="ctr">
              <a:lnSpc>
                <a:spcPts val="4381"/>
              </a:lnSpc>
            </a:pPr>
            <a:r>
              <a:rPr lang="uk-UA" sz="4381" b="1" spc="-87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06-142</a:t>
            </a:r>
            <a:endParaRPr lang="en-US" sz="4381" b="1" spc="-87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4526769" y="798326"/>
            <a:ext cx="724985" cy="920616"/>
          </a:xfrm>
          <a:custGeom>
            <a:avLst/>
            <a:gdLst/>
            <a:ahLst/>
            <a:cxnLst/>
            <a:rect l="l" t="t" r="r" b="b"/>
            <a:pathLst>
              <a:path w="724985" h="920616">
                <a:moveTo>
                  <a:pt x="0" y="0"/>
                </a:moveTo>
                <a:lnTo>
                  <a:pt x="724985" y="0"/>
                </a:lnTo>
                <a:lnTo>
                  <a:pt x="724985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74610" y="6100423"/>
            <a:ext cx="4260707" cy="380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63389" y="653879"/>
            <a:ext cx="8417592" cy="3347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30"/>
              </a:lnSpc>
            </a:pPr>
            <a:r>
              <a:rPr lang="ru-RU" sz="6600" b="1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Які</a:t>
            </a:r>
            <a:r>
              <a:rPr lang="ru-RU" sz="66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66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перспективи</a:t>
            </a:r>
            <a:r>
              <a:rPr lang="ru-RU" sz="66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66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мають</a:t>
            </a:r>
            <a:r>
              <a:rPr lang="ru-RU" sz="66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66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хмарні</a:t>
            </a:r>
            <a:r>
              <a:rPr lang="ru-RU" sz="66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66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технології</a:t>
            </a:r>
            <a:r>
              <a:rPr lang="ru-RU" sz="66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?</a:t>
            </a:r>
            <a:endParaRPr lang="en-US" sz="66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771247" y="823297"/>
            <a:ext cx="8150672" cy="2170858"/>
            <a:chOff x="-19347" y="-11029"/>
            <a:chExt cx="2362006" cy="868521"/>
          </a:xfrm>
        </p:grpSpPr>
        <p:sp>
          <p:nvSpPr>
            <p:cNvPr id="5" name="Freeform 5"/>
            <p:cNvSpPr/>
            <p:nvPr/>
          </p:nvSpPr>
          <p:spPr>
            <a:xfrm>
              <a:off x="-19347" y="-11029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5591" y="1418927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01.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756413" y="3480415"/>
            <a:ext cx="8083911" cy="2403241"/>
            <a:chOff x="0" y="0"/>
            <a:chExt cx="2342659" cy="857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746888" y="6871820"/>
            <a:ext cx="8083911" cy="2010407"/>
            <a:chOff x="0" y="0"/>
            <a:chExt cx="2342659" cy="8574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12787" y="4335407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02.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12787" y="7359811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03.</a:t>
            </a:r>
          </a:p>
        </p:txBody>
      </p:sp>
      <p:sp>
        <p:nvSpPr>
          <p:cNvPr id="19" name="Freeform 19"/>
          <p:cNvSpPr/>
          <p:nvPr/>
        </p:nvSpPr>
        <p:spPr>
          <a:xfrm>
            <a:off x="-848571" y="8919661"/>
            <a:ext cx="3870946" cy="950141"/>
          </a:xfrm>
          <a:custGeom>
            <a:avLst/>
            <a:gdLst/>
            <a:ahLst/>
            <a:cxnLst/>
            <a:rect l="l" t="t" r="r" b="b"/>
            <a:pathLst>
              <a:path w="3870946" h="950141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484352" y="-1124855"/>
            <a:ext cx="4829868" cy="2249710"/>
          </a:xfrm>
          <a:custGeom>
            <a:avLst/>
            <a:gdLst/>
            <a:ahLst/>
            <a:cxnLst/>
            <a:rect l="l" t="t" r="r" b="b"/>
            <a:pathLst>
              <a:path w="4980952" h="3731186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" name="Freeform 21"/>
          <p:cNvSpPr/>
          <p:nvPr/>
        </p:nvSpPr>
        <p:spPr>
          <a:xfrm>
            <a:off x="3431074" y="8919661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2"/>
          <p:cNvSpPr/>
          <p:nvPr/>
        </p:nvSpPr>
        <p:spPr>
          <a:xfrm>
            <a:off x="-848571" y="-744411"/>
            <a:ext cx="1915371" cy="2458912"/>
          </a:xfrm>
          <a:custGeom>
            <a:avLst/>
            <a:gdLst/>
            <a:ahLst/>
            <a:cxnLst/>
            <a:rect l="l" t="t" r="r" b="b"/>
            <a:pathLst>
              <a:path w="2597326" h="2796583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Прямоугольник 22"/>
          <p:cNvSpPr/>
          <p:nvPr/>
        </p:nvSpPr>
        <p:spPr>
          <a:xfrm>
            <a:off x="12254809" y="1253021"/>
            <a:ext cx="5201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err="1" smtClean="0">
                <a:latin typeface="CeraPro"/>
              </a:rPr>
              <a:t>Безсерверні</a:t>
            </a:r>
            <a:r>
              <a:rPr lang="uk-UA" sz="3600" b="1" dirty="0" smtClean="0">
                <a:latin typeface="CeraPro"/>
              </a:rPr>
              <a:t> обчислення</a:t>
            </a:r>
            <a:endParaRPr lang="ru-RU" sz="3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1941408" y="4277175"/>
            <a:ext cx="5980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atin typeface="CeraPro"/>
              </a:rPr>
              <a:t>Штучний інтелект </a:t>
            </a:r>
            <a:endParaRPr lang="ru-RU" sz="3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2257638" y="7402206"/>
            <a:ext cx="5664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atin typeface="CeraPro"/>
              </a:rPr>
              <a:t>Інтернет речей 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53864" y="4335407"/>
            <a:ext cx="64075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74151"/>
                </a:solidFill>
                <a:latin typeface="CeraPro"/>
              </a:rPr>
              <a:t>З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кожним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роком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хмарні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технології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підкорюють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все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більше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напрямків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. </a:t>
            </a:r>
            <a:endParaRPr lang="ru-RU" sz="3600" dirty="0" smtClean="0">
              <a:solidFill>
                <a:srgbClr val="374151"/>
              </a:solidFill>
              <a:latin typeface="CeraPro"/>
            </a:endParaRPr>
          </a:p>
          <a:p>
            <a:r>
              <a:rPr lang="ru-RU" sz="3600" dirty="0" err="1" smtClean="0">
                <a:solidFill>
                  <a:srgbClr val="374151"/>
                </a:solidFill>
                <a:latin typeface="CeraPro"/>
              </a:rPr>
              <a:t>Саме</a:t>
            </a:r>
            <a:r>
              <a:rPr lang="ru-RU" sz="3600" dirty="0" smtClean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тому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існують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прогнози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про те,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які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напрямки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стануть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популярними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у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майбутньому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.</a:t>
            </a:r>
            <a:endParaRPr lang="ru-RU" sz="36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7483" y="7245912"/>
            <a:ext cx="3324379" cy="29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2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93313" y="-723900"/>
            <a:ext cx="2989373" cy="2809392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3" y="0"/>
                </a:lnTo>
                <a:lnTo>
                  <a:pt x="4208573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Прямоугольник 5"/>
          <p:cNvSpPr/>
          <p:nvPr/>
        </p:nvSpPr>
        <p:spPr>
          <a:xfrm>
            <a:off x="685800" y="952500"/>
            <a:ext cx="9144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err="1">
                <a:solidFill>
                  <a:srgbClr val="374151"/>
                </a:solidFill>
                <a:latin typeface="CeraPro"/>
              </a:rPr>
              <a:t>Окрім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вже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відомих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моделей </a:t>
            </a:r>
            <a:r>
              <a:rPr lang="ru-RU" sz="3600" u="sng" dirty="0" err="1">
                <a:latin typeface="CeraPro"/>
                <a:hlinkClick r:id="rId4"/>
              </a:rPr>
              <a:t>хмарних</a:t>
            </a:r>
            <a:r>
              <a:rPr lang="ru-RU" sz="3600" u="sng" dirty="0">
                <a:latin typeface="CeraPro"/>
                <a:hlinkClick r:id="rId4"/>
              </a:rPr>
              <a:t> </a:t>
            </a:r>
            <a:r>
              <a:rPr lang="ru-RU" sz="3600" u="sng" dirty="0" err="1" smtClean="0">
                <a:latin typeface="CeraPro"/>
                <a:hlinkClick r:id="rId4"/>
              </a:rPr>
              <a:t>обчислень</a:t>
            </a:r>
            <a:r>
              <a:rPr lang="ru-RU" sz="3600" dirty="0" smtClean="0">
                <a:latin typeface="CeraPro"/>
              </a:rPr>
              <a:t>, </a:t>
            </a:r>
            <a:r>
              <a:rPr lang="ru-RU" sz="3600" dirty="0">
                <a:latin typeface="CeraPro"/>
              </a:rPr>
              <a:t>таких 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як </a:t>
            </a:r>
            <a:r>
              <a:rPr lang="ru-RU" sz="3600" u="sng" dirty="0" err="1">
                <a:latin typeface="CeraPro"/>
                <a:hlinkClick r:id="rId5"/>
              </a:rPr>
              <a:t>публічна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, </a:t>
            </a:r>
            <a:r>
              <a:rPr lang="ru-RU" sz="3600" u="sng" dirty="0">
                <a:latin typeface="CeraPro"/>
                <a:hlinkClick r:id="rId6"/>
              </a:rPr>
              <a:t>приватна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, </a:t>
            </a:r>
            <a:r>
              <a:rPr lang="ru-RU" sz="3600" u="sng" dirty="0" err="1">
                <a:latin typeface="CeraPro"/>
                <a:hlinkClick r:id="rId7"/>
              </a:rPr>
              <a:t>гібридна</a:t>
            </a:r>
            <a:r>
              <a:rPr lang="ru-RU" sz="3600" u="sng" dirty="0">
                <a:latin typeface="CeraPro"/>
                <a:hlinkClick r:id="rId7"/>
              </a:rPr>
              <a:t> 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та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мультихмара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,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з’являються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нові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концепції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,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які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ще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більше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розширюють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можливості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 </a:t>
            </a:r>
            <a:r>
              <a:rPr lang="ru-RU" sz="3600" u="sng" dirty="0" err="1">
                <a:latin typeface="CeraPro"/>
                <a:hlinkClick r:id="rId8"/>
              </a:rPr>
              <a:t>хмарних</a:t>
            </a:r>
            <a:r>
              <a:rPr lang="ru-RU" sz="3600" u="sng" dirty="0">
                <a:latin typeface="CeraPro"/>
                <a:hlinkClick r:id="rId8"/>
              </a:rPr>
              <a:t> </a:t>
            </a:r>
            <a:r>
              <a:rPr lang="ru-RU" sz="3600" u="sng" dirty="0" err="1">
                <a:latin typeface="CeraPro"/>
                <a:hlinkClick r:id="rId8"/>
              </a:rPr>
              <a:t>сервісів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. 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34600" y="5372100"/>
            <a:ext cx="8310562" cy="50996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5829300"/>
            <a:ext cx="6029467" cy="41151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20600" y="253663"/>
            <a:ext cx="5080522" cy="511843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30600" y="-419100"/>
            <a:ext cx="2853076" cy="2876551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3" y="0"/>
                </a:lnTo>
                <a:lnTo>
                  <a:pt x="4208573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Прямоугольник 4"/>
          <p:cNvSpPr/>
          <p:nvPr/>
        </p:nvSpPr>
        <p:spPr>
          <a:xfrm>
            <a:off x="609600" y="571500"/>
            <a:ext cx="9144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>
                <a:solidFill>
                  <a:srgbClr val="374151"/>
                </a:solidFill>
                <a:latin typeface="CeraPro"/>
              </a:rPr>
              <a:t>Наприклад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,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технологія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en-US" sz="3200" b="1" dirty="0">
                <a:solidFill>
                  <a:srgbClr val="374151"/>
                </a:solidFill>
                <a:latin typeface="CeraPro"/>
              </a:rPr>
              <a:t>Edge Computing </a:t>
            </a:r>
            <a:r>
              <a:rPr lang="en-US" sz="3200" dirty="0">
                <a:solidFill>
                  <a:srgbClr val="374151"/>
                </a:solidFill>
                <a:latin typeface="CeraPro"/>
              </a:rPr>
              <a:t>(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периферійні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обчислення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)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стає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все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більш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популярною. Вона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дозволяє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обробляти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дані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ближче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до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місця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їхнього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створення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,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що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забезпечує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зменшення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затримок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і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підвищення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ефективності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.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Це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особливо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важливо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для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інтернету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речей (</a:t>
            </a:r>
            <a:r>
              <a:rPr lang="en-US" sz="3200" dirty="0" err="1">
                <a:solidFill>
                  <a:srgbClr val="374151"/>
                </a:solidFill>
                <a:latin typeface="CeraPro"/>
              </a:rPr>
              <a:t>IoT</a:t>
            </a:r>
            <a:r>
              <a:rPr lang="en-US" sz="3200" dirty="0">
                <a:solidFill>
                  <a:srgbClr val="374151"/>
                </a:solidFill>
                <a:latin typeface="CeraPro"/>
              </a:rPr>
              <a:t>), 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де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швидкість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і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точність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обробки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даних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мають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критичне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значення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. </a:t>
            </a:r>
            <a:endParaRPr lang="ru-RU" sz="3200" dirty="0" smtClean="0">
              <a:solidFill>
                <a:srgbClr val="374151"/>
              </a:solidFill>
              <a:latin typeface="CeraPro"/>
            </a:endParaRPr>
          </a:p>
          <a:p>
            <a:r>
              <a:rPr lang="ru-RU" sz="3200" dirty="0" smtClean="0">
                <a:solidFill>
                  <a:srgbClr val="374151"/>
                </a:solidFill>
                <a:latin typeface="CeraPro"/>
              </a:rPr>
              <a:t>У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майбутньому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хмарні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технології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будуть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все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більше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інтегруватися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з </a:t>
            </a:r>
            <a:r>
              <a:rPr lang="en-US" sz="3200" dirty="0">
                <a:solidFill>
                  <a:srgbClr val="374151"/>
                </a:solidFill>
                <a:latin typeface="CeraPro"/>
              </a:rPr>
              <a:t>Edge Computing 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для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створення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ще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більш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потужних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і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гнучких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200" dirty="0" err="1">
                <a:solidFill>
                  <a:srgbClr val="374151"/>
                </a:solidFill>
                <a:latin typeface="CeraPro"/>
              </a:rPr>
              <a:t>рішень</a:t>
            </a:r>
            <a:r>
              <a:rPr lang="ru-RU" sz="3200" dirty="0">
                <a:solidFill>
                  <a:srgbClr val="374151"/>
                </a:solidFill>
                <a:latin typeface="CeraPro"/>
              </a:rPr>
              <a:t>.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83" y="6571237"/>
            <a:ext cx="7315834" cy="3542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1417" y="4533901"/>
            <a:ext cx="6678772" cy="557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45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566009" y="67795"/>
            <a:ext cx="15506699" cy="2162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952"/>
              </a:lnSpc>
            </a:pPr>
            <a:r>
              <a:rPr lang="uk-UA" sz="96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Соціальні мережі </a:t>
            </a:r>
            <a:endParaRPr lang="en-US" sz="96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494772" y="9017983"/>
            <a:ext cx="4427843" cy="3481392"/>
          </a:xfrm>
          <a:custGeom>
            <a:avLst/>
            <a:gdLst/>
            <a:ahLst/>
            <a:cxnLst/>
            <a:rect l="l" t="t" r="r" b="b"/>
            <a:pathLst>
              <a:path w="4427843" h="3481392">
                <a:moveTo>
                  <a:pt x="0" y="0"/>
                </a:moveTo>
                <a:lnTo>
                  <a:pt x="4427843" y="0"/>
                </a:lnTo>
                <a:lnTo>
                  <a:pt x="4427843" y="3481391"/>
                </a:lnTo>
                <a:lnTo>
                  <a:pt x="0" y="3481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-152400" y="-156042"/>
            <a:ext cx="4288950" cy="1690337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7" y="0"/>
                </a:lnTo>
                <a:lnTo>
                  <a:pt x="4899947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15535698" y="-806514"/>
            <a:ext cx="2440716" cy="232629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>
            <a:off x="9089868" y="-642644"/>
            <a:ext cx="4149380" cy="162352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 rot="4747568">
            <a:off x="-1415612" y="4352829"/>
            <a:ext cx="3114368" cy="1966669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>
            <a:off x="17848747" y="4533900"/>
            <a:ext cx="2147736" cy="1717471"/>
          </a:xfrm>
          <a:custGeom>
            <a:avLst/>
            <a:gdLst/>
            <a:ahLst/>
            <a:cxnLst/>
            <a:rect l="l" t="t" r="r" b="b"/>
            <a:pathLst>
              <a:path w="3575541" h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-1099723" y="9016169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>
            <a:off x="17510437" y="495300"/>
            <a:ext cx="1441207" cy="1614091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9"/>
                </a:lnTo>
                <a:lnTo>
                  <a:pt x="0" y="334268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Прямоугольник 17"/>
          <p:cNvSpPr/>
          <p:nvPr/>
        </p:nvSpPr>
        <p:spPr>
          <a:xfrm>
            <a:off x="1602295" y="2257844"/>
            <a:ext cx="1581314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Соціальні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мережі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–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інтернет-платформи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призначені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обміну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інформацією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контентом,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спілкування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інших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соціальних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взаємозв’язків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endParaRPr lang="ru-RU" sz="3200" dirty="0" smtClean="0">
              <a:solidFill>
                <a:srgbClr val="585755"/>
              </a:solidFill>
              <a:latin typeface="Lato"/>
            </a:endParaRPr>
          </a:p>
          <a:p>
            <a:r>
              <a:rPr lang="ru-RU" sz="3200" dirty="0" err="1" smtClean="0">
                <a:solidFill>
                  <a:srgbClr val="585755"/>
                </a:solidFill>
                <a:latin typeface="Lato"/>
              </a:rPr>
              <a:t>Їх</a:t>
            </a:r>
            <a:r>
              <a:rPr lang="ru-RU" sz="3200" dirty="0" smtClean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використовують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відпочинку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роботи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розваг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Зазвичай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вони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мають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великий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набір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різноманітних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функцій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дають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можливість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викладати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загальний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огляд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споживати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контент, 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відміну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простих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месенджерів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endParaRPr lang="ru-RU" sz="3200" dirty="0" smtClean="0">
              <a:solidFill>
                <a:srgbClr val="585755"/>
              </a:solidFill>
              <a:latin typeface="Lato"/>
            </a:endParaRPr>
          </a:p>
          <a:p>
            <a:r>
              <a:rPr lang="ru-RU" sz="3200" dirty="0" smtClean="0">
                <a:solidFill>
                  <a:srgbClr val="585755"/>
                </a:solidFill>
                <a:latin typeface="Lato"/>
              </a:rPr>
              <a:t>По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всьому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світу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соцмережі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використовують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мільярди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людей,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робить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їх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хорошим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інструментом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інтернет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-маркетингу.</a:t>
            </a:r>
            <a:endParaRPr lang="ru-RU" sz="32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044176" y="5824423"/>
            <a:ext cx="5486876" cy="41151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3439244" y="5595589"/>
            <a:ext cx="5297374" cy="46138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90500"/>
            <a:ext cx="14630400" cy="1981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2705100"/>
            <a:ext cx="124968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585755"/>
                </a:solidFill>
                <a:latin typeface="Lato"/>
                <a:hlinkClick r:id="rId3"/>
              </a:rPr>
              <a:t>Facebook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 –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найбільша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соціальна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мережа у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світі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Щомісяця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кількість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активних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досягає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майже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3-х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мільярдів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осіб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(а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близько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37%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населення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планети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).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Свій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шлях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соцмережа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почала 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Гарварді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2004 року.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Її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засновник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– Марк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Цукерберг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досить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швидко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зробив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її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доступною і для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інших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навчальних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закладів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Ще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через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деякий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час нею могли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користуватися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не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тільки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студенти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а й абсолютно будь-яка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людина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Так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Фейсбук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почав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збирати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мільйони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людей.</a:t>
            </a:r>
          </a:p>
          <a:p>
            <a:r>
              <a:rPr lang="ru-RU" sz="2800" dirty="0">
                <a:solidFill>
                  <a:srgbClr val="585755"/>
                </a:solidFill>
                <a:latin typeface="Lato"/>
              </a:rPr>
              <a:t>На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цьому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сайті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нескладно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почати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роботу,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оскільки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він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добре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підтримує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всі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формати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контенту – текст,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зображення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історії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Тут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надсилати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повідомлення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друзям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публікувати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думки і погляди на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своїй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сторінці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оновлювати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поточний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статус.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Соцмережа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має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дуже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різноманітну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широку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аудиторію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– за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віком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статтю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інтересами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місцем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розташування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родом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зайнятості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робить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її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дуже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ефективною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платформою для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просування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товарів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послуг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ведення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бізнесу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На 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Facebook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зареєстровано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понад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200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різного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розміру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підприємств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близько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7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рекламодавців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  <a:endParaRPr lang="ru-RU" sz="28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9152" y="3695700"/>
            <a:ext cx="5358848" cy="63464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42900"/>
            <a:ext cx="9753600" cy="21717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" y="3009900"/>
            <a:ext cx="8610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найвідоміша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найпопулярніша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світі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платформа з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обміну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яка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належить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Google. </a:t>
            </a:r>
            <a:endParaRPr lang="uk-UA" sz="3200" dirty="0" smtClean="0">
              <a:solidFill>
                <a:srgbClr val="585755"/>
              </a:solidFill>
              <a:latin typeface="Lato"/>
            </a:endParaRPr>
          </a:p>
          <a:p>
            <a:r>
              <a:rPr lang="ru-RU" sz="3200" dirty="0" err="1" smtClean="0">
                <a:solidFill>
                  <a:srgbClr val="585755"/>
                </a:solidFill>
                <a:latin typeface="Lato"/>
              </a:rPr>
              <a:t>Сервіс</a:t>
            </a:r>
            <a:r>
              <a:rPr lang="ru-RU" sz="3200" dirty="0" smtClean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було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запущено 2005 року, 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вже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2006-го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його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аудиторія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становила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близько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100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осіб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До 2020 року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кількість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його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досягла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2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мільярдів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endParaRPr lang="ru-RU" sz="3200" dirty="0" smtClean="0">
              <a:solidFill>
                <a:srgbClr val="585755"/>
              </a:solidFill>
              <a:latin typeface="Lato"/>
            </a:endParaRPr>
          </a:p>
          <a:p>
            <a:r>
              <a:rPr lang="ru-RU" sz="3200" dirty="0" err="1" smtClean="0">
                <a:solidFill>
                  <a:srgbClr val="585755"/>
                </a:solidFill>
                <a:latin typeface="Lato"/>
              </a:rPr>
              <a:t>Щодня</a:t>
            </a:r>
            <a:r>
              <a:rPr lang="ru-RU" sz="3200" dirty="0" smtClean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тут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переглядають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мільярди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годин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Зараз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усі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знають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таке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 </a:t>
            </a:r>
            <a:r>
              <a:rPr lang="en-US" sz="3200" dirty="0">
                <a:solidFill>
                  <a:srgbClr val="585755"/>
                </a:solidFill>
                <a:latin typeface="Lato"/>
                <a:hlinkClick r:id="rId3"/>
              </a:rPr>
              <a:t>YouTube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Аудиторія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нього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абсолютно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різного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статі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соціального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статусу,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його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використовують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усі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  <a:endParaRPr lang="ru-RU" sz="32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5600" y="571500"/>
            <a:ext cx="3462788" cy="94822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5767922"/>
            <a:ext cx="4188315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02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42900"/>
            <a:ext cx="9753600" cy="21717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" y="2933700"/>
            <a:ext cx="9906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Цю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соцмережу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назвати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інтернет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-аналогом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телебачення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тут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знайти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все,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забажаєте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новинні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блоги;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музичні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кліпи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585755"/>
                </a:solidFill>
                <a:latin typeface="Lato"/>
              </a:rPr>
              <a:t>огляди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товарів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послуг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контенту;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розважальні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ролики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різних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напрямків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художні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документальні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серіали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фільми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585755"/>
                </a:solidFill>
                <a:latin typeface="Lato"/>
              </a:rPr>
              <a:t>телешоу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інші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Але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сьогодні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не просто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інструмент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обміну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й канал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розкрутки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власного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бренду. Тому,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якщо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допомогою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просуваєте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своє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підприємство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вам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необхідно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додати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YouTube 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до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вашої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маркетингової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стратегії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  <a:endParaRPr lang="ru-RU" sz="32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749945"/>
            <a:ext cx="8178326" cy="953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0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66700"/>
            <a:ext cx="15544800" cy="2362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7200" y="2933700"/>
            <a:ext cx="10972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Цю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соціальну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мережу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було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створено 2006 року,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планувалося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що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використовуватися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вона буде для новин.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Сьогодні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–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велика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дуже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відома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платформа для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молоді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яка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здебільшого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використовується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розважальних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творчих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цілях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Щомісяця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кількість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активних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становить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приблизно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380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які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у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своїх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акаунтах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розміщують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близько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500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твітів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Розмір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постів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має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бути невеликим – до 280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символів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але до них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прикріплювати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фото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чи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Багато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знаменитостей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світових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лідерів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зареєстровані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у </a:t>
            </a:r>
            <a:r>
              <a:rPr lang="en-US" sz="2800" dirty="0">
                <a:solidFill>
                  <a:srgbClr val="585755"/>
                </a:solidFill>
                <a:latin typeface="Lato"/>
                <a:hlinkClick r:id="rId3"/>
              </a:rPr>
              <a:t>Twitter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тож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їхнім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шанувальникам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нескладно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стежити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за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повсякденним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життям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своїх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кумирів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Ця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соцмережа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стала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відома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ще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й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тим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що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саме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тут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вигадали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використовувати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хештеги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(# –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найпопулярніші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символи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позначки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якоїсь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події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). До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цього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він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використовувався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тільки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 телефонах як кнопка.</a:t>
            </a:r>
            <a:endParaRPr lang="ru-RU" sz="28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0" y="4305300"/>
            <a:ext cx="5370989" cy="57836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5503" y="2628900"/>
            <a:ext cx="7315834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73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4301"/>
            <a:ext cx="17145000" cy="2667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2552700"/>
            <a:ext cx="11206163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Цей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популярний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майданчик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було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створено у 2010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Зараз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він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налічує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понад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300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активних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які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є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досить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молодими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адже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більшій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частині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з них – до 34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років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2800" dirty="0">
                <a:solidFill>
                  <a:srgbClr val="585755"/>
                </a:solidFill>
                <a:latin typeface="Lato"/>
              </a:rPr>
              <a:t>В 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Instagram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завантажувати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фото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підписуватися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на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інших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спілкуватися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з ними. Тут є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дуже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зручна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функція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–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пов’язати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акаунт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Instagram 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з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акаунтами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у 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Facebook 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і 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Twitter,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після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чого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всі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ваші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пости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автоматично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з’являтимуться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соцмережах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Таке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нове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поняття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як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селфі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(автопортрет,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зроблений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за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допомогою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камери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або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смартфона),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виникло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саме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завдяки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створенню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 </a:t>
            </a:r>
            <a:r>
              <a:rPr lang="en-US" sz="2800" dirty="0">
                <a:solidFill>
                  <a:srgbClr val="585755"/>
                </a:solidFill>
                <a:latin typeface="Lato"/>
                <a:hlinkClick r:id="rId3"/>
              </a:rPr>
              <a:t>Instagram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Додаток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дає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змогу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ділитися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не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лише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фото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а й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викладати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історії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проводити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прямі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трансляції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тому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дуже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підходить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демонстрації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різноманітних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товарів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послуг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</a:t>
            </a:r>
            <a:endParaRPr lang="ru-RU" sz="2800" dirty="0" smtClean="0">
              <a:solidFill>
                <a:srgbClr val="585755"/>
              </a:solidFill>
              <a:latin typeface="Lato"/>
            </a:endParaRPr>
          </a:p>
          <a:p>
            <a:r>
              <a:rPr lang="ru-RU" sz="2800" dirty="0" smtClean="0">
                <a:solidFill>
                  <a:srgbClr val="585755"/>
                </a:solidFill>
                <a:latin typeface="Lato"/>
              </a:rPr>
              <a:t>Ви 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можете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створити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профіль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у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цій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соцмережі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 </a:t>
            </a:r>
            <a:r>
              <a:rPr lang="ru-RU" sz="2800" dirty="0" err="1">
                <a:solidFill>
                  <a:srgbClr val="585755"/>
                </a:solidFill>
                <a:latin typeface="Lato"/>
                <a:hlinkClick r:id="rId4"/>
              </a:rPr>
              <a:t>набрати</a:t>
            </a:r>
            <a:r>
              <a:rPr lang="ru-RU" sz="2800" dirty="0">
                <a:solidFill>
                  <a:srgbClr val="585755"/>
                </a:solidFill>
                <a:latin typeface="Lato"/>
                <a:hlinkClick r:id="rId4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  <a:hlinkClick r:id="rId4"/>
              </a:rPr>
              <a:t>активних</a:t>
            </a:r>
            <a:r>
              <a:rPr lang="ru-RU" sz="2800" dirty="0">
                <a:solidFill>
                  <a:srgbClr val="585755"/>
                </a:solidFill>
                <a:latin typeface="Lato"/>
                <a:hlinkClick r:id="rId4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  <a:hlinkClick r:id="rId4"/>
              </a:rPr>
              <a:t>передплатників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 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просувати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такий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спосіб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ваш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бізнес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оскільки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користувачі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доволі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часто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відмічають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вподобані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бренди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діляться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корисним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контентом.</a:t>
            </a:r>
            <a:endParaRPr lang="ru-RU" sz="28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5766" y="3467100"/>
            <a:ext cx="626804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93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21917"/>
            <a:ext cx="16992600" cy="28956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7200" y="3017518"/>
            <a:ext cx="124968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доволі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популярний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безкоштовний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онлайн-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месенджер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створений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у 2009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Станом 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сьогоднішній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день ним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користується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більш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ніж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1,5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мільярда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людей,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тобто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кожен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п’ятий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житель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планети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 </a:t>
            </a:r>
            <a:r>
              <a:rPr lang="ru-RU" sz="3200" dirty="0" err="1">
                <a:solidFill>
                  <a:srgbClr val="585755"/>
                </a:solidFill>
                <a:latin typeface="Lato"/>
                <a:hlinkClick r:id="rId3"/>
              </a:rPr>
              <a:t>WhatsApp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 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багатьох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країнах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став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головним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засобом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електронного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зв’язку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Додаток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дає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змогу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обмінюватися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текстовими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повідомленнями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документами, фото,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аудіоповідомленнями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Також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тут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здійснювати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дзвінки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допомогою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інтернету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Почати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ним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користуватися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дуже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просто –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потрібно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просто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відповісти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декілька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запитань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форми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підтвердити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номер телефону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встановити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фото. Усе –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налаштування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профілю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завершено. </a:t>
            </a:r>
            <a:endParaRPr lang="ru-RU" sz="3200" dirty="0" smtClean="0">
              <a:solidFill>
                <a:srgbClr val="585755"/>
              </a:solidFill>
              <a:latin typeface="Lato"/>
            </a:endParaRPr>
          </a:p>
          <a:p>
            <a:r>
              <a:rPr lang="ru-RU" sz="3200" dirty="0" smtClean="0">
                <a:solidFill>
                  <a:srgbClr val="585755"/>
                </a:solidFill>
                <a:latin typeface="Lato"/>
              </a:rPr>
              <a:t>За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бажанням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налаштувати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сповіщення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задати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налаштування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чату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або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змінити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дані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акаунта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  <a:endParaRPr lang="ru-RU" sz="32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4414" y="6362700"/>
            <a:ext cx="6017397" cy="364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94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0" y="6639093"/>
            <a:ext cx="3848100" cy="3890654"/>
          </a:xfrm>
          <a:custGeom>
            <a:avLst/>
            <a:gdLst/>
            <a:ahLst/>
            <a:cxnLst/>
            <a:rect l="l" t="t" r="r" b="b"/>
            <a:pathLst>
              <a:path w="6264366" h="6104909">
                <a:moveTo>
                  <a:pt x="0" y="0"/>
                </a:moveTo>
                <a:lnTo>
                  <a:pt x="6264366" y="0"/>
                </a:lnTo>
                <a:lnTo>
                  <a:pt x="6264366" y="6104910"/>
                </a:lnTo>
                <a:lnTo>
                  <a:pt x="0" y="610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77429" y="820973"/>
            <a:ext cx="9917505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30"/>
              </a:lnSpc>
            </a:pPr>
            <a:r>
              <a:rPr lang="ru-RU" sz="9000" b="1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Що</a:t>
            </a:r>
            <a:r>
              <a:rPr lang="ru-RU" sz="9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таке</a:t>
            </a:r>
            <a:r>
              <a:rPr lang="ru-RU" sz="90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хмарні</a:t>
            </a:r>
            <a:r>
              <a:rPr lang="ru-RU" sz="90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технології</a:t>
            </a:r>
            <a:r>
              <a:rPr lang="ru-RU" sz="90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?</a:t>
            </a:r>
            <a:endParaRPr lang="en-US" sz="90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04950" y="4807557"/>
            <a:ext cx="7707571" cy="332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99"/>
              </a:lnSpc>
              <a:spcBef>
                <a:spcPct val="0"/>
              </a:spcBef>
            </a:pPr>
            <a:r>
              <a:rPr lang="uk-UA" sz="1999" spc="1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lang="en-US" sz="1999" u="none" spc="11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353489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-2819400" y="-133350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9144000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5330780" y="-1970895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rot="-5282649">
            <a:off x="16279396" y="262969"/>
            <a:ext cx="4017207" cy="1370872"/>
          </a:xfrm>
          <a:custGeom>
            <a:avLst/>
            <a:gdLst/>
            <a:ahLst/>
            <a:cxnLst/>
            <a:rect l="l" t="t" r="r" b="b"/>
            <a:pathLst>
              <a:path w="4017207" h="1370872">
                <a:moveTo>
                  <a:pt x="0" y="0"/>
                </a:moveTo>
                <a:lnTo>
                  <a:pt x="4017207" y="0"/>
                </a:lnTo>
                <a:lnTo>
                  <a:pt x="4017207" y="1370872"/>
                </a:lnTo>
                <a:lnTo>
                  <a:pt x="0" y="13708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Прямоугольник 9"/>
          <p:cNvSpPr/>
          <p:nvPr/>
        </p:nvSpPr>
        <p:spPr>
          <a:xfrm>
            <a:off x="758780" y="3404563"/>
            <a:ext cx="9144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/>
              <a:t>Хмарні</a:t>
            </a:r>
            <a:r>
              <a:rPr lang="ru-RU" sz="3200" dirty="0"/>
              <a:t> </a:t>
            </a:r>
            <a:r>
              <a:rPr lang="ru-RU" sz="3200" dirty="0" err="1"/>
              <a:t>технології</a:t>
            </a:r>
            <a:r>
              <a:rPr lang="ru-RU" sz="3200" dirty="0"/>
              <a:t> (</a:t>
            </a:r>
            <a:r>
              <a:rPr lang="ru-RU" sz="3200" dirty="0" err="1"/>
              <a:t>Сloud</a:t>
            </a:r>
            <a:r>
              <a:rPr lang="ru-RU" sz="3200" dirty="0"/>
              <a:t> </a:t>
            </a:r>
            <a:r>
              <a:rPr lang="ru-RU" sz="3200" dirty="0" err="1"/>
              <a:t>Technology</a:t>
            </a:r>
            <a:r>
              <a:rPr lang="ru-RU" sz="3200" dirty="0"/>
              <a:t>) –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можливість</a:t>
            </a:r>
            <a:r>
              <a:rPr lang="ru-RU" sz="3200" dirty="0"/>
              <a:t> </a:t>
            </a:r>
            <a:r>
              <a:rPr lang="ru-RU" sz="3200" dirty="0" err="1"/>
              <a:t>отримання</a:t>
            </a:r>
            <a:r>
              <a:rPr lang="ru-RU" sz="3200" dirty="0"/>
              <a:t> </a:t>
            </a:r>
            <a:r>
              <a:rPr lang="ru-RU" sz="3200" dirty="0" err="1"/>
              <a:t>обчислювальних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r>
              <a:rPr lang="ru-RU" sz="3200" dirty="0"/>
              <a:t> для </a:t>
            </a:r>
            <a:r>
              <a:rPr lang="ru-RU" sz="3200" dirty="0" err="1"/>
              <a:t>обробки</a:t>
            </a:r>
            <a:r>
              <a:rPr lang="ru-RU" sz="3200" dirty="0"/>
              <a:t> та </a:t>
            </a:r>
            <a:r>
              <a:rPr lang="ru-RU" sz="3200" dirty="0" err="1"/>
              <a:t>зберігання</a:t>
            </a:r>
            <a:r>
              <a:rPr lang="ru-RU" sz="3200" dirty="0"/>
              <a:t> </a:t>
            </a:r>
            <a:r>
              <a:rPr lang="ru-RU" sz="3200" dirty="0" err="1"/>
              <a:t>даних</a:t>
            </a:r>
            <a:r>
              <a:rPr lang="ru-RU" sz="3200" dirty="0"/>
              <a:t> за принципом </a:t>
            </a:r>
            <a:r>
              <a:rPr lang="ru-RU" sz="3200" dirty="0" err="1"/>
              <a:t>сервісу</a:t>
            </a:r>
            <a:r>
              <a:rPr lang="ru-RU" sz="3200" dirty="0"/>
              <a:t>. </a:t>
            </a:r>
            <a:r>
              <a:rPr lang="ru-RU" sz="3200" dirty="0" err="1"/>
              <a:t>Тобто</a:t>
            </a:r>
            <a:r>
              <a:rPr lang="ru-RU" sz="3200" dirty="0"/>
              <a:t>, </a:t>
            </a:r>
            <a:r>
              <a:rPr lang="ru-RU" sz="3200" dirty="0" err="1"/>
              <a:t>користувачеві</a:t>
            </a:r>
            <a:r>
              <a:rPr lang="ru-RU" sz="3200" dirty="0"/>
              <a:t> не </a:t>
            </a:r>
            <a:r>
              <a:rPr lang="ru-RU" sz="3200" dirty="0" err="1"/>
              <a:t>потрібно</a:t>
            </a:r>
            <a:r>
              <a:rPr lang="ru-RU" sz="3200" dirty="0"/>
              <a:t> </a:t>
            </a:r>
            <a:r>
              <a:rPr lang="ru-RU" sz="3200" dirty="0" err="1"/>
              <a:t>купувати</a:t>
            </a:r>
            <a:r>
              <a:rPr lang="ru-RU" sz="3200" dirty="0"/>
              <a:t> дороге </a:t>
            </a:r>
            <a:r>
              <a:rPr lang="ru-RU" sz="3200" dirty="0" err="1"/>
              <a:t>комп’ютерне</a:t>
            </a:r>
            <a:r>
              <a:rPr lang="ru-RU" sz="3200" dirty="0"/>
              <a:t> </a:t>
            </a:r>
            <a:r>
              <a:rPr lang="ru-RU" sz="3200" dirty="0" err="1"/>
              <a:t>обладнання</a:t>
            </a:r>
            <a:r>
              <a:rPr lang="ru-RU" sz="3200" dirty="0"/>
              <a:t> – </a:t>
            </a:r>
            <a:r>
              <a:rPr lang="ru-RU" sz="3200" dirty="0" err="1"/>
              <a:t>готовий</a:t>
            </a:r>
            <a:r>
              <a:rPr lang="ru-RU" sz="3200" dirty="0"/>
              <a:t> продукт </a:t>
            </a:r>
            <a:r>
              <a:rPr lang="ru-RU" sz="3200" dirty="0" err="1"/>
              <a:t>адаптований</a:t>
            </a:r>
            <a:r>
              <a:rPr lang="ru-RU" sz="3200" dirty="0"/>
              <a:t> для </a:t>
            </a:r>
            <a:r>
              <a:rPr lang="ru-RU" sz="3200" dirty="0" err="1"/>
              <a:t>використання</a:t>
            </a:r>
            <a:r>
              <a:rPr lang="ru-RU" sz="3200" dirty="0"/>
              <a:t> на </a:t>
            </a:r>
            <a:r>
              <a:rPr lang="ru-RU" sz="3200" dirty="0" err="1"/>
              <a:t>звичайному</a:t>
            </a:r>
            <a:r>
              <a:rPr lang="ru-RU" sz="3200" dirty="0"/>
              <a:t> </a:t>
            </a:r>
            <a:r>
              <a:rPr lang="ru-RU" sz="3200" dirty="0" err="1"/>
              <a:t>гаджеті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ПК у </a:t>
            </a:r>
            <a:r>
              <a:rPr lang="ru-RU" sz="3200" dirty="0" err="1"/>
              <a:t>вигляді</a:t>
            </a:r>
            <a:r>
              <a:rPr lang="ru-RU" sz="3200" dirty="0"/>
              <a:t> </a:t>
            </a:r>
            <a:r>
              <a:rPr lang="ru-RU" sz="3200" dirty="0" err="1"/>
              <a:t>додатку</a:t>
            </a:r>
            <a:r>
              <a:rPr lang="ru-RU" sz="3200" dirty="0"/>
              <a:t>. Доступ до </a:t>
            </a:r>
            <a:r>
              <a:rPr lang="ru-RU" sz="3200" dirty="0" err="1"/>
              <a:t>нього</a:t>
            </a:r>
            <a:r>
              <a:rPr lang="ru-RU" sz="3200" dirty="0"/>
              <a:t> </a:t>
            </a:r>
            <a:r>
              <a:rPr lang="ru-RU" sz="3200" dirty="0" err="1"/>
              <a:t>надається</a:t>
            </a:r>
            <a:r>
              <a:rPr lang="ru-RU" sz="3200" dirty="0"/>
              <a:t> за </a:t>
            </a:r>
            <a:r>
              <a:rPr lang="ru-RU" sz="3200" dirty="0" err="1"/>
              <a:t>допомогою</a:t>
            </a:r>
            <a:r>
              <a:rPr lang="ru-RU" sz="3200" dirty="0"/>
              <a:t> </a:t>
            </a:r>
            <a:r>
              <a:rPr lang="ru-RU" sz="3200" dirty="0" err="1"/>
              <a:t>мережі</a:t>
            </a:r>
            <a:r>
              <a:rPr lang="ru-RU" sz="3200" dirty="0"/>
              <a:t> </a:t>
            </a:r>
            <a:r>
              <a:rPr lang="ru-RU" sz="3200" dirty="0" err="1"/>
              <a:t>інтернет</a:t>
            </a:r>
            <a:r>
              <a:rPr lang="ru-RU" sz="3200" dirty="0"/>
              <a:t>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492197" y="200796"/>
            <a:ext cx="4316342" cy="41151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704434" y="3933194"/>
            <a:ext cx="5950212" cy="51759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0"/>
            <a:ext cx="15011400" cy="26717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7200" y="2857500"/>
            <a:ext cx="1295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Китайська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відносно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молода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соціальна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мережа.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Була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запущена в 2018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призначалася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обміну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короткими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відеороликами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сьогодні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кількість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щомісячної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активної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аудиторії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становить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понад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1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мільярд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осіб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Особливо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популярний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сервіс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серед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молоді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віком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16 до 24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років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Не так давно </a:t>
            </a:r>
            <a:r>
              <a:rPr lang="en-US" sz="3200" dirty="0" err="1">
                <a:solidFill>
                  <a:srgbClr val="585755"/>
                </a:solidFill>
                <a:latin typeface="Lato"/>
                <a:hlinkClick r:id="rId3"/>
              </a:rPr>
              <a:t>TikTok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 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випередив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Google 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як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найбільш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відвідуваний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сайт.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додатку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створювати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викладати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довжиною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15 до 60 секунд.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Більш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того, в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ньому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є великий спектр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музичних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фільтрів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різноманітних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звукових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ефектів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за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допомогою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яких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поліпшити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зробити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його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більш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привабливим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Також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є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можливість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вести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прямі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трансляції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скориставшись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цього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спеціальним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додатком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сторінці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“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Рекомендацій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”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показуються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рекомендовані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(на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основі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раніше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здійснених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лайків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коментарів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).</a:t>
            </a:r>
            <a:endParaRPr lang="ru-RU" sz="32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3588" y="6234883"/>
            <a:ext cx="4194412" cy="36091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48372" y="2390982"/>
            <a:ext cx="3084843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67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"/>
            <a:ext cx="12192000" cy="25527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2552701"/>
            <a:ext cx="126492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Соціальна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мережа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була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запущена в 2003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того,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щоб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об’єднати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хороших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співробітників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хороші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робочі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місця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 одному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місці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Сервіс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доступний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двадцятьма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різними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мовами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наразі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налічує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понад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420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активних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Зараз </a:t>
            </a:r>
            <a:r>
              <a:rPr lang="en-US" sz="3200" dirty="0">
                <a:solidFill>
                  <a:srgbClr val="585755"/>
                </a:solidFill>
                <a:latin typeface="Lato"/>
                <a:hlinkClick r:id="rId3"/>
              </a:rPr>
              <a:t>LinkedIn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 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вже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не просто сайт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пошуку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вакансій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професійний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майданчик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де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фахівці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кожної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галузі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діляться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корисним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контентом,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створюють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бренд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спілкуються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Підприємства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ж тут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можуть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привернути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до себе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увагу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найкращих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талантів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Ця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соцмережа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дає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можливість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користувачам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створити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профіль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таким чином,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щоб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вийшло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побудувати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професійні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стосунки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роботодавцями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експертами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своїй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галузі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Тут у вас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вийде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знайти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роботу. А коли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реєструєтеся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вказати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вакансії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які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вас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цікавлять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Також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побачите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хто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інших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відвідував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вашу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сторінку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  <a:endParaRPr lang="ru-RU" sz="32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7400" y="4610100"/>
            <a:ext cx="4468755" cy="492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08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258300" cy="26955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7200" y="2695575"/>
            <a:ext cx="125349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безкоштовний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месенджер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обміну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текстовими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-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голосовими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повідомленнями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також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фото,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стікерами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документами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різного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формату.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Ще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є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можливість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здійснювати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відео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-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аудіодзвінки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проводити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трансляції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групах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каналах,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організовувати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багатокористувацькі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канали,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групи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конференції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Але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додаток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продовжує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регулярно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оновлюватися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і 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ньому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з’являються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нові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функції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en-US" sz="2800" dirty="0">
                <a:solidFill>
                  <a:srgbClr val="585755"/>
                </a:solidFill>
                <a:latin typeface="Lato"/>
                <a:hlinkClick r:id="rId3"/>
              </a:rPr>
              <a:t>Telegram</a:t>
            </a:r>
            <a:r>
              <a:rPr lang="en-US" sz="2800" dirty="0">
                <a:solidFill>
                  <a:srgbClr val="585755"/>
                </a:solidFill>
                <a:latin typeface="Lato"/>
              </a:rPr>
              <a:t> 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був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створений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у 2013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 На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даний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момент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кількість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активних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перевищує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позначку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 700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Соцмережа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інших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відрізняється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тим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що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має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наскрізне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шифрування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всіх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включно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з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групами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чатами та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медіафайлами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якими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обмінюються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користувачі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2800" dirty="0" err="1">
                <a:solidFill>
                  <a:srgbClr val="585755"/>
                </a:solidFill>
                <a:latin typeface="Lato"/>
              </a:rPr>
              <a:t>Крім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основних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функцій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, тут є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можливість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приховати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свій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номер телефону;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зберігати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 “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Вибране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”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потрібну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інформацію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;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користуватися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застосунком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із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кількох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пристроїв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одразу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;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миттєво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надсилати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дані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розміром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до 2 Гб;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мати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надійний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захист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інформації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;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редагувати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свої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повідомлення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протягом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2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днів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після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надсилання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і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видаляти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листування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в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обох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2800" dirty="0" err="1">
                <a:solidFill>
                  <a:srgbClr val="585755"/>
                </a:solidFill>
                <a:latin typeface="Lato"/>
              </a:rPr>
              <a:t>учасників</a:t>
            </a:r>
            <a:r>
              <a:rPr lang="ru-RU" sz="2800" dirty="0">
                <a:solidFill>
                  <a:srgbClr val="585755"/>
                </a:solidFill>
                <a:latin typeface="Lato"/>
              </a:rPr>
              <a:t> чату.</a:t>
            </a:r>
            <a:endParaRPr lang="ru-RU" sz="28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0" y="-114300"/>
            <a:ext cx="5523455" cy="52674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0237" y="5595521"/>
            <a:ext cx="4438273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24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0500"/>
            <a:ext cx="11430000" cy="2362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1000" y="2552700"/>
            <a:ext cx="128778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соцмережа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де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втілити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життя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свої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творчі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здібності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ідеї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Була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запущена в 2010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але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із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закритою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реєстрацією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тільки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 2012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була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доступна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відкрита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реєстрація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Нині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щомісяця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цей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сайт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має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понад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440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активних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Цей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сервіс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створений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пошуку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зображень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Тут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їх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додавати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сортувати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колекціями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ділитися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іншими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користувачами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дивитися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чужі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добірки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У </a:t>
            </a:r>
            <a:r>
              <a:rPr lang="en-US" sz="3200" dirty="0">
                <a:solidFill>
                  <a:srgbClr val="585755"/>
                </a:solidFill>
                <a:latin typeface="Lato"/>
                <a:hlinkClick r:id="rId3"/>
              </a:rPr>
              <a:t>Pinterest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 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можете: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знайти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натхнення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(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побачити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фото, яке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допоможе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розвитку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вашого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проекту);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спланувати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покупки (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зберегти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фото речей,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які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хочете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купити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створити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мудборд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(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добірка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 фото для настрою);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585755"/>
                </a:solidFill>
                <a:latin typeface="Lato"/>
              </a:rPr>
              <a:t>розвинути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бізнес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(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рекламувати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товар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викладати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контент).</a:t>
            </a:r>
            <a:endParaRPr lang="ru-RU" sz="32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7000" y="6134100"/>
            <a:ext cx="4038600" cy="4038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6400" y="1905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90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0"/>
            <a:ext cx="14335125" cy="23241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1000" y="2628900"/>
            <a:ext cx="122682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585755"/>
                </a:solidFill>
                <a:latin typeface="Lato"/>
              </a:rPr>
              <a:t>Це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платформа, яка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поєднує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собі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ознаки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форуму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соціальної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мережі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Була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заснована в 2005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даний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момент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має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близько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430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мільйонів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активних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щомісяця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У </a:t>
            </a:r>
            <a:r>
              <a:rPr lang="en-US" sz="3200" dirty="0" err="1">
                <a:solidFill>
                  <a:srgbClr val="585755"/>
                </a:solidFill>
                <a:latin typeface="Lato"/>
                <a:hlinkClick r:id="rId3"/>
              </a:rPr>
              <a:t>Reddit</a:t>
            </a:r>
            <a:r>
              <a:rPr lang="en-US" sz="3200" dirty="0">
                <a:solidFill>
                  <a:srgbClr val="585755"/>
                </a:solidFill>
                <a:latin typeface="Lato"/>
              </a:rPr>
              <a:t> 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користувачів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є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можливість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розміщувати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посилання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на будь-яку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інформацію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інтернету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яка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їм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сподобалася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і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обговорювати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її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Тут є система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голосування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вподобане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повідомлення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–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найпопулярніші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зрештою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опиняються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основній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сторінці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сайту.</a:t>
            </a:r>
          </a:p>
          <a:p>
            <a:r>
              <a:rPr lang="ru-RU" sz="3200" dirty="0">
                <a:solidFill>
                  <a:srgbClr val="585755"/>
                </a:solidFill>
                <a:latin typeface="Lato"/>
              </a:rPr>
              <a:t>На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домашній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сторінці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знаходяться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субреддіти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(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спеціалізовані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форуми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для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всього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існує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світі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).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Їх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сортувати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за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новизною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популярністю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та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іншими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фільтрами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Також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можна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створити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свій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субреддіт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дотримуючись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правил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соцмережі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Якщо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щось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шукаєте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,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необхідно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ввести запит у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пошуковий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рядок, так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ви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знайдете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відповідний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пост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або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 </a:t>
            </a:r>
            <a:r>
              <a:rPr lang="ru-RU" sz="3200" dirty="0" err="1">
                <a:solidFill>
                  <a:srgbClr val="585755"/>
                </a:solidFill>
                <a:latin typeface="Lato"/>
              </a:rPr>
              <a:t>субреддіт</a:t>
            </a:r>
            <a:r>
              <a:rPr lang="ru-RU" sz="3200" dirty="0">
                <a:solidFill>
                  <a:srgbClr val="585755"/>
                </a:solidFill>
                <a:latin typeface="Lato"/>
              </a:rPr>
              <a:t>.</a:t>
            </a:r>
            <a:endParaRPr lang="ru-RU" sz="3200" b="0" i="0" dirty="0">
              <a:solidFill>
                <a:srgbClr val="585755"/>
              </a:solidFill>
              <a:effectLst/>
              <a:latin typeface="Lato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6425" y="5295900"/>
            <a:ext cx="48006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92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85900"/>
            <a:ext cx="13743530" cy="82706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114800" y="342900"/>
            <a:ext cx="103907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272827"/>
                </a:solidFill>
                <a:latin typeface="Atyp Display"/>
              </a:rPr>
              <a:t>Рейтинг </a:t>
            </a:r>
            <a:r>
              <a:rPr lang="ru-RU" sz="4000" b="1" dirty="0" err="1">
                <a:solidFill>
                  <a:srgbClr val="272827"/>
                </a:solidFill>
                <a:latin typeface="Atyp Display"/>
              </a:rPr>
              <a:t>соціальних</a:t>
            </a:r>
            <a:r>
              <a:rPr lang="ru-RU" sz="4000" b="1" dirty="0">
                <a:solidFill>
                  <a:srgbClr val="272827"/>
                </a:solidFill>
                <a:latin typeface="Atyp Display"/>
              </a:rPr>
              <a:t> мереж 2024 у </a:t>
            </a:r>
            <a:r>
              <a:rPr lang="ru-RU" sz="4000" b="1" dirty="0" err="1">
                <a:solidFill>
                  <a:srgbClr val="272827"/>
                </a:solidFill>
                <a:latin typeface="Atyp Display"/>
              </a:rPr>
              <a:t>світі</a:t>
            </a:r>
            <a:r>
              <a:rPr lang="ru-RU" sz="4000" b="1" dirty="0">
                <a:solidFill>
                  <a:srgbClr val="272827"/>
                </a:solidFill>
                <a:latin typeface="Atyp Display"/>
              </a:rPr>
              <a:t> </a:t>
            </a:r>
            <a:endParaRPr lang="ru-RU" sz="4000" b="1" i="0" dirty="0">
              <a:solidFill>
                <a:srgbClr val="272827"/>
              </a:solidFill>
              <a:effectLst/>
              <a:latin typeface="Atyp Display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5850" y="342900"/>
            <a:ext cx="40321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93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8200" y="571500"/>
            <a:ext cx="16687800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72827"/>
                </a:solidFill>
                <a:latin typeface="Atyp Display"/>
              </a:rPr>
              <a:t>А от на рейтинг 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соціальних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мереж в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Україні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 і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активність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їх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використання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сьогодні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сильно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повпливала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повномасштабна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війна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. </a:t>
            </a:r>
            <a:endParaRPr lang="ru-RU" sz="3200" dirty="0" smtClean="0">
              <a:solidFill>
                <a:srgbClr val="272827"/>
              </a:solidFill>
              <a:latin typeface="Atyp Display"/>
            </a:endParaRPr>
          </a:p>
          <a:p>
            <a:r>
              <a:rPr lang="ru-RU" sz="3200" dirty="0">
                <a:solidFill>
                  <a:srgbClr val="272827"/>
                </a:solidFill>
                <a:latin typeface="Atyp Display"/>
              </a:rPr>
              <a:t>До 24 лютого 2022 року рейтинг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соціальних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мереж 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серед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українців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виглядав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так:</a:t>
            </a:r>
          </a:p>
          <a:p>
            <a:pPr>
              <a:buFont typeface="+mj-lt"/>
              <a:buAutoNum type="arabicPeriod"/>
            </a:pPr>
            <a:r>
              <a:rPr lang="en-US" sz="3200" dirty="0">
                <a:solidFill>
                  <a:srgbClr val="272827"/>
                </a:solidFill>
                <a:latin typeface="Atyp Display"/>
              </a:rPr>
              <a:t>YouTube — 23,5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користувачів</a:t>
            </a:r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pPr>
              <a:buFont typeface="+mj-lt"/>
              <a:buAutoNum type="arabicPeriod"/>
            </a:pPr>
            <a:r>
              <a:rPr lang="en-US" sz="3200" dirty="0">
                <a:solidFill>
                  <a:srgbClr val="272827"/>
                </a:solidFill>
                <a:latin typeface="Atyp Display"/>
              </a:rPr>
              <a:t>Facebook — 16,4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користувачів</a:t>
            </a:r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pPr>
              <a:buFont typeface="+mj-lt"/>
              <a:buAutoNum type="arabicPeriod"/>
            </a:pPr>
            <a:r>
              <a:rPr lang="en-US" sz="3200" dirty="0">
                <a:solidFill>
                  <a:srgbClr val="272827"/>
                </a:solidFill>
                <a:latin typeface="Atyp Display"/>
              </a:rPr>
              <a:t>Instagram — 15,8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користувачів</a:t>
            </a:r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pPr>
              <a:buFont typeface="+mj-lt"/>
              <a:buAutoNum type="arabicPeriod"/>
            </a:pPr>
            <a:r>
              <a:rPr lang="en-US" sz="3200" dirty="0" err="1">
                <a:solidFill>
                  <a:srgbClr val="272827"/>
                </a:solidFill>
                <a:latin typeface="Atyp Display"/>
              </a:rPr>
              <a:t>TikTok</a:t>
            </a:r>
            <a:r>
              <a:rPr lang="en-US" sz="3200" dirty="0">
                <a:solidFill>
                  <a:srgbClr val="272827"/>
                </a:solidFill>
                <a:latin typeface="Atyp Display"/>
              </a:rPr>
              <a:t> — 12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мільйонів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 smtClean="0">
                <a:solidFill>
                  <a:srgbClr val="272827"/>
                </a:solidFill>
                <a:latin typeface="Atyp Display"/>
              </a:rPr>
              <a:t>користувачів</a:t>
            </a:r>
            <a:endParaRPr lang="ru-RU" sz="3200" dirty="0" smtClean="0">
              <a:solidFill>
                <a:srgbClr val="272827"/>
              </a:solidFill>
              <a:latin typeface="Atyp Display"/>
            </a:endParaRPr>
          </a:p>
          <a:p>
            <a:r>
              <a:rPr lang="ru-RU" sz="3200" dirty="0">
                <a:solidFill>
                  <a:srgbClr val="272827"/>
                </a:solidFill>
                <a:latin typeface="Atyp Display"/>
              </a:rPr>
              <a:t>З 2021 до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липня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2022 року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кількість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активних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користувачів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усіх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соцмереж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в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Україні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зросла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на 16% (з 60% до 76%). </a:t>
            </a:r>
            <a:endParaRPr lang="ru-RU" sz="3200" dirty="0" smtClean="0">
              <a:solidFill>
                <a:srgbClr val="272827"/>
              </a:solidFill>
              <a:latin typeface="Atyp Display"/>
            </a:endParaRPr>
          </a:p>
          <a:p>
            <a:r>
              <a:rPr lang="ru-RU" sz="3200" dirty="0" smtClean="0">
                <a:solidFill>
                  <a:srgbClr val="272827"/>
                </a:solidFill>
                <a:latin typeface="Atyp Display"/>
              </a:rPr>
              <a:t>Зараз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, </a:t>
            </a:r>
            <a:r>
              <a:rPr lang="ru-RU" sz="3200" dirty="0" smtClean="0">
                <a:solidFill>
                  <a:srgbClr val="272827"/>
                </a:solidFill>
                <a:latin typeface="Atyp Display"/>
              </a:rPr>
              <a:t>з 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початку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війни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місця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в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ТОПі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залишилися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такими самими, але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змінилася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кількість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активних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користувачів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sz="3200" dirty="0">
                <a:solidFill>
                  <a:srgbClr val="272827"/>
                </a:solidFill>
                <a:latin typeface="Atyp Display"/>
              </a:rPr>
              <a:t>YouTube — 23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мільйони</a:t>
            </a:r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pPr>
              <a:buFont typeface="+mj-lt"/>
              <a:buAutoNum type="arabicPeriod"/>
            </a:pPr>
            <a:r>
              <a:rPr lang="en-US" sz="3200" dirty="0">
                <a:solidFill>
                  <a:srgbClr val="272827"/>
                </a:solidFill>
                <a:latin typeface="Atyp Display"/>
              </a:rPr>
              <a:t>Facebook — 15,6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мільйона</a:t>
            </a:r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pPr>
              <a:buFont typeface="+mj-lt"/>
              <a:buAutoNum type="arabicPeriod"/>
            </a:pPr>
            <a:r>
              <a:rPr lang="en-US" sz="3200" dirty="0">
                <a:solidFill>
                  <a:srgbClr val="272827"/>
                </a:solidFill>
                <a:latin typeface="Atyp Display"/>
              </a:rPr>
              <a:t>Instagram — 13,2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мільйона</a:t>
            </a:r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pPr>
              <a:buFont typeface="+mj-lt"/>
              <a:buAutoNum type="arabicPeriod"/>
            </a:pPr>
            <a:r>
              <a:rPr lang="en-US" sz="3200" dirty="0" err="1">
                <a:solidFill>
                  <a:srgbClr val="272827"/>
                </a:solidFill>
                <a:latin typeface="Atyp Display"/>
              </a:rPr>
              <a:t>TikTok</a:t>
            </a:r>
            <a:r>
              <a:rPr lang="en-US" sz="3200" dirty="0">
                <a:solidFill>
                  <a:srgbClr val="272827"/>
                </a:solidFill>
                <a:latin typeface="Atyp Display"/>
              </a:rPr>
              <a:t> — 12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мільйонів</a:t>
            </a:r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endParaRPr lang="ru-RU" sz="3200" dirty="0">
              <a:solidFill>
                <a:srgbClr val="272827"/>
              </a:solidFill>
              <a:latin typeface="Atyp Display"/>
            </a:endParaRPr>
          </a:p>
          <a:p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0" y="5676900"/>
            <a:ext cx="3807118" cy="43835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5978642"/>
            <a:ext cx="5157663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42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5800" y="419100"/>
            <a:ext cx="1630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Експерти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вважають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,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що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лідерами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серед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соцмереж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у </a:t>
            </a:r>
            <a:r>
              <a:rPr lang="ru-RU" sz="3200" dirty="0" smtClean="0">
                <a:solidFill>
                  <a:srgbClr val="272827"/>
                </a:solidFill>
                <a:latin typeface="Atyp Display"/>
              </a:rPr>
              <a:t>2025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році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в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Україні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і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світі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залишаться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 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соціальна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мережа Марка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Цукерберга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 </a:t>
            </a:r>
            <a:r>
              <a:rPr lang="en-US" sz="3200" dirty="0">
                <a:solidFill>
                  <a:srgbClr val="272827"/>
                </a:solidFill>
                <a:latin typeface="Atyp Display"/>
              </a:rPr>
              <a:t>Facebook, 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а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також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en-US" sz="3200" dirty="0">
                <a:solidFill>
                  <a:srgbClr val="272827"/>
                </a:solidFill>
                <a:latin typeface="Atyp Display"/>
              </a:rPr>
              <a:t>YouTube, Instagram 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та </a:t>
            </a:r>
            <a:r>
              <a:rPr lang="en-US" sz="3200" dirty="0" err="1">
                <a:solidFill>
                  <a:srgbClr val="272827"/>
                </a:solidFill>
                <a:latin typeface="Atyp Display"/>
              </a:rPr>
              <a:t>Tiktok</a:t>
            </a:r>
            <a:r>
              <a:rPr lang="en-US" sz="3200" dirty="0">
                <a:solidFill>
                  <a:srgbClr val="272827"/>
                </a:solidFill>
                <a:latin typeface="Atyp Display"/>
              </a:rPr>
              <a:t>. </a:t>
            </a:r>
            <a:endParaRPr lang="uk-UA" sz="3200" dirty="0" smtClean="0">
              <a:solidFill>
                <a:srgbClr val="272827"/>
              </a:solidFill>
              <a:latin typeface="Atyp Display"/>
            </a:endParaRPr>
          </a:p>
          <a:p>
            <a:r>
              <a:rPr lang="ru-RU" sz="3200" dirty="0" err="1" smtClean="0">
                <a:solidFill>
                  <a:srgbClr val="272827"/>
                </a:solidFill>
                <a:latin typeface="Atyp Display"/>
              </a:rPr>
              <a:t>Проте</a:t>
            </a:r>
            <a:r>
              <a:rPr lang="ru-RU" sz="3200" dirty="0" smtClean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активний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розвиток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штучного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інтелекту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та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віртуальної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реальності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, а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також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розумні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пристрої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та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інші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інновації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можуть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значно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змінити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нашу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взаємодію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з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соціальними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 платформами у </a:t>
            </a:r>
            <a:r>
              <a:rPr lang="ru-RU" sz="3200" dirty="0" err="1">
                <a:solidFill>
                  <a:srgbClr val="272827"/>
                </a:solidFill>
                <a:latin typeface="Atyp Display"/>
              </a:rPr>
              <a:t>майбутньому</a:t>
            </a:r>
            <a:r>
              <a:rPr lang="ru-RU" sz="3200" dirty="0">
                <a:solidFill>
                  <a:srgbClr val="272827"/>
                </a:solidFill>
                <a:latin typeface="Atyp Display"/>
              </a:rPr>
              <a:t>.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819" y="3619500"/>
            <a:ext cx="9080762" cy="55520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" y="6232483"/>
            <a:ext cx="4517435" cy="40545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8400" y="5470855"/>
            <a:ext cx="4188262" cy="481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34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7221200" y="3314700"/>
            <a:ext cx="2838620" cy="2856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13258800" y="-2733438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6934200" y="-2855345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>
            <a:off x="2658343" y="9743604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TextBox 15"/>
          <p:cNvSpPr txBox="1"/>
          <p:nvPr/>
        </p:nvSpPr>
        <p:spPr>
          <a:xfrm>
            <a:off x="3666142" y="2230959"/>
            <a:ext cx="10910396" cy="3364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99"/>
              </a:lnSpc>
            </a:pPr>
            <a:r>
              <a:rPr lang="en-US" sz="14597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Thank you very much!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831481" y="5789989"/>
            <a:ext cx="8579719" cy="310922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004173" y="5789989"/>
            <a:ext cx="4328535" cy="443217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525" y="5718682"/>
            <a:ext cx="3965670" cy="434227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5307" y="36059"/>
            <a:ext cx="3225064" cy="41151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282649">
            <a:off x="-724597" y="2907781"/>
            <a:ext cx="9022656" cy="3709437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381000" y="1562100"/>
            <a:ext cx="4191000" cy="6324600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115645" y="723900"/>
            <a:ext cx="11593771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699"/>
              </a:lnSpc>
              <a:spcBef>
                <a:spcPct val="0"/>
              </a:spcBef>
            </a:pPr>
            <a:r>
              <a:rPr lang="uk-UA" sz="1999" spc="1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 </a:t>
            </a:r>
            <a:r>
              <a:rPr lang="uk-UA" sz="4400" spc="1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У повсякденне життя бізнесу та звичайних людей хмарні технології увійшли зовсім недавно, але без них неможливо уявити існування багатьох корисних та зручних інструментів. Необмежені сховища для зберігання даних, легкі додатки з простим доступом, онлайн-ігри – це все стало можливо з хмарними технологіями. </a:t>
            </a:r>
            <a:endParaRPr lang="uk-UA" sz="4400" spc="119" dirty="0" smtClean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lvl="0">
              <a:lnSpc>
                <a:spcPts val="2699"/>
              </a:lnSpc>
              <a:spcBef>
                <a:spcPct val="0"/>
              </a:spcBef>
            </a:pPr>
            <a:r>
              <a:rPr lang="uk-UA" sz="4400" spc="119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За </a:t>
            </a:r>
            <a:r>
              <a:rPr lang="uk-UA" sz="4400" spc="1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їх допомогою бізнес значно зменшив проблеми налаштування необхідної інфраструктури та збереження інформації</a:t>
            </a:r>
            <a:r>
              <a:rPr lang="uk-UA" sz="4400" spc="119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lang="en-US" sz="4400" u="none" spc="11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0" y="6005938"/>
            <a:ext cx="4974767" cy="41151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0124" y="5829121"/>
            <a:ext cx="4072481" cy="41151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54200" y="5067300"/>
            <a:ext cx="3622785" cy="26469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3944600" y="5676900"/>
            <a:ext cx="4185967" cy="4242588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33400" y="190500"/>
            <a:ext cx="11353800" cy="3347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30"/>
              </a:lnSpc>
            </a:pPr>
            <a:r>
              <a:rPr lang="ru-RU" sz="72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Принцип </a:t>
            </a:r>
            <a:r>
              <a:rPr lang="ru-RU" sz="72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функціонування</a:t>
            </a:r>
            <a:r>
              <a:rPr lang="ru-RU" sz="7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72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хмарних</a:t>
            </a:r>
            <a:r>
              <a:rPr lang="ru-RU" sz="72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72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технологій</a:t>
            </a:r>
            <a:endParaRPr lang="en-US" sz="72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" y="3537570"/>
            <a:ext cx="12725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74151"/>
                </a:solidFill>
                <a:latin typeface="CeraPro"/>
              </a:rPr>
              <a:t>Робота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хмарних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технологій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–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це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об’єднання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спеціально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підібраного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обладнання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,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програмного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забезпечення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та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архітектури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. </a:t>
            </a:r>
            <a:endParaRPr lang="ru-RU" sz="2800" dirty="0" smtClean="0">
              <a:solidFill>
                <a:srgbClr val="374151"/>
              </a:solidFill>
              <a:latin typeface="CeraPro"/>
            </a:endParaRPr>
          </a:p>
          <a:p>
            <a:r>
              <a:rPr lang="ru-RU" sz="2800" dirty="0" smtClean="0">
                <a:solidFill>
                  <a:srgbClr val="374151"/>
                </a:solidFill>
                <a:latin typeface="CeraPro"/>
              </a:rPr>
              <a:t>Основою 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будь-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якої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 </a:t>
            </a:r>
            <a:r>
              <a:rPr lang="ru-RU" sz="2800" u="sng" dirty="0">
                <a:latin typeface="CeraPro"/>
                <a:hlinkClick r:id="rId6"/>
              </a:rPr>
              <a:t>хмари 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є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налаштування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обладнання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для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побудови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потужного </a:t>
            </a:r>
            <a:r>
              <a:rPr lang="ru-RU" sz="2800" u="sng" dirty="0">
                <a:latin typeface="CeraPro"/>
                <a:hlinkClick r:id="rId7"/>
              </a:rPr>
              <a:t>сервера 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та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можливість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його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під’єднання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до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мережі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.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Також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обов’язковою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складовою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є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відповідні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програмні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рішення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,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які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, по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суті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, й є тою самою </a:t>
            </a:r>
            <a:r>
              <a:rPr lang="ru-RU" sz="2800" u="sng" dirty="0" err="1">
                <a:latin typeface="CeraPro"/>
                <a:hlinkClick r:id="rId8"/>
              </a:rPr>
              <a:t>хмарною</a:t>
            </a:r>
            <a:r>
              <a:rPr lang="ru-RU" sz="2800" u="sng" dirty="0">
                <a:latin typeface="CeraPro"/>
                <a:hlinkClick r:id="rId8"/>
              </a:rPr>
              <a:t> </a:t>
            </a:r>
            <a:r>
              <a:rPr lang="ru-RU" sz="2800" u="sng" dirty="0" err="1">
                <a:latin typeface="CeraPro"/>
                <a:hlinkClick r:id="rId8"/>
              </a:rPr>
              <a:t>послугою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, за яку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користувач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сплачує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абонентську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плату. </a:t>
            </a:r>
            <a:endParaRPr lang="ru-RU" sz="2800" dirty="0" smtClean="0">
              <a:solidFill>
                <a:srgbClr val="374151"/>
              </a:solidFill>
              <a:latin typeface="CeraPro"/>
            </a:endParaRPr>
          </a:p>
          <a:p>
            <a:r>
              <a:rPr lang="ru-RU" sz="2800" dirty="0" err="1" smtClean="0">
                <a:solidFill>
                  <a:srgbClr val="374151"/>
                </a:solidFill>
                <a:latin typeface="CeraPro"/>
              </a:rPr>
              <a:t>Керування</a:t>
            </a:r>
            <a:r>
              <a:rPr lang="ru-RU" sz="2800" dirty="0" smtClean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послугою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можливо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за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допомогою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зрозумілого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інтерфейсу</a:t>
            </a:r>
            <a:r>
              <a:rPr lang="ru-RU" sz="2800" dirty="0" smtClean="0">
                <a:solidFill>
                  <a:srgbClr val="374151"/>
                </a:solidFill>
                <a:latin typeface="CeraPro"/>
              </a:rPr>
              <a:t>.</a:t>
            </a:r>
          </a:p>
          <a:p>
            <a:r>
              <a:rPr lang="ru-RU" sz="2800" dirty="0" err="1">
                <a:solidFill>
                  <a:srgbClr val="374151"/>
                </a:solidFill>
                <a:latin typeface="CeraPro"/>
              </a:rPr>
              <a:t>Обладнання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для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створення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 </a:t>
            </a:r>
            <a:r>
              <a:rPr lang="ru-RU" sz="2800" u="sng" dirty="0">
                <a:latin typeface="CeraPro"/>
                <a:hlinkClick r:id="rId6"/>
              </a:rPr>
              <a:t>хмари 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зазвичай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розміщується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в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спеціальних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 </a:t>
            </a:r>
            <a:r>
              <a:rPr lang="ru-RU" sz="2800" u="sng" dirty="0">
                <a:latin typeface="CeraPro"/>
                <a:hlinkClick r:id="rId7"/>
              </a:rPr>
              <a:t>дата-центрах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. </a:t>
            </a:r>
            <a:endParaRPr lang="ru-RU" sz="2800" dirty="0" smtClean="0">
              <a:solidFill>
                <a:srgbClr val="374151"/>
              </a:solidFill>
              <a:latin typeface="CeraPro"/>
            </a:endParaRPr>
          </a:p>
          <a:p>
            <a:r>
              <a:rPr lang="ru-RU" sz="2800" dirty="0" err="1" smtClean="0">
                <a:solidFill>
                  <a:srgbClr val="374151"/>
                </a:solidFill>
                <a:latin typeface="CeraPro"/>
              </a:rPr>
              <a:t>Це</a:t>
            </a:r>
            <a:r>
              <a:rPr lang="ru-RU" sz="2800" dirty="0" smtClean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звичайні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компоненти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для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комп’ютерів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, але з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більшою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потужністю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. Вони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працюють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як один великий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механізм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з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можливістю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розподілення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своїх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ресурсів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за потребою.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Наприклад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, для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створення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віртуального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робочого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середовища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або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бази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даних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.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Більшість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базових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налаштувань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вже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в готовому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вигляді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надає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компанія-постачальник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2800" dirty="0" err="1">
                <a:solidFill>
                  <a:srgbClr val="374151"/>
                </a:solidFill>
                <a:latin typeface="CeraPro"/>
              </a:rPr>
              <a:t>послуги</a:t>
            </a:r>
            <a:r>
              <a:rPr lang="ru-RU" sz="2800" dirty="0">
                <a:solidFill>
                  <a:srgbClr val="374151"/>
                </a:solidFill>
                <a:latin typeface="CeraPro"/>
              </a:rPr>
              <a:t>.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22278" y="419100"/>
            <a:ext cx="4663844" cy="41151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886757" y="5074942"/>
            <a:ext cx="20061513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5930165" y="4823914"/>
            <a:ext cx="502056" cy="50205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227066" y="4823914"/>
            <a:ext cx="502056" cy="50205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53627" y="4823914"/>
            <a:ext cx="502056" cy="50205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396139" y="4823914"/>
            <a:ext cx="502056" cy="50205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918062" y="1709187"/>
            <a:ext cx="14343065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8730"/>
              </a:lnSpc>
              <a:spcBef>
                <a:spcPct val="0"/>
              </a:spcBef>
            </a:pP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П</a:t>
            </a:r>
            <a:r>
              <a:rPr lang="ru-RU" sz="9000" b="1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ереваги</a:t>
            </a:r>
            <a:r>
              <a:rPr lang="ru-RU" sz="9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хмарних</a:t>
            </a:r>
            <a:r>
              <a:rPr lang="ru-RU" sz="90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технологій</a:t>
            </a:r>
            <a:endParaRPr lang="en-US" sz="90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227066" y="5616041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948468" y="5616041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27066" y="6447891"/>
            <a:ext cx="2646492" cy="326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Гнучкість</a:t>
            </a:r>
            <a:r>
              <a:rPr lang="uk-UA" sz="15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lang="en-US" sz="15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519302" y="6447891"/>
            <a:ext cx="3162028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Економічність</a:t>
            </a:r>
            <a:r>
              <a:rPr lang="uk-UA" sz="15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lang="en-US" sz="15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671930" y="5616041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71930" y="6447891"/>
            <a:ext cx="2747991" cy="347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Швидкість </a:t>
            </a:r>
            <a:endParaRPr lang="en-US" sz="36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3414442" y="5616041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04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414442" y="6447891"/>
            <a:ext cx="3273358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Захист даних </a:t>
            </a:r>
            <a:endParaRPr lang="en-US" sz="36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-1573240" y="8893298"/>
            <a:ext cx="4051334" cy="2765036"/>
          </a:xfrm>
          <a:custGeom>
            <a:avLst/>
            <a:gdLst/>
            <a:ahLst/>
            <a:cxnLst/>
            <a:rect l="l" t="t" r="r" b="b"/>
            <a:pathLst>
              <a:path w="4051334" h="2765036">
                <a:moveTo>
                  <a:pt x="0" y="0"/>
                </a:moveTo>
                <a:lnTo>
                  <a:pt x="4051334" y="0"/>
                </a:lnTo>
                <a:lnTo>
                  <a:pt x="4051334" y="2765036"/>
                </a:lnTo>
                <a:lnTo>
                  <a:pt x="0" y="2765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262955" y="886458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69"/>
                </a:lnTo>
                <a:lnTo>
                  <a:pt x="0" y="361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6" name="Freeform 26"/>
          <p:cNvSpPr/>
          <p:nvPr/>
        </p:nvSpPr>
        <p:spPr>
          <a:xfrm>
            <a:off x="-674156" y="-1322787"/>
            <a:ext cx="4224468" cy="2645573"/>
          </a:xfrm>
          <a:custGeom>
            <a:avLst/>
            <a:gdLst/>
            <a:ahLst/>
            <a:cxnLst/>
            <a:rect l="l" t="t" r="r" b="b"/>
            <a:pathLst>
              <a:path w="4224468" h="2645573">
                <a:moveTo>
                  <a:pt x="0" y="0"/>
                </a:moveTo>
                <a:lnTo>
                  <a:pt x="4224468" y="0"/>
                </a:lnTo>
                <a:lnTo>
                  <a:pt x="4224468" y="2645574"/>
                </a:lnTo>
                <a:lnTo>
                  <a:pt x="0" y="2645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11101574" y="9560661"/>
            <a:ext cx="3169280" cy="2226419"/>
          </a:xfrm>
          <a:custGeom>
            <a:avLst/>
            <a:gdLst/>
            <a:ahLst/>
            <a:cxnLst/>
            <a:rect l="l" t="t" r="r" b="b"/>
            <a:pathLst>
              <a:path w="3169280" h="2226419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Freeform 28"/>
          <p:cNvSpPr/>
          <p:nvPr/>
        </p:nvSpPr>
        <p:spPr>
          <a:xfrm>
            <a:off x="9653627" y="-3037933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" name="Freeform 29"/>
          <p:cNvSpPr/>
          <p:nvPr/>
        </p:nvSpPr>
        <p:spPr>
          <a:xfrm rot="-5400000">
            <a:off x="4745771" y="-1877331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2932282" y="9271808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1" name="Freeform 31"/>
          <p:cNvSpPr/>
          <p:nvPr/>
        </p:nvSpPr>
        <p:spPr>
          <a:xfrm>
            <a:off x="15262955" y="-1072630"/>
            <a:ext cx="1996345" cy="2149497"/>
          </a:xfrm>
          <a:custGeom>
            <a:avLst/>
            <a:gdLst/>
            <a:ahLst/>
            <a:cxnLst/>
            <a:rect l="l" t="t" r="r" b="b"/>
            <a:pathLst>
              <a:path w="1996345" h="2149497">
                <a:moveTo>
                  <a:pt x="0" y="0"/>
                </a:moveTo>
                <a:lnTo>
                  <a:pt x="1996345" y="0"/>
                </a:lnTo>
                <a:lnTo>
                  <a:pt x="1996345" y="2149497"/>
                </a:lnTo>
                <a:lnTo>
                  <a:pt x="0" y="21494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64475" y="6895243"/>
            <a:ext cx="4354248" cy="33165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886757" y="5074942"/>
            <a:ext cx="20061513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8892971" y="4841564"/>
            <a:ext cx="502056" cy="50205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32282" y="4823914"/>
            <a:ext cx="502056" cy="502056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554200" y="4832739"/>
            <a:ext cx="502056" cy="50205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918062" y="1709187"/>
            <a:ext cx="14343065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8730"/>
              </a:lnSpc>
              <a:spcBef>
                <a:spcPct val="0"/>
              </a:spcBef>
            </a:pP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П</a:t>
            </a:r>
            <a:r>
              <a:rPr lang="ru-RU" sz="9000" b="1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ереваги</a:t>
            </a:r>
            <a:r>
              <a:rPr lang="ru-RU" sz="9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хмарних</a:t>
            </a:r>
            <a:r>
              <a:rPr lang="ru-RU" sz="90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ru-RU" sz="9000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технологій</a:t>
            </a:r>
            <a:endParaRPr lang="en-US" sz="90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819400" y="5578044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</a:t>
            </a:r>
            <a:r>
              <a:rPr lang="uk-UA" sz="5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</a:t>
            </a:r>
            <a:endParaRPr lang="en-US" sz="50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88208" y="5652300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</a:t>
            </a:r>
            <a:r>
              <a:rPr lang="uk-UA" sz="5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6</a:t>
            </a:r>
            <a:endParaRPr lang="en-US" sz="50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370231" y="6447848"/>
            <a:ext cx="2646492" cy="347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Доступність </a:t>
            </a:r>
            <a:r>
              <a:rPr lang="uk-UA" sz="15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lang="en-US" sz="15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39546" y="6463593"/>
            <a:ext cx="3162028" cy="347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Автоматизація </a:t>
            </a:r>
            <a:r>
              <a:rPr lang="uk-UA" sz="15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lang="en-US" sz="15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461868" y="5547516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</a:t>
            </a:r>
            <a:r>
              <a:rPr lang="uk-UA" sz="5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7</a:t>
            </a:r>
            <a:endParaRPr lang="en-US" sz="50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3415221" y="6477516"/>
            <a:ext cx="3282070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Безпека даних </a:t>
            </a:r>
            <a:r>
              <a:rPr lang="uk-UA" sz="3600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lang="en-US" sz="360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-1573240" y="8893298"/>
            <a:ext cx="4051334" cy="2765036"/>
          </a:xfrm>
          <a:custGeom>
            <a:avLst/>
            <a:gdLst/>
            <a:ahLst/>
            <a:cxnLst/>
            <a:rect l="l" t="t" r="r" b="b"/>
            <a:pathLst>
              <a:path w="4051334" h="2765036">
                <a:moveTo>
                  <a:pt x="0" y="0"/>
                </a:moveTo>
                <a:lnTo>
                  <a:pt x="4051334" y="0"/>
                </a:lnTo>
                <a:lnTo>
                  <a:pt x="4051334" y="2765036"/>
                </a:lnTo>
                <a:lnTo>
                  <a:pt x="0" y="2765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262955" y="886458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69"/>
                </a:lnTo>
                <a:lnTo>
                  <a:pt x="0" y="361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6" name="Freeform 26"/>
          <p:cNvSpPr/>
          <p:nvPr/>
        </p:nvSpPr>
        <p:spPr>
          <a:xfrm>
            <a:off x="-674156" y="-1322787"/>
            <a:ext cx="4224468" cy="2645573"/>
          </a:xfrm>
          <a:custGeom>
            <a:avLst/>
            <a:gdLst/>
            <a:ahLst/>
            <a:cxnLst/>
            <a:rect l="l" t="t" r="r" b="b"/>
            <a:pathLst>
              <a:path w="4224468" h="2645573">
                <a:moveTo>
                  <a:pt x="0" y="0"/>
                </a:moveTo>
                <a:lnTo>
                  <a:pt x="4224468" y="0"/>
                </a:lnTo>
                <a:lnTo>
                  <a:pt x="4224468" y="2645574"/>
                </a:lnTo>
                <a:lnTo>
                  <a:pt x="0" y="2645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11101574" y="9560661"/>
            <a:ext cx="3169280" cy="2226419"/>
          </a:xfrm>
          <a:custGeom>
            <a:avLst/>
            <a:gdLst/>
            <a:ahLst/>
            <a:cxnLst/>
            <a:rect l="l" t="t" r="r" b="b"/>
            <a:pathLst>
              <a:path w="3169280" h="2226419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Freeform 28"/>
          <p:cNvSpPr/>
          <p:nvPr/>
        </p:nvSpPr>
        <p:spPr>
          <a:xfrm>
            <a:off x="9653627" y="-3037933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" name="Freeform 29"/>
          <p:cNvSpPr/>
          <p:nvPr/>
        </p:nvSpPr>
        <p:spPr>
          <a:xfrm rot="-5400000">
            <a:off x="4745771" y="-1877331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2932282" y="9271808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1" name="Freeform 31"/>
          <p:cNvSpPr/>
          <p:nvPr/>
        </p:nvSpPr>
        <p:spPr>
          <a:xfrm>
            <a:off x="15262955" y="-1072630"/>
            <a:ext cx="1996345" cy="2149497"/>
          </a:xfrm>
          <a:custGeom>
            <a:avLst/>
            <a:gdLst/>
            <a:ahLst/>
            <a:cxnLst/>
            <a:rect l="l" t="t" r="r" b="b"/>
            <a:pathLst>
              <a:path w="1996345" h="2149497">
                <a:moveTo>
                  <a:pt x="0" y="0"/>
                </a:moveTo>
                <a:lnTo>
                  <a:pt x="1996345" y="0"/>
                </a:lnTo>
                <a:lnTo>
                  <a:pt x="1996345" y="2149497"/>
                </a:lnTo>
                <a:lnTo>
                  <a:pt x="0" y="21494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6569" y="5735648"/>
            <a:ext cx="3188484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67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5425" y="1151211"/>
            <a:ext cx="7025086" cy="3382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uk-UA" sz="90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Недоліки хмарних технологій</a:t>
            </a:r>
            <a:endParaRPr lang="en-US" sz="90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12041" y="5318746"/>
            <a:ext cx="7025086" cy="247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2699"/>
              </a:lnSpc>
              <a:spcBef>
                <a:spcPct val="0"/>
              </a:spcBef>
            </a:pPr>
            <a:r>
              <a:rPr lang="uk-UA" sz="4000" spc="1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Як і в кожній технології хмари мають ряд недоліків, які потрібно враховувати перед початком їх використання. </a:t>
            </a:r>
            <a:endParaRPr lang="uk-UA" sz="4000" spc="119" dirty="0" smtClean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lvl="0">
              <a:lnSpc>
                <a:spcPts val="2699"/>
              </a:lnSpc>
              <a:spcBef>
                <a:spcPct val="0"/>
              </a:spcBef>
            </a:pPr>
            <a:r>
              <a:rPr lang="uk-UA" sz="4000" spc="119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Розглянемо </a:t>
            </a:r>
            <a:r>
              <a:rPr lang="uk-UA" sz="4000" spc="11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найбільш вагоміші:</a:t>
            </a:r>
            <a:endParaRPr lang="en-US" sz="4000" u="none" spc="11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746888" y="231196"/>
            <a:ext cx="8083911" cy="2143291"/>
            <a:chOff x="0" y="0"/>
            <a:chExt cx="2342659" cy="857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71336" y="932112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01.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727752" y="2802355"/>
            <a:ext cx="8083911" cy="2403241"/>
            <a:chOff x="0" y="0"/>
            <a:chExt cx="2342659" cy="857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727752" y="5495350"/>
            <a:ext cx="8083911" cy="2010407"/>
            <a:chOff x="0" y="0"/>
            <a:chExt cx="2342659" cy="8574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12787" y="3499445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02.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12787" y="6258902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03.</a:t>
            </a:r>
          </a:p>
        </p:txBody>
      </p:sp>
      <p:sp>
        <p:nvSpPr>
          <p:cNvPr id="19" name="Freeform 19"/>
          <p:cNvSpPr/>
          <p:nvPr/>
        </p:nvSpPr>
        <p:spPr>
          <a:xfrm>
            <a:off x="-848571" y="8919661"/>
            <a:ext cx="3870946" cy="950141"/>
          </a:xfrm>
          <a:custGeom>
            <a:avLst/>
            <a:gdLst/>
            <a:ahLst/>
            <a:cxnLst/>
            <a:rect l="l" t="t" r="r" b="b"/>
            <a:pathLst>
              <a:path w="3870946" h="950141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472906" y="-2364815"/>
            <a:ext cx="4980952" cy="3731186"/>
          </a:xfrm>
          <a:custGeom>
            <a:avLst/>
            <a:gdLst/>
            <a:ahLst/>
            <a:cxnLst/>
            <a:rect l="l" t="t" r="r" b="b"/>
            <a:pathLst>
              <a:path w="4980952" h="3731186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" name="Freeform 21"/>
          <p:cNvSpPr/>
          <p:nvPr/>
        </p:nvSpPr>
        <p:spPr>
          <a:xfrm>
            <a:off x="3431074" y="8919661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2"/>
          <p:cNvSpPr/>
          <p:nvPr/>
        </p:nvSpPr>
        <p:spPr>
          <a:xfrm>
            <a:off x="-848571" y="-744412"/>
            <a:ext cx="2597326" cy="2796583"/>
          </a:xfrm>
          <a:custGeom>
            <a:avLst/>
            <a:gdLst/>
            <a:ahLst/>
            <a:cxnLst/>
            <a:rect l="l" t="t" r="r" b="b"/>
            <a:pathLst>
              <a:path w="2597326" h="2796583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Прямоугольник 22"/>
          <p:cNvSpPr/>
          <p:nvPr/>
        </p:nvSpPr>
        <p:spPr>
          <a:xfrm>
            <a:off x="12197059" y="766206"/>
            <a:ext cx="5201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CeraPro"/>
              </a:rPr>
              <a:t>Обов’язкова</a:t>
            </a:r>
            <a:r>
              <a:rPr lang="ru-RU" sz="3600" b="1" dirty="0">
                <a:latin typeface="CeraPro"/>
              </a:rPr>
              <a:t> </a:t>
            </a:r>
            <a:r>
              <a:rPr lang="ru-RU" sz="3600" b="1" dirty="0" err="1">
                <a:latin typeface="CeraPro"/>
              </a:rPr>
              <a:t>наявність</a:t>
            </a:r>
            <a:r>
              <a:rPr lang="ru-RU" sz="3600" b="1" dirty="0">
                <a:latin typeface="CeraPro"/>
              </a:rPr>
              <a:t> </a:t>
            </a:r>
            <a:r>
              <a:rPr lang="ru-RU" sz="3600" b="1" dirty="0" err="1">
                <a:latin typeface="CeraPro"/>
              </a:rPr>
              <a:t>інтернету</a:t>
            </a:r>
            <a:endParaRPr lang="ru-RU" sz="3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1821584" y="2946770"/>
            <a:ext cx="59805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CeraPro"/>
              </a:rPr>
              <a:t>Неможливість</a:t>
            </a:r>
            <a:r>
              <a:rPr lang="ru-RU" sz="3600" b="1" dirty="0">
                <a:latin typeface="CeraPro"/>
              </a:rPr>
              <a:t> </a:t>
            </a:r>
            <a:r>
              <a:rPr lang="ru-RU" sz="3600" b="1" dirty="0" err="1">
                <a:latin typeface="CeraPro"/>
              </a:rPr>
              <a:t>повного</a:t>
            </a:r>
            <a:r>
              <a:rPr lang="ru-RU" sz="3600" b="1" dirty="0">
                <a:latin typeface="CeraPro"/>
              </a:rPr>
              <a:t> контролю за </a:t>
            </a:r>
            <a:r>
              <a:rPr lang="ru-RU" sz="3600" b="1" dirty="0" smtClean="0">
                <a:latin typeface="CeraPro"/>
              </a:rPr>
              <a:t>«</a:t>
            </a:r>
            <a:r>
              <a:rPr lang="ru-RU" sz="3600" b="1" dirty="0" err="1" smtClean="0">
                <a:latin typeface="CeraPro"/>
              </a:rPr>
              <a:t>залізом</a:t>
            </a:r>
            <a:r>
              <a:rPr lang="ru-RU" sz="3600" b="1" dirty="0" smtClean="0">
                <a:latin typeface="CeraPro"/>
              </a:rPr>
              <a:t>» </a:t>
            </a:r>
            <a:r>
              <a:rPr lang="ru-RU" sz="3600" dirty="0" smtClean="0">
                <a:latin typeface="CeraPro"/>
              </a:rPr>
              <a:t>(</a:t>
            </a:r>
            <a:r>
              <a:rPr lang="ru-RU" sz="3600" dirty="0" err="1" smtClean="0">
                <a:solidFill>
                  <a:srgbClr val="374151"/>
                </a:solidFill>
                <a:latin typeface="CeraPro"/>
              </a:rPr>
              <a:t>повного</a:t>
            </a:r>
            <a:r>
              <a:rPr lang="ru-RU" sz="3600" dirty="0" smtClean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контролю за </a:t>
            </a:r>
            <a:r>
              <a:rPr lang="ru-RU" sz="3600" dirty="0" err="1">
                <a:solidFill>
                  <a:srgbClr val="374151"/>
                </a:solidFill>
                <a:latin typeface="CeraPro"/>
              </a:rPr>
              <a:t>фізичними</a:t>
            </a:r>
            <a:r>
              <a:rPr lang="ru-RU" sz="3600" dirty="0">
                <a:solidFill>
                  <a:srgbClr val="374151"/>
                </a:solidFill>
                <a:latin typeface="CeraPro"/>
              </a:rPr>
              <a:t> </a:t>
            </a:r>
            <a:r>
              <a:rPr lang="ru-RU" sz="3600" dirty="0" smtClean="0">
                <a:solidFill>
                  <a:srgbClr val="374151"/>
                </a:solidFill>
                <a:latin typeface="CeraPro"/>
              </a:rPr>
              <a:t>серверами)</a:t>
            </a:r>
            <a:endParaRPr lang="ru-RU" sz="3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1859813" y="5751431"/>
            <a:ext cx="56642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CeraPro"/>
              </a:rPr>
              <a:t>Неможливість</a:t>
            </a:r>
            <a:r>
              <a:rPr lang="ru-RU" sz="3600" b="1" dirty="0">
                <a:latin typeface="CeraPro"/>
              </a:rPr>
              <a:t> </a:t>
            </a:r>
            <a:r>
              <a:rPr lang="ru-RU" sz="3600" b="1" dirty="0" err="1">
                <a:latin typeface="CeraPro"/>
              </a:rPr>
              <a:t>дізнатись</a:t>
            </a:r>
            <a:r>
              <a:rPr lang="ru-RU" sz="3600" b="1" dirty="0">
                <a:latin typeface="CeraPro"/>
              </a:rPr>
              <a:t> про </a:t>
            </a:r>
            <a:r>
              <a:rPr lang="ru-RU" sz="3600" b="1" dirty="0" err="1">
                <a:latin typeface="CeraPro"/>
              </a:rPr>
              <a:t>фізичне</a:t>
            </a:r>
            <a:r>
              <a:rPr lang="ru-RU" sz="3600" b="1" dirty="0">
                <a:latin typeface="CeraPro"/>
              </a:rPr>
              <a:t> </a:t>
            </a:r>
            <a:r>
              <a:rPr lang="ru-RU" sz="3600" b="1" dirty="0" err="1">
                <a:latin typeface="CeraPro"/>
              </a:rPr>
              <a:t>знаходження</a:t>
            </a:r>
            <a:r>
              <a:rPr lang="ru-RU" sz="3600" b="1" dirty="0">
                <a:latin typeface="CeraPro"/>
              </a:rPr>
              <a:t> </a:t>
            </a:r>
            <a:r>
              <a:rPr lang="ru-RU" sz="3600" b="1" dirty="0" err="1">
                <a:latin typeface="CeraPro"/>
              </a:rPr>
              <a:t>даних</a:t>
            </a:r>
            <a:endParaRPr lang="ru-RU" sz="36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46888" y="7961923"/>
            <a:ext cx="8083997" cy="19154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0271336" y="8196385"/>
            <a:ext cx="161454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800" dirty="0" smtClean="0"/>
              <a:t>04.</a:t>
            </a:r>
            <a:endParaRPr lang="ru-RU" sz="88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2050590" y="8025708"/>
            <a:ext cx="52827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CeraPro"/>
              </a:rPr>
              <a:t>Необхідність</a:t>
            </a:r>
            <a:r>
              <a:rPr lang="ru-RU" sz="3600" b="1" dirty="0">
                <a:latin typeface="CeraPro"/>
              </a:rPr>
              <a:t> </a:t>
            </a:r>
            <a:r>
              <a:rPr lang="ru-RU" sz="3600" b="1" dirty="0" err="1">
                <a:latin typeface="CeraPro"/>
              </a:rPr>
              <a:t>слідкувати</a:t>
            </a:r>
            <a:r>
              <a:rPr lang="ru-RU" sz="3600" b="1" dirty="0">
                <a:latin typeface="CeraPro"/>
              </a:rPr>
              <a:t> за регулярною </a:t>
            </a:r>
            <a:r>
              <a:rPr lang="ru-RU" sz="3600" b="1" dirty="0" err="1">
                <a:latin typeface="CeraPro"/>
              </a:rPr>
              <a:t>сплатою</a:t>
            </a:r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72061" y="1025292"/>
            <a:ext cx="5930139" cy="2822808"/>
            <a:chOff x="0" y="0"/>
            <a:chExt cx="2065940" cy="9846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889701" y="6474961"/>
            <a:ext cx="5587239" cy="2662922"/>
            <a:chOff x="0" y="0"/>
            <a:chExt cx="2065940" cy="98464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56601" y="1025292"/>
            <a:ext cx="5587239" cy="2662922"/>
            <a:chOff x="0" y="0"/>
            <a:chExt cx="2065940" cy="9846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16264" y="6474961"/>
            <a:ext cx="5587239" cy="2662922"/>
            <a:chOff x="0" y="0"/>
            <a:chExt cx="2065940" cy="9846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 rot="-7900054">
            <a:off x="7348622" y="2133028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2" y="0"/>
                </a:lnTo>
                <a:lnTo>
                  <a:pt x="1012982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2700000">
            <a:off x="10017119" y="2144497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2" y="0"/>
                </a:lnTo>
                <a:lnTo>
                  <a:pt x="1012982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3209977">
            <a:off x="9982257" y="7689589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1" y="0"/>
                </a:lnTo>
                <a:lnTo>
                  <a:pt x="1012981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7866361">
            <a:off x="7243302" y="7665457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2" y="0"/>
                </a:lnTo>
                <a:lnTo>
                  <a:pt x="1012982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64609" y="1499419"/>
            <a:ext cx="1829699" cy="1745076"/>
          </a:xfrm>
          <a:custGeom>
            <a:avLst/>
            <a:gdLst/>
            <a:ahLst/>
            <a:cxnLst/>
            <a:rect l="l" t="t" r="r" b="b"/>
            <a:pathLst>
              <a:path w="1829699" h="1745076">
                <a:moveTo>
                  <a:pt x="0" y="0"/>
                </a:moveTo>
                <a:lnTo>
                  <a:pt x="1829699" y="0"/>
                </a:lnTo>
                <a:lnTo>
                  <a:pt x="1829699" y="1745076"/>
                </a:lnTo>
                <a:lnTo>
                  <a:pt x="0" y="17450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2118917" y="1547255"/>
            <a:ext cx="1521152" cy="1697240"/>
          </a:xfrm>
          <a:custGeom>
            <a:avLst/>
            <a:gdLst/>
            <a:ahLst/>
            <a:cxnLst/>
            <a:rect l="l" t="t" r="r" b="b"/>
            <a:pathLst>
              <a:path w="1521152" h="1697240">
                <a:moveTo>
                  <a:pt x="0" y="0"/>
                </a:moveTo>
                <a:lnTo>
                  <a:pt x="1521151" y="0"/>
                </a:lnTo>
                <a:lnTo>
                  <a:pt x="1521151" y="1697240"/>
                </a:lnTo>
                <a:lnTo>
                  <a:pt x="0" y="16972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6960534" y="3056437"/>
            <a:ext cx="4297511" cy="3918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7760"/>
              </a:lnSpc>
              <a:spcBef>
                <a:spcPct val="0"/>
              </a:spcBef>
            </a:pPr>
            <a:r>
              <a:rPr lang="uk-UA" sz="4800" b="1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Сфери застосування хмарних технологій </a:t>
            </a:r>
            <a:endParaRPr lang="en-US" sz="4800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442116" y="2041932"/>
            <a:ext cx="26385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>
                <a:latin typeface="CeraPro"/>
              </a:rPr>
              <a:t>Навчання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620628" y="7374605"/>
            <a:ext cx="1824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>
                <a:latin typeface="CeraPro"/>
              </a:rPr>
              <a:t>Бізнес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4269538" y="2080032"/>
            <a:ext cx="2197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>
                <a:latin typeface="CeraPro"/>
              </a:rPr>
              <a:t>Розваги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4240963" y="6947308"/>
            <a:ext cx="324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CeraPro"/>
              </a:rPr>
              <a:t>Наука та </a:t>
            </a:r>
            <a:r>
              <a:rPr lang="ru-RU" sz="4000" b="1" dirty="0" err="1">
                <a:latin typeface="CeraPro"/>
              </a:rPr>
              <a:t>розвиток</a:t>
            </a:r>
            <a:endParaRPr lang="ru-RU" sz="4000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18917" y="6758563"/>
            <a:ext cx="1944793" cy="170093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1463" y="6758563"/>
            <a:ext cx="1908213" cy="163387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039" y="7619006"/>
            <a:ext cx="2454066" cy="24797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61827"/>
            <a:ext cx="5038071" cy="3559266"/>
            <a:chOff x="0" y="0"/>
            <a:chExt cx="1048738" cy="7409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8738" cy="740906"/>
            </a:xfrm>
            <a:custGeom>
              <a:avLst/>
              <a:gdLst/>
              <a:ahLst/>
              <a:cxnLst/>
              <a:rect l="l" t="t" r="r" b="b"/>
              <a:pathLst>
                <a:path w="1048738" h="740906">
                  <a:moveTo>
                    <a:pt x="52247" y="0"/>
                  </a:moveTo>
                  <a:lnTo>
                    <a:pt x="996490" y="0"/>
                  </a:lnTo>
                  <a:cubicBezTo>
                    <a:pt x="1010347" y="0"/>
                    <a:pt x="1023636" y="5505"/>
                    <a:pt x="1033435" y="15303"/>
                  </a:cubicBezTo>
                  <a:cubicBezTo>
                    <a:pt x="1043233" y="25101"/>
                    <a:pt x="1048738" y="38390"/>
                    <a:pt x="1048738" y="52247"/>
                  </a:cubicBezTo>
                  <a:lnTo>
                    <a:pt x="1048738" y="688659"/>
                  </a:lnTo>
                  <a:cubicBezTo>
                    <a:pt x="1048738" y="717514"/>
                    <a:pt x="1025346" y="740906"/>
                    <a:pt x="996490" y="740906"/>
                  </a:cubicBezTo>
                  <a:lnTo>
                    <a:pt x="52247" y="740906"/>
                  </a:lnTo>
                  <a:cubicBezTo>
                    <a:pt x="23392" y="740906"/>
                    <a:pt x="0" y="717514"/>
                    <a:pt x="0" y="688659"/>
                  </a:cubicBezTo>
                  <a:lnTo>
                    <a:pt x="0" y="52247"/>
                  </a:lnTo>
                  <a:cubicBezTo>
                    <a:pt x="0" y="23392"/>
                    <a:pt x="23392" y="0"/>
                    <a:pt x="52247" y="0"/>
                  </a:cubicBezTo>
                  <a:close/>
                </a:path>
              </a:pathLst>
            </a:custGeom>
            <a:solidFill>
              <a:srgbClr val="8AB7E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8738" cy="779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71420" y="6001395"/>
            <a:ext cx="5038071" cy="3559266"/>
            <a:chOff x="0" y="0"/>
            <a:chExt cx="1048738" cy="74090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8738" cy="740906"/>
            </a:xfrm>
            <a:custGeom>
              <a:avLst/>
              <a:gdLst/>
              <a:ahLst/>
              <a:cxnLst/>
              <a:rect l="l" t="t" r="r" b="b"/>
              <a:pathLst>
                <a:path w="1048738" h="740906">
                  <a:moveTo>
                    <a:pt x="52247" y="0"/>
                  </a:moveTo>
                  <a:lnTo>
                    <a:pt x="996490" y="0"/>
                  </a:lnTo>
                  <a:cubicBezTo>
                    <a:pt x="1010347" y="0"/>
                    <a:pt x="1023636" y="5505"/>
                    <a:pt x="1033435" y="15303"/>
                  </a:cubicBezTo>
                  <a:cubicBezTo>
                    <a:pt x="1043233" y="25101"/>
                    <a:pt x="1048738" y="38390"/>
                    <a:pt x="1048738" y="52247"/>
                  </a:cubicBezTo>
                  <a:lnTo>
                    <a:pt x="1048738" y="688659"/>
                  </a:lnTo>
                  <a:cubicBezTo>
                    <a:pt x="1048738" y="717514"/>
                    <a:pt x="1025346" y="740906"/>
                    <a:pt x="996490" y="740906"/>
                  </a:cubicBezTo>
                  <a:lnTo>
                    <a:pt x="52247" y="740906"/>
                  </a:lnTo>
                  <a:cubicBezTo>
                    <a:pt x="23392" y="740906"/>
                    <a:pt x="0" y="717514"/>
                    <a:pt x="0" y="688659"/>
                  </a:cubicBezTo>
                  <a:lnTo>
                    <a:pt x="0" y="52247"/>
                  </a:lnTo>
                  <a:cubicBezTo>
                    <a:pt x="0" y="23392"/>
                    <a:pt x="23392" y="0"/>
                    <a:pt x="52247" y="0"/>
                  </a:cubicBezTo>
                  <a:close/>
                </a:path>
              </a:pathLst>
            </a:custGeom>
            <a:solidFill>
              <a:srgbClr val="8AB7E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048738" cy="779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92531" y="1261827"/>
            <a:ext cx="5038071" cy="3559266"/>
            <a:chOff x="0" y="0"/>
            <a:chExt cx="1048738" cy="7409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48738" cy="740906"/>
            </a:xfrm>
            <a:custGeom>
              <a:avLst/>
              <a:gdLst/>
              <a:ahLst/>
              <a:cxnLst/>
              <a:rect l="l" t="t" r="r" b="b"/>
              <a:pathLst>
                <a:path w="1048738" h="740906">
                  <a:moveTo>
                    <a:pt x="52247" y="0"/>
                  </a:moveTo>
                  <a:lnTo>
                    <a:pt x="996490" y="0"/>
                  </a:lnTo>
                  <a:cubicBezTo>
                    <a:pt x="1010347" y="0"/>
                    <a:pt x="1023636" y="5505"/>
                    <a:pt x="1033435" y="15303"/>
                  </a:cubicBezTo>
                  <a:cubicBezTo>
                    <a:pt x="1043233" y="25101"/>
                    <a:pt x="1048738" y="38390"/>
                    <a:pt x="1048738" y="52247"/>
                  </a:cubicBezTo>
                  <a:lnTo>
                    <a:pt x="1048738" y="688659"/>
                  </a:lnTo>
                  <a:cubicBezTo>
                    <a:pt x="1048738" y="717514"/>
                    <a:pt x="1025346" y="740906"/>
                    <a:pt x="996490" y="740906"/>
                  </a:cubicBezTo>
                  <a:lnTo>
                    <a:pt x="52247" y="740906"/>
                  </a:lnTo>
                  <a:cubicBezTo>
                    <a:pt x="23392" y="740906"/>
                    <a:pt x="0" y="717514"/>
                    <a:pt x="0" y="688659"/>
                  </a:cubicBezTo>
                  <a:lnTo>
                    <a:pt x="0" y="52247"/>
                  </a:lnTo>
                  <a:cubicBezTo>
                    <a:pt x="0" y="23392"/>
                    <a:pt x="23392" y="0"/>
                    <a:pt x="52247" y="0"/>
                  </a:cubicBezTo>
                  <a:close/>
                </a:path>
              </a:pathLst>
            </a:custGeom>
            <a:solidFill>
              <a:srgbClr val="8AB7E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048738" cy="779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92531" y="6020394"/>
            <a:ext cx="5038071" cy="3559266"/>
            <a:chOff x="0" y="0"/>
            <a:chExt cx="1048738" cy="7409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48738" cy="740906"/>
            </a:xfrm>
            <a:custGeom>
              <a:avLst/>
              <a:gdLst/>
              <a:ahLst/>
              <a:cxnLst/>
              <a:rect l="l" t="t" r="r" b="b"/>
              <a:pathLst>
                <a:path w="1048738" h="740906">
                  <a:moveTo>
                    <a:pt x="52247" y="0"/>
                  </a:moveTo>
                  <a:lnTo>
                    <a:pt x="996490" y="0"/>
                  </a:lnTo>
                  <a:cubicBezTo>
                    <a:pt x="1010347" y="0"/>
                    <a:pt x="1023636" y="5505"/>
                    <a:pt x="1033435" y="15303"/>
                  </a:cubicBezTo>
                  <a:cubicBezTo>
                    <a:pt x="1043233" y="25101"/>
                    <a:pt x="1048738" y="38390"/>
                    <a:pt x="1048738" y="52247"/>
                  </a:cubicBezTo>
                  <a:lnTo>
                    <a:pt x="1048738" y="688659"/>
                  </a:lnTo>
                  <a:cubicBezTo>
                    <a:pt x="1048738" y="717514"/>
                    <a:pt x="1025346" y="740906"/>
                    <a:pt x="996490" y="740906"/>
                  </a:cubicBezTo>
                  <a:lnTo>
                    <a:pt x="52247" y="740906"/>
                  </a:lnTo>
                  <a:cubicBezTo>
                    <a:pt x="23392" y="740906"/>
                    <a:pt x="0" y="717514"/>
                    <a:pt x="0" y="688659"/>
                  </a:cubicBezTo>
                  <a:lnTo>
                    <a:pt x="0" y="52247"/>
                  </a:lnTo>
                  <a:cubicBezTo>
                    <a:pt x="0" y="23392"/>
                    <a:pt x="23392" y="0"/>
                    <a:pt x="52247" y="0"/>
                  </a:cubicBezTo>
                  <a:close/>
                </a:path>
              </a:pathLst>
            </a:custGeom>
            <a:solidFill>
              <a:srgbClr val="8AB7E2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048738" cy="779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1261827"/>
            <a:ext cx="5038071" cy="948142"/>
            <a:chOff x="0" y="0"/>
            <a:chExt cx="1048738" cy="13920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48738" cy="139206"/>
            </a:xfrm>
            <a:custGeom>
              <a:avLst/>
              <a:gdLst/>
              <a:ahLst/>
              <a:cxnLst/>
              <a:rect l="l" t="t" r="r" b="b"/>
              <a:pathLst>
                <a:path w="1048738" h="139206">
                  <a:moveTo>
                    <a:pt x="26124" y="0"/>
                  </a:moveTo>
                  <a:lnTo>
                    <a:pt x="1022614" y="0"/>
                  </a:lnTo>
                  <a:cubicBezTo>
                    <a:pt x="1029542" y="0"/>
                    <a:pt x="1036187" y="2752"/>
                    <a:pt x="1041086" y="7651"/>
                  </a:cubicBezTo>
                  <a:cubicBezTo>
                    <a:pt x="1045985" y="12551"/>
                    <a:pt x="1048738" y="19195"/>
                    <a:pt x="1048738" y="26124"/>
                  </a:cubicBezTo>
                  <a:lnTo>
                    <a:pt x="1048738" y="113082"/>
                  </a:lnTo>
                  <a:cubicBezTo>
                    <a:pt x="1048738" y="127510"/>
                    <a:pt x="1037042" y="139206"/>
                    <a:pt x="1022614" y="139206"/>
                  </a:cubicBezTo>
                  <a:lnTo>
                    <a:pt x="26124" y="139206"/>
                  </a:lnTo>
                  <a:cubicBezTo>
                    <a:pt x="19195" y="139206"/>
                    <a:pt x="12551" y="136454"/>
                    <a:pt x="7651" y="131554"/>
                  </a:cubicBezTo>
                  <a:cubicBezTo>
                    <a:pt x="2752" y="126655"/>
                    <a:pt x="0" y="120011"/>
                    <a:pt x="0" y="113082"/>
                  </a:cubicBezTo>
                  <a:lnTo>
                    <a:pt x="0" y="26124"/>
                  </a:lnTo>
                  <a:cubicBezTo>
                    <a:pt x="0" y="11696"/>
                    <a:pt x="11696" y="0"/>
                    <a:pt x="261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048738" cy="177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71419" y="5667027"/>
            <a:ext cx="5038071" cy="668736"/>
            <a:chOff x="0" y="0"/>
            <a:chExt cx="1048738" cy="1392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48738" cy="139206"/>
            </a:xfrm>
            <a:custGeom>
              <a:avLst/>
              <a:gdLst/>
              <a:ahLst/>
              <a:cxnLst/>
              <a:rect l="l" t="t" r="r" b="b"/>
              <a:pathLst>
                <a:path w="1048738" h="139206">
                  <a:moveTo>
                    <a:pt x="26124" y="0"/>
                  </a:moveTo>
                  <a:lnTo>
                    <a:pt x="1022614" y="0"/>
                  </a:lnTo>
                  <a:cubicBezTo>
                    <a:pt x="1029542" y="0"/>
                    <a:pt x="1036187" y="2752"/>
                    <a:pt x="1041086" y="7651"/>
                  </a:cubicBezTo>
                  <a:cubicBezTo>
                    <a:pt x="1045985" y="12551"/>
                    <a:pt x="1048738" y="19195"/>
                    <a:pt x="1048738" y="26124"/>
                  </a:cubicBezTo>
                  <a:lnTo>
                    <a:pt x="1048738" y="113082"/>
                  </a:lnTo>
                  <a:cubicBezTo>
                    <a:pt x="1048738" y="127510"/>
                    <a:pt x="1037042" y="139206"/>
                    <a:pt x="1022614" y="139206"/>
                  </a:cubicBezTo>
                  <a:lnTo>
                    <a:pt x="26124" y="139206"/>
                  </a:lnTo>
                  <a:cubicBezTo>
                    <a:pt x="19195" y="139206"/>
                    <a:pt x="12551" y="136454"/>
                    <a:pt x="7651" y="131554"/>
                  </a:cubicBezTo>
                  <a:cubicBezTo>
                    <a:pt x="2752" y="126655"/>
                    <a:pt x="0" y="120011"/>
                    <a:pt x="0" y="113082"/>
                  </a:cubicBezTo>
                  <a:lnTo>
                    <a:pt x="0" y="26124"/>
                  </a:lnTo>
                  <a:cubicBezTo>
                    <a:pt x="0" y="11696"/>
                    <a:pt x="11696" y="0"/>
                    <a:pt x="261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048738" cy="177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92531" y="1261827"/>
            <a:ext cx="5038071" cy="668736"/>
            <a:chOff x="0" y="0"/>
            <a:chExt cx="1048738" cy="13920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48738" cy="139206"/>
            </a:xfrm>
            <a:custGeom>
              <a:avLst/>
              <a:gdLst/>
              <a:ahLst/>
              <a:cxnLst/>
              <a:rect l="l" t="t" r="r" b="b"/>
              <a:pathLst>
                <a:path w="1048738" h="139206">
                  <a:moveTo>
                    <a:pt x="26124" y="0"/>
                  </a:moveTo>
                  <a:lnTo>
                    <a:pt x="1022614" y="0"/>
                  </a:lnTo>
                  <a:cubicBezTo>
                    <a:pt x="1029542" y="0"/>
                    <a:pt x="1036187" y="2752"/>
                    <a:pt x="1041086" y="7651"/>
                  </a:cubicBezTo>
                  <a:cubicBezTo>
                    <a:pt x="1045985" y="12551"/>
                    <a:pt x="1048738" y="19195"/>
                    <a:pt x="1048738" y="26124"/>
                  </a:cubicBezTo>
                  <a:lnTo>
                    <a:pt x="1048738" y="113082"/>
                  </a:lnTo>
                  <a:cubicBezTo>
                    <a:pt x="1048738" y="127510"/>
                    <a:pt x="1037042" y="139206"/>
                    <a:pt x="1022614" y="139206"/>
                  </a:cubicBezTo>
                  <a:lnTo>
                    <a:pt x="26124" y="139206"/>
                  </a:lnTo>
                  <a:cubicBezTo>
                    <a:pt x="19195" y="139206"/>
                    <a:pt x="12551" y="136454"/>
                    <a:pt x="7651" y="131554"/>
                  </a:cubicBezTo>
                  <a:cubicBezTo>
                    <a:pt x="2752" y="126655"/>
                    <a:pt x="0" y="120011"/>
                    <a:pt x="0" y="113082"/>
                  </a:cubicBezTo>
                  <a:lnTo>
                    <a:pt x="0" y="26124"/>
                  </a:lnTo>
                  <a:cubicBezTo>
                    <a:pt x="0" y="11696"/>
                    <a:pt x="11696" y="0"/>
                    <a:pt x="261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048738" cy="177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92531" y="5735812"/>
            <a:ext cx="5038071" cy="668736"/>
            <a:chOff x="0" y="0"/>
            <a:chExt cx="1048738" cy="1392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48738" cy="139206"/>
            </a:xfrm>
            <a:custGeom>
              <a:avLst/>
              <a:gdLst/>
              <a:ahLst/>
              <a:cxnLst/>
              <a:rect l="l" t="t" r="r" b="b"/>
              <a:pathLst>
                <a:path w="1048738" h="139206">
                  <a:moveTo>
                    <a:pt x="26124" y="0"/>
                  </a:moveTo>
                  <a:lnTo>
                    <a:pt x="1022614" y="0"/>
                  </a:lnTo>
                  <a:cubicBezTo>
                    <a:pt x="1029542" y="0"/>
                    <a:pt x="1036187" y="2752"/>
                    <a:pt x="1041086" y="7651"/>
                  </a:cubicBezTo>
                  <a:cubicBezTo>
                    <a:pt x="1045985" y="12551"/>
                    <a:pt x="1048738" y="19195"/>
                    <a:pt x="1048738" y="26124"/>
                  </a:cubicBezTo>
                  <a:lnTo>
                    <a:pt x="1048738" y="113082"/>
                  </a:lnTo>
                  <a:cubicBezTo>
                    <a:pt x="1048738" y="127510"/>
                    <a:pt x="1037042" y="139206"/>
                    <a:pt x="1022614" y="139206"/>
                  </a:cubicBezTo>
                  <a:lnTo>
                    <a:pt x="26124" y="139206"/>
                  </a:lnTo>
                  <a:cubicBezTo>
                    <a:pt x="19195" y="139206"/>
                    <a:pt x="12551" y="136454"/>
                    <a:pt x="7651" y="131554"/>
                  </a:cubicBezTo>
                  <a:cubicBezTo>
                    <a:pt x="2752" y="126655"/>
                    <a:pt x="0" y="120011"/>
                    <a:pt x="0" y="113082"/>
                  </a:cubicBezTo>
                  <a:lnTo>
                    <a:pt x="0" y="26124"/>
                  </a:lnTo>
                  <a:cubicBezTo>
                    <a:pt x="0" y="11696"/>
                    <a:pt x="11696" y="0"/>
                    <a:pt x="26124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048738" cy="177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471089" y="1406376"/>
            <a:ext cx="4293088" cy="686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95"/>
              </a:lnSpc>
            </a:pPr>
            <a:r>
              <a:rPr lang="ru-RU" sz="3600" b="1" dirty="0" err="1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Програми</a:t>
            </a:r>
            <a:r>
              <a:rPr lang="ru-RU" sz="3600" b="1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для </a:t>
            </a:r>
            <a:r>
              <a:rPr lang="ru-RU" sz="3600" b="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спільної</a:t>
            </a:r>
            <a:r>
              <a:rPr lang="ru-RU" sz="3600" b="1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роботи</a:t>
            </a:r>
            <a:endParaRPr lang="en-US" sz="3600" b="1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062826" y="1452532"/>
            <a:ext cx="3739422" cy="36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uk-UA" sz="3600" b="1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Хмарні сховища </a:t>
            </a:r>
            <a:endParaRPr lang="en-US" sz="3600" b="1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408400" y="5811576"/>
            <a:ext cx="4418465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uk-UA" sz="3600" b="1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Хмарні обчислення </a:t>
            </a:r>
            <a:endParaRPr lang="en-US" sz="3600" b="1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062826" y="5909880"/>
            <a:ext cx="4137951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uk-UA" sz="3600" b="1" dirty="0" smtClean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Програми у хмарі</a:t>
            </a:r>
            <a:endParaRPr lang="en-US" sz="3600" b="1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5" name="Freeform 35"/>
          <p:cNvSpPr/>
          <p:nvPr/>
        </p:nvSpPr>
        <p:spPr>
          <a:xfrm rot="-10800000">
            <a:off x="15813161" y="-748752"/>
            <a:ext cx="3688607" cy="2344947"/>
          </a:xfrm>
          <a:custGeom>
            <a:avLst/>
            <a:gdLst/>
            <a:ahLst/>
            <a:cxnLst/>
            <a:rect l="l" t="t" r="r" b="b"/>
            <a:pathLst>
              <a:path w="4017146" h="3158481">
                <a:moveTo>
                  <a:pt x="0" y="0"/>
                </a:moveTo>
                <a:lnTo>
                  <a:pt x="4017147" y="0"/>
                </a:lnTo>
                <a:lnTo>
                  <a:pt x="4017147" y="3158481"/>
                </a:lnTo>
                <a:lnTo>
                  <a:pt x="0" y="3158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6" name="Freeform 36"/>
          <p:cNvSpPr/>
          <p:nvPr/>
        </p:nvSpPr>
        <p:spPr>
          <a:xfrm>
            <a:off x="-2040182" y="-873796"/>
            <a:ext cx="4080364" cy="2244421"/>
          </a:xfrm>
          <a:custGeom>
            <a:avLst/>
            <a:gdLst/>
            <a:ahLst/>
            <a:cxnLst/>
            <a:rect l="l" t="t" r="r" b="b"/>
            <a:pathLst>
              <a:path w="4224468" h="2645573">
                <a:moveTo>
                  <a:pt x="0" y="0"/>
                </a:moveTo>
                <a:lnTo>
                  <a:pt x="4224469" y="0"/>
                </a:lnTo>
                <a:lnTo>
                  <a:pt x="4224469" y="2645573"/>
                </a:lnTo>
                <a:lnTo>
                  <a:pt x="0" y="26455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7" name="Freeform 37"/>
          <p:cNvSpPr/>
          <p:nvPr/>
        </p:nvSpPr>
        <p:spPr>
          <a:xfrm>
            <a:off x="8285780" y="9560661"/>
            <a:ext cx="3169280" cy="2226419"/>
          </a:xfrm>
          <a:custGeom>
            <a:avLst/>
            <a:gdLst/>
            <a:ahLst/>
            <a:cxnLst/>
            <a:rect l="l" t="t" r="r" b="b"/>
            <a:pathLst>
              <a:path w="3169280" h="2226419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8" name="Freeform 38"/>
          <p:cNvSpPr/>
          <p:nvPr/>
        </p:nvSpPr>
        <p:spPr>
          <a:xfrm rot="-5400000">
            <a:off x="12134412" y="9245030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-1558320" y="9093737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0" name="Freeform 40"/>
          <p:cNvSpPr/>
          <p:nvPr/>
        </p:nvSpPr>
        <p:spPr>
          <a:xfrm>
            <a:off x="17602200" y="7810500"/>
            <a:ext cx="1452066" cy="1556022"/>
          </a:xfrm>
          <a:custGeom>
            <a:avLst/>
            <a:gdLst/>
            <a:ahLst/>
            <a:cxnLst/>
            <a:rect l="l" t="t" r="r" b="b"/>
            <a:pathLst>
              <a:path w="1794966" h="1932669">
                <a:moveTo>
                  <a:pt x="0" y="0"/>
                </a:moveTo>
                <a:lnTo>
                  <a:pt x="1794966" y="0"/>
                </a:lnTo>
                <a:lnTo>
                  <a:pt x="1794966" y="1932669"/>
                </a:lnTo>
                <a:lnTo>
                  <a:pt x="0" y="19326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1" name="Freeform 41"/>
          <p:cNvSpPr/>
          <p:nvPr/>
        </p:nvSpPr>
        <p:spPr>
          <a:xfrm>
            <a:off x="-744232" y="1261827"/>
            <a:ext cx="1108307" cy="801326"/>
          </a:xfrm>
          <a:custGeom>
            <a:avLst/>
            <a:gdLst/>
            <a:ahLst/>
            <a:cxnLst/>
            <a:rect l="l" t="t" r="r" b="b"/>
            <a:pathLst>
              <a:path w="1488463" h="1602652">
                <a:moveTo>
                  <a:pt x="0" y="0"/>
                </a:moveTo>
                <a:lnTo>
                  <a:pt x="1488464" y="0"/>
                </a:lnTo>
                <a:lnTo>
                  <a:pt x="1488464" y="1602652"/>
                </a:lnTo>
                <a:lnTo>
                  <a:pt x="0" y="16026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2" name="Прямоугольник 41"/>
          <p:cNvSpPr/>
          <p:nvPr/>
        </p:nvSpPr>
        <p:spPr>
          <a:xfrm>
            <a:off x="3076200" y="212049"/>
            <a:ext cx="121112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err="1">
                <a:latin typeface="CeraPro"/>
              </a:rPr>
              <a:t>Популярні</a:t>
            </a:r>
            <a:r>
              <a:rPr lang="ru-RU" sz="4800" b="1" dirty="0">
                <a:latin typeface="CeraPro"/>
              </a:rPr>
              <a:t> </a:t>
            </a:r>
            <a:r>
              <a:rPr lang="ru-RU" sz="4800" b="1" dirty="0" err="1">
                <a:latin typeface="CeraPro"/>
              </a:rPr>
              <a:t>сервіси</a:t>
            </a:r>
            <a:r>
              <a:rPr lang="ru-RU" sz="4800" b="1" dirty="0">
                <a:latin typeface="CeraPro"/>
              </a:rPr>
              <a:t> </a:t>
            </a:r>
            <a:r>
              <a:rPr lang="ru-RU" sz="4800" b="1" dirty="0" err="1">
                <a:latin typeface="CeraPro"/>
              </a:rPr>
              <a:t>хмарних</a:t>
            </a:r>
            <a:r>
              <a:rPr lang="ru-RU" sz="4800" b="1" dirty="0">
                <a:latin typeface="CeraPro"/>
              </a:rPr>
              <a:t> </a:t>
            </a:r>
            <a:r>
              <a:rPr lang="ru-RU" sz="4800" b="1" dirty="0" err="1">
                <a:latin typeface="CeraPro"/>
              </a:rPr>
              <a:t>технологій</a:t>
            </a:r>
            <a:endParaRPr lang="ru-RU" sz="4800" b="1" i="0" dirty="0">
              <a:effectLst/>
              <a:latin typeface="CeraPro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95903" y="2448942"/>
            <a:ext cx="2985990" cy="223949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73851" y="2082203"/>
            <a:ext cx="3242326" cy="231899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01831" y="6599019"/>
            <a:ext cx="3345603" cy="2767503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91067" y="6515062"/>
            <a:ext cx="3407893" cy="265014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294592" y="2324100"/>
            <a:ext cx="6152014" cy="58029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1081</Words>
  <Application>Microsoft Office PowerPoint</Application>
  <PresentationFormat>Произвольный</PresentationFormat>
  <Paragraphs>132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Lato</vt:lpstr>
      <vt:lpstr>Calibri</vt:lpstr>
      <vt:lpstr>Atyp Display</vt:lpstr>
      <vt:lpstr>Arial</vt:lpstr>
      <vt:lpstr>CeraPro</vt:lpstr>
      <vt:lpstr>DM Sans Bold</vt:lpstr>
      <vt:lpstr>DM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</dc:creator>
  <cp:lastModifiedBy>Алина</cp:lastModifiedBy>
  <cp:revision>16</cp:revision>
  <dcterms:created xsi:type="dcterms:W3CDTF">2006-08-16T00:00:00Z</dcterms:created>
  <dcterms:modified xsi:type="dcterms:W3CDTF">2025-05-08T13:38:18Z</dcterms:modified>
  <dc:identifier>DAGm2nXo6kY</dc:identifier>
</cp:coreProperties>
</file>