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2.xml" ContentType="application/vnd.openxmlformats-officedocument.themeOverr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3" r:id="rId3"/>
    <p:sldId id="415" r:id="rId4"/>
    <p:sldId id="416" r:id="rId5"/>
    <p:sldId id="418" r:id="rId6"/>
    <p:sldId id="419" r:id="rId7"/>
    <p:sldId id="421" r:id="rId8"/>
    <p:sldId id="424" r:id="rId9"/>
    <p:sldId id="260" r:id="rId10"/>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Arial" charset="0"/>
        <a:ea typeface="+mn-ea"/>
        <a:cs typeface="+mn-cs"/>
      </a:defRPr>
    </a:lvl1pPr>
    <a:lvl2pPr marL="457200" algn="l" rtl="0" eaLnBrk="0" fontAlgn="base" hangingPunct="0">
      <a:spcBef>
        <a:spcPct val="0"/>
      </a:spcBef>
      <a:spcAft>
        <a:spcPct val="0"/>
      </a:spcAft>
      <a:defRPr sz="2000" kern="1200">
        <a:solidFill>
          <a:schemeClr val="tx1"/>
        </a:solidFill>
        <a:latin typeface="Arial" charset="0"/>
        <a:ea typeface="+mn-ea"/>
        <a:cs typeface="+mn-cs"/>
      </a:defRPr>
    </a:lvl2pPr>
    <a:lvl3pPr marL="914400" algn="l" rtl="0" eaLnBrk="0" fontAlgn="base" hangingPunct="0">
      <a:spcBef>
        <a:spcPct val="0"/>
      </a:spcBef>
      <a:spcAft>
        <a:spcPct val="0"/>
      </a:spcAft>
      <a:defRPr sz="2000" kern="1200">
        <a:solidFill>
          <a:schemeClr val="tx1"/>
        </a:solidFill>
        <a:latin typeface="Arial" charset="0"/>
        <a:ea typeface="+mn-ea"/>
        <a:cs typeface="+mn-cs"/>
      </a:defRPr>
    </a:lvl3pPr>
    <a:lvl4pPr marL="1371600" algn="l" rtl="0" eaLnBrk="0" fontAlgn="base" hangingPunct="0">
      <a:spcBef>
        <a:spcPct val="0"/>
      </a:spcBef>
      <a:spcAft>
        <a:spcPct val="0"/>
      </a:spcAft>
      <a:defRPr sz="2000" kern="1200">
        <a:solidFill>
          <a:schemeClr val="tx1"/>
        </a:solidFill>
        <a:latin typeface="Arial" charset="0"/>
        <a:ea typeface="+mn-ea"/>
        <a:cs typeface="+mn-cs"/>
      </a:defRPr>
    </a:lvl4pPr>
    <a:lvl5pPr marL="1828800" algn="l"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EDD1"/>
    <a:srgbClr val="C4E3B5"/>
    <a:srgbClr val="663300"/>
    <a:srgbClr val="1C4E35"/>
    <a:srgbClr val="FFFFFF"/>
    <a:srgbClr val="B2B2B2"/>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43" autoAdjust="0"/>
  </p:normalViewPr>
  <p:slideViewPr>
    <p:cSldViewPr snapToGrid="0">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452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41063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126" name="Rectangle 6"/>
          <p:cNvSpPr>
            <a:spLocks noGrp="1" noRot="1" noChangeAspect="1" noChangeArrowheads="1" noTextEdit="1"/>
          </p:cNvSpPr>
          <p:nvPr>
            <p:ph type="sldImg"/>
          </p:nvPr>
        </p:nvSpPr>
        <p:spPr>
          <a:xfrm>
            <a:off x="1150938" y="692150"/>
            <a:ext cx="4556125" cy="3416300"/>
          </a:xfrm>
          <a:ln cap="flat"/>
        </p:spPr>
      </p:sp>
      <p:sp>
        <p:nvSpPr>
          <p:cNvPr id="5127"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2</a:t>
            </a:r>
          </a:p>
        </p:txBody>
      </p:sp>
      <p:sp>
        <p:nvSpPr>
          <p:cNvPr id="7885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8854" name="Rectangle 6"/>
          <p:cNvSpPr>
            <a:spLocks noGrp="1" noRot="1" noChangeAspect="1" noChangeArrowheads="1" noTextEdit="1"/>
          </p:cNvSpPr>
          <p:nvPr>
            <p:ph type="sldImg"/>
          </p:nvPr>
        </p:nvSpPr>
        <p:spPr>
          <a:xfrm>
            <a:off x="1150938" y="692150"/>
            <a:ext cx="4556125" cy="3416300"/>
          </a:xfrm>
          <a:ln cap="flat"/>
        </p:spPr>
      </p:sp>
      <p:sp>
        <p:nvSpPr>
          <p:cNvPr id="78855" name="Rectangle 7"/>
          <p:cNvSpPr>
            <a:spLocks noGrp="1" noChangeArrowheads="1"/>
          </p:cNvSpPr>
          <p:nvPr>
            <p:ph type="body" idx="1"/>
          </p:nvPr>
        </p:nvSpPr>
        <p:spPr>
          <a:ln/>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07"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sz="1200">
                <a:latin typeface="Times New Roman" pitchFamily="18" charset="0"/>
              </a:rPr>
              <a:t>1</a:t>
            </a:r>
          </a:p>
        </p:txBody>
      </p:sp>
      <p:sp>
        <p:nvSpPr>
          <p:cNvPr id="7270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0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10" name="Rectangle 6"/>
          <p:cNvSpPr>
            <a:spLocks noGrp="1" noRot="1" noChangeAspect="1" noChangeArrowheads="1" noTextEdit="1"/>
          </p:cNvSpPr>
          <p:nvPr>
            <p:ph type="sldImg"/>
          </p:nvPr>
        </p:nvSpPr>
        <p:spPr>
          <a:xfrm>
            <a:off x="1150938" y="692150"/>
            <a:ext cx="4556125" cy="3416300"/>
          </a:xfrm>
          <a:ln cap="flat"/>
        </p:spPr>
      </p:sp>
      <p:sp>
        <p:nvSpPr>
          <p:cNvPr id="72711" name="Rectangle 7"/>
          <p:cNvSpPr>
            <a:spLocks noGrp="1" noChangeArrowheads="1"/>
          </p:cNvSpPr>
          <p:nvPr>
            <p:ph type="body" idx="1"/>
          </p:nvPr>
        </p:nvSpPr>
        <p:spPr>
          <a:ln/>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Нижний колонтитул 3"/>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5" name="Номер слайда 4"/>
          <p:cNvSpPr>
            <a:spLocks noGrp="1"/>
          </p:cNvSpPr>
          <p:nvPr>
            <p:ph type="sldNum" sz="quarter" idx="11"/>
          </p:nvPr>
        </p:nvSpPr>
        <p:spPr/>
        <p:txBody>
          <a:bodyPr/>
          <a:lstStyle>
            <a:lvl1pPr>
              <a:defRPr/>
            </a:lvl1pPr>
          </a:lstStyle>
          <a:p>
            <a:r>
              <a:rPr lang="ru-RU"/>
              <a:t>Слайд </a:t>
            </a:r>
            <a:fld id="{3513C3B6-F31E-49FA-B1B5-BB7B6D924D6E}" type="slidenum">
              <a:rPr lang="en-US"/>
              <a:pPr/>
              <a:t>‹#›</a:t>
            </a:fld>
            <a:endParaRPr lang="en-US" b="0">
              <a:latin typeface="Times New Roman" pitchFamily="18" charset="0"/>
            </a:endParaRPr>
          </a:p>
        </p:txBody>
      </p:sp>
    </p:spTree>
    <p:extLst>
      <p:ext uri="{BB962C8B-B14F-4D97-AF65-F5344CB8AC3E}">
        <p14:creationId xmlns:p14="http://schemas.microsoft.com/office/powerpoint/2010/main" val="3749025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5" name="Номер слайда 4"/>
          <p:cNvSpPr>
            <a:spLocks noGrp="1"/>
          </p:cNvSpPr>
          <p:nvPr>
            <p:ph type="sldNum" sz="quarter" idx="11"/>
          </p:nvPr>
        </p:nvSpPr>
        <p:spPr/>
        <p:txBody>
          <a:bodyPr/>
          <a:lstStyle>
            <a:lvl1pPr>
              <a:defRPr/>
            </a:lvl1pPr>
          </a:lstStyle>
          <a:p>
            <a:r>
              <a:rPr lang="ru-RU"/>
              <a:t>Слайд </a:t>
            </a:r>
            <a:fld id="{7CFBCE02-587C-4082-9566-500D009D0F06}" type="slidenum">
              <a:rPr lang="en-US"/>
              <a:pPr/>
              <a:t>‹#›</a:t>
            </a:fld>
            <a:endParaRPr lang="en-US" b="0">
              <a:latin typeface="Times New Roman" pitchFamily="18" charset="0"/>
            </a:endParaRPr>
          </a:p>
        </p:txBody>
      </p:sp>
    </p:spTree>
    <p:extLst>
      <p:ext uri="{BB962C8B-B14F-4D97-AF65-F5344CB8AC3E}">
        <p14:creationId xmlns:p14="http://schemas.microsoft.com/office/powerpoint/2010/main" val="194383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38913" y="190500"/>
            <a:ext cx="1995487" cy="57531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50863" y="190500"/>
            <a:ext cx="5835650" cy="57531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5" name="Номер слайда 4"/>
          <p:cNvSpPr>
            <a:spLocks noGrp="1"/>
          </p:cNvSpPr>
          <p:nvPr>
            <p:ph type="sldNum" sz="quarter" idx="11"/>
          </p:nvPr>
        </p:nvSpPr>
        <p:spPr/>
        <p:txBody>
          <a:bodyPr/>
          <a:lstStyle>
            <a:lvl1pPr>
              <a:defRPr/>
            </a:lvl1pPr>
          </a:lstStyle>
          <a:p>
            <a:r>
              <a:rPr lang="ru-RU"/>
              <a:t>Слайд </a:t>
            </a:r>
            <a:fld id="{7C934DC0-F92D-4280-9B10-436F3A45E22A}" type="slidenum">
              <a:rPr lang="en-US"/>
              <a:pPr/>
              <a:t>‹#›</a:t>
            </a:fld>
            <a:endParaRPr lang="en-US" b="0">
              <a:latin typeface="Times New Roman" pitchFamily="18" charset="0"/>
            </a:endParaRPr>
          </a:p>
        </p:txBody>
      </p:sp>
    </p:spTree>
    <p:extLst>
      <p:ext uri="{BB962C8B-B14F-4D97-AF65-F5344CB8AC3E}">
        <p14:creationId xmlns:p14="http://schemas.microsoft.com/office/powerpoint/2010/main" val="296323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5" name="Номер слайда 4"/>
          <p:cNvSpPr>
            <a:spLocks noGrp="1"/>
          </p:cNvSpPr>
          <p:nvPr>
            <p:ph type="sldNum" sz="quarter" idx="11"/>
          </p:nvPr>
        </p:nvSpPr>
        <p:spPr/>
        <p:txBody>
          <a:bodyPr/>
          <a:lstStyle>
            <a:lvl1pPr>
              <a:defRPr/>
            </a:lvl1pPr>
          </a:lstStyle>
          <a:p>
            <a:r>
              <a:rPr lang="ru-RU"/>
              <a:t>Слайд </a:t>
            </a:r>
            <a:fld id="{3A090795-FE57-4DA4-8354-C915BA23F52E}" type="slidenum">
              <a:rPr lang="en-US"/>
              <a:pPr/>
              <a:t>‹#›</a:t>
            </a:fld>
            <a:endParaRPr lang="en-US" b="0">
              <a:latin typeface="Times New Roman" pitchFamily="18" charset="0"/>
            </a:endParaRPr>
          </a:p>
        </p:txBody>
      </p:sp>
    </p:spTree>
    <p:extLst>
      <p:ext uri="{BB962C8B-B14F-4D97-AF65-F5344CB8AC3E}">
        <p14:creationId xmlns:p14="http://schemas.microsoft.com/office/powerpoint/2010/main" val="76509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Нижний колонтитул 3"/>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5" name="Номер слайда 4"/>
          <p:cNvSpPr>
            <a:spLocks noGrp="1"/>
          </p:cNvSpPr>
          <p:nvPr>
            <p:ph type="sldNum" sz="quarter" idx="11"/>
          </p:nvPr>
        </p:nvSpPr>
        <p:spPr/>
        <p:txBody>
          <a:bodyPr/>
          <a:lstStyle>
            <a:lvl1pPr>
              <a:defRPr/>
            </a:lvl1pPr>
          </a:lstStyle>
          <a:p>
            <a:r>
              <a:rPr lang="ru-RU"/>
              <a:t>Слайд </a:t>
            </a:r>
            <a:fld id="{F8725D3D-39EC-4014-B7DC-50344A8C895D}" type="slidenum">
              <a:rPr lang="en-US"/>
              <a:pPr/>
              <a:t>‹#›</a:t>
            </a:fld>
            <a:endParaRPr lang="en-US" b="0">
              <a:latin typeface="Times New Roman" pitchFamily="18" charset="0"/>
            </a:endParaRPr>
          </a:p>
        </p:txBody>
      </p:sp>
    </p:spTree>
    <p:extLst>
      <p:ext uri="{BB962C8B-B14F-4D97-AF65-F5344CB8AC3E}">
        <p14:creationId xmlns:p14="http://schemas.microsoft.com/office/powerpoint/2010/main" val="25220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1143000" y="1593850"/>
            <a:ext cx="3559175"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854575" y="1593850"/>
            <a:ext cx="356076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6" name="Номер слайда 5"/>
          <p:cNvSpPr>
            <a:spLocks noGrp="1"/>
          </p:cNvSpPr>
          <p:nvPr>
            <p:ph type="sldNum" sz="quarter" idx="11"/>
          </p:nvPr>
        </p:nvSpPr>
        <p:spPr/>
        <p:txBody>
          <a:bodyPr/>
          <a:lstStyle>
            <a:lvl1pPr>
              <a:defRPr/>
            </a:lvl1pPr>
          </a:lstStyle>
          <a:p>
            <a:r>
              <a:rPr lang="ru-RU"/>
              <a:t>Слайд </a:t>
            </a:r>
            <a:fld id="{4D1CB478-711A-4795-B65C-270E7B85CD0B}" type="slidenum">
              <a:rPr lang="en-US"/>
              <a:pPr/>
              <a:t>‹#›</a:t>
            </a:fld>
            <a:endParaRPr lang="en-US" b="0">
              <a:latin typeface="Times New Roman" pitchFamily="18" charset="0"/>
            </a:endParaRPr>
          </a:p>
        </p:txBody>
      </p:sp>
    </p:spTree>
    <p:extLst>
      <p:ext uri="{BB962C8B-B14F-4D97-AF65-F5344CB8AC3E}">
        <p14:creationId xmlns:p14="http://schemas.microsoft.com/office/powerpoint/2010/main" val="344400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ижний колонтитул 6"/>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8" name="Номер слайда 7"/>
          <p:cNvSpPr>
            <a:spLocks noGrp="1"/>
          </p:cNvSpPr>
          <p:nvPr>
            <p:ph type="sldNum" sz="quarter" idx="11"/>
          </p:nvPr>
        </p:nvSpPr>
        <p:spPr/>
        <p:txBody>
          <a:bodyPr/>
          <a:lstStyle>
            <a:lvl1pPr>
              <a:defRPr/>
            </a:lvl1pPr>
          </a:lstStyle>
          <a:p>
            <a:r>
              <a:rPr lang="ru-RU"/>
              <a:t>Слайд </a:t>
            </a:r>
            <a:fld id="{7BAC59B7-7C86-4BE0-A7AD-326FFBF62FB2}" type="slidenum">
              <a:rPr lang="en-US"/>
              <a:pPr/>
              <a:t>‹#›</a:t>
            </a:fld>
            <a:endParaRPr lang="en-US" b="0">
              <a:latin typeface="Times New Roman" pitchFamily="18" charset="0"/>
            </a:endParaRPr>
          </a:p>
        </p:txBody>
      </p:sp>
    </p:spTree>
    <p:extLst>
      <p:ext uri="{BB962C8B-B14F-4D97-AF65-F5344CB8AC3E}">
        <p14:creationId xmlns:p14="http://schemas.microsoft.com/office/powerpoint/2010/main" val="358000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ижний колонтитул 2"/>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4" name="Номер слайда 3"/>
          <p:cNvSpPr>
            <a:spLocks noGrp="1"/>
          </p:cNvSpPr>
          <p:nvPr>
            <p:ph type="sldNum" sz="quarter" idx="11"/>
          </p:nvPr>
        </p:nvSpPr>
        <p:spPr/>
        <p:txBody>
          <a:bodyPr/>
          <a:lstStyle>
            <a:lvl1pPr>
              <a:defRPr/>
            </a:lvl1pPr>
          </a:lstStyle>
          <a:p>
            <a:r>
              <a:rPr lang="ru-RU"/>
              <a:t>Слайд </a:t>
            </a:r>
            <a:fld id="{7A191DB9-3966-4850-9400-47502D1B33E2}" type="slidenum">
              <a:rPr lang="en-US"/>
              <a:pPr/>
              <a:t>‹#›</a:t>
            </a:fld>
            <a:endParaRPr lang="en-US" b="0">
              <a:latin typeface="Times New Roman" pitchFamily="18" charset="0"/>
            </a:endParaRPr>
          </a:p>
        </p:txBody>
      </p:sp>
    </p:spTree>
    <p:extLst>
      <p:ext uri="{BB962C8B-B14F-4D97-AF65-F5344CB8AC3E}">
        <p14:creationId xmlns:p14="http://schemas.microsoft.com/office/powerpoint/2010/main" val="309125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3" name="Номер слайда 2"/>
          <p:cNvSpPr>
            <a:spLocks noGrp="1"/>
          </p:cNvSpPr>
          <p:nvPr>
            <p:ph type="sldNum" sz="quarter" idx="11"/>
          </p:nvPr>
        </p:nvSpPr>
        <p:spPr/>
        <p:txBody>
          <a:bodyPr/>
          <a:lstStyle>
            <a:lvl1pPr>
              <a:defRPr/>
            </a:lvl1pPr>
          </a:lstStyle>
          <a:p>
            <a:r>
              <a:rPr lang="ru-RU"/>
              <a:t>Слайд </a:t>
            </a:r>
            <a:fld id="{C043428E-DEE6-47A6-AD72-1B3B92D3CAFA}" type="slidenum">
              <a:rPr lang="en-US"/>
              <a:pPr/>
              <a:t>‹#›</a:t>
            </a:fld>
            <a:endParaRPr lang="en-US" b="0">
              <a:latin typeface="Times New Roman" pitchFamily="18" charset="0"/>
            </a:endParaRPr>
          </a:p>
        </p:txBody>
      </p:sp>
    </p:spTree>
    <p:extLst>
      <p:ext uri="{BB962C8B-B14F-4D97-AF65-F5344CB8AC3E}">
        <p14:creationId xmlns:p14="http://schemas.microsoft.com/office/powerpoint/2010/main" val="276408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Нижний колонтитул 4"/>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6" name="Номер слайда 5"/>
          <p:cNvSpPr>
            <a:spLocks noGrp="1"/>
          </p:cNvSpPr>
          <p:nvPr>
            <p:ph type="sldNum" sz="quarter" idx="11"/>
          </p:nvPr>
        </p:nvSpPr>
        <p:spPr/>
        <p:txBody>
          <a:bodyPr/>
          <a:lstStyle>
            <a:lvl1pPr>
              <a:defRPr/>
            </a:lvl1pPr>
          </a:lstStyle>
          <a:p>
            <a:r>
              <a:rPr lang="ru-RU"/>
              <a:t>Слайд </a:t>
            </a:r>
            <a:fld id="{299FA38E-993F-48A4-9B05-340AAB2B714F}" type="slidenum">
              <a:rPr lang="en-US"/>
              <a:pPr/>
              <a:t>‹#›</a:t>
            </a:fld>
            <a:endParaRPr lang="en-US" b="0">
              <a:latin typeface="Times New Roman" pitchFamily="18" charset="0"/>
            </a:endParaRPr>
          </a:p>
        </p:txBody>
      </p:sp>
    </p:spTree>
    <p:extLst>
      <p:ext uri="{BB962C8B-B14F-4D97-AF65-F5344CB8AC3E}">
        <p14:creationId xmlns:p14="http://schemas.microsoft.com/office/powerpoint/2010/main" val="1255787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Нижний колонтитул 4"/>
          <p:cNvSpPr>
            <a:spLocks noGrp="1"/>
          </p:cNvSpPr>
          <p:nvPr>
            <p:ph type="ftr" sz="quarter" idx="10"/>
          </p:nvPr>
        </p:nvSpPr>
        <p:spPr/>
        <p:txBody>
          <a:bodyPr/>
          <a:lstStyle>
            <a:lvl1pPr>
              <a:defRPr/>
            </a:lvl1pPr>
          </a:lstStyle>
          <a:p>
            <a:r>
              <a:rPr lang="ru-RU"/>
              <a:t>Глава</a:t>
            </a:r>
            <a:r>
              <a:rPr lang="en-US"/>
              <a:t> 4</a:t>
            </a:r>
            <a:r>
              <a:rPr lang="ru-RU"/>
              <a:t>: Индивидуальный и рыночный спрос</a:t>
            </a:r>
            <a:endParaRPr lang="en-US"/>
          </a:p>
        </p:txBody>
      </p:sp>
      <p:sp>
        <p:nvSpPr>
          <p:cNvPr id="6" name="Номер слайда 5"/>
          <p:cNvSpPr>
            <a:spLocks noGrp="1"/>
          </p:cNvSpPr>
          <p:nvPr>
            <p:ph type="sldNum" sz="quarter" idx="11"/>
          </p:nvPr>
        </p:nvSpPr>
        <p:spPr/>
        <p:txBody>
          <a:bodyPr/>
          <a:lstStyle>
            <a:lvl1pPr>
              <a:defRPr/>
            </a:lvl1pPr>
          </a:lstStyle>
          <a:p>
            <a:r>
              <a:rPr lang="ru-RU"/>
              <a:t>Слайд </a:t>
            </a:r>
            <a:fld id="{A4DA0B2D-7E9B-46A7-BC12-73CF8EA072D7}" type="slidenum">
              <a:rPr lang="en-US"/>
              <a:pPr/>
              <a:t>‹#›</a:t>
            </a:fld>
            <a:endParaRPr lang="en-US" b="0">
              <a:latin typeface="Times New Roman" pitchFamily="18" charset="0"/>
            </a:endParaRPr>
          </a:p>
        </p:txBody>
      </p:sp>
    </p:spTree>
    <p:extLst>
      <p:ext uri="{BB962C8B-B14F-4D97-AF65-F5344CB8AC3E}">
        <p14:creationId xmlns:p14="http://schemas.microsoft.com/office/powerpoint/2010/main" val="298941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34" name="Rectangle 10"/>
          <p:cNvSpPr>
            <a:spLocks noGrp="1" noChangeArrowheads="1"/>
          </p:cNvSpPr>
          <p:nvPr>
            <p:ph type="title"/>
          </p:nvPr>
        </p:nvSpPr>
        <p:spPr bwMode="auto">
          <a:xfrm>
            <a:off x="550863" y="190500"/>
            <a:ext cx="7983537"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b" anchorCtr="0" compatLnSpc="1">
            <a:prstTxWarp prst="textNoShape">
              <a:avLst/>
            </a:prstTxWarp>
          </a:bodyPr>
          <a:lstStyle/>
          <a:p>
            <a:pPr lvl="0"/>
            <a:r>
              <a:rPr lang="en-US"/>
              <a:t>Click to edit Master title style</a:t>
            </a:r>
          </a:p>
        </p:txBody>
      </p:sp>
      <p:sp>
        <p:nvSpPr>
          <p:cNvPr id="1035" name="Rectangle 11"/>
          <p:cNvSpPr>
            <a:spLocks noGrp="1" noChangeArrowheads="1"/>
          </p:cNvSpPr>
          <p:nvPr>
            <p:ph type="body" idx="1"/>
          </p:nvPr>
        </p:nvSpPr>
        <p:spPr bwMode="auto">
          <a:xfrm>
            <a:off x="1143000" y="1593850"/>
            <a:ext cx="727233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8" name="Line 14"/>
          <p:cNvSpPr>
            <a:spLocks noChangeShapeType="1"/>
          </p:cNvSpPr>
          <p:nvPr/>
        </p:nvSpPr>
        <p:spPr bwMode="auto">
          <a:xfrm>
            <a:off x="349250" y="1047750"/>
            <a:ext cx="8358188" cy="0"/>
          </a:xfrm>
          <a:prstGeom prst="line">
            <a:avLst/>
          </a:prstGeom>
          <a:noFill/>
          <a:ln w="38100">
            <a:solidFill>
              <a:srgbClr val="37654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39" name="Line 15"/>
          <p:cNvSpPr>
            <a:spLocks noChangeShapeType="1"/>
          </p:cNvSpPr>
          <p:nvPr/>
        </p:nvSpPr>
        <p:spPr bwMode="auto">
          <a:xfrm>
            <a:off x="519113" y="1206500"/>
            <a:ext cx="8356600" cy="0"/>
          </a:xfrm>
          <a:prstGeom prst="line">
            <a:avLst/>
          </a:prstGeom>
          <a:noFill/>
          <a:ln w="38100">
            <a:solidFill>
              <a:srgbClr val="37654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42" name="Rectangle 18"/>
          <p:cNvSpPr>
            <a:spLocks noGrp="1" noChangeArrowheads="1"/>
          </p:cNvSpPr>
          <p:nvPr>
            <p:ph type="ftr" sz="quarter" idx="3"/>
          </p:nvPr>
        </p:nvSpPr>
        <p:spPr bwMode="auto">
          <a:xfrm>
            <a:off x="820738" y="6440488"/>
            <a:ext cx="507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600" b="1"/>
            </a:lvl1pPr>
          </a:lstStyle>
          <a:p>
            <a:r>
              <a:rPr lang="ru-RU"/>
              <a:t>Глава</a:t>
            </a:r>
            <a:r>
              <a:rPr lang="en-US"/>
              <a:t> 4</a:t>
            </a:r>
            <a:r>
              <a:rPr lang="ru-RU"/>
              <a:t>: Индивидуальный и рыночный спрос</a:t>
            </a:r>
            <a:endParaRPr lang="en-US"/>
          </a:p>
        </p:txBody>
      </p:sp>
      <p:sp>
        <p:nvSpPr>
          <p:cNvPr id="1043" name="Rectangle 19"/>
          <p:cNvSpPr>
            <a:spLocks noGrp="1" noChangeArrowheads="1"/>
          </p:cNvSpPr>
          <p:nvPr>
            <p:ph type="sldNum" sz="quarter" idx="4"/>
          </p:nvPr>
        </p:nvSpPr>
        <p:spPr bwMode="auto">
          <a:xfrm>
            <a:off x="7259638" y="6440488"/>
            <a:ext cx="1311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600" b="1"/>
            </a:lvl1pPr>
          </a:lstStyle>
          <a:p>
            <a:r>
              <a:rPr lang="ru-RU"/>
              <a:t>Слайд </a:t>
            </a:r>
            <a:fld id="{3D1D5416-1211-44A0-8738-EA59258A6D27}" type="slidenum">
              <a:rPr lang="en-US"/>
              <a:pPr/>
              <a:t>‹#›</a:t>
            </a:fld>
            <a:endParaRPr lang="en-US" b="0">
              <a:latin typeface="Times New Roman" pitchFamily="18" charset="0"/>
            </a:endParaRPr>
          </a:p>
        </p:txBody>
      </p:sp>
      <p:sp>
        <p:nvSpPr>
          <p:cNvPr id="1044" name="Line 20"/>
          <p:cNvSpPr>
            <a:spLocks noChangeShapeType="1"/>
          </p:cNvSpPr>
          <p:nvPr/>
        </p:nvSpPr>
        <p:spPr bwMode="auto">
          <a:xfrm>
            <a:off x="349250" y="6281738"/>
            <a:ext cx="8358188" cy="0"/>
          </a:xfrm>
          <a:prstGeom prst="line">
            <a:avLst/>
          </a:prstGeom>
          <a:noFill/>
          <a:ln w="38100">
            <a:solidFill>
              <a:srgbClr val="37654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45" name="Line 21"/>
          <p:cNvSpPr>
            <a:spLocks noChangeShapeType="1"/>
          </p:cNvSpPr>
          <p:nvPr/>
        </p:nvSpPr>
        <p:spPr bwMode="auto">
          <a:xfrm>
            <a:off x="519113" y="6440488"/>
            <a:ext cx="8356600" cy="0"/>
          </a:xfrm>
          <a:prstGeom prst="line">
            <a:avLst/>
          </a:prstGeom>
          <a:noFill/>
          <a:ln w="38100">
            <a:solidFill>
              <a:srgbClr val="37654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1051" name="Group 27"/>
          <p:cNvGrpSpPr>
            <a:grpSpLocks/>
          </p:cNvGrpSpPr>
          <p:nvPr/>
        </p:nvGrpSpPr>
        <p:grpSpPr bwMode="auto">
          <a:xfrm>
            <a:off x="419100" y="4629150"/>
            <a:ext cx="582613" cy="1555750"/>
            <a:chOff x="180" y="3060"/>
            <a:chExt cx="271" cy="728"/>
          </a:xfrm>
        </p:grpSpPr>
        <p:sp>
          <p:nvSpPr>
            <p:cNvPr id="1052" name="AutoShape 28"/>
            <p:cNvSpPr>
              <a:spLocks noChangeArrowheads="1"/>
            </p:cNvSpPr>
            <p:nvPr/>
          </p:nvSpPr>
          <p:spPr bwMode="auto">
            <a:xfrm>
              <a:off x="214" y="3060"/>
              <a:ext cx="237" cy="728"/>
            </a:xfrm>
            <a:prstGeom prst="rtTriangle">
              <a:avLst/>
            </a:prstGeom>
            <a:gradFill rotWithShape="0">
              <a:gsLst>
                <a:gs pos="0">
                  <a:srgbClr val="48845C"/>
                </a:gs>
                <a:gs pos="100000">
                  <a:srgbClr val="1C4E35"/>
                </a:gs>
              </a:gsLst>
              <a:lin ang="2700000" scaled="1"/>
            </a:gradFill>
            <a:ln>
              <a:noFill/>
            </a:ln>
            <a:effectLst>
              <a:outerShdw dist="53882" dir="2700000" algn="ctr" rotWithShape="0">
                <a:srgbClr val="B2B2B2"/>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endParaRPr lang="ru-RU"/>
            </a:p>
          </p:txBody>
        </p:sp>
        <p:sp>
          <p:nvSpPr>
            <p:cNvPr id="1053" name="Line 29"/>
            <p:cNvSpPr>
              <a:spLocks noChangeShapeType="1"/>
            </p:cNvSpPr>
            <p:nvPr/>
          </p:nvSpPr>
          <p:spPr bwMode="auto">
            <a:xfrm>
              <a:off x="180" y="3245"/>
              <a:ext cx="0" cy="509"/>
            </a:xfrm>
            <a:prstGeom prst="line">
              <a:avLst/>
            </a:prstGeom>
            <a:noFill/>
            <a:ln w="28575">
              <a:solidFill>
                <a:srgbClr val="66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54" name="Line 30"/>
            <p:cNvSpPr>
              <a:spLocks noChangeShapeType="1"/>
            </p:cNvSpPr>
            <p:nvPr/>
          </p:nvSpPr>
          <p:spPr bwMode="auto">
            <a:xfrm rot="20258273" flipV="1">
              <a:off x="426" y="3245"/>
              <a:ext cx="4" cy="425"/>
            </a:xfrm>
            <a:prstGeom prst="line">
              <a:avLst/>
            </a:prstGeom>
            <a:noFill/>
            <a:ln w="2857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55" name="Line 31"/>
            <p:cNvSpPr>
              <a:spLocks noChangeShapeType="1"/>
            </p:cNvSpPr>
            <p:nvPr/>
          </p:nvSpPr>
          <p:spPr bwMode="auto">
            <a:xfrm>
              <a:off x="254" y="3742"/>
              <a:ext cx="163" cy="0"/>
            </a:xfrm>
            <a:prstGeom prst="line">
              <a:avLst/>
            </a:prstGeom>
            <a:noFill/>
            <a:ln w="19050">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0" fontAlgn="base" hangingPunct="0">
        <a:spcBef>
          <a:spcPct val="0"/>
        </a:spcBef>
        <a:spcAft>
          <a:spcPct val="0"/>
        </a:spcAft>
        <a:defRPr sz="4400" b="1">
          <a:solidFill>
            <a:srgbClr val="663300"/>
          </a:solidFill>
          <a:latin typeface="+mj-lt"/>
          <a:ea typeface="+mj-ea"/>
          <a:cs typeface="+mj-cs"/>
        </a:defRPr>
      </a:lvl1pPr>
      <a:lvl2pPr algn="l" rtl="0" eaLnBrk="0" fontAlgn="base" hangingPunct="0">
        <a:spcBef>
          <a:spcPct val="0"/>
        </a:spcBef>
        <a:spcAft>
          <a:spcPct val="0"/>
        </a:spcAft>
        <a:defRPr sz="4400" b="1">
          <a:solidFill>
            <a:srgbClr val="663300"/>
          </a:solidFill>
          <a:latin typeface="Arial" charset="0"/>
        </a:defRPr>
      </a:lvl2pPr>
      <a:lvl3pPr algn="l" rtl="0" eaLnBrk="0" fontAlgn="base" hangingPunct="0">
        <a:spcBef>
          <a:spcPct val="0"/>
        </a:spcBef>
        <a:spcAft>
          <a:spcPct val="0"/>
        </a:spcAft>
        <a:defRPr sz="4400" b="1">
          <a:solidFill>
            <a:srgbClr val="663300"/>
          </a:solidFill>
          <a:latin typeface="Arial" charset="0"/>
        </a:defRPr>
      </a:lvl3pPr>
      <a:lvl4pPr algn="l" rtl="0" eaLnBrk="0" fontAlgn="base" hangingPunct="0">
        <a:spcBef>
          <a:spcPct val="0"/>
        </a:spcBef>
        <a:spcAft>
          <a:spcPct val="0"/>
        </a:spcAft>
        <a:defRPr sz="4400" b="1">
          <a:solidFill>
            <a:srgbClr val="663300"/>
          </a:solidFill>
          <a:latin typeface="Arial" charset="0"/>
        </a:defRPr>
      </a:lvl4pPr>
      <a:lvl5pPr algn="l" rtl="0" eaLnBrk="0" fontAlgn="base" hangingPunct="0">
        <a:spcBef>
          <a:spcPct val="0"/>
        </a:spcBef>
        <a:spcAft>
          <a:spcPct val="0"/>
        </a:spcAft>
        <a:defRPr sz="4400" b="1">
          <a:solidFill>
            <a:srgbClr val="663300"/>
          </a:solidFill>
          <a:latin typeface="Arial" charset="0"/>
        </a:defRPr>
      </a:lvl5pPr>
      <a:lvl6pPr marL="457200" algn="l" rtl="0" eaLnBrk="0" fontAlgn="base" hangingPunct="0">
        <a:spcBef>
          <a:spcPct val="0"/>
        </a:spcBef>
        <a:spcAft>
          <a:spcPct val="0"/>
        </a:spcAft>
        <a:defRPr sz="4400" b="1">
          <a:solidFill>
            <a:srgbClr val="663300"/>
          </a:solidFill>
          <a:latin typeface="Arial" charset="0"/>
        </a:defRPr>
      </a:lvl6pPr>
      <a:lvl7pPr marL="914400" algn="l" rtl="0" eaLnBrk="0" fontAlgn="base" hangingPunct="0">
        <a:spcBef>
          <a:spcPct val="0"/>
        </a:spcBef>
        <a:spcAft>
          <a:spcPct val="0"/>
        </a:spcAft>
        <a:defRPr sz="4400" b="1">
          <a:solidFill>
            <a:srgbClr val="663300"/>
          </a:solidFill>
          <a:latin typeface="Arial" charset="0"/>
        </a:defRPr>
      </a:lvl7pPr>
      <a:lvl8pPr marL="1371600" algn="l" rtl="0" eaLnBrk="0" fontAlgn="base" hangingPunct="0">
        <a:spcBef>
          <a:spcPct val="0"/>
        </a:spcBef>
        <a:spcAft>
          <a:spcPct val="0"/>
        </a:spcAft>
        <a:defRPr sz="4400" b="1">
          <a:solidFill>
            <a:srgbClr val="663300"/>
          </a:solidFill>
          <a:latin typeface="Arial" charset="0"/>
        </a:defRPr>
      </a:lvl8pPr>
      <a:lvl9pPr marL="1828800" algn="l" rtl="0" eaLnBrk="0" fontAlgn="base" hangingPunct="0">
        <a:spcBef>
          <a:spcPct val="0"/>
        </a:spcBef>
        <a:spcAft>
          <a:spcPct val="0"/>
        </a:spcAft>
        <a:defRPr sz="4400" b="1">
          <a:solidFill>
            <a:srgbClr val="663300"/>
          </a:solidFill>
          <a:latin typeface="Arial" charset="0"/>
        </a:defRPr>
      </a:lvl9pPr>
    </p:titleStyle>
    <p:bodyStyle>
      <a:lvl1pPr marL="342900" indent="-342900" algn="l" rtl="0" eaLnBrk="0" fontAlgn="base" hangingPunct="0">
        <a:spcBef>
          <a:spcPct val="50000"/>
        </a:spcBef>
        <a:spcAft>
          <a:spcPct val="0"/>
        </a:spcAft>
        <a:buClr>
          <a:srgbClr val="663300"/>
        </a:buClr>
        <a:buSzPct val="75000"/>
        <a:buFont typeface="Wingdings" pitchFamily="2" charset="2"/>
        <a:buChar char="n"/>
        <a:defRPr sz="3200">
          <a:solidFill>
            <a:srgbClr val="376546"/>
          </a:solidFill>
          <a:latin typeface="+mn-lt"/>
          <a:ea typeface="+mn-ea"/>
          <a:cs typeface="+mn-cs"/>
        </a:defRPr>
      </a:lvl1pPr>
      <a:lvl2pPr marL="742950" indent="-285750" algn="l" rtl="0" eaLnBrk="0" fontAlgn="base" hangingPunct="0">
        <a:spcBef>
          <a:spcPct val="40000"/>
        </a:spcBef>
        <a:spcAft>
          <a:spcPct val="0"/>
        </a:spcAft>
        <a:buClr>
          <a:srgbClr val="663300"/>
        </a:buClr>
        <a:buSzPct val="80000"/>
        <a:buFont typeface="Wingdings" pitchFamily="2" charset="2"/>
        <a:buChar char="l"/>
        <a:defRPr sz="2800">
          <a:solidFill>
            <a:srgbClr val="376546"/>
          </a:solidFill>
          <a:latin typeface="+mn-lt"/>
        </a:defRPr>
      </a:lvl2pPr>
      <a:lvl3pPr marL="1143000" indent="-228600" algn="l" rtl="0" eaLnBrk="0" fontAlgn="base" hangingPunct="0">
        <a:spcBef>
          <a:spcPct val="34000"/>
        </a:spcBef>
        <a:spcAft>
          <a:spcPct val="0"/>
        </a:spcAft>
        <a:buClr>
          <a:srgbClr val="663300"/>
        </a:buClr>
        <a:buSzPct val="55000"/>
        <a:buFont typeface="Wingdings" pitchFamily="2" charset="2"/>
        <a:buChar char="u"/>
        <a:defRPr sz="2800">
          <a:solidFill>
            <a:srgbClr val="376546"/>
          </a:solidFill>
          <a:latin typeface="+mn-lt"/>
        </a:defRPr>
      </a:lvl3pPr>
      <a:lvl4pPr marL="1600200" indent="-228600" algn="l" rtl="0" eaLnBrk="0" fontAlgn="base" hangingPunct="0">
        <a:spcBef>
          <a:spcPct val="20000"/>
        </a:spcBef>
        <a:spcAft>
          <a:spcPct val="0"/>
        </a:spcAft>
        <a:buClr>
          <a:srgbClr val="663300"/>
        </a:buClr>
        <a:buSzPct val="55000"/>
        <a:buFont typeface="Wingdings" pitchFamily="2" charset="2"/>
        <a:buChar char="l"/>
        <a:defRPr sz="2400">
          <a:solidFill>
            <a:srgbClr val="376546"/>
          </a:solidFill>
          <a:latin typeface="+mn-lt"/>
        </a:defRPr>
      </a:lvl4pPr>
      <a:lvl5pPr marL="2057400" indent="-228600" algn="l" rtl="0" eaLnBrk="0" fontAlgn="base" hangingPunct="0">
        <a:spcBef>
          <a:spcPct val="20000"/>
        </a:spcBef>
        <a:spcAft>
          <a:spcPct val="0"/>
        </a:spcAft>
        <a:buClr>
          <a:srgbClr val="663300"/>
        </a:buClr>
        <a:buSzPct val="100000"/>
        <a:buChar char="–"/>
        <a:defRPr sz="2400">
          <a:solidFill>
            <a:srgbClr val="376546"/>
          </a:solidFill>
          <a:latin typeface="+mn-lt"/>
        </a:defRPr>
      </a:lvl5pPr>
      <a:lvl6pPr marL="2514600" indent="-228600" algn="l" rtl="0" eaLnBrk="0" fontAlgn="base" hangingPunct="0">
        <a:spcBef>
          <a:spcPct val="20000"/>
        </a:spcBef>
        <a:spcAft>
          <a:spcPct val="0"/>
        </a:spcAft>
        <a:buClr>
          <a:srgbClr val="663300"/>
        </a:buClr>
        <a:buSzPct val="100000"/>
        <a:buChar char="–"/>
        <a:defRPr sz="2400">
          <a:solidFill>
            <a:srgbClr val="376546"/>
          </a:solidFill>
          <a:latin typeface="+mn-lt"/>
        </a:defRPr>
      </a:lvl6pPr>
      <a:lvl7pPr marL="2971800" indent="-228600" algn="l" rtl="0" eaLnBrk="0" fontAlgn="base" hangingPunct="0">
        <a:spcBef>
          <a:spcPct val="20000"/>
        </a:spcBef>
        <a:spcAft>
          <a:spcPct val="0"/>
        </a:spcAft>
        <a:buClr>
          <a:srgbClr val="663300"/>
        </a:buClr>
        <a:buSzPct val="100000"/>
        <a:buChar char="–"/>
        <a:defRPr sz="2400">
          <a:solidFill>
            <a:srgbClr val="376546"/>
          </a:solidFill>
          <a:latin typeface="+mn-lt"/>
        </a:defRPr>
      </a:lvl7pPr>
      <a:lvl8pPr marL="3429000" indent="-228600" algn="l" rtl="0" eaLnBrk="0" fontAlgn="base" hangingPunct="0">
        <a:spcBef>
          <a:spcPct val="20000"/>
        </a:spcBef>
        <a:spcAft>
          <a:spcPct val="0"/>
        </a:spcAft>
        <a:buClr>
          <a:srgbClr val="663300"/>
        </a:buClr>
        <a:buSzPct val="100000"/>
        <a:buChar char="–"/>
        <a:defRPr sz="2400">
          <a:solidFill>
            <a:srgbClr val="376546"/>
          </a:solidFill>
          <a:latin typeface="+mn-lt"/>
        </a:defRPr>
      </a:lvl8pPr>
      <a:lvl9pPr marL="3886200" indent="-228600" algn="l" rtl="0" eaLnBrk="0" fontAlgn="base" hangingPunct="0">
        <a:spcBef>
          <a:spcPct val="20000"/>
        </a:spcBef>
        <a:spcAft>
          <a:spcPct val="0"/>
        </a:spcAft>
        <a:buClr>
          <a:srgbClr val="663300"/>
        </a:buClr>
        <a:buSzPct val="100000"/>
        <a:buChar char="–"/>
        <a:defRPr sz="2400">
          <a:solidFill>
            <a:srgbClr val="376546"/>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dirty="0"/>
          </a:p>
        </p:txBody>
      </p:sp>
      <p:sp>
        <p:nvSpPr>
          <p:cNvPr id="4099"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dirty="0"/>
          </a:p>
        </p:txBody>
      </p:sp>
      <p:sp>
        <p:nvSpPr>
          <p:cNvPr id="4108" name="Rectangle 12"/>
          <p:cNvSpPr>
            <a:spLocks noGrp="1" noChangeArrowheads="1"/>
          </p:cNvSpPr>
          <p:nvPr>
            <p:ph type="ctrTitle"/>
          </p:nvPr>
        </p:nvSpPr>
        <p:spPr>
          <a:xfrm>
            <a:off x="1255712" y="1029382"/>
            <a:ext cx="7234238" cy="1143000"/>
          </a:xfrm>
          <a:noFill/>
          <a:ln/>
        </p:spPr>
        <p:txBody>
          <a:bodyPr/>
          <a:lstStyle/>
          <a:p>
            <a:endParaRPr lang="en-US" sz="6600" dirty="0"/>
          </a:p>
        </p:txBody>
      </p:sp>
      <p:sp>
        <p:nvSpPr>
          <p:cNvPr id="4109" name="Rectangle 13"/>
          <p:cNvSpPr>
            <a:spLocks noGrp="1" noChangeArrowheads="1"/>
          </p:cNvSpPr>
          <p:nvPr>
            <p:ph type="subTitle" idx="1"/>
          </p:nvPr>
        </p:nvSpPr>
        <p:spPr>
          <a:xfrm>
            <a:off x="1146175" y="3172975"/>
            <a:ext cx="7786625" cy="1741702"/>
          </a:xfrm>
          <a:noFill/>
          <a:ln/>
          <a:effectLst>
            <a:outerShdw dist="71842" dir="2700000" algn="ctr" rotWithShape="0">
              <a:srgbClr val="B2B2B2"/>
            </a:outerShdw>
          </a:effectLst>
        </p:spPr>
        <p:txBody>
          <a:bodyPr/>
          <a:lstStyle/>
          <a:p>
            <a:pPr>
              <a:lnSpc>
                <a:spcPct val="80000"/>
              </a:lnSpc>
            </a:pPr>
            <a:r>
              <a:rPr lang="en-US" sz="6000" b="1" dirty="0"/>
              <a:t>Microeconomics</a:t>
            </a:r>
            <a:endParaRPr lang="en-US" sz="5400" b="1" dirty="0"/>
          </a:p>
        </p:txBody>
      </p:sp>
      <p:sp>
        <p:nvSpPr>
          <p:cNvPr id="4110" name="AutoShape 14"/>
          <p:cNvSpPr>
            <a:spLocks noChangeArrowheads="1"/>
          </p:cNvSpPr>
          <p:nvPr/>
        </p:nvSpPr>
        <p:spPr bwMode="auto">
          <a:xfrm>
            <a:off x="717550" y="492125"/>
            <a:ext cx="1076325" cy="5556250"/>
          </a:xfrm>
          <a:prstGeom prst="rtTriangle">
            <a:avLst/>
          </a:prstGeom>
          <a:gradFill rotWithShape="0">
            <a:gsLst>
              <a:gs pos="0">
                <a:srgbClr val="48845C"/>
              </a:gs>
              <a:gs pos="100000">
                <a:srgbClr val="1C4E35"/>
              </a:gs>
            </a:gsLst>
            <a:lin ang="2700000" scaled="1"/>
          </a:gradFill>
          <a:ln>
            <a:noFill/>
          </a:ln>
          <a:effectLst>
            <a:outerShdw dist="107763" dir="2700000" algn="ctr" rotWithShape="0">
              <a:srgbClr val="B2B2B2"/>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endParaRPr lang="ru-RU"/>
          </a:p>
        </p:txBody>
      </p:sp>
      <p:sp>
        <p:nvSpPr>
          <p:cNvPr id="4117" name="Line 21"/>
          <p:cNvSpPr>
            <a:spLocks noChangeShapeType="1"/>
          </p:cNvSpPr>
          <p:nvPr/>
        </p:nvSpPr>
        <p:spPr bwMode="auto">
          <a:xfrm>
            <a:off x="563563" y="1905000"/>
            <a:ext cx="0" cy="3879850"/>
          </a:xfrm>
          <a:prstGeom prst="line">
            <a:avLst/>
          </a:prstGeom>
          <a:noFill/>
          <a:ln w="38100">
            <a:solidFill>
              <a:srgbClr val="66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4118" name="Line 22"/>
          <p:cNvSpPr>
            <a:spLocks noChangeShapeType="1"/>
          </p:cNvSpPr>
          <p:nvPr/>
        </p:nvSpPr>
        <p:spPr bwMode="auto">
          <a:xfrm rot="20903740" flipV="1">
            <a:off x="1250950" y="2460625"/>
            <a:ext cx="22225" cy="3246438"/>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4119" name="Line 23"/>
          <p:cNvSpPr>
            <a:spLocks noChangeShapeType="1"/>
          </p:cNvSpPr>
          <p:nvPr/>
        </p:nvSpPr>
        <p:spPr bwMode="auto">
          <a:xfrm>
            <a:off x="900113" y="5837238"/>
            <a:ext cx="739775" cy="0"/>
          </a:xfrm>
          <a:prstGeom prst="line">
            <a:avLst/>
          </a:prstGeom>
          <a:noFill/>
          <a:ln w="38100">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 name="Rectangle 12"/>
          <p:cNvSpPr txBox="1">
            <a:spLocks noChangeArrowheads="1"/>
          </p:cNvSpPr>
          <p:nvPr/>
        </p:nvSpPr>
        <p:spPr bwMode="auto">
          <a:xfrm>
            <a:off x="1588576" y="4709159"/>
            <a:ext cx="7555424" cy="1339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b="1">
                <a:solidFill>
                  <a:srgbClr val="663300"/>
                </a:solidFill>
                <a:latin typeface="+mj-lt"/>
                <a:ea typeface="+mj-ea"/>
                <a:cs typeface="+mj-cs"/>
              </a:defRPr>
            </a:lvl1pPr>
            <a:lvl2pPr algn="l" rtl="0" eaLnBrk="0" fontAlgn="base" hangingPunct="0">
              <a:spcBef>
                <a:spcPct val="0"/>
              </a:spcBef>
              <a:spcAft>
                <a:spcPct val="0"/>
              </a:spcAft>
              <a:defRPr sz="4400" b="1">
                <a:solidFill>
                  <a:srgbClr val="663300"/>
                </a:solidFill>
                <a:latin typeface="Arial" charset="0"/>
              </a:defRPr>
            </a:lvl2pPr>
            <a:lvl3pPr algn="l" rtl="0" eaLnBrk="0" fontAlgn="base" hangingPunct="0">
              <a:spcBef>
                <a:spcPct val="0"/>
              </a:spcBef>
              <a:spcAft>
                <a:spcPct val="0"/>
              </a:spcAft>
              <a:defRPr sz="4400" b="1">
                <a:solidFill>
                  <a:srgbClr val="663300"/>
                </a:solidFill>
                <a:latin typeface="Arial" charset="0"/>
              </a:defRPr>
            </a:lvl3pPr>
            <a:lvl4pPr algn="l" rtl="0" eaLnBrk="0" fontAlgn="base" hangingPunct="0">
              <a:spcBef>
                <a:spcPct val="0"/>
              </a:spcBef>
              <a:spcAft>
                <a:spcPct val="0"/>
              </a:spcAft>
              <a:defRPr sz="4400" b="1">
                <a:solidFill>
                  <a:srgbClr val="663300"/>
                </a:solidFill>
                <a:latin typeface="Arial" charset="0"/>
              </a:defRPr>
            </a:lvl4pPr>
            <a:lvl5pPr algn="l" rtl="0" eaLnBrk="0" fontAlgn="base" hangingPunct="0">
              <a:spcBef>
                <a:spcPct val="0"/>
              </a:spcBef>
              <a:spcAft>
                <a:spcPct val="0"/>
              </a:spcAft>
              <a:defRPr sz="4400" b="1">
                <a:solidFill>
                  <a:srgbClr val="663300"/>
                </a:solidFill>
                <a:latin typeface="Arial" charset="0"/>
              </a:defRPr>
            </a:lvl5pPr>
            <a:lvl6pPr marL="457200" algn="l" rtl="0" eaLnBrk="0" fontAlgn="base" hangingPunct="0">
              <a:spcBef>
                <a:spcPct val="0"/>
              </a:spcBef>
              <a:spcAft>
                <a:spcPct val="0"/>
              </a:spcAft>
              <a:defRPr sz="4400" b="1">
                <a:solidFill>
                  <a:srgbClr val="663300"/>
                </a:solidFill>
                <a:latin typeface="Arial" charset="0"/>
              </a:defRPr>
            </a:lvl6pPr>
            <a:lvl7pPr marL="914400" algn="l" rtl="0" eaLnBrk="0" fontAlgn="base" hangingPunct="0">
              <a:spcBef>
                <a:spcPct val="0"/>
              </a:spcBef>
              <a:spcAft>
                <a:spcPct val="0"/>
              </a:spcAft>
              <a:defRPr sz="4400" b="1">
                <a:solidFill>
                  <a:srgbClr val="663300"/>
                </a:solidFill>
                <a:latin typeface="Arial" charset="0"/>
              </a:defRPr>
            </a:lvl7pPr>
            <a:lvl8pPr marL="1371600" algn="l" rtl="0" eaLnBrk="0" fontAlgn="base" hangingPunct="0">
              <a:spcBef>
                <a:spcPct val="0"/>
              </a:spcBef>
              <a:spcAft>
                <a:spcPct val="0"/>
              </a:spcAft>
              <a:defRPr sz="4400" b="1">
                <a:solidFill>
                  <a:srgbClr val="663300"/>
                </a:solidFill>
                <a:latin typeface="Arial" charset="0"/>
              </a:defRPr>
            </a:lvl8pPr>
            <a:lvl9pPr marL="1828800" algn="l" rtl="0" eaLnBrk="0" fontAlgn="base" hangingPunct="0">
              <a:spcBef>
                <a:spcPct val="0"/>
              </a:spcBef>
              <a:spcAft>
                <a:spcPct val="0"/>
              </a:spcAft>
              <a:defRPr sz="4400" b="1">
                <a:solidFill>
                  <a:srgbClr val="663300"/>
                </a:solidFill>
                <a:latin typeface="Arial" charset="0"/>
              </a:defRPr>
            </a:lvl9pPr>
          </a:lstStyle>
          <a:p>
            <a:pPr algn="r"/>
            <a:endParaRPr lang="en-US" sz="2500" dirty="0"/>
          </a:p>
        </p:txBody>
      </p:sp>
      <p:sp>
        <p:nvSpPr>
          <p:cNvPr id="3" name="Rectangle 2"/>
          <p:cNvSpPr/>
          <p:nvPr/>
        </p:nvSpPr>
        <p:spPr>
          <a:xfrm>
            <a:off x="659062" y="363046"/>
            <a:ext cx="6141720" cy="492443"/>
          </a:xfrm>
          <a:prstGeom prst="rect">
            <a:avLst/>
          </a:prstGeom>
        </p:spPr>
        <p:txBody>
          <a:bodyPr wrap="square">
            <a:spAutoFit/>
          </a:bodyPr>
          <a:lstStyle/>
          <a:p>
            <a:pPr algn="ctr"/>
            <a:r>
              <a:rPr lang="en-US" sz="2600" dirty="0"/>
              <a:t>Kherson State University</a:t>
            </a:r>
            <a:endParaRPr lang="uk-UA" sz="2600" dirty="0"/>
          </a:p>
        </p:txBody>
      </p:sp>
    </p:spTree>
  </p:cSld>
  <p:clrMapOvr>
    <a:overrideClrMapping bg1="lt1" tx1="dk1" bg2="lt2" tx2="dk2" accent1="accent1" accent2="accent2" accent3="accent3" accent4="accent4" accent5="accent5" accent6="accent6" hlink="hlink" folHlink="folHlink"/>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2</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noFill/>
          <a:ln/>
        </p:spPr>
        <p:txBody>
          <a:bodyPr/>
          <a:lstStyle/>
          <a:p>
            <a:r>
              <a:rPr lang="en-AU" dirty="0"/>
              <a:t>Course Description</a:t>
            </a:r>
            <a:endParaRPr lang="en-US" dirty="0"/>
          </a:p>
        </p:txBody>
      </p:sp>
      <p:sp>
        <p:nvSpPr>
          <p:cNvPr id="77829" name="Rectangle 5"/>
          <p:cNvSpPr>
            <a:spLocks noGrp="1" noChangeArrowheads="1"/>
          </p:cNvSpPr>
          <p:nvPr>
            <p:ph type="body" idx="1"/>
          </p:nvPr>
        </p:nvSpPr>
        <p:spPr>
          <a:xfrm>
            <a:off x="1143000" y="1593850"/>
            <a:ext cx="7707702" cy="4349750"/>
          </a:xfrm>
          <a:noFill/>
          <a:ln/>
        </p:spPr>
        <p:txBody>
          <a:bodyPr/>
          <a:lstStyle/>
          <a:p>
            <a:pPr marL="0" indent="0">
              <a:spcBef>
                <a:spcPct val="70000"/>
              </a:spcBef>
              <a:buNone/>
            </a:pPr>
            <a:r>
              <a:rPr lang="en-US" dirty="0"/>
              <a:t>This course mostly focuses on workings of the factor markets, primarily labor and capital markets. Theoretical material is supported by applied works to be discussed during the class sessions. The practical part of the course aims at developing basic research skills in applied economics and general understanding of microeconomics issues.</a:t>
            </a:r>
            <a:endParaRPr lang="uk-UA"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3</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258790"/>
            <a:ext cx="8660920" cy="574735"/>
          </a:xfrm>
          <a:noFill/>
          <a:ln/>
        </p:spPr>
        <p:txBody>
          <a:bodyPr/>
          <a:lstStyle/>
          <a:p>
            <a:pPr algn="ctr"/>
            <a:r>
              <a:rPr lang="en-US" sz="2800" dirty="0"/>
              <a:t>Grade</a:t>
            </a:r>
            <a:endParaRPr lang="ru-RU" sz="2800" dirty="0"/>
          </a:p>
        </p:txBody>
      </p:sp>
      <p:sp>
        <p:nvSpPr>
          <p:cNvPr id="77829" name="Rectangle 5"/>
          <p:cNvSpPr>
            <a:spLocks noGrp="1" noChangeArrowheads="1"/>
          </p:cNvSpPr>
          <p:nvPr>
            <p:ph type="body" idx="1"/>
          </p:nvPr>
        </p:nvSpPr>
        <p:spPr>
          <a:xfrm>
            <a:off x="1000664" y="1593850"/>
            <a:ext cx="7414674" cy="4349750"/>
          </a:xfrm>
          <a:noFill/>
          <a:ln/>
        </p:spPr>
        <p:txBody>
          <a:bodyPr/>
          <a:lstStyle/>
          <a:p>
            <a:pPr marL="0" indent="0">
              <a:buNone/>
            </a:pPr>
            <a:r>
              <a:rPr lang="en-US" dirty="0"/>
              <a:t>Your grade will be determined by three components:</a:t>
            </a:r>
          </a:p>
          <a:p>
            <a:r>
              <a:rPr lang="en-US" dirty="0"/>
              <a:t>Attendance – 10 points</a:t>
            </a:r>
          </a:p>
          <a:p>
            <a:r>
              <a:rPr lang="en-US" dirty="0"/>
              <a:t>Oral discussion – 10 points</a:t>
            </a:r>
          </a:p>
          <a:p>
            <a:r>
              <a:rPr lang="en-US" dirty="0"/>
              <a:t>Article review – 30 points</a:t>
            </a:r>
          </a:p>
          <a:p>
            <a:r>
              <a:rPr lang="en-US" dirty="0"/>
              <a:t>Final test (during the week of finals) – 50 points</a:t>
            </a:r>
            <a:endParaRPr lang="ru-RU" dirty="0"/>
          </a:p>
        </p:txBody>
      </p:sp>
    </p:spTree>
    <p:extLst>
      <p:ext uri="{BB962C8B-B14F-4D97-AF65-F5344CB8AC3E}">
        <p14:creationId xmlns:p14="http://schemas.microsoft.com/office/powerpoint/2010/main" val="27362068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9">
                                            <p:txEl>
                                              <p:pRg st="2" end="2"/>
                                            </p:txEl>
                                          </p:spTgt>
                                        </p:tgtEl>
                                        <p:attrNameLst>
                                          <p:attrName>style.visibility</p:attrName>
                                        </p:attrNameLst>
                                      </p:cBhvr>
                                      <p:to>
                                        <p:strVal val="visible"/>
                                      </p:to>
                                    </p:set>
                                    <p:animEffect transition="in" filter="wipe(left)">
                                      <p:cBhvr>
                                        <p:cTn id="17" dur="500"/>
                                        <p:tgtEl>
                                          <p:spTgt spid="778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29">
                                            <p:txEl>
                                              <p:pRg st="3" end="3"/>
                                            </p:txEl>
                                          </p:spTgt>
                                        </p:tgtEl>
                                        <p:attrNameLst>
                                          <p:attrName>style.visibility</p:attrName>
                                        </p:attrNameLst>
                                      </p:cBhvr>
                                      <p:to>
                                        <p:strVal val="visible"/>
                                      </p:to>
                                    </p:set>
                                    <p:animEffect transition="in" filter="wipe(left)">
                                      <p:cBhvr>
                                        <p:cTn id="22" dur="500"/>
                                        <p:tgtEl>
                                          <p:spTgt spid="778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29">
                                            <p:txEl>
                                              <p:pRg st="4" end="4"/>
                                            </p:txEl>
                                          </p:spTgt>
                                        </p:tgtEl>
                                        <p:attrNameLst>
                                          <p:attrName>style.visibility</p:attrName>
                                        </p:attrNameLst>
                                      </p:cBhvr>
                                      <p:to>
                                        <p:strVal val="visible"/>
                                      </p:to>
                                    </p:set>
                                    <p:animEffect transition="in" filter="wipe(left)">
                                      <p:cBhvr>
                                        <p:cTn id="27" dur="500"/>
                                        <p:tgtEl>
                                          <p:spTgt spid="778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4</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258790"/>
            <a:ext cx="8660920" cy="574735"/>
          </a:xfrm>
          <a:noFill/>
          <a:ln/>
        </p:spPr>
        <p:txBody>
          <a:bodyPr/>
          <a:lstStyle/>
          <a:p>
            <a:pPr algn="ctr"/>
            <a:r>
              <a:rPr lang="en-US" sz="2800" dirty="0"/>
              <a:t>Course Readings</a:t>
            </a:r>
            <a:endParaRPr lang="ru-RU" sz="2800" dirty="0"/>
          </a:p>
        </p:txBody>
      </p:sp>
      <p:sp>
        <p:nvSpPr>
          <p:cNvPr id="77829" name="Rectangle 5"/>
          <p:cNvSpPr>
            <a:spLocks noGrp="1" noChangeArrowheads="1"/>
          </p:cNvSpPr>
          <p:nvPr>
            <p:ph type="body" idx="1"/>
          </p:nvPr>
        </p:nvSpPr>
        <p:spPr>
          <a:xfrm>
            <a:off x="1000664" y="1593850"/>
            <a:ext cx="7414674" cy="4349750"/>
          </a:xfrm>
          <a:noFill/>
          <a:ln/>
        </p:spPr>
        <p:txBody>
          <a:bodyPr/>
          <a:lstStyle/>
          <a:p>
            <a:pPr marL="0" indent="0">
              <a:buNone/>
            </a:pPr>
            <a:r>
              <a:rPr lang="en-AU" dirty="0"/>
              <a:t>Primary Textbook: Microeconomic Theory: Basic Principles and Extensions by Walter Nicholson</a:t>
            </a:r>
          </a:p>
          <a:p>
            <a:pPr marL="0" indent="0">
              <a:buNone/>
            </a:pPr>
            <a:r>
              <a:rPr lang="en-AU" dirty="0"/>
              <a:t>Supplementary Textbooks: Intermediate microeconomics: a modern approach by Hal Varian</a:t>
            </a:r>
          </a:p>
        </p:txBody>
      </p:sp>
    </p:spTree>
    <p:extLst>
      <p:ext uri="{BB962C8B-B14F-4D97-AF65-F5344CB8AC3E}">
        <p14:creationId xmlns:p14="http://schemas.microsoft.com/office/powerpoint/2010/main" val="41279003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5</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258790"/>
            <a:ext cx="8660920" cy="574735"/>
          </a:xfrm>
          <a:noFill/>
          <a:ln/>
        </p:spPr>
        <p:txBody>
          <a:bodyPr/>
          <a:lstStyle/>
          <a:p>
            <a:pPr algn="ctr"/>
            <a:r>
              <a:rPr lang="en-US" sz="2800" dirty="0"/>
              <a:t>The rough schedule</a:t>
            </a:r>
            <a:endParaRPr lang="ru-RU" sz="2800" dirty="0"/>
          </a:p>
        </p:txBody>
      </p:sp>
      <p:sp>
        <p:nvSpPr>
          <p:cNvPr id="77829" name="Rectangle 5"/>
          <p:cNvSpPr>
            <a:spLocks noGrp="1" noChangeArrowheads="1"/>
          </p:cNvSpPr>
          <p:nvPr>
            <p:ph type="body" idx="1"/>
          </p:nvPr>
        </p:nvSpPr>
        <p:spPr>
          <a:xfrm>
            <a:off x="1000664" y="1300549"/>
            <a:ext cx="7901796" cy="4349750"/>
          </a:xfrm>
          <a:noFill/>
          <a:ln/>
        </p:spPr>
        <p:txBody>
          <a:bodyPr/>
          <a:lstStyle/>
          <a:p>
            <a:pPr marL="0" indent="0">
              <a:buNone/>
            </a:pPr>
            <a:r>
              <a:rPr lang="en-US" sz="2000" dirty="0"/>
              <a:t>• Introduction. (1 class)</a:t>
            </a:r>
          </a:p>
          <a:p>
            <a:pPr marL="0" indent="0">
              <a:buNone/>
            </a:pPr>
            <a:r>
              <a:rPr lang="en-US" sz="2000" dirty="0"/>
              <a:t>• Firm’s Demand for Inputs. (1 class)</a:t>
            </a:r>
          </a:p>
          <a:p>
            <a:pPr marL="0" indent="0">
              <a:buNone/>
            </a:pPr>
            <a:r>
              <a:rPr lang="en-US" sz="2000" dirty="0"/>
              <a:t>• Labor Markets: Quasi-fixed labor costs and their effect on demand. (1 class)</a:t>
            </a:r>
          </a:p>
          <a:p>
            <a:pPr marL="0" indent="0">
              <a:buNone/>
            </a:pPr>
            <a:r>
              <a:rPr lang="en-US" sz="2000" dirty="0"/>
              <a:t>• Labor Markets: Basic Labor Supply Model. Collective Labor Supply Model. Life-Cycle Model of Labor Supply. Applications. (3 classes)</a:t>
            </a:r>
          </a:p>
          <a:p>
            <a:pPr marL="0" indent="0">
              <a:buNone/>
            </a:pPr>
            <a:r>
              <a:rPr lang="en-US" sz="2000" dirty="0"/>
              <a:t>• Labor Markets: Price Determination. Applications. (3 classes)</a:t>
            </a:r>
          </a:p>
          <a:p>
            <a:pPr marL="0" indent="0">
              <a:buNone/>
            </a:pPr>
            <a:r>
              <a:rPr lang="en-US" sz="2000" dirty="0"/>
              <a:t>• Capital Markets. How to invest money and why your preferences matter. (2 classes)</a:t>
            </a:r>
          </a:p>
          <a:p>
            <a:pPr marL="0" indent="0">
              <a:buNone/>
            </a:pPr>
            <a:r>
              <a:rPr lang="en-US" sz="2000" dirty="0"/>
              <a:t>• Marriage Markets. Application – Polygyny in Sub-Saharan Africa (2 classes)</a:t>
            </a:r>
          </a:p>
          <a:p>
            <a:pPr marL="0" indent="0">
              <a:buNone/>
            </a:pPr>
            <a:r>
              <a:rPr lang="en-US" sz="2000" dirty="0"/>
              <a:t>• Discussion of the reviews (1 class)</a:t>
            </a:r>
            <a:endParaRPr lang="en-AU" sz="2000" dirty="0"/>
          </a:p>
        </p:txBody>
      </p:sp>
    </p:spTree>
    <p:extLst>
      <p:ext uri="{BB962C8B-B14F-4D97-AF65-F5344CB8AC3E}">
        <p14:creationId xmlns:p14="http://schemas.microsoft.com/office/powerpoint/2010/main" val="23404965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9">
                                            <p:txEl>
                                              <p:pRg st="2" end="2"/>
                                            </p:txEl>
                                          </p:spTgt>
                                        </p:tgtEl>
                                        <p:attrNameLst>
                                          <p:attrName>style.visibility</p:attrName>
                                        </p:attrNameLst>
                                      </p:cBhvr>
                                      <p:to>
                                        <p:strVal val="visible"/>
                                      </p:to>
                                    </p:set>
                                    <p:animEffect transition="in" filter="wipe(left)">
                                      <p:cBhvr>
                                        <p:cTn id="17" dur="500"/>
                                        <p:tgtEl>
                                          <p:spTgt spid="778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29">
                                            <p:txEl>
                                              <p:pRg st="3" end="3"/>
                                            </p:txEl>
                                          </p:spTgt>
                                        </p:tgtEl>
                                        <p:attrNameLst>
                                          <p:attrName>style.visibility</p:attrName>
                                        </p:attrNameLst>
                                      </p:cBhvr>
                                      <p:to>
                                        <p:strVal val="visible"/>
                                      </p:to>
                                    </p:set>
                                    <p:animEffect transition="in" filter="wipe(left)">
                                      <p:cBhvr>
                                        <p:cTn id="22" dur="500"/>
                                        <p:tgtEl>
                                          <p:spTgt spid="778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29">
                                            <p:txEl>
                                              <p:pRg st="4" end="4"/>
                                            </p:txEl>
                                          </p:spTgt>
                                        </p:tgtEl>
                                        <p:attrNameLst>
                                          <p:attrName>style.visibility</p:attrName>
                                        </p:attrNameLst>
                                      </p:cBhvr>
                                      <p:to>
                                        <p:strVal val="visible"/>
                                      </p:to>
                                    </p:set>
                                    <p:animEffect transition="in" filter="wipe(left)">
                                      <p:cBhvr>
                                        <p:cTn id="27" dur="500"/>
                                        <p:tgtEl>
                                          <p:spTgt spid="7782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7829">
                                            <p:txEl>
                                              <p:pRg st="5" end="5"/>
                                            </p:txEl>
                                          </p:spTgt>
                                        </p:tgtEl>
                                        <p:attrNameLst>
                                          <p:attrName>style.visibility</p:attrName>
                                        </p:attrNameLst>
                                      </p:cBhvr>
                                      <p:to>
                                        <p:strVal val="visible"/>
                                      </p:to>
                                    </p:set>
                                    <p:animEffect transition="in" filter="wipe(left)">
                                      <p:cBhvr>
                                        <p:cTn id="32" dur="500"/>
                                        <p:tgtEl>
                                          <p:spTgt spid="7782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7829">
                                            <p:txEl>
                                              <p:pRg st="6" end="6"/>
                                            </p:txEl>
                                          </p:spTgt>
                                        </p:tgtEl>
                                        <p:attrNameLst>
                                          <p:attrName>style.visibility</p:attrName>
                                        </p:attrNameLst>
                                      </p:cBhvr>
                                      <p:to>
                                        <p:strVal val="visible"/>
                                      </p:to>
                                    </p:set>
                                    <p:animEffect transition="in" filter="wipe(left)">
                                      <p:cBhvr>
                                        <p:cTn id="37" dur="500"/>
                                        <p:tgtEl>
                                          <p:spTgt spid="7782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7829">
                                            <p:txEl>
                                              <p:pRg st="7" end="7"/>
                                            </p:txEl>
                                          </p:spTgt>
                                        </p:tgtEl>
                                        <p:attrNameLst>
                                          <p:attrName>style.visibility</p:attrName>
                                        </p:attrNameLst>
                                      </p:cBhvr>
                                      <p:to>
                                        <p:strVal val="visible"/>
                                      </p:to>
                                    </p:set>
                                    <p:animEffect transition="in" filter="wipe(left)">
                                      <p:cBhvr>
                                        <p:cTn id="42" dur="500"/>
                                        <p:tgtEl>
                                          <p:spTgt spid="778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6</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345055"/>
            <a:ext cx="8660920" cy="574735"/>
          </a:xfrm>
          <a:noFill/>
          <a:ln/>
        </p:spPr>
        <p:txBody>
          <a:bodyPr/>
          <a:lstStyle/>
          <a:p>
            <a:pPr algn="ctr"/>
            <a:r>
              <a:rPr lang="en-US" sz="2800" dirty="0"/>
              <a:t>Assignment: Article/Book Review in one of the Applied Microeconomics areas</a:t>
            </a:r>
            <a:endParaRPr lang="ru-RU" sz="2800" dirty="0"/>
          </a:p>
        </p:txBody>
      </p:sp>
      <p:sp>
        <p:nvSpPr>
          <p:cNvPr id="77829" name="Rectangle 5"/>
          <p:cNvSpPr>
            <a:spLocks noGrp="1" noChangeArrowheads="1"/>
          </p:cNvSpPr>
          <p:nvPr>
            <p:ph type="body" idx="1"/>
          </p:nvPr>
        </p:nvSpPr>
        <p:spPr>
          <a:xfrm>
            <a:off x="1000664" y="1300549"/>
            <a:ext cx="7901796" cy="4349750"/>
          </a:xfrm>
          <a:noFill/>
          <a:ln/>
        </p:spPr>
        <p:txBody>
          <a:bodyPr/>
          <a:lstStyle/>
          <a:p>
            <a:pPr marL="0" indent="0">
              <a:buNone/>
            </a:pPr>
            <a:r>
              <a:rPr lang="en-US" sz="2400" dirty="0"/>
              <a:t>To perform this assignment you need to pick an article from any of the applied micro areas. Once you find such a work you need to prepare a maximum 2-page review of it (about 600 words, double space, font at least 12). The review should not be a simple description but rather an analytic or critical in nature. It should comment on and evaluate the work in the light of specific issues and theoretical concerns in a course. Your review should in one or another way address the following questions/concerns:</a:t>
            </a:r>
            <a:endParaRPr lang="en-AU" sz="2400" dirty="0"/>
          </a:p>
        </p:txBody>
      </p:sp>
    </p:spTree>
    <p:extLst>
      <p:ext uri="{BB962C8B-B14F-4D97-AF65-F5344CB8AC3E}">
        <p14:creationId xmlns:p14="http://schemas.microsoft.com/office/powerpoint/2010/main" val="33946983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7</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345055"/>
            <a:ext cx="8660920" cy="574735"/>
          </a:xfrm>
          <a:noFill/>
          <a:ln/>
        </p:spPr>
        <p:txBody>
          <a:bodyPr/>
          <a:lstStyle/>
          <a:p>
            <a:pPr algn="ctr"/>
            <a:r>
              <a:rPr lang="en-US" sz="2800" dirty="0"/>
              <a:t>Assignment: Article/Book Review in one of the Applied Microeconomics areas (cont.)</a:t>
            </a:r>
            <a:endParaRPr lang="ru-RU" sz="2800" dirty="0"/>
          </a:p>
        </p:txBody>
      </p:sp>
      <p:sp>
        <p:nvSpPr>
          <p:cNvPr id="77829" name="Rectangle 5"/>
          <p:cNvSpPr>
            <a:spLocks noGrp="1" noChangeArrowheads="1"/>
          </p:cNvSpPr>
          <p:nvPr>
            <p:ph type="body" idx="1"/>
          </p:nvPr>
        </p:nvSpPr>
        <p:spPr>
          <a:xfrm>
            <a:off x="1069675" y="1300548"/>
            <a:ext cx="7832785" cy="4947851"/>
          </a:xfrm>
          <a:noFill/>
          <a:ln/>
        </p:spPr>
        <p:txBody>
          <a:bodyPr/>
          <a:lstStyle/>
          <a:p>
            <a:pPr marL="0" indent="0">
              <a:buNone/>
            </a:pPr>
            <a:r>
              <a:rPr lang="en-US" sz="1700" dirty="0"/>
              <a:t>1. What is the general topic this article addresses? What is the audience it is written for?</a:t>
            </a:r>
          </a:p>
          <a:p>
            <a:pPr marL="0" indent="0">
              <a:buNone/>
            </a:pPr>
            <a:r>
              <a:rPr lang="en-US" sz="1700" dirty="0"/>
              <a:t>2. What is the specific question that the article seeks to answer? What are the theoretical assumptions? Are they discussed explicitly?</a:t>
            </a:r>
          </a:p>
          <a:p>
            <a:pPr marL="0" indent="0">
              <a:buNone/>
            </a:pPr>
            <a:r>
              <a:rPr lang="en-US" sz="1700" dirty="0"/>
              <a:t>3. What is the work’s contribution to the topic of your course?</a:t>
            </a:r>
          </a:p>
          <a:p>
            <a:pPr marL="0" indent="0">
              <a:buNone/>
            </a:pPr>
            <a:r>
              <a:rPr lang="en-US" sz="1700" dirty="0"/>
              <a:t>4. What kinds of evidence does the work refer to? What methods of analysis are used?</a:t>
            </a:r>
          </a:p>
          <a:p>
            <a:pPr marL="0" indent="0">
              <a:buNone/>
            </a:pPr>
            <a:r>
              <a:rPr lang="en-US" sz="1700" dirty="0"/>
              <a:t>5. How well is the article written? (Structure of the work, author's presentation, including writing style and tone.)</a:t>
            </a:r>
          </a:p>
          <a:p>
            <a:pPr marL="0" indent="0">
              <a:buNone/>
            </a:pPr>
            <a:r>
              <a:rPr lang="en-US" sz="1700" dirty="0"/>
              <a:t>6. Are there problems with the methods applied? Does the author show awareness of them?</a:t>
            </a:r>
          </a:p>
          <a:p>
            <a:pPr marL="0" indent="0">
              <a:buNone/>
            </a:pPr>
            <a:r>
              <a:rPr lang="en-US" sz="1700" dirty="0"/>
              <a:t>7. Does the article point to issues/problems for further research? Could you yourself think</a:t>
            </a:r>
          </a:p>
          <a:p>
            <a:pPr marL="0" indent="0">
              <a:buNone/>
            </a:pPr>
            <a:r>
              <a:rPr lang="en-US" sz="1700" dirty="0"/>
              <a:t>of couple of directions for further work in the area?</a:t>
            </a:r>
          </a:p>
          <a:p>
            <a:pPr marL="0" indent="0">
              <a:buNone/>
            </a:pPr>
            <a:r>
              <a:rPr lang="en-US" sz="1700" dirty="0"/>
              <a:t>8. What is you own opinion of the work?</a:t>
            </a:r>
            <a:endParaRPr lang="en-AU" sz="1700" dirty="0"/>
          </a:p>
        </p:txBody>
      </p:sp>
    </p:spTree>
    <p:extLst>
      <p:ext uri="{BB962C8B-B14F-4D97-AF65-F5344CB8AC3E}">
        <p14:creationId xmlns:p14="http://schemas.microsoft.com/office/powerpoint/2010/main" val="11776007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9">
                                            <p:txEl>
                                              <p:pRg st="2" end="2"/>
                                            </p:txEl>
                                          </p:spTgt>
                                        </p:tgtEl>
                                        <p:attrNameLst>
                                          <p:attrName>style.visibility</p:attrName>
                                        </p:attrNameLst>
                                      </p:cBhvr>
                                      <p:to>
                                        <p:strVal val="visible"/>
                                      </p:to>
                                    </p:set>
                                    <p:animEffect transition="in" filter="wipe(left)">
                                      <p:cBhvr>
                                        <p:cTn id="17" dur="500"/>
                                        <p:tgtEl>
                                          <p:spTgt spid="778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29">
                                            <p:txEl>
                                              <p:pRg st="3" end="3"/>
                                            </p:txEl>
                                          </p:spTgt>
                                        </p:tgtEl>
                                        <p:attrNameLst>
                                          <p:attrName>style.visibility</p:attrName>
                                        </p:attrNameLst>
                                      </p:cBhvr>
                                      <p:to>
                                        <p:strVal val="visible"/>
                                      </p:to>
                                    </p:set>
                                    <p:animEffect transition="in" filter="wipe(left)">
                                      <p:cBhvr>
                                        <p:cTn id="22" dur="500"/>
                                        <p:tgtEl>
                                          <p:spTgt spid="7782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29">
                                            <p:txEl>
                                              <p:pRg st="4" end="4"/>
                                            </p:txEl>
                                          </p:spTgt>
                                        </p:tgtEl>
                                        <p:attrNameLst>
                                          <p:attrName>style.visibility</p:attrName>
                                        </p:attrNameLst>
                                      </p:cBhvr>
                                      <p:to>
                                        <p:strVal val="visible"/>
                                      </p:to>
                                    </p:set>
                                    <p:animEffect transition="in" filter="wipe(left)">
                                      <p:cBhvr>
                                        <p:cTn id="27" dur="500"/>
                                        <p:tgtEl>
                                          <p:spTgt spid="7782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7829">
                                            <p:txEl>
                                              <p:pRg st="5" end="5"/>
                                            </p:txEl>
                                          </p:spTgt>
                                        </p:tgtEl>
                                        <p:attrNameLst>
                                          <p:attrName>style.visibility</p:attrName>
                                        </p:attrNameLst>
                                      </p:cBhvr>
                                      <p:to>
                                        <p:strVal val="visible"/>
                                      </p:to>
                                    </p:set>
                                    <p:animEffect transition="in" filter="wipe(left)">
                                      <p:cBhvr>
                                        <p:cTn id="32" dur="500"/>
                                        <p:tgtEl>
                                          <p:spTgt spid="7782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7829">
                                            <p:txEl>
                                              <p:pRg st="6" end="6"/>
                                            </p:txEl>
                                          </p:spTgt>
                                        </p:tgtEl>
                                        <p:attrNameLst>
                                          <p:attrName>style.visibility</p:attrName>
                                        </p:attrNameLst>
                                      </p:cBhvr>
                                      <p:to>
                                        <p:strVal val="visible"/>
                                      </p:to>
                                    </p:set>
                                    <p:animEffect transition="in" filter="wipe(left)">
                                      <p:cBhvr>
                                        <p:cTn id="37" dur="500"/>
                                        <p:tgtEl>
                                          <p:spTgt spid="7782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7829">
                                            <p:txEl>
                                              <p:pRg st="7" end="7"/>
                                            </p:txEl>
                                          </p:spTgt>
                                        </p:tgtEl>
                                        <p:attrNameLst>
                                          <p:attrName>style.visibility</p:attrName>
                                        </p:attrNameLst>
                                      </p:cBhvr>
                                      <p:to>
                                        <p:strVal val="visible"/>
                                      </p:to>
                                    </p:set>
                                    <p:animEffect transition="in" filter="wipe(left)">
                                      <p:cBhvr>
                                        <p:cTn id="42" dur="500"/>
                                        <p:tgtEl>
                                          <p:spTgt spid="7782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7829">
                                            <p:txEl>
                                              <p:pRg st="8" end="8"/>
                                            </p:txEl>
                                          </p:spTgt>
                                        </p:tgtEl>
                                        <p:attrNameLst>
                                          <p:attrName>style.visibility</p:attrName>
                                        </p:attrNameLst>
                                      </p:cBhvr>
                                      <p:to>
                                        <p:strVal val="visible"/>
                                      </p:to>
                                    </p:set>
                                    <p:animEffect transition="in" filter="wipe(left)">
                                      <p:cBhvr>
                                        <p:cTn id="47" dur="500"/>
                                        <p:tgtEl>
                                          <p:spTgt spid="7782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Нижний колонтитул 3"/>
          <p:cNvSpPr>
            <a:spLocks noGrp="1"/>
          </p:cNvSpPr>
          <p:nvPr>
            <p:ph type="ftr" sz="quarter" idx="10"/>
          </p:nvPr>
        </p:nvSpPr>
        <p:spPr/>
        <p:txBody>
          <a:bodyPr/>
          <a:lstStyle/>
          <a:p>
            <a:r>
              <a:rPr lang="en-US" dirty="0"/>
              <a:t>Course</a:t>
            </a:r>
            <a:r>
              <a:rPr lang="ru-RU" dirty="0"/>
              <a:t>: </a:t>
            </a:r>
            <a:r>
              <a:rPr lang="en-US" dirty="0"/>
              <a:t>Microeconomics</a:t>
            </a:r>
          </a:p>
        </p:txBody>
      </p:sp>
      <p:sp>
        <p:nvSpPr>
          <p:cNvPr id="7" name="Номер слайда 4"/>
          <p:cNvSpPr>
            <a:spLocks noGrp="1"/>
          </p:cNvSpPr>
          <p:nvPr>
            <p:ph type="sldNum" sz="quarter" idx="11"/>
          </p:nvPr>
        </p:nvSpPr>
        <p:spPr/>
        <p:txBody>
          <a:bodyPr/>
          <a:lstStyle/>
          <a:p>
            <a:r>
              <a:rPr lang="ru-RU"/>
              <a:t>Слайд </a:t>
            </a:r>
            <a:fld id="{48F6CDCF-8962-4825-BD3A-592DB35B9772}" type="slidenum">
              <a:rPr lang="en-US"/>
              <a:pPr/>
              <a:t>8</a:t>
            </a:fld>
            <a:endParaRPr lang="en-US" b="0">
              <a:latin typeface="Times New Roman" pitchFamily="18" charset="0"/>
            </a:endParaRPr>
          </a:p>
        </p:txBody>
      </p:sp>
      <p:sp>
        <p:nvSpPr>
          <p:cNvPr id="77826"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7"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828" name="Rectangle 4"/>
          <p:cNvSpPr>
            <a:spLocks noGrp="1" noChangeArrowheads="1"/>
          </p:cNvSpPr>
          <p:nvPr>
            <p:ph type="title"/>
          </p:nvPr>
        </p:nvSpPr>
        <p:spPr>
          <a:xfrm>
            <a:off x="207035" y="345055"/>
            <a:ext cx="8660920" cy="983413"/>
          </a:xfrm>
          <a:noFill/>
          <a:ln/>
        </p:spPr>
        <p:txBody>
          <a:bodyPr/>
          <a:lstStyle/>
          <a:p>
            <a:pPr algn="ctr"/>
            <a:r>
              <a:rPr lang="en-AU" sz="2800" dirty="0"/>
              <a:t>Oral discussion </a:t>
            </a:r>
            <a:br>
              <a:rPr lang="en-AU" sz="2800" dirty="0"/>
            </a:br>
            <a:endParaRPr lang="ru-RU" sz="2800" dirty="0"/>
          </a:p>
        </p:txBody>
      </p:sp>
      <p:sp>
        <p:nvSpPr>
          <p:cNvPr id="77829" name="Rectangle 5"/>
          <p:cNvSpPr>
            <a:spLocks noGrp="1" noChangeArrowheads="1"/>
          </p:cNvSpPr>
          <p:nvPr>
            <p:ph type="body" idx="1"/>
          </p:nvPr>
        </p:nvSpPr>
        <p:spPr>
          <a:xfrm>
            <a:off x="1069675" y="1300549"/>
            <a:ext cx="7832785" cy="4651678"/>
          </a:xfrm>
          <a:noFill/>
          <a:ln/>
        </p:spPr>
        <p:txBody>
          <a:bodyPr/>
          <a:lstStyle/>
          <a:p>
            <a:r>
              <a:rPr lang="uk-UA" sz="1800" b="1" dirty="0" err="1"/>
              <a:t>Applied</a:t>
            </a:r>
            <a:r>
              <a:rPr lang="uk-UA" sz="1800" b="1" dirty="0"/>
              <a:t> </a:t>
            </a:r>
            <a:r>
              <a:rPr lang="uk-UA" sz="1800" b="1" dirty="0" err="1"/>
              <a:t>microeconomics</a:t>
            </a:r>
            <a:r>
              <a:rPr lang="uk-UA" sz="1800" b="1" dirty="0"/>
              <a:t> (</a:t>
            </a:r>
            <a:r>
              <a:rPr lang="uk-UA" sz="1800" b="1" dirty="0" err="1"/>
              <a:t>from</a:t>
            </a:r>
            <a:r>
              <a:rPr lang="uk-UA" sz="1800" b="1" dirty="0"/>
              <a:t> </a:t>
            </a:r>
            <a:r>
              <a:rPr lang="uk-UA" sz="1800" b="1" dirty="0" err="1"/>
              <a:t>Wikipedia</a:t>
            </a:r>
            <a:r>
              <a:rPr lang="uk-UA" sz="1800" b="1" dirty="0"/>
              <a:t> </a:t>
            </a:r>
            <a:r>
              <a:rPr lang="en-US" sz="1800" b="1" dirty="0"/>
              <a:t>http://en.wikipedia.org/wiki/Microeconomics)</a:t>
            </a:r>
          </a:p>
          <a:p>
            <a:r>
              <a:rPr lang="uk-UA" sz="1800" dirty="0" err="1"/>
              <a:t>Applied</a:t>
            </a:r>
            <a:r>
              <a:rPr lang="uk-UA" sz="1800" dirty="0"/>
              <a:t> </a:t>
            </a:r>
            <a:r>
              <a:rPr lang="uk-UA" sz="1800" dirty="0" err="1"/>
              <a:t>microeconomics</a:t>
            </a:r>
            <a:r>
              <a:rPr lang="uk-UA" sz="1800" dirty="0"/>
              <a:t> </a:t>
            </a:r>
            <a:r>
              <a:rPr lang="uk-UA" sz="1800" dirty="0" err="1"/>
              <a:t>includes</a:t>
            </a:r>
            <a:r>
              <a:rPr lang="uk-UA" sz="1800" dirty="0"/>
              <a:t> </a:t>
            </a:r>
            <a:r>
              <a:rPr lang="uk-UA" sz="1800" b="1" dirty="0" err="1"/>
              <a:t>price</a:t>
            </a:r>
            <a:r>
              <a:rPr lang="uk-UA" sz="1800" b="1" dirty="0"/>
              <a:t> </a:t>
            </a:r>
            <a:r>
              <a:rPr lang="uk-UA" sz="1800" b="1" dirty="0" err="1"/>
              <a:t>theory</a:t>
            </a:r>
            <a:r>
              <a:rPr lang="uk-UA" sz="1800" dirty="0"/>
              <a:t>, </a:t>
            </a:r>
            <a:r>
              <a:rPr lang="uk-UA" sz="1800" b="1" dirty="0" err="1"/>
              <a:t>supply</a:t>
            </a:r>
            <a:r>
              <a:rPr lang="uk-UA" sz="1800" b="1" dirty="0"/>
              <a:t> </a:t>
            </a:r>
            <a:r>
              <a:rPr lang="uk-UA" sz="1800" b="1" dirty="0" err="1"/>
              <a:t>and</a:t>
            </a:r>
            <a:r>
              <a:rPr lang="uk-UA" sz="1800" b="1" dirty="0"/>
              <a:t> </a:t>
            </a:r>
            <a:r>
              <a:rPr lang="uk-UA" sz="1800" b="1" dirty="0" err="1"/>
              <a:t>demand</a:t>
            </a:r>
            <a:r>
              <a:rPr lang="uk-UA" sz="1800" dirty="0"/>
              <a:t>. </a:t>
            </a:r>
            <a:r>
              <a:rPr lang="uk-UA" sz="1800" b="1" dirty="0" err="1"/>
              <a:t>Industrial</a:t>
            </a:r>
            <a:r>
              <a:rPr lang="uk-UA" sz="1800" b="1" dirty="0"/>
              <a:t> </a:t>
            </a:r>
            <a:r>
              <a:rPr lang="uk-UA" sz="1800" b="1" dirty="0" err="1"/>
              <a:t>organization</a:t>
            </a:r>
            <a:r>
              <a:rPr lang="uk-UA" sz="1800" b="1" dirty="0"/>
              <a:t> </a:t>
            </a:r>
            <a:r>
              <a:rPr lang="uk-UA" sz="1800" b="1" dirty="0" err="1"/>
              <a:t>and</a:t>
            </a:r>
            <a:r>
              <a:rPr lang="uk-UA" sz="1800" b="1" dirty="0"/>
              <a:t> </a:t>
            </a:r>
            <a:r>
              <a:rPr lang="uk-UA" sz="1800" b="1" dirty="0" err="1"/>
              <a:t>regulation</a:t>
            </a:r>
            <a:r>
              <a:rPr lang="uk-UA" sz="1800" b="1" dirty="0"/>
              <a:t> </a:t>
            </a:r>
            <a:r>
              <a:rPr lang="uk-UA" sz="1800" dirty="0" err="1"/>
              <a:t>examines</a:t>
            </a:r>
            <a:r>
              <a:rPr lang="uk-UA" sz="1800" dirty="0"/>
              <a:t> </a:t>
            </a:r>
            <a:r>
              <a:rPr lang="uk-UA" sz="1800" dirty="0" err="1"/>
              <a:t>topics</a:t>
            </a:r>
            <a:r>
              <a:rPr lang="uk-UA" sz="1800" dirty="0"/>
              <a:t> </a:t>
            </a:r>
            <a:r>
              <a:rPr lang="uk-UA" sz="1800" dirty="0" err="1"/>
              <a:t>such</a:t>
            </a:r>
            <a:r>
              <a:rPr lang="uk-UA" sz="1800" dirty="0"/>
              <a:t> </a:t>
            </a:r>
            <a:r>
              <a:rPr lang="uk-UA" sz="1800" dirty="0" err="1"/>
              <a:t>as</a:t>
            </a:r>
            <a:r>
              <a:rPr lang="uk-UA" sz="1800" dirty="0"/>
              <a:t> </a:t>
            </a:r>
            <a:r>
              <a:rPr lang="uk-UA" sz="1800" dirty="0" err="1"/>
              <a:t>the</a:t>
            </a:r>
            <a:r>
              <a:rPr lang="uk-UA" sz="1800" dirty="0"/>
              <a:t> </a:t>
            </a:r>
            <a:r>
              <a:rPr lang="uk-UA" sz="1800" dirty="0" err="1"/>
              <a:t>entry</a:t>
            </a:r>
            <a:r>
              <a:rPr lang="uk-UA" sz="1800" dirty="0"/>
              <a:t> </a:t>
            </a:r>
            <a:r>
              <a:rPr lang="uk-UA" sz="1800" dirty="0" err="1"/>
              <a:t>and</a:t>
            </a:r>
            <a:r>
              <a:rPr lang="uk-UA" sz="1800" dirty="0"/>
              <a:t> </a:t>
            </a:r>
            <a:r>
              <a:rPr lang="uk-UA" sz="1800" dirty="0" err="1"/>
              <a:t>exit</a:t>
            </a:r>
            <a:r>
              <a:rPr lang="uk-UA" sz="1800" dirty="0"/>
              <a:t> </a:t>
            </a:r>
            <a:r>
              <a:rPr lang="uk-UA" sz="1800" dirty="0" err="1"/>
              <a:t>of</a:t>
            </a:r>
            <a:r>
              <a:rPr lang="uk-UA" sz="1800" dirty="0"/>
              <a:t> </a:t>
            </a:r>
            <a:r>
              <a:rPr lang="uk-UA" sz="1800" dirty="0" err="1"/>
              <a:t>firms</a:t>
            </a:r>
            <a:r>
              <a:rPr lang="uk-UA" sz="1800" dirty="0"/>
              <a:t>, </a:t>
            </a:r>
            <a:r>
              <a:rPr lang="uk-UA" sz="1800" dirty="0" err="1"/>
              <a:t>innovation</a:t>
            </a:r>
            <a:r>
              <a:rPr lang="uk-UA" sz="1800" dirty="0"/>
              <a:t>, </a:t>
            </a:r>
            <a:r>
              <a:rPr lang="uk-UA" sz="1800" dirty="0" err="1"/>
              <a:t>role</a:t>
            </a:r>
            <a:r>
              <a:rPr lang="uk-UA" sz="1800" dirty="0"/>
              <a:t> </a:t>
            </a:r>
            <a:r>
              <a:rPr lang="uk-UA" sz="1800" dirty="0" err="1"/>
              <a:t>of</a:t>
            </a:r>
            <a:r>
              <a:rPr lang="uk-UA" sz="1800" dirty="0"/>
              <a:t> </a:t>
            </a:r>
            <a:r>
              <a:rPr lang="uk-UA" sz="1800" dirty="0" err="1"/>
              <a:t>trademarks</a:t>
            </a:r>
            <a:r>
              <a:rPr lang="uk-UA" sz="1800" dirty="0"/>
              <a:t>. </a:t>
            </a:r>
            <a:r>
              <a:rPr lang="uk-UA" sz="1800" b="1" dirty="0" err="1"/>
              <a:t>Labor</a:t>
            </a:r>
            <a:r>
              <a:rPr lang="uk-UA" sz="1800" b="1" dirty="0"/>
              <a:t> </a:t>
            </a:r>
            <a:r>
              <a:rPr lang="uk-UA" sz="1800" b="1" dirty="0" err="1"/>
              <a:t>economics</a:t>
            </a:r>
            <a:r>
              <a:rPr lang="uk-UA" sz="1800" b="1" dirty="0"/>
              <a:t> </a:t>
            </a:r>
            <a:r>
              <a:rPr lang="uk-UA" sz="1800" dirty="0" err="1"/>
              <a:t>examines</a:t>
            </a:r>
            <a:r>
              <a:rPr lang="uk-UA" sz="1800" dirty="0"/>
              <a:t> </a:t>
            </a:r>
            <a:r>
              <a:rPr lang="uk-UA" sz="1800" dirty="0" err="1"/>
              <a:t>wages</a:t>
            </a:r>
            <a:r>
              <a:rPr lang="uk-UA" sz="1800" dirty="0"/>
              <a:t>, </a:t>
            </a:r>
            <a:r>
              <a:rPr lang="uk-UA" sz="1800" dirty="0" err="1"/>
              <a:t>employment</a:t>
            </a:r>
            <a:r>
              <a:rPr lang="uk-UA" sz="1800" dirty="0"/>
              <a:t>, </a:t>
            </a:r>
            <a:r>
              <a:rPr lang="uk-UA" sz="1800" dirty="0" err="1"/>
              <a:t>and</a:t>
            </a:r>
            <a:r>
              <a:rPr lang="uk-UA" sz="1800" dirty="0"/>
              <a:t> </a:t>
            </a:r>
            <a:r>
              <a:rPr lang="uk-UA" sz="1800" dirty="0" err="1"/>
              <a:t>labor</a:t>
            </a:r>
            <a:r>
              <a:rPr lang="uk-UA" sz="1800" dirty="0"/>
              <a:t> </a:t>
            </a:r>
            <a:r>
              <a:rPr lang="uk-UA" sz="1800" dirty="0" err="1"/>
              <a:t>market</a:t>
            </a:r>
            <a:r>
              <a:rPr lang="uk-UA" sz="1800" dirty="0"/>
              <a:t> </a:t>
            </a:r>
            <a:r>
              <a:rPr lang="uk-UA" sz="1800" dirty="0" err="1"/>
              <a:t>dynamics</a:t>
            </a:r>
            <a:r>
              <a:rPr lang="uk-UA" sz="1800" dirty="0"/>
              <a:t>. </a:t>
            </a:r>
            <a:r>
              <a:rPr lang="uk-UA" sz="1800" b="1" dirty="0" err="1"/>
              <a:t>Public</a:t>
            </a:r>
            <a:r>
              <a:rPr lang="uk-UA" sz="1800" b="1" dirty="0"/>
              <a:t> </a:t>
            </a:r>
            <a:r>
              <a:rPr lang="uk-UA" sz="1800" b="1" dirty="0" err="1"/>
              <a:t>finance</a:t>
            </a:r>
            <a:r>
              <a:rPr lang="uk-UA" sz="1800" b="1" dirty="0"/>
              <a:t> </a:t>
            </a:r>
            <a:r>
              <a:rPr lang="uk-UA" sz="1800" dirty="0"/>
              <a:t>(</a:t>
            </a:r>
            <a:r>
              <a:rPr lang="uk-UA" sz="1800" dirty="0" err="1"/>
              <a:t>also</a:t>
            </a:r>
            <a:r>
              <a:rPr lang="uk-UA" sz="1800" dirty="0"/>
              <a:t> </a:t>
            </a:r>
            <a:r>
              <a:rPr lang="uk-UA" sz="1800" dirty="0" err="1"/>
              <a:t>called</a:t>
            </a:r>
            <a:r>
              <a:rPr lang="uk-UA" sz="1800" dirty="0"/>
              <a:t> </a:t>
            </a:r>
            <a:r>
              <a:rPr lang="uk-UA" sz="1800" dirty="0" err="1"/>
              <a:t>public</a:t>
            </a:r>
            <a:r>
              <a:rPr lang="uk-UA" sz="1800" dirty="0"/>
              <a:t> </a:t>
            </a:r>
            <a:r>
              <a:rPr lang="uk-UA" sz="1800" dirty="0" err="1"/>
              <a:t>economics</a:t>
            </a:r>
            <a:r>
              <a:rPr lang="uk-UA" sz="1800" dirty="0"/>
              <a:t>) </a:t>
            </a:r>
            <a:r>
              <a:rPr lang="uk-UA" sz="1800" dirty="0" err="1"/>
              <a:t>examines</a:t>
            </a:r>
            <a:r>
              <a:rPr lang="uk-UA" sz="1800" dirty="0"/>
              <a:t> </a:t>
            </a:r>
            <a:r>
              <a:rPr lang="uk-UA" sz="1800" dirty="0" err="1"/>
              <a:t>the</a:t>
            </a:r>
            <a:r>
              <a:rPr lang="uk-UA" sz="1800" dirty="0"/>
              <a:t> </a:t>
            </a:r>
            <a:r>
              <a:rPr lang="uk-UA" sz="1800" dirty="0" err="1"/>
              <a:t>design</a:t>
            </a:r>
            <a:r>
              <a:rPr lang="uk-UA" sz="1800" dirty="0"/>
              <a:t> </a:t>
            </a:r>
            <a:r>
              <a:rPr lang="uk-UA" sz="1800" dirty="0" err="1"/>
              <a:t>of</a:t>
            </a:r>
            <a:r>
              <a:rPr lang="uk-UA" sz="1800" dirty="0"/>
              <a:t> </a:t>
            </a:r>
            <a:r>
              <a:rPr lang="uk-UA" sz="1800" dirty="0" err="1"/>
              <a:t>government</a:t>
            </a:r>
            <a:r>
              <a:rPr lang="uk-UA" sz="1800" dirty="0"/>
              <a:t> </a:t>
            </a:r>
            <a:r>
              <a:rPr lang="uk-UA" sz="1800" dirty="0" err="1"/>
              <a:t>tax</a:t>
            </a:r>
            <a:r>
              <a:rPr lang="uk-UA" sz="1800" dirty="0"/>
              <a:t> </a:t>
            </a:r>
            <a:r>
              <a:rPr lang="uk-UA" sz="1800" dirty="0" err="1"/>
              <a:t>and</a:t>
            </a:r>
            <a:r>
              <a:rPr lang="uk-UA" sz="1800" dirty="0"/>
              <a:t> </a:t>
            </a:r>
            <a:r>
              <a:rPr lang="uk-UA" sz="1800" dirty="0" err="1"/>
              <a:t>expenditure</a:t>
            </a:r>
            <a:r>
              <a:rPr lang="uk-UA" sz="1800" dirty="0"/>
              <a:t> </a:t>
            </a:r>
            <a:r>
              <a:rPr lang="uk-UA" sz="1800" dirty="0" err="1"/>
              <a:t>policies</a:t>
            </a:r>
            <a:r>
              <a:rPr lang="uk-UA" sz="1800" dirty="0"/>
              <a:t> </a:t>
            </a:r>
            <a:r>
              <a:rPr lang="uk-UA" sz="1800" dirty="0" err="1"/>
              <a:t>and</a:t>
            </a:r>
            <a:r>
              <a:rPr lang="uk-UA" sz="1800" dirty="0"/>
              <a:t> </a:t>
            </a:r>
            <a:r>
              <a:rPr lang="uk-UA" sz="1800" dirty="0" err="1"/>
              <a:t>economic</a:t>
            </a:r>
            <a:r>
              <a:rPr lang="uk-UA" sz="1800" dirty="0"/>
              <a:t> </a:t>
            </a:r>
            <a:r>
              <a:rPr lang="uk-UA" sz="1800" dirty="0" err="1"/>
              <a:t>effects</a:t>
            </a:r>
            <a:r>
              <a:rPr lang="uk-UA" sz="1800" dirty="0"/>
              <a:t> </a:t>
            </a:r>
            <a:r>
              <a:rPr lang="uk-UA" sz="1800" dirty="0" err="1"/>
              <a:t>of</a:t>
            </a:r>
            <a:r>
              <a:rPr lang="uk-UA" sz="1800" dirty="0"/>
              <a:t> </a:t>
            </a:r>
            <a:r>
              <a:rPr lang="uk-UA" sz="1800" dirty="0" err="1"/>
              <a:t>these</a:t>
            </a:r>
            <a:r>
              <a:rPr lang="uk-UA" sz="1800" dirty="0"/>
              <a:t> </a:t>
            </a:r>
            <a:r>
              <a:rPr lang="uk-UA" sz="1800" dirty="0" err="1"/>
              <a:t>policies</a:t>
            </a:r>
            <a:r>
              <a:rPr lang="uk-UA" sz="1800" dirty="0"/>
              <a:t> (</a:t>
            </a:r>
            <a:r>
              <a:rPr lang="uk-UA" sz="1800" dirty="0" err="1"/>
              <a:t>e.g</a:t>
            </a:r>
            <a:r>
              <a:rPr lang="uk-UA" sz="1800" dirty="0"/>
              <a:t>., </a:t>
            </a:r>
            <a:r>
              <a:rPr lang="uk-UA" sz="1800" dirty="0" err="1"/>
              <a:t>social</a:t>
            </a:r>
            <a:r>
              <a:rPr lang="uk-UA" sz="1800" dirty="0"/>
              <a:t> </a:t>
            </a:r>
            <a:r>
              <a:rPr lang="uk-UA" sz="1800" dirty="0" err="1"/>
              <a:t>insurance</a:t>
            </a:r>
            <a:r>
              <a:rPr lang="uk-UA" sz="1800" dirty="0"/>
              <a:t> </a:t>
            </a:r>
            <a:r>
              <a:rPr lang="uk-UA" sz="1800" dirty="0" err="1"/>
              <a:t>programs</a:t>
            </a:r>
            <a:r>
              <a:rPr lang="uk-UA" sz="1800" dirty="0"/>
              <a:t>).</a:t>
            </a:r>
            <a:endParaRPr lang="ru-RU" sz="1800" dirty="0"/>
          </a:p>
          <a:p>
            <a:r>
              <a:rPr lang="uk-UA" sz="1800" b="1" dirty="0" err="1"/>
              <a:t>Health</a:t>
            </a:r>
            <a:r>
              <a:rPr lang="uk-UA" sz="1800" b="1" dirty="0"/>
              <a:t> </a:t>
            </a:r>
            <a:r>
              <a:rPr lang="uk-UA" sz="1800" b="1" dirty="0" err="1"/>
              <a:t>economics</a:t>
            </a:r>
            <a:r>
              <a:rPr lang="uk-UA" sz="1800" b="1" dirty="0"/>
              <a:t> </a:t>
            </a:r>
            <a:r>
              <a:rPr lang="uk-UA" sz="1800" dirty="0" err="1"/>
              <a:t>examines</a:t>
            </a:r>
            <a:r>
              <a:rPr lang="uk-UA" sz="1800" dirty="0"/>
              <a:t> </a:t>
            </a:r>
            <a:r>
              <a:rPr lang="uk-UA" sz="1800" dirty="0" err="1"/>
              <a:t>the</a:t>
            </a:r>
            <a:r>
              <a:rPr lang="uk-UA" sz="1800" dirty="0"/>
              <a:t> </a:t>
            </a:r>
            <a:r>
              <a:rPr lang="uk-UA" sz="1800" dirty="0" err="1"/>
              <a:t>organization</a:t>
            </a:r>
            <a:r>
              <a:rPr lang="uk-UA" sz="1800" dirty="0"/>
              <a:t> </a:t>
            </a:r>
            <a:r>
              <a:rPr lang="uk-UA" sz="1800" dirty="0" err="1"/>
              <a:t>of</a:t>
            </a:r>
            <a:r>
              <a:rPr lang="uk-UA" sz="1800" dirty="0"/>
              <a:t> </a:t>
            </a:r>
            <a:r>
              <a:rPr lang="uk-UA" sz="1800" dirty="0" err="1"/>
              <a:t>health</a:t>
            </a:r>
            <a:r>
              <a:rPr lang="uk-UA" sz="1800" dirty="0"/>
              <a:t> </a:t>
            </a:r>
            <a:r>
              <a:rPr lang="uk-UA" sz="1800" dirty="0" err="1"/>
              <a:t>care</a:t>
            </a:r>
            <a:r>
              <a:rPr lang="uk-UA" sz="1800" dirty="0"/>
              <a:t> </a:t>
            </a:r>
            <a:r>
              <a:rPr lang="uk-UA" sz="1800" dirty="0" err="1"/>
              <a:t>systems</a:t>
            </a:r>
            <a:r>
              <a:rPr lang="uk-UA" sz="1800" dirty="0"/>
              <a:t>, </a:t>
            </a:r>
            <a:r>
              <a:rPr lang="uk-UA" sz="1800" dirty="0" err="1"/>
              <a:t>including</a:t>
            </a:r>
            <a:r>
              <a:rPr lang="uk-UA" sz="1800" dirty="0"/>
              <a:t> </a:t>
            </a:r>
            <a:r>
              <a:rPr lang="uk-UA" sz="1800" dirty="0" err="1"/>
              <a:t>the</a:t>
            </a:r>
            <a:r>
              <a:rPr lang="uk-UA" sz="1800" dirty="0"/>
              <a:t> </a:t>
            </a:r>
            <a:r>
              <a:rPr lang="uk-UA" sz="1800" dirty="0" err="1"/>
              <a:t>role</a:t>
            </a:r>
            <a:r>
              <a:rPr lang="uk-UA" sz="1800" dirty="0"/>
              <a:t> </a:t>
            </a:r>
            <a:r>
              <a:rPr lang="uk-UA" sz="1800" dirty="0" err="1"/>
              <a:t>of</a:t>
            </a:r>
            <a:r>
              <a:rPr lang="uk-UA" sz="1800" dirty="0"/>
              <a:t> </a:t>
            </a:r>
            <a:r>
              <a:rPr lang="uk-UA" sz="1800" dirty="0" err="1"/>
              <a:t>the</a:t>
            </a:r>
            <a:r>
              <a:rPr lang="uk-UA" sz="1800" dirty="0"/>
              <a:t> </a:t>
            </a:r>
            <a:r>
              <a:rPr lang="uk-UA" sz="1800" dirty="0" err="1"/>
              <a:t>health</a:t>
            </a:r>
            <a:r>
              <a:rPr lang="uk-UA" sz="1800" dirty="0"/>
              <a:t> </a:t>
            </a:r>
            <a:r>
              <a:rPr lang="uk-UA" sz="1800" dirty="0" err="1"/>
              <a:t>care</a:t>
            </a:r>
            <a:r>
              <a:rPr lang="uk-UA" sz="1800" dirty="0"/>
              <a:t> </a:t>
            </a:r>
            <a:r>
              <a:rPr lang="uk-UA" sz="1800" dirty="0" err="1"/>
              <a:t>workforce</a:t>
            </a:r>
            <a:r>
              <a:rPr lang="uk-UA" sz="1800" dirty="0"/>
              <a:t> </a:t>
            </a:r>
            <a:r>
              <a:rPr lang="uk-UA" sz="1800" dirty="0" err="1"/>
              <a:t>and</a:t>
            </a:r>
            <a:r>
              <a:rPr lang="uk-UA" sz="1800" dirty="0"/>
              <a:t> </a:t>
            </a:r>
            <a:r>
              <a:rPr lang="uk-UA" sz="1800" dirty="0" err="1"/>
              <a:t>health</a:t>
            </a:r>
            <a:r>
              <a:rPr lang="uk-UA" sz="1800" dirty="0"/>
              <a:t> </a:t>
            </a:r>
            <a:r>
              <a:rPr lang="uk-UA" sz="1800" dirty="0" err="1"/>
              <a:t>insurance</a:t>
            </a:r>
            <a:r>
              <a:rPr lang="uk-UA" sz="1800" dirty="0"/>
              <a:t> </a:t>
            </a:r>
            <a:r>
              <a:rPr lang="uk-UA" sz="1800" dirty="0" err="1"/>
              <a:t>programs</a:t>
            </a:r>
            <a:r>
              <a:rPr lang="uk-UA" sz="1800" dirty="0"/>
              <a:t>. </a:t>
            </a:r>
            <a:r>
              <a:rPr lang="uk-UA" sz="1800" dirty="0" err="1"/>
              <a:t>The</a:t>
            </a:r>
            <a:r>
              <a:rPr lang="uk-UA" sz="1800" dirty="0"/>
              <a:t> </a:t>
            </a:r>
            <a:r>
              <a:rPr lang="uk-UA" sz="1800" dirty="0" err="1"/>
              <a:t>field</a:t>
            </a:r>
            <a:r>
              <a:rPr lang="uk-UA" sz="1800" dirty="0"/>
              <a:t> </a:t>
            </a:r>
            <a:r>
              <a:rPr lang="uk-UA" sz="1800" dirty="0" err="1"/>
              <a:t>of</a:t>
            </a:r>
            <a:r>
              <a:rPr lang="uk-UA" sz="1800" dirty="0"/>
              <a:t> </a:t>
            </a:r>
            <a:r>
              <a:rPr lang="uk-UA" sz="1800" b="1" dirty="0" err="1"/>
              <a:t>financial</a:t>
            </a:r>
            <a:r>
              <a:rPr lang="uk-UA" sz="1800" b="1" dirty="0"/>
              <a:t> </a:t>
            </a:r>
            <a:r>
              <a:rPr lang="uk-UA" sz="1800" b="1" dirty="0" err="1"/>
              <a:t>economics</a:t>
            </a:r>
            <a:r>
              <a:rPr lang="uk-UA" sz="1800" b="1" dirty="0"/>
              <a:t> </a:t>
            </a:r>
            <a:r>
              <a:rPr lang="uk-UA" sz="1800" dirty="0" err="1"/>
              <a:t>examines</a:t>
            </a:r>
            <a:r>
              <a:rPr lang="uk-UA" sz="1800" dirty="0"/>
              <a:t> </a:t>
            </a:r>
            <a:r>
              <a:rPr lang="uk-UA" sz="1800" dirty="0" err="1"/>
              <a:t>topics</a:t>
            </a:r>
            <a:r>
              <a:rPr lang="uk-UA" sz="1800" dirty="0"/>
              <a:t> </a:t>
            </a:r>
            <a:r>
              <a:rPr lang="uk-UA" sz="1800" dirty="0" err="1"/>
              <a:t>such</a:t>
            </a:r>
            <a:r>
              <a:rPr lang="uk-UA" sz="1800" dirty="0"/>
              <a:t> </a:t>
            </a:r>
            <a:r>
              <a:rPr lang="uk-UA" sz="1800" dirty="0" err="1"/>
              <a:t>as</a:t>
            </a:r>
            <a:r>
              <a:rPr lang="uk-UA" sz="1800" dirty="0"/>
              <a:t> </a:t>
            </a:r>
            <a:r>
              <a:rPr lang="uk-UA" sz="1800" dirty="0" err="1"/>
              <a:t>the</a:t>
            </a:r>
            <a:r>
              <a:rPr lang="uk-UA" sz="1800" dirty="0"/>
              <a:t> </a:t>
            </a:r>
            <a:r>
              <a:rPr lang="uk-UA" sz="1800" dirty="0" err="1"/>
              <a:t>structure</a:t>
            </a:r>
            <a:r>
              <a:rPr lang="uk-UA" sz="1800" dirty="0"/>
              <a:t> </a:t>
            </a:r>
            <a:r>
              <a:rPr lang="uk-UA" sz="1800" dirty="0" err="1"/>
              <a:t>of</a:t>
            </a:r>
            <a:r>
              <a:rPr lang="uk-UA" sz="1800" dirty="0"/>
              <a:t> </a:t>
            </a:r>
            <a:r>
              <a:rPr lang="uk-UA" sz="1800" dirty="0" err="1"/>
              <a:t>optimal</a:t>
            </a:r>
            <a:r>
              <a:rPr lang="uk-UA" sz="1800" dirty="0"/>
              <a:t> </a:t>
            </a:r>
            <a:r>
              <a:rPr lang="uk-UA" sz="1800" dirty="0" err="1"/>
              <a:t>portfolios</a:t>
            </a:r>
            <a:r>
              <a:rPr lang="uk-UA" sz="1800" dirty="0"/>
              <a:t>, </a:t>
            </a:r>
            <a:r>
              <a:rPr lang="uk-UA" sz="1800" dirty="0" err="1"/>
              <a:t>the</a:t>
            </a:r>
            <a:r>
              <a:rPr lang="uk-UA" sz="1800" dirty="0"/>
              <a:t> </a:t>
            </a:r>
            <a:r>
              <a:rPr lang="uk-UA" sz="1800" dirty="0" err="1"/>
              <a:t>rate</a:t>
            </a:r>
            <a:r>
              <a:rPr lang="uk-UA" sz="1800" dirty="0"/>
              <a:t> </a:t>
            </a:r>
            <a:r>
              <a:rPr lang="uk-UA" sz="1800" dirty="0" err="1"/>
              <a:t>of</a:t>
            </a:r>
            <a:r>
              <a:rPr lang="uk-UA" sz="1800" dirty="0"/>
              <a:t> </a:t>
            </a:r>
            <a:r>
              <a:rPr lang="uk-UA" sz="1800" dirty="0" err="1"/>
              <a:t>return</a:t>
            </a:r>
            <a:r>
              <a:rPr lang="uk-UA" sz="1800" dirty="0"/>
              <a:t> </a:t>
            </a:r>
            <a:r>
              <a:rPr lang="uk-UA" sz="1800" dirty="0" err="1"/>
              <a:t>to</a:t>
            </a:r>
            <a:r>
              <a:rPr lang="uk-UA" sz="1800" dirty="0"/>
              <a:t> </a:t>
            </a:r>
            <a:r>
              <a:rPr lang="uk-UA" sz="1800" dirty="0" err="1"/>
              <a:t>capital</a:t>
            </a:r>
            <a:r>
              <a:rPr lang="uk-UA" sz="1800" dirty="0"/>
              <a:t>, </a:t>
            </a:r>
            <a:r>
              <a:rPr lang="uk-UA" sz="1800" dirty="0" err="1"/>
              <a:t>econometric</a:t>
            </a:r>
            <a:r>
              <a:rPr lang="uk-UA" sz="1800" dirty="0"/>
              <a:t> </a:t>
            </a:r>
            <a:r>
              <a:rPr lang="uk-UA" sz="1800" dirty="0" err="1"/>
              <a:t>analysis</a:t>
            </a:r>
            <a:r>
              <a:rPr lang="uk-UA" sz="1800" dirty="0"/>
              <a:t> </a:t>
            </a:r>
            <a:r>
              <a:rPr lang="uk-UA" sz="1800" dirty="0" err="1"/>
              <a:t>of</a:t>
            </a:r>
            <a:r>
              <a:rPr lang="uk-UA" sz="1800" dirty="0"/>
              <a:t> </a:t>
            </a:r>
            <a:r>
              <a:rPr lang="uk-UA" sz="1800" dirty="0" err="1"/>
              <a:t>security</a:t>
            </a:r>
            <a:r>
              <a:rPr lang="uk-UA" sz="1800" dirty="0"/>
              <a:t> </a:t>
            </a:r>
            <a:r>
              <a:rPr lang="uk-UA" sz="1800" dirty="0" err="1"/>
              <a:t>returns</a:t>
            </a:r>
            <a:r>
              <a:rPr lang="uk-UA" sz="1800" dirty="0"/>
              <a:t>, </a:t>
            </a:r>
            <a:r>
              <a:rPr lang="uk-UA" sz="1800" dirty="0" err="1"/>
              <a:t>and</a:t>
            </a:r>
            <a:r>
              <a:rPr lang="uk-UA" sz="1800" dirty="0"/>
              <a:t> </a:t>
            </a:r>
            <a:r>
              <a:rPr lang="uk-UA" sz="1800" dirty="0" err="1"/>
              <a:t>corporate</a:t>
            </a:r>
            <a:r>
              <a:rPr lang="uk-UA" sz="1800" dirty="0"/>
              <a:t> </a:t>
            </a:r>
            <a:r>
              <a:rPr lang="uk-UA" sz="1800" dirty="0" err="1"/>
              <a:t>financial</a:t>
            </a:r>
            <a:r>
              <a:rPr lang="uk-UA" sz="1800" dirty="0"/>
              <a:t> </a:t>
            </a:r>
            <a:r>
              <a:rPr lang="uk-UA" sz="1800" dirty="0" err="1"/>
              <a:t>behavior</a:t>
            </a:r>
            <a:r>
              <a:rPr lang="uk-UA" sz="1800" dirty="0"/>
              <a:t>. </a:t>
            </a:r>
            <a:endParaRPr lang="ru-RU" sz="1800" dirty="0"/>
          </a:p>
        </p:txBody>
      </p:sp>
    </p:spTree>
    <p:extLst>
      <p:ext uri="{BB962C8B-B14F-4D97-AF65-F5344CB8AC3E}">
        <p14:creationId xmlns:p14="http://schemas.microsoft.com/office/powerpoint/2010/main" val="99441586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wipe(left)">
                                      <p:cBhvr>
                                        <p:cTn id="7" dur="500"/>
                                        <p:tgtEl>
                                          <p:spTgt spid="778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9">
                                            <p:txEl>
                                              <p:pRg st="1" end="1"/>
                                            </p:txEl>
                                          </p:spTgt>
                                        </p:tgtEl>
                                        <p:attrNameLst>
                                          <p:attrName>style.visibility</p:attrName>
                                        </p:attrNameLst>
                                      </p:cBhvr>
                                      <p:to>
                                        <p:strVal val="visible"/>
                                      </p:to>
                                    </p:set>
                                    <p:animEffect transition="in" filter="wipe(left)">
                                      <p:cBhvr>
                                        <p:cTn id="12" dur="500"/>
                                        <p:tgtEl>
                                          <p:spTgt spid="778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9">
                                            <p:txEl>
                                              <p:pRg st="2" end="2"/>
                                            </p:txEl>
                                          </p:spTgt>
                                        </p:tgtEl>
                                        <p:attrNameLst>
                                          <p:attrName>style.visibility</p:attrName>
                                        </p:attrNameLst>
                                      </p:cBhvr>
                                      <p:to>
                                        <p:strVal val="visible"/>
                                      </p:to>
                                    </p:set>
                                    <p:animEffect transition="in" filter="wipe(left)">
                                      <p:cBhvr>
                                        <p:cTn id="17" dur="500"/>
                                        <p:tgtEl>
                                          <p:spTgt spid="778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762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1683" name="Rectangle 3"/>
          <p:cNvSpPr>
            <a:spLocks noChangeArrowheads="1"/>
          </p:cNvSpPr>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1684" name="Rectangle 4"/>
          <p:cNvSpPr>
            <a:spLocks noGrp="1" noChangeArrowheads="1"/>
          </p:cNvSpPr>
          <p:nvPr>
            <p:ph type="ctrTitle"/>
          </p:nvPr>
        </p:nvSpPr>
        <p:spPr>
          <a:xfrm>
            <a:off x="762000" y="1809750"/>
            <a:ext cx="7772400" cy="1143000"/>
          </a:xfrm>
          <a:noFill/>
          <a:ln/>
        </p:spPr>
        <p:txBody>
          <a:bodyPr/>
          <a:lstStyle/>
          <a:p>
            <a:pPr algn="ctr"/>
            <a:endParaRPr lang="en-US" sz="6600" dirty="0"/>
          </a:p>
        </p:txBody>
      </p:sp>
      <p:sp>
        <p:nvSpPr>
          <p:cNvPr id="71686" name="AutoShape 6"/>
          <p:cNvSpPr>
            <a:spLocks noChangeArrowheads="1"/>
          </p:cNvSpPr>
          <p:nvPr/>
        </p:nvSpPr>
        <p:spPr bwMode="auto">
          <a:xfrm>
            <a:off x="717550" y="492125"/>
            <a:ext cx="1076325" cy="5556250"/>
          </a:xfrm>
          <a:prstGeom prst="rtTriangle">
            <a:avLst/>
          </a:prstGeom>
          <a:gradFill rotWithShape="0">
            <a:gsLst>
              <a:gs pos="0">
                <a:srgbClr val="48845C"/>
              </a:gs>
              <a:gs pos="100000">
                <a:srgbClr val="1C4E35"/>
              </a:gs>
            </a:gsLst>
            <a:lin ang="2700000" scaled="1"/>
          </a:gradFill>
          <a:ln>
            <a:noFill/>
          </a:ln>
          <a:effectLst>
            <a:outerShdw dist="107763" dir="2700000" algn="ctr" rotWithShape="0">
              <a:srgbClr val="B2B2B2"/>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endParaRPr lang="ru-RU"/>
          </a:p>
        </p:txBody>
      </p:sp>
      <p:sp>
        <p:nvSpPr>
          <p:cNvPr id="71687" name="Line 7"/>
          <p:cNvSpPr>
            <a:spLocks noChangeShapeType="1"/>
          </p:cNvSpPr>
          <p:nvPr/>
        </p:nvSpPr>
        <p:spPr bwMode="auto">
          <a:xfrm>
            <a:off x="563563" y="1905000"/>
            <a:ext cx="0" cy="3879850"/>
          </a:xfrm>
          <a:prstGeom prst="line">
            <a:avLst/>
          </a:prstGeom>
          <a:noFill/>
          <a:ln w="38100">
            <a:solidFill>
              <a:srgbClr val="66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1688" name="Line 8"/>
          <p:cNvSpPr>
            <a:spLocks noChangeShapeType="1"/>
          </p:cNvSpPr>
          <p:nvPr/>
        </p:nvSpPr>
        <p:spPr bwMode="auto">
          <a:xfrm rot="20903740" flipV="1">
            <a:off x="1250950" y="2460625"/>
            <a:ext cx="22225" cy="3246438"/>
          </a:xfrm>
          <a:prstGeom prst="line">
            <a:avLst/>
          </a:prstGeom>
          <a:noFill/>
          <a:ln w="5715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1689" name="Line 9"/>
          <p:cNvSpPr>
            <a:spLocks noChangeShapeType="1"/>
          </p:cNvSpPr>
          <p:nvPr/>
        </p:nvSpPr>
        <p:spPr bwMode="auto">
          <a:xfrm>
            <a:off x="900113" y="5837238"/>
            <a:ext cx="739775" cy="0"/>
          </a:xfrm>
          <a:prstGeom prst="line">
            <a:avLst/>
          </a:prstGeom>
          <a:noFill/>
          <a:ln w="38100">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1691" name="Rectangle 11"/>
          <p:cNvSpPr>
            <a:spLocks noGrp="1" noChangeArrowheads="1"/>
          </p:cNvSpPr>
          <p:nvPr>
            <p:ph type="subTitle" idx="1"/>
          </p:nvPr>
        </p:nvSpPr>
        <p:spPr>
          <a:xfrm>
            <a:off x="1524000" y="3352800"/>
            <a:ext cx="7112000" cy="990600"/>
          </a:xfrm>
          <a:noFill/>
          <a:ln/>
          <a:effectLst>
            <a:outerShdw dist="71842" dir="2700000" algn="ctr" rotWithShape="0">
              <a:srgbClr val="B2B2B2"/>
            </a:outerShdw>
          </a:effectLst>
        </p:spPr>
        <p:txBody>
          <a:bodyPr/>
          <a:lstStyle/>
          <a:p>
            <a:pPr>
              <a:lnSpc>
                <a:spcPct val="90000"/>
              </a:lnSpc>
            </a:pPr>
            <a:endParaRPr lang="en-US" sz="6000" b="1" dirty="0"/>
          </a:p>
        </p:txBody>
      </p:sp>
      <p:pic>
        <p:nvPicPr>
          <p:cNvPr id="11" name="Picture 4" descr="логотип KS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4275" y="2452298"/>
            <a:ext cx="1695450" cy="170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thruBlk="1"/>
  </p:transition>
</p:sld>
</file>

<file path=ppt/theme/theme1.xml><?xml version="1.0" encoding="utf-8"?>
<a:theme xmlns:a="http://schemas.openxmlformats.org/drawingml/2006/main" name="Multiple Bars">
  <a:themeElements>
    <a:clrScheme name="">
      <a:dk1>
        <a:srgbClr val="000000"/>
      </a:dk1>
      <a:lt1>
        <a:srgbClr val="FFFFE1"/>
      </a:lt1>
      <a:dk2>
        <a:srgbClr val="000000"/>
      </a:dk2>
      <a:lt2>
        <a:srgbClr val="FFFFCC"/>
      </a:lt2>
      <a:accent1>
        <a:srgbClr val="FF9933"/>
      </a:accent1>
      <a:accent2>
        <a:srgbClr val="9999FF"/>
      </a:accent2>
      <a:accent3>
        <a:srgbClr val="FFFFEE"/>
      </a:accent3>
      <a:accent4>
        <a:srgbClr val="000000"/>
      </a:accent4>
      <a:accent5>
        <a:srgbClr val="FFCAAD"/>
      </a:accent5>
      <a:accent6>
        <a:srgbClr val="8A8AE7"/>
      </a:accent6>
      <a:hlink>
        <a:srgbClr val="FFCC99"/>
      </a:hlink>
      <a:folHlink>
        <a:srgbClr val="DDDDDD"/>
      </a:folHlink>
    </a:clrScheme>
    <a:fontScheme name="Multiple Bars">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Multiple Bar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iple 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ultiple Bar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iple Bar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iple 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iple 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ultiple 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E1"/>
    </a:lt1>
    <a:dk2>
      <a:srgbClr val="000000"/>
    </a:dk2>
    <a:lt2>
      <a:srgbClr val="FFFFCC"/>
    </a:lt2>
    <a:accent1>
      <a:srgbClr val="FF9933"/>
    </a:accent1>
    <a:accent2>
      <a:srgbClr val="9999FF"/>
    </a:accent2>
    <a:accent3>
      <a:srgbClr val="FFFFEE"/>
    </a:accent3>
    <a:accent4>
      <a:srgbClr val="000000"/>
    </a:accent4>
    <a:accent5>
      <a:srgbClr val="FFCAAD"/>
    </a:accent5>
    <a:accent6>
      <a:srgbClr val="8A8AE7"/>
    </a:accent6>
    <a:hlink>
      <a:srgbClr val="FFCC99"/>
    </a:hlink>
    <a:folHlink>
      <a:srgbClr val="DDDDDD"/>
    </a:folHlink>
  </a:clrScheme>
</a:themeOverride>
</file>

<file path=ppt/theme/themeOverride2.xml><?xml version="1.0" encoding="utf-8"?>
<a:themeOverride xmlns:a="http://schemas.openxmlformats.org/drawingml/2006/main">
  <a:clrScheme name="">
    <a:dk1>
      <a:srgbClr val="000000"/>
    </a:dk1>
    <a:lt1>
      <a:srgbClr val="FFFFE1"/>
    </a:lt1>
    <a:dk2>
      <a:srgbClr val="000000"/>
    </a:dk2>
    <a:lt2>
      <a:srgbClr val="FFFFCC"/>
    </a:lt2>
    <a:accent1>
      <a:srgbClr val="FF9933"/>
    </a:accent1>
    <a:accent2>
      <a:srgbClr val="9999FF"/>
    </a:accent2>
    <a:accent3>
      <a:srgbClr val="FFFFEE"/>
    </a:accent3>
    <a:accent4>
      <a:srgbClr val="000000"/>
    </a:accent4>
    <a:accent5>
      <a:srgbClr val="FFCAAD"/>
    </a:accent5>
    <a:accent6>
      <a:srgbClr val="8A8AE7"/>
    </a:accent6>
    <a:hlink>
      <a:srgbClr val="FFCC99"/>
    </a:hlink>
    <a:folHlink>
      <a:srgbClr val="DDDDDD"/>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Designs\Multiple Bars.pot</Template>
  <TotalTime>1941</TotalTime>
  <Words>724</Words>
  <Application>Microsoft Office PowerPoint</Application>
  <PresentationFormat>Экран (4:3)</PresentationFormat>
  <Paragraphs>61</Paragraphs>
  <Slides>9</Slides>
  <Notes>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Times New Roman</vt:lpstr>
      <vt:lpstr>Wingdings</vt:lpstr>
      <vt:lpstr>Multiple Bars</vt:lpstr>
      <vt:lpstr>Презентация PowerPoint</vt:lpstr>
      <vt:lpstr>Course Description</vt:lpstr>
      <vt:lpstr>Grade</vt:lpstr>
      <vt:lpstr>Course Readings</vt:lpstr>
      <vt:lpstr>The rough schedule</vt:lpstr>
      <vt:lpstr>Assignment: Article/Book Review in one of the Applied Microeconomics areas</vt:lpstr>
      <vt:lpstr>Assignment: Article/Book Review in one of the Applied Microeconomics areas (cont.)</vt:lpstr>
      <vt:lpstr>Oral discussion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creator>Jeff Caldwell (Russian translation N.Tourdyeva)</dc:creator>
  <cp:lastModifiedBy>Черная Марина Николаевна</cp:lastModifiedBy>
  <cp:revision>241</cp:revision>
  <dcterms:created xsi:type="dcterms:W3CDTF">1997-07-14T00:22:12Z</dcterms:created>
  <dcterms:modified xsi:type="dcterms:W3CDTF">2020-03-16T07:37:56Z</dcterms:modified>
</cp:coreProperties>
</file>