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7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Пользователь Windows" initials="ПW" lastIdx="2" clrIdx="0">
    <p:extLst>
      <p:ext uri="{19B8F6BF-5375-455C-9EA6-DF929625EA0E}">
        <p15:presenceInfo xmlns:p15="http://schemas.microsoft.com/office/powerpoint/2012/main" userId="Пользователь Window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85" autoAdjust="0"/>
    <p:restoredTop sz="94660"/>
  </p:normalViewPr>
  <p:slideViewPr>
    <p:cSldViewPr snapToGrid="0">
      <p:cViewPr varScale="1">
        <p:scale>
          <a:sx n="88" d="100"/>
          <a:sy n="88" d="100"/>
        </p:scale>
        <p:origin x="66" y="4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6FE84E-F3B7-41D3-A33D-D7498D4D8AA3}" type="datetimeFigureOut">
              <a:rPr lang="ru-RU" smtClean="0"/>
              <a:t>19.03.2019</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5AF1C9-2756-43E2-8C10-FBB5C310BA83}" type="slidenum">
              <a:rPr lang="ru-RU" smtClean="0"/>
              <a:t>‹#›</a:t>
            </a:fld>
            <a:endParaRPr lang="ru-RU"/>
          </a:p>
        </p:txBody>
      </p:sp>
    </p:spTree>
    <p:extLst>
      <p:ext uri="{BB962C8B-B14F-4D97-AF65-F5344CB8AC3E}">
        <p14:creationId xmlns:p14="http://schemas.microsoft.com/office/powerpoint/2010/main" val="814280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B5AF1C9-2756-43E2-8C10-FBB5C310BA83}" type="slidenum">
              <a:rPr lang="ru-RU" smtClean="0"/>
              <a:t>16</a:t>
            </a:fld>
            <a:endParaRPr lang="ru-RU"/>
          </a:p>
        </p:txBody>
      </p:sp>
    </p:spTree>
    <p:extLst>
      <p:ext uri="{BB962C8B-B14F-4D97-AF65-F5344CB8AC3E}">
        <p14:creationId xmlns:p14="http://schemas.microsoft.com/office/powerpoint/2010/main" val="2640315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7671D64-F63E-4863-9EF1-FEE01C162A16}" type="datetimeFigureOut">
              <a:rPr lang="uk-UA" smtClean="0"/>
              <a:t>19.03.2019</a:t>
            </a:fld>
            <a:endParaRPr lang="uk-UA"/>
          </a:p>
        </p:txBody>
      </p:sp>
      <p:sp>
        <p:nvSpPr>
          <p:cNvPr id="5" name="Footer Placeholder 4"/>
          <p:cNvSpPr>
            <a:spLocks noGrp="1"/>
          </p:cNvSpPr>
          <p:nvPr>
            <p:ph type="ftr" sz="quarter" idx="11"/>
          </p:nvPr>
        </p:nvSpPr>
        <p:spPr/>
        <p:txBody>
          <a:bodyPr/>
          <a:lstStyle/>
          <a:p>
            <a:endParaRPr lang="uk-UA"/>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031976A-A398-4CE0-A3E9-772EC7F044CB}" type="slidenum">
              <a:rPr lang="uk-UA" smtClean="0"/>
              <a:t>‹#›</a:t>
            </a:fld>
            <a:endParaRPr lang="uk-UA"/>
          </a:p>
        </p:txBody>
      </p:sp>
    </p:spTree>
    <p:extLst>
      <p:ext uri="{BB962C8B-B14F-4D97-AF65-F5344CB8AC3E}">
        <p14:creationId xmlns:p14="http://schemas.microsoft.com/office/powerpoint/2010/main" val="3558356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7671D64-F63E-4863-9EF1-FEE01C162A16}" type="datetimeFigureOut">
              <a:rPr lang="uk-UA" smtClean="0"/>
              <a:t>19.03.2019</a:t>
            </a:fld>
            <a:endParaRPr lang="uk-UA"/>
          </a:p>
        </p:txBody>
      </p:sp>
      <p:sp>
        <p:nvSpPr>
          <p:cNvPr id="5" name="Footer Placeholder 4"/>
          <p:cNvSpPr>
            <a:spLocks noGrp="1"/>
          </p:cNvSpPr>
          <p:nvPr>
            <p:ph type="ftr" sz="quarter" idx="11"/>
          </p:nvPr>
        </p:nvSpPr>
        <p:spPr/>
        <p:txBody>
          <a:bodyPr/>
          <a:lstStyle/>
          <a:p>
            <a:endParaRPr lang="uk-U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031976A-A398-4CE0-A3E9-772EC7F044CB}" type="slidenum">
              <a:rPr lang="uk-UA" smtClean="0"/>
              <a:t>‹#›</a:t>
            </a:fld>
            <a:endParaRPr lang="uk-UA"/>
          </a:p>
        </p:txBody>
      </p:sp>
    </p:spTree>
    <p:extLst>
      <p:ext uri="{BB962C8B-B14F-4D97-AF65-F5344CB8AC3E}">
        <p14:creationId xmlns:p14="http://schemas.microsoft.com/office/powerpoint/2010/main" val="4073635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7671D64-F63E-4863-9EF1-FEE01C162A16}" type="datetimeFigureOut">
              <a:rPr lang="uk-UA" smtClean="0"/>
              <a:t>19.03.2019</a:t>
            </a:fld>
            <a:endParaRPr lang="uk-UA"/>
          </a:p>
        </p:txBody>
      </p:sp>
      <p:sp>
        <p:nvSpPr>
          <p:cNvPr id="5" name="Footer Placeholder 4"/>
          <p:cNvSpPr>
            <a:spLocks noGrp="1"/>
          </p:cNvSpPr>
          <p:nvPr>
            <p:ph type="ftr" sz="quarter" idx="11"/>
          </p:nvPr>
        </p:nvSpPr>
        <p:spPr/>
        <p:txBody>
          <a:bodyPr/>
          <a:lstStyle/>
          <a:p>
            <a:endParaRPr lang="uk-U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031976A-A398-4CE0-A3E9-772EC7F044CB}" type="slidenum">
              <a:rPr lang="uk-UA" smtClean="0"/>
              <a:t>‹#›</a:t>
            </a:fld>
            <a:endParaRPr lang="uk-U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98954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47671D64-F63E-4863-9EF1-FEE01C162A16}" type="datetimeFigureOut">
              <a:rPr lang="uk-UA" smtClean="0"/>
              <a:t>19.03.2019</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031976A-A398-4CE0-A3E9-772EC7F044CB}" type="slidenum">
              <a:rPr lang="uk-UA" smtClean="0"/>
              <a:t>‹#›</a:t>
            </a:fld>
            <a:endParaRPr lang="uk-UA"/>
          </a:p>
        </p:txBody>
      </p:sp>
    </p:spTree>
    <p:extLst>
      <p:ext uri="{BB962C8B-B14F-4D97-AF65-F5344CB8AC3E}">
        <p14:creationId xmlns:p14="http://schemas.microsoft.com/office/powerpoint/2010/main" val="410546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47671D64-F63E-4863-9EF1-FEE01C162A16}" type="datetimeFigureOut">
              <a:rPr lang="uk-UA" smtClean="0"/>
              <a:t>19.03.2019</a:t>
            </a:fld>
            <a:endParaRPr lang="uk-UA"/>
          </a:p>
        </p:txBody>
      </p:sp>
      <p:sp>
        <p:nvSpPr>
          <p:cNvPr id="6" name="Footer Placeholder 5"/>
          <p:cNvSpPr>
            <a:spLocks noGrp="1"/>
          </p:cNvSpPr>
          <p:nvPr>
            <p:ph type="ftr" sz="quarter" idx="11"/>
          </p:nvPr>
        </p:nvSpPr>
        <p:spPr/>
        <p:txBody>
          <a:bodyPr/>
          <a:lstStyle/>
          <a:p>
            <a:endParaRPr lang="uk-U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031976A-A398-4CE0-A3E9-772EC7F044CB}" type="slidenum">
              <a:rPr lang="uk-UA" smtClean="0"/>
              <a:t>‹#›</a:t>
            </a:fld>
            <a:endParaRPr lang="uk-U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188014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47671D64-F63E-4863-9EF1-FEE01C162A16}" type="datetimeFigureOut">
              <a:rPr lang="uk-UA" smtClean="0"/>
              <a:t>19.03.2019</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031976A-A398-4CE0-A3E9-772EC7F044CB}" type="slidenum">
              <a:rPr lang="uk-UA" smtClean="0"/>
              <a:t>‹#›</a:t>
            </a:fld>
            <a:endParaRPr lang="uk-UA"/>
          </a:p>
        </p:txBody>
      </p:sp>
    </p:spTree>
    <p:extLst>
      <p:ext uri="{BB962C8B-B14F-4D97-AF65-F5344CB8AC3E}">
        <p14:creationId xmlns:p14="http://schemas.microsoft.com/office/powerpoint/2010/main" val="25245691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7671D64-F63E-4863-9EF1-FEE01C162A16}" type="datetimeFigureOut">
              <a:rPr lang="uk-UA" smtClean="0"/>
              <a:t>19.03.2019</a:t>
            </a:fld>
            <a:endParaRPr lang="uk-UA"/>
          </a:p>
        </p:txBody>
      </p:sp>
      <p:sp>
        <p:nvSpPr>
          <p:cNvPr id="5" name="Footer Placeholder 4"/>
          <p:cNvSpPr>
            <a:spLocks noGrp="1"/>
          </p:cNvSpPr>
          <p:nvPr>
            <p:ph type="ftr" sz="quarter" idx="11"/>
          </p:nvPr>
        </p:nvSpPr>
        <p:spPr/>
        <p:txBody>
          <a:bodyPr/>
          <a:lstStyle/>
          <a:p>
            <a:endParaRPr lang="uk-U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031976A-A398-4CE0-A3E9-772EC7F044CB}" type="slidenum">
              <a:rPr lang="uk-UA" smtClean="0"/>
              <a:t>‹#›</a:t>
            </a:fld>
            <a:endParaRPr lang="uk-UA"/>
          </a:p>
        </p:txBody>
      </p:sp>
    </p:spTree>
    <p:extLst>
      <p:ext uri="{BB962C8B-B14F-4D97-AF65-F5344CB8AC3E}">
        <p14:creationId xmlns:p14="http://schemas.microsoft.com/office/powerpoint/2010/main" val="4189962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7671D64-F63E-4863-9EF1-FEE01C162A16}" type="datetimeFigureOut">
              <a:rPr lang="uk-UA" smtClean="0"/>
              <a:t>19.03.2019</a:t>
            </a:fld>
            <a:endParaRPr lang="uk-UA"/>
          </a:p>
        </p:txBody>
      </p:sp>
      <p:sp>
        <p:nvSpPr>
          <p:cNvPr id="5" name="Footer Placeholder 4"/>
          <p:cNvSpPr>
            <a:spLocks noGrp="1"/>
          </p:cNvSpPr>
          <p:nvPr>
            <p:ph type="ftr" sz="quarter" idx="11"/>
          </p:nvPr>
        </p:nvSpPr>
        <p:spPr/>
        <p:txBody>
          <a:bodyPr/>
          <a:lstStyle/>
          <a:p>
            <a:endParaRPr lang="uk-U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031976A-A398-4CE0-A3E9-772EC7F044CB}" type="slidenum">
              <a:rPr lang="uk-UA" smtClean="0"/>
              <a:t>‹#›</a:t>
            </a:fld>
            <a:endParaRPr lang="uk-UA"/>
          </a:p>
        </p:txBody>
      </p:sp>
    </p:spTree>
    <p:extLst>
      <p:ext uri="{BB962C8B-B14F-4D97-AF65-F5344CB8AC3E}">
        <p14:creationId xmlns:p14="http://schemas.microsoft.com/office/powerpoint/2010/main" val="3389430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7671D64-F63E-4863-9EF1-FEE01C162A16}" type="datetimeFigureOut">
              <a:rPr lang="uk-UA" smtClean="0"/>
              <a:t>19.03.2019</a:t>
            </a:fld>
            <a:endParaRPr lang="uk-UA"/>
          </a:p>
        </p:txBody>
      </p:sp>
      <p:sp>
        <p:nvSpPr>
          <p:cNvPr id="5" name="Footer Placeholder 4"/>
          <p:cNvSpPr>
            <a:spLocks noGrp="1"/>
          </p:cNvSpPr>
          <p:nvPr>
            <p:ph type="ftr" sz="quarter" idx="11"/>
          </p:nvPr>
        </p:nvSpPr>
        <p:spPr/>
        <p:txBody>
          <a:bodyPr/>
          <a:lstStyle/>
          <a:p>
            <a:endParaRPr lang="uk-U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031976A-A398-4CE0-A3E9-772EC7F044CB}" type="slidenum">
              <a:rPr lang="uk-UA" smtClean="0"/>
              <a:t>‹#›</a:t>
            </a:fld>
            <a:endParaRPr lang="uk-UA"/>
          </a:p>
        </p:txBody>
      </p:sp>
    </p:spTree>
    <p:extLst>
      <p:ext uri="{BB962C8B-B14F-4D97-AF65-F5344CB8AC3E}">
        <p14:creationId xmlns:p14="http://schemas.microsoft.com/office/powerpoint/2010/main" val="1331425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7671D64-F63E-4863-9EF1-FEE01C162A16}" type="datetimeFigureOut">
              <a:rPr lang="uk-UA" smtClean="0"/>
              <a:t>19.03.2019</a:t>
            </a:fld>
            <a:endParaRPr lang="uk-UA"/>
          </a:p>
        </p:txBody>
      </p:sp>
      <p:sp>
        <p:nvSpPr>
          <p:cNvPr id="5" name="Footer Placeholder 4"/>
          <p:cNvSpPr>
            <a:spLocks noGrp="1"/>
          </p:cNvSpPr>
          <p:nvPr>
            <p:ph type="ftr" sz="quarter" idx="11"/>
          </p:nvPr>
        </p:nvSpPr>
        <p:spPr/>
        <p:txBody>
          <a:bodyPr/>
          <a:lstStyle/>
          <a:p>
            <a:endParaRPr lang="uk-U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031976A-A398-4CE0-A3E9-772EC7F044CB}" type="slidenum">
              <a:rPr lang="uk-UA" smtClean="0"/>
              <a:t>‹#›</a:t>
            </a:fld>
            <a:endParaRPr lang="uk-UA"/>
          </a:p>
        </p:txBody>
      </p:sp>
    </p:spTree>
    <p:extLst>
      <p:ext uri="{BB962C8B-B14F-4D97-AF65-F5344CB8AC3E}">
        <p14:creationId xmlns:p14="http://schemas.microsoft.com/office/powerpoint/2010/main" val="3506548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7671D64-F63E-4863-9EF1-FEE01C162A16}" type="datetimeFigureOut">
              <a:rPr lang="uk-UA" smtClean="0"/>
              <a:t>19.03.2019</a:t>
            </a:fld>
            <a:endParaRPr lang="uk-UA"/>
          </a:p>
        </p:txBody>
      </p:sp>
      <p:sp>
        <p:nvSpPr>
          <p:cNvPr id="6" name="Footer Placeholder 5"/>
          <p:cNvSpPr>
            <a:spLocks noGrp="1"/>
          </p:cNvSpPr>
          <p:nvPr>
            <p:ph type="ftr" sz="quarter" idx="11"/>
          </p:nvPr>
        </p:nvSpPr>
        <p:spPr/>
        <p:txBody>
          <a:bodyPr/>
          <a:lstStyle/>
          <a:p>
            <a:endParaRPr lang="uk-UA"/>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031976A-A398-4CE0-A3E9-772EC7F044CB}" type="slidenum">
              <a:rPr lang="uk-UA" smtClean="0"/>
              <a:t>‹#›</a:t>
            </a:fld>
            <a:endParaRPr lang="uk-UA"/>
          </a:p>
        </p:txBody>
      </p:sp>
    </p:spTree>
    <p:extLst>
      <p:ext uri="{BB962C8B-B14F-4D97-AF65-F5344CB8AC3E}">
        <p14:creationId xmlns:p14="http://schemas.microsoft.com/office/powerpoint/2010/main" val="694330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7671D64-F63E-4863-9EF1-FEE01C162A16}" type="datetimeFigureOut">
              <a:rPr lang="uk-UA" smtClean="0"/>
              <a:t>19.03.2019</a:t>
            </a:fld>
            <a:endParaRPr lang="uk-UA"/>
          </a:p>
        </p:txBody>
      </p:sp>
      <p:sp>
        <p:nvSpPr>
          <p:cNvPr id="8" name="Footer Placeholder 7"/>
          <p:cNvSpPr>
            <a:spLocks noGrp="1"/>
          </p:cNvSpPr>
          <p:nvPr>
            <p:ph type="ftr" sz="quarter" idx="11"/>
          </p:nvPr>
        </p:nvSpPr>
        <p:spPr/>
        <p:txBody>
          <a:bodyPr/>
          <a:lstStyle/>
          <a:p>
            <a:endParaRPr lang="uk-U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031976A-A398-4CE0-A3E9-772EC7F044CB}" type="slidenum">
              <a:rPr lang="uk-UA" smtClean="0"/>
              <a:t>‹#›</a:t>
            </a:fld>
            <a:endParaRPr lang="uk-UA"/>
          </a:p>
        </p:txBody>
      </p:sp>
    </p:spTree>
    <p:extLst>
      <p:ext uri="{BB962C8B-B14F-4D97-AF65-F5344CB8AC3E}">
        <p14:creationId xmlns:p14="http://schemas.microsoft.com/office/powerpoint/2010/main" val="398039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7671D64-F63E-4863-9EF1-FEE01C162A16}" type="datetimeFigureOut">
              <a:rPr lang="uk-UA" smtClean="0"/>
              <a:t>19.03.2019</a:t>
            </a:fld>
            <a:endParaRPr lang="uk-UA"/>
          </a:p>
        </p:txBody>
      </p:sp>
      <p:sp>
        <p:nvSpPr>
          <p:cNvPr id="4" name="Footer Placeholder 3"/>
          <p:cNvSpPr>
            <a:spLocks noGrp="1"/>
          </p:cNvSpPr>
          <p:nvPr>
            <p:ph type="ftr" sz="quarter" idx="11"/>
          </p:nvPr>
        </p:nvSpPr>
        <p:spPr/>
        <p:txBody>
          <a:bodyPr/>
          <a:lstStyle/>
          <a:p>
            <a:endParaRPr lang="uk-U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031976A-A398-4CE0-A3E9-772EC7F044CB}" type="slidenum">
              <a:rPr lang="uk-UA" smtClean="0"/>
              <a:t>‹#›</a:t>
            </a:fld>
            <a:endParaRPr lang="uk-UA"/>
          </a:p>
        </p:txBody>
      </p:sp>
    </p:spTree>
    <p:extLst>
      <p:ext uri="{BB962C8B-B14F-4D97-AF65-F5344CB8AC3E}">
        <p14:creationId xmlns:p14="http://schemas.microsoft.com/office/powerpoint/2010/main" val="3425185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671D64-F63E-4863-9EF1-FEE01C162A16}" type="datetimeFigureOut">
              <a:rPr lang="uk-UA" smtClean="0"/>
              <a:t>19.03.2019</a:t>
            </a:fld>
            <a:endParaRPr lang="uk-UA"/>
          </a:p>
        </p:txBody>
      </p:sp>
      <p:sp>
        <p:nvSpPr>
          <p:cNvPr id="3" name="Footer Placeholder 2"/>
          <p:cNvSpPr>
            <a:spLocks noGrp="1"/>
          </p:cNvSpPr>
          <p:nvPr>
            <p:ph type="ftr" sz="quarter" idx="11"/>
          </p:nvPr>
        </p:nvSpPr>
        <p:spPr/>
        <p:txBody>
          <a:bodyPr/>
          <a:lstStyle/>
          <a:p>
            <a:endParaRPr lang="uk-U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031976A-A398-4CE0-A3E9-772EC7F044CB}" type="slidenum">
              <a:rPr lang="uk-UA" smtClean="0"/>
              <a:t>‹#›</a:t>
            </a:fld>
            <a:endParaRPr lang="uk-UA"/>
          </a:p>
        </p:txBody>
      </p:sp>
    </p:spTree>
    <p:extLst>
      <p:ext uri="{BB962C8B-B14F-4D97-AF65-F5344CB8AC3E}">
        <p14:creationId xmlns:p14="http://schemas.microsoft.com/office/powerpoint/2010/main" val="4261717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7671D64-F63E-4863-9EF1-FEE01C162A16}" type="datetimeFigureOut">
              <a:rPr lang="uk-UA" smtClean="0"/>
              <a:t>19.03.2019</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031976A-A398-4CE0-A3E9-772EC7F044CB}" type="slidenum">
              <a:rPr lang="uk-UA" smtClean="0"/>
              <a:t>‹#›</a:t>
            </a:fld>
            <a:endParaRPr lang="uk-UA"/>
          </a:p>
        </p:txBody>
      </p:sp>
    </p:spTree>
    <p:extLst>
      <p:ext uri="{BB962C8B-B14F-4D97-AF65-F5344CB8AC3E}">
        <p14:creationId xmlns:p14="http://schemas.microsoft.com/office/powerpoint/2010/main" val="658994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7671D64-F63E-4863-9EF1-FEE01C162A16}" type="datetimeFigureOut">
              <a:rPr lang="uk-UA" smtClean="0"/>
              <a:t>19.03.2019</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031976A-A398-4CE0-A3E9-772EC7F044CB}" type="slidenum">
              <a:rPr lang="uk-UA" smtClean="0"/>
              <a:t>‹#›</a:t>
            </a:fld>
            <a:endParaRPr lang="uk-UA"/>
          </a:p>
        </p:txBody>
      </p:sp>
    </p:spTree>
    <p:extLst>
      <p:ext uri="{BB962C8B-B14F-4D97-AF65-F5344CB8AC3E}">
        <p14:creationId xmlns:p14="http://schemas.microsoft.com/office/powerpoint/2010/main" val="796263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7671D64-F63E-4863-9EF1-FEE01C162A16}" type="datetimeFigureOut">
              <a:rPr lang="uk-UA" smtClean="0"/>
              <a:t>19.03.2019</a:t>
            </a:fld>
            <a:endParaRPr lang="uk-U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uk-UA"/>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031976A-A398-4CE0-A3E9-772EC7F044CB}" type="slidenum">
              <a:rPr lang="uk-UA" smtClean="0"/>
              <a:t>‹#›</a:t>
            </a:fld>
            <a:endParaRPr lang="uk-UA"/>
          </a:p>
        </p:txBody>
      </p:sp>
    </p:spTree>
    <p:extLst>
      <p:ext uri="{BB962C8B-B14F-4D97-AF65-F5344CB8AC3E}">
        <p14:creationId xmlns:p14="http://schemas.microsoft.com/office/powerpoint/2010/main" val="404541138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8548" y="1392071"/>
            <a:ext cx="9757700" cy="3603010"/>
          </a:xfrm>
        </p:spPr>
        <p:txBody>
          <a:bodyPr>
            <a:normAutofit/>
          </a:bodyPr>
          <a:lstStyle/>
          <a:p>
            <a:pPr algn="ctr"/>
            <a:r>
              <a:rPr lang="ru-RU" dirty="0" smtClean="0">
                <a:solidFill>
                  <a:schemeClr val="tx1"/>
                </a:solidFill>
              </a:rPr>
              <a:t>Инженерия программного   обеспечения</a:t>
            </a:r>
            <a:br>
              <a:rPr lang="ru-RU" dirty="0" smtClean="0">
                <a:solidFill>
                  <a:schemeClr val="tx1"/>
                </a:solidFill>
              </a:rPr>
            </a:br>
            <a:r>
              <a:rPr lang="ru-RU" dirty="0" smtClean="0">
                <a:solidFill>
                  <a:schemeClr val="tx1"/>
                </a:solidFill>
              </a:rPr>
              <a:t/>
            </a:r>
            <a:br>
              <a:rPr lang="ru-RU" dirty="0" smtClean="0">
                <a:solidFill>
                  <a:schemeClr val="tx1"/>
                </a:solidFill>
              </a:rPr>
            </a:br>
            <a:r>
              <a:rPr lang="ru-RU" sz="4000" dirty="0" smtClean="0">
                <a:solidFill>
                  <a:schemeClr val="tx1"/>
                </a:solidFill>
              </a:rPr>
              <a:t>Часть </a:t>
            </a:r>
            <a:r>
              <a:rPr lang="en-US" sz="4000" dirty="0" smtClean="0">
                <a:solidFill>
                  <a:schemeClr val="tx1"/>
                </a:solidFill>
              </a:rPr>
              <a:t>II. </a:t>
            </a:r>
            <a:r>
              <a:rPr lang="ru-RU" sz="4000" dirty="0" smtClean="0">
                <a:solidFill>
                  <a:schemeClr val="tx1"/>
                </a:solidFill>
              </a:rPr>
              <a:t>Требования</a:t>
            </a:r>
            <a:endParaRPr lang="uk-UA" dirty="0">
              <a:solidFill>
                <a:schemeClr val="tx1"/>
              </a:solidFill>
            </a:endParaRPr>
          </a:p>
        </p:txBody>
      </p:sp>
    </p:spTree>
    <p:extLst>
      <p:ext uri="{BB962C8B-B14F-4D97-AF65-F5344CB8AC3E}">
        <p14:creationId xmlns:p14="http://schemas.microsoft.com/office/powerpoint/2010/main" val="4205517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154" y="79825"/>
            <a:ext cx="11776217" cy="703946"/>
          </a:xfrm>
        </p:spPr>
        <p:txBody>
          <a:bodyPr>
            <a:normAutofit/>
          </a:bodyPr>
          <a:lstStyle/>
          <a:p>
            <a:pPr algn="ctr"/>
            <a:r>
              <a:rPr lang="ru-RU" sz="2800" b="1" dirty="0" smtClean="0">
                <a:solidFill>
                  <a:schemeClr val="tx1"/>
                </a:solidFill>
              </a:rPr>
              <a:t>2.4. Пользовательские требования</a:t>
            </a:r>
            <a:endParaRPr lang="ru-RU" sz="2800" b="1" dirty="0">
              <a:solidFill>
                <a:schemeClr val="tx1"/>
              </a:solidFill>
            </a:endParaRPr>
          </a:p>
        </p:txBody>
      </p:sp>
      <p:sp>
        <p:nvSpPr>
          <p:cNvPr id="3" name="Объект 2"/>
          <p:cNvSpPr>
            <a:spLocks noGrp="1"/>
          </p:cNvSpPr>
          <p:nvPr>
            <p:ph idx="1"/>
          </p:nvPr>
        </p:nvSpPr>
        <p:spPr>
          <a:xfrm>
            <a:off x="528224" y="631368"/>
            <a:ext cx="11290073" cy="2242459"/>
          </a:xfrm>
        </p:spPr>
        <p:txBody>
          <a:bodyPr/>
          <a:lstStyle/>
          <a:p>
            <a:r>
              <a:rPr lang="en-US" dirty="0" smtClean="0">
                <a:solidFill>
                  <a:schemeClr val="tx1"/>
                </a:solidFill>
              </a:rPr>
              <a:t>          </a:t>
            </a:r>
            <a:r>
              <a:rPr lang="ru-RU" dirty="0" smtClean="0">
                <a:solidFill>
                  <a:schemeClr val="tx1"/>
                </a:solidFill>
              </a:rPr>
              <a:t>Пользовательские </a:t>
            </a:r>
            <a:r>
              <a:rPr lang="ru-RU" dirty="0">
                <a:solidFill>
                  <a:schemeClr val="tx1"/>
                </a:solidFill>
              </a:rPr>
              <a:t>требования к системе должны описывать функциональные и </a:t>
            </a:r>
            <a:r>
              <a:rPr lang="en-US" dirty="0" smtClean="0">
                <a:solidFill>
                  <a:schemeClr val="tx1"/>
                </a:solidFill>
              </a:rPr>
              <a:t> </a:t>
            </a:r>
            <a:r>
              <a:rPr lang="ru-RU" dirty="0" smtClean="0">
                <a:solidFill>
                  <a:schemeClr val="tx1"/>
                </a:solidFill>
              </a:rPr>
              <a:t>    			нефункциональные </a:t>
            </a:r>
            <a:r>
              <a:rPr lang="ru-RU" dirty="0">
                <a:solidFill>
                  <a:schemeClr val="tx1"/>
                </a:solidFill>
              </a:rPr>
              <a:t>системные требования так, чтобы они были понятны даже пользователю, не имеющему специальных технических знаний</a:t>
            </a:r>
            <a:r>
              <a:rPr lang="ru-RU" dirty="0" smtClean="0">
                <a:solidFill>
                  <a:schemeClr val="tx1"/>
                </a:solidFill>
              </a:rPr>
              <a:t>.</a:t>
            </a:r>
            <a:r>
              <a:rPr lang="ru-RU" dirty="0">
                <a:solidFill>
                  <a:schemeClr val="tx1"/>
                </a:solidFill>
              </a:rPr>
              <a:t> Пользовательские требования должны быть написаны естественным языком с использованием простых таблиц, а также наглядных и понятных диаграмм.</a:t>
            </a:r>
          </a:p>
          <a:p>
            <a:r>
              <a:rPr lang="ru-RU" dirty="0">
                <a:solidFill>
                  <a:schemeClr val="tx1"/>
                </a:solidFill>
              </a:rPr>
              <a:t>Вместе с тем при описании требований на естественном языке могут возникнуть различные </a:t>
            </a:r>
            <a:r>
              <a:rPr lang="ru-RU" dirty="0" smtClean="0">
                <a:solidFill>
                  <a:schemeClr val="tx1"/>
                </a:solidFill>
              </a:rPr>
              <a:t>проблемы</a:t>
            </a:r>
            <a:r>
              <a:rPr lang="ru-RU" dirty="0">
                <a:solidFill>
                  <a:schemeClr val="tx1"/>
                </a:solidFill>
              </a:rPr>
              <a:t>:</a:t>
            </a:r>
          </a:p>
          <a:p>
            <a:endParaRPr lang="ru-RU" dirty="0">
              <a:solidFill>
                <a:schemeClr val="tx1"/>
              </a:solidFill>
            </a:endParaRPr>
          </a:p>
        </p:txBody>
      </p:sp>
      <p:sp>
        <p:nvSpPr>
          <p:cNvPr id="4" name="TextBox 3"/>
          <p:cNvSpPr txBox="1"/>
          <p:nvPr/>
        </p:nvSpPr>
        <p:spPr>
          <a:xfrm>
            <a:off x="553583" y="2666767"/>
            <a:ext cx="3557503" cy="2585323"/>
          </a:xfrm>
          <a:prstGeom prst="rect">
            <a:avLst/>
          </a:prstGeom>
          <a:noFill/>
        </p:spPr>
        <p:txBody>
          <a:bodyPr wrap="square" rtlCol="0">
            <a:spAutoFit/>
          </a:bodyPr>
          <a:lstStyle/>
          <a:p>
            <a:pPr algn="ctr"/>
            <a:r>
              <a:rPr lang="ru-RU" b="1" i="1" dirty="0"/>
              <a:t>Отсутствие четкости </a:t>
            </a:r>
            <a:r>
              <a:rPr lang="ru-RU" b="1" i="1" dirty="0" smtClean="0"/>
              <a:t>изложения</a:t>
            </a:r>
          </a:p>
          <a:p>
            <a:pPr algn="ctr"/>
            <a:r>
              <a:rPr lang="ru-RU" dirty="0" smtClean="0"/>
              <a:t>Иногда </a:t>
            </a:r>
            <a:r>
              <a:rPr lang="ru-RU" dirty="0"/>
              <a:t>нелегко изложить какую-либо мысль естественным языком четко и недвусмысленно, не сделав при этом текст многословным и трудночитаемым.</a:t>
            </a:r>
          </a:p>
        </p:txBody>
      </p:sp>
      <p:sp>
        <p:nvSpPr>
          <p:cNvPr id="5" name="TextBox 4"/>
          <p:cNvSpPr txBox="1"/>
          <p:nvPr/>
        </p:nvSpPr>
        <p:spPr>
          <a:xfrm>
            <a:off x="4639312" y="2666767"/>
            <a:ext cx="3201988" cy="2862322"/>
          </a:xfrm>
          <a:prstGeom prst="rect">
            <a:avLst/>
          </a:prstGeom>
          <a:noFill/>
        </p:spPr>
        <p:txBody>
          <a:bodyPr wrap="square" rtlCol="0">
            <a:spAutoFit/>
          </a:bodyPr>
          <a:lstStyle/>
          <a:p>
            <a:pPr algn="ctr"/>
            <a:r>
              <a:rPr lang="ru-RU" b="1" i="1" dirty="0"/>
              <a:t>Смешение </a:t>
            </a:r>
            <a:r>
              <a:rPr lang="ru-RU" b="1" i="1" dirty="0" smtClean="0"/>
              <a:t>требований</a:t>
            </a:r>
            <a:endParaRPr lang="ru-RU" i="1" dirty="0"/>
          </a:p>
          <a:p>
            <a:pPr algn="ctr"/>
            <a:r>
              <a:rPr lang="ru-RU" i="1" dirty="0" smtClean="0"/>
              <a:t> </a:t>
            </a:r>
            <a:r>
              <a:rPr lang="ru-RU" dirty="0"/>
              <a:t>В пользовательских требованиях отсутствует четкое разделение на функциональные и нефункциональные требования, на системные цели и проектную информацию.</a:t>
            </a:r>
          </a:p>
        </p:txBody>
      </p:sp>
      <p:sp>
        <p:nvSpPr>
          <p:cNvPr id="6" name="TextBox 5"/>
          <p:cNvSpPr txBox="1"/>
          <p:nvPr/>
        </p:nvSpPr>
        <p:spPr>
          <a:xfrm>
            <a:off x="8369526" y="2677651"/>
            <a:ext cx="3299959" cy="1754326"/>
          </a:xfrm>
          <a:prstGeom prst="rect">
            <a:avLst/>
          </a:prstGeom>
          <a:noFill/>
        </p:spPr>
        <p:txBody>
          <a:bodyPr wrap="square" rtlCol="0">
            <a:spAutoFit/>
          </a:bodyPr>
          <a:lstStyle/>
          <a:p>
            <a:pPr algn="ctr"/>
            <a:r>
              <a:rPr lang="ru-RU" b="1" i="1" dirty="0"/>
              <a:t>Объединение </a:t>
            </a:r>
            <a:r>
              <a:rPr lang="ru-RU" b="1" i="1" dirty="0" smtClean="0"/>
              <a:t>требований</a:t>
            </a:r>
            <a:endParaRPr lang="ru-RU" i="1" dirty="0"/>
          </a:p>
          <a:p>
            <a:pPr algn="ctr"/>
            <a:r>
              <a:rPr lang="ru-RU" dirty="0" smtClean="0"/>
              <a:t>Несколько </a:t>
            </a:r>
            <a:r>
              <a:rPr lang="ru-RU" dirty="0"/>
              <a:t>различных требований к системе могут описываться как единое пользовательское требование.</a:t>
            </a:r>
          </a:p>
        </p:txBody>
      </p:sp>
      <p:sp>
        <p:nvSpPr>
          <p:cNvPr id="7" name="TextBox 6"/>
          <p:cNvSpPr txBox="1"/>
          <p:nvPr/>
        </p:nvSpPr>
        <p:spPr>
          <a:xfrm>
            <a:off x="352197" y="5725692"/>
            <a:ext cx="11776217" cy="1200329"/>
          </a:xfrm>
          <a:prstGeom prst="rect">
            <a:avLst/>
          </a:prstGeom>
          <a:noFill/>
        </p:spPr>
        <p:txBody>
          <a:bodyPr wrap="square" rtlCol="0">
            <a:spAutoFit/>
          </a:bodyPr>
          <a:lstStyle/>
          <a:p>
            <a:r>
              <a:rPr lang="ru-RU" dirty="0" smtClean="0"/>
              <a:t>В </a:t>
            </a:r>
            <a:r>
              <a:rPr lang="ru-RU" dirty="0"/>
              <a:t>документе, содержащем требования к системе, желательно отделять пользовательские требования от более детализированных системных требований. Иначе неподготовленный читатель пользовательских требований может "потонуть" в технических </a:t>
            </a:r>
            <a:r>
              <a:rPr lang="ru-RU" dirty="0" smtClean="0"/>
              <a:t>подробностях.</a:t>
            </a:r>
          </a:p>
          <a:p>
            <a:endParaRPr lang="ru-RU" dirty="0"/>
          </a:p>
        </p:txBody>
      </p:sp>
    </p:spTree>
    <p:extLst>
      <p:ext uri="{BB962C8B-B14F-4D97-AF65-F5344CB8AC3E}">
        <p14:creationId xmlns:p14="http://schemas.microsoft.com/office/powerpoint/2010/main" val="114471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5412" y="-43542"/>
            <a:ext cx="12026588" cy="1284514"/>
          </a:xfrm>
        </p:spPr>
        <p:txBody>
          <a:bodyPr>
            <a:normAutofit fontScale="90000"/>
          </a:bodyPr>
          <a:lstStyle/>
          <a:p>
            <a:r>
              <a:rPr lang="ru-RU" sz="2000" b="1" dirty="0" smtClean="0">
                <a:solidFill>
                  <a:schemeClr val="tx1"/>
                </a:solidFill>
              </a:rPr>
              <a:t>Пример смешения различных требований: </a:t>
            </a:r>
            <a:r>
              <a:rPr lang="ru-RU" sz="2000" dirty="0" smtClean="0">
                <a:solidFill>
                  <a:schemeClr val="tx1"/>
                </a:solidFill>
              </a:rPr>
              <a:t>представляем </a:t>
            </a:r>
            <a:r>
              <a:rPr lang="ru-RU" sz="2000" dirty="0">
                <a:solidFill>
                  <a:schemeClr val="tx1"/>
                </a:solidFill>
              </a:rPr>
              <a:t>требование к </a:t>
            </a:r>
            <a:r>
              <a:rPr lang="en-US" sz="2000" dirty="0">
                <a:solidFill>
                  <a:schemeClr val="tx1"/>
                </a:solidFill>
              </a:rPr>
              <a:t>CASE</a:t>
            </a:r>
            <a:r>
              <a:rPr lang="ru-RU" sz="2000" dirty="0">
                <a:solidFill>
                  <a:schemeClr val="tx1"/>
                </a:solidFill>
              </a:rPr>
              <a:t>-средству для редактирования схем структур программных систем. В этом требовании речь идет о возможности </a:t>
            </a:r>
            <a:r>
              <a:rPr lang="ru-RU" sz="2000" dirty="0" smtClean="0">
                <a:solidFill>
                  <a:schemeClr val="tx1"/>
                </a:solidFill>
              </a:rPr>
              <a:t>			отображения </a:t>
            </a:r>
            <a:r>
              <a:rPr lang="ru-RU" sz="2000" dirty="0">
                <a:solidFill>
                  <a:schemeClr val="tx1"/>
                </a:solidFill>
              </a:rPr>
              <a:t>или сокрытия сетки, помогающей пользователю точно позиционировать </a:t>
            </a:r>
            <a:r>
              <a:rPr lang="ru-RU" sz="2000" dirty="0" smtClean="0">
                <a:solidFill>
                  <a:schemeClr val="tx1"/>
                </a:solidFill>
              </a:rPr>
              <a:t>				структурные </a:t>
            </a:r>
            <a:r>
              <a:rPr lang="ru-RU" sz="2000" dirty="0">
                <a:solidFill>
                  <a:schemeClr val="tx1"/>
                </a:solidFill>
              </a:rPr>
              <a:t>элементы схемы.</a:t>
            </a:r>
            <a:r>
              <a:rPr lang="ru-RU" sz="2400" dirty="0">
                <a:solidFill>
                  <a:schemeClr val="tx1"/>
                </a:solidFill>
              </a:rPr>
              <a:t/>
            </a:r>
            <a:br>
              <a:rPr lang="ru-RU" sz="2400" dirty="0">
                <a:solidFill>
                  <a:schemeClr val="tx1"/>
                </a:solidFill>
              </a:rPr>
            </a:br>
            <a:r>
              <a:rPr lang="ru-RU" sz="2400" b="1" dirty="0" smtClean="0">
                <a:solidFill>
                  <a:schemeClr val="tx1"/>
                </a:solidFill>
              </a:rPr>
              <a:t> </a:t>
            </a:r>
            <a:endParaRPr lang="ru-RU" sz="2400" b="1" dirty="0">
              <a:solidFill>
                <a:schemeClr val="tx1"/>
              </a:solidFill>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7930" y="1240972"/>
            <a:ext cx="11041552" cy="1436914"/>
          </a:xfrm>
        </p:spPr>
      </p:pic>
      <p:sp>
        <p:nvSpPr>
          <p:cNvPr id="5" name="TextBox 4"/>
          <p:cNvSpPr txBox="1"/>
          <p:nvPr/>
        </p:nvSpPr>
        <p:spPr>
          <a:xfrm>
            <a:off x="266044" y="2677886"/>
            <a:ext cx="11784442" cy="4524315"/>
          </a:xfrm>
          <a:prstGeom prst="rect">
            <a:avLst/>
          </a:prstGeom>
          <a:noFill/>
        </p:spPr>
        <p:txBody>
          <a:bodyPr wrap="square" rtlCol="0">
            <a:spAutoFit/>
          </a:bodyPr>
          <a:lstStyle/>
          <a:p>
            <a:r>
              <a:rPr lang="ru-RU" u="sng" dirty="0"/>
              <a:t>В этом требовании переплетается не менее трех различных требований</a:t>
            </a:r>
            <a:r>
              <a:rPr lang="ru-RU" u="sng" dirty="0" smtClean="0"/>
              <a:t>.</a:t>
            </a:r>
          </a:p>
          <a:p>
            <a:endParaRPr lang="ru-RU" u="sng" dirty="0"/>
          </a:p>
          <a:p>
            <a:pPr marL="342900" indent="-342900">
              <a:buFont typeface="+mj-lt"/>
              <a:buAutoNum type="arabicPeriod"/>
            </a:pPr>
            <a:r>
              <a:rPr lang="ru-RU" dirty="0" smtClean="0"/>
              <a:t>Концептуальное </a:t>
            </a:r>
            <a:r>
              <a:rPr lang="ru-RU" dirty="0"/>
              <a:t>функциональное требование: система редактирования должна располагать возможностью отображения сетки. Это основная причина появления данного </a:t>
            </a:r>
            <a:r>
              <a:rPr lang="ru-RU" dirty="0" smtClean="0"/>
              <a:t>требования.</a:t>
            </a:r>
          </a:p>
          <a:p>
            <a:pPr marL="342900" indent="-342900">
              <a:buFont typeface="+mj-lt"/>
              <a:buAutoNum type="arabicPeriod"/>
            </a:pPr>
            <a:r>
              <a:rPr lang="ru-RU" dirty="0" smtClean="0"/>
              <a:t>Нефункциональное </a:t>
            </a:r>
            <a:r>
              <a:rPr lang="ru-RU" dirty="0"/>
              <a:t>требование, дающее подробную информацию о том, в каких единицах будет измеряться шаг сетки (сантиметры или дюймы</a:t>
            </a:r>
            <a:r>
              <a:rPr lang="ru-RU" dirty="0" smtClean="0"/>
              <a:t>).</a:t>
            </a:r>
          </a:p>
          <a:p>
            <a:pPr marL="342900" indent="-342900">
              <a:buFont typeface="+mj-lt"/>
              <a:buAutoNum type="arabicPeriod"/>
            </a:pPr>
            <a:r>
              <a:rPr lang="ru-RU" dirty="0" smtClean="0"/>
              <a:t>Нефункциональное </a:t>
            </a:r>
            <a:r>
              <a:rPr lang="ru-RU" dirty="0"/>
              <a:t>пользовательское требование, относящееся к интерфейсу: как пользователь может отобразить или скрыть сетку</a:t>
            </a:r>
            <a:r>
              <a:rPr lang="ru-RU" dirty="0" smtClean="0"/>
              <a:t>.</a:t>
            </a:r>
          </a:p>
          <a:p>
            <a:pPr marL="342900" indent="-342900">
              <a:buFont typeface="+mj-lt"/>
              <a:buAutoNum type="arabicPeriod"/>
            </a:pPr>
            <a:endParaRPr lang="ru-RU" dirty="0"/>
          </a:p>
          <a:p>
            <a:r>
              <a:rPr lang="ru-RU" dirty="0" smtClean="0"/>
              <a:t>	Описанное </a:t>
            </a:r>
            <a:r>
              <a:rPr lang="ru-RU" dirty="0"/>
              <a:t>требование содержит и другую информацию, в частности необходимую для инициализации системы. В требовании сказано, что по умолчанию сетка отключена. Вместе с тем ничего не сказано о том, какие единицы измерения выбраны по умолчанию. Далее сказано, что пользователь может переключаться между сантиметрами и дюймами, но не сказано, что он может менять шаг сетки.</a:t>
            </a:r>
          </a:p>
          <a:p>
            <a:endParaRPr lang="ru-RU" dirty="0"/>
          </a:p>
          <a:p>
            <a:endParaRPr lang="ru-RU" dirty="0"/>
          </a:p>
        </p:txBody>
      </p:sp>
    </p:spTree>
    <p:extLst>
      <p:ext uri="{BB962C8B-B14F-4D97-AF65-F5344CB8AC3E}">
        <p14:creationId xmlns:p14="http://schemas.microsoft.com/office/powerpoint/2010/main" val="3573962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92327" y="97972"/>
            <a:ext cx="11703730" cy="1763485"/>
          </a:xfrm>
        </p:spPr>
        <p:txBody>
          <a:bodyPr/>
          <a:lstStyle/>
          <a:p>
            <a:pPr marL="0" indent="0">
              <a:buNone/>
            </a:pPr>
            <a:r>
              <a:rPr lang="ru-RU" dirty="0" smtClean="0">
                <a:solidFill>
                  <a:schemeClr val="tx1"/>
                </a:solidFill>
              </a:rPr>
              <a:t>	Когда </a:t>
            </a:r>
            <a:r>
              <a:rPr lang="ru-RU" dirty="0">
                <a:solidFill>
                  <a:schemeClr val="tx1"/>
                </a:solidFill>
              </a:rPr>
              <a:t>пользовательское требование содержит так много информации, это затрудняет его понимание и ограничивает свободу разработчика в поиске решения задачи, поставленной в </a:t>
            </a:r>
            <a:r>
              <a:rPr lang="ru-RU" dirty="0" smtClean="0">
                <a:solidFill>
                  <a:schemeClr val="tx1"/>
                </a:solidFill>
              </a:rPr>
              <a:t>				     требовании</a:t>
            </a:r>
            <a:r>
              <a:rPr lang="ru-RU" dirty="0">
                <a:solidFill>
                  <a:schemeClr val="tx1"/>
                </a:solidFill>
              </a:rPr>
              <a:t>. Пользовательские требования должны </a:t>
            </a:r>
            <a:r>
              <a:rPr lang="ru-RU" b="1" dirty="0">
                <a:solidFill>
                  <a:schemeClr val="tx1"/>
                </a:solidFill>
              </a:rPr>
              <a:t>просто</a:t>
            </a:r>
            <a:r>
              <a:rPr lang="ru-RU" dirty="0">
                <a:solidFill>
                  <a:schemeClr val="tx1"/>
                </a:solidFill>
              </a:rPr>
              <a:t> описывать основные </a:t>
            </a:r>
            <a:r>
              <a:rPr lang="ru-RU" dirty="0" smtClean="0">
                <a:solidFill>
                  <a:schemeClr val="tx1"/>
                </a:solidFill>
              </a:rPr>
              <a:t>				   возможности </a:t>
            </a:r>
            <a:r>
              <a:rPr lang="ru-RU" dirty="0">
                <a:solidFill>
                  <a:schemeClr val="tx1"/>
                </a:solidFill>
              </a:rPr>
              <a:t>системы. </a:t>
            </a:r>
            <a:r>
              <a:rPr lang="ru-RU" dirty="0" smtClean="0">
                <a:solidFill>
                  <a:schemeClr val="tx1"/>
                </a:solidFill>
              </a:rPr>
              <a:t>Ниже показано пользовательское </a:t>
            </a:r>
            <a:r>
              <a:rPr lang="ru-RU" dirty="0">
                <a:solidFill>
                  <a:schemeClr val="tx1"/>
                </a:solidFill>
              </a:rPr>
              <a:t>требование, где </a:t>
            </a:r>
            <a:r>
              <a:rPr lang="ru-RU" dirty="0" smtClean="0">
                <a:solidFill>
                  <a:schemeClr val="tx1"/>
                </a:solidFill>
              </a:rPr>
              <a:t>сфокусировано </a:t>
            </a:r>
            <a:r>
              <a:rPr lang="ru-RU" dirty="0">
                <a:solidFill>
                  <a:schemeClr val="tx1"/>
                </a:solidFill>
              </a:rPr>
              <a:t>внимание только на самом средстве отображения сетки без детализации его свойств.</a:t>
            </a:r>
          </a:p>
          <a:p>
            <a:pPr marL="0" indent="0">
              <a:buNone/>
            </a:pPr>
            <a:endParaRPr lang="ru-RU" dirty="0">
              <a:solidFill>
                <a:schemeClr val="tx1"/>
              </a:solidFill>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9553" y="1861457"/>
            <a:ext cx="9869277" cy="2953162"/>
          </a:xfrm>
          <a:prstGeom prst="rect">
            <a:avLst/>
          </a:prstGeom>
        </p:spPr>
      </p:pic>
      <p:sp>
        <p:nvSpPr>
          <p:cNvPr id="6" name="TextBox 5"/>
          <p:cNvSpPr txBox="1"/>
          <p:nvPr/>
        </p:nvSpPr>
        <p:spPr>
          <a:xfrm>
            <a:off x="1209553" y="5203370"/>
            <a:ext cx="10655876" cy="957944"/>
          </a:xfrm>
          <a:prstGeom prst="rect">
            <a:avLst/>
          </a:prstGeom>
          <a:noFill/>
        </p:spPr>
        <p:txBody>
          <a:bodyPr wrap="square" rtlCol="0">
            <a:spAutoFit/>
          </a:bodyPr>
          <a:lstStyle/>
          <a:p>
            <a:r>
              <a:rPr lang="ru-RU" dirty="0">
                <a:solidFill>
                  <a:srgbClr val="FF0000"/>
                </a:solidFill>
              </a:rPr>
              <a:t>Обратите внимание на обоснование требования. </a:t>
            </a:r>
            <a:r>
              <a:rPr lang="ru-RU" dirty="0"/>
              <a:t>Оно помогает разработчикам понять, почему это требование включено в спецификацию и в какой степени оно может измениться в будущем.</a:t>
            </a:r>
          </a:p>
        </p:txBody>
      </p:sp>
    </p:spTree>
    <p:extLst>
      <p:ext uri="{BB962C8B-B14F-4D97-AF65-F5344CB8AC3E}">
        <p14:creationId xmlns:p14="http://schemas.microsoft.com/office/powerpoint/2010/main" val="2721581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068" y="0"/>
            <a:ext cx="11993932" cy="544286"/>
          </a:xfrm>
        </p:spPr>
        <p:txBody>
          <a:bodyPr>
            <a:normAutofit/>
          </a:bodyPr>
          <a:lstStyle/>
          <a:p>
            <a:pPr algn="ctr"/>
            <a:r>
              <a:rPr lang="ru-RU" sz="2800" b="1" dirty="0" smtClean="0">
                <a:solidFill>
                  <a:schemeClr val="tx1"/>
                </a:solidFill>
              </a:rPr>
              <a:t>2.5. Системные требования</a:t>
            </a:r>
            <a:endParaRPr lang="ru-RU" sz="2800" b="1" dirty="0">
              <a:solidFill>
                <a:schemeClr val="tx1"/>
              </a:solidFill>
            </a:endParaRPr>
          </a:p>
        </p:txBody>
      </p:sp>
      <p:sp>
        <p:nvSpPr>
          <p:cNvPr id="3" name="Объект 2"/>
          <p:cNvSpPr>
            <a:spLocks noGrp="1"/>
          </p:cNvSpPr>
          <p:nvPr>
            <p:ph idx="1"/>
          </p:nvPr>
        </p:nvSpPr>
        <p:spPr>
          <a:xfrm>
            <a:off x="387505" y="740228"/>
            <a:ext cx="11615057" cy="5540830"/>
          </a:xfrm>
        </p:spPr>
        <p:txBody>
          <a:bodyPr/>
          <a:lstStyle/>
          <a:p>
            <a:r>
              <a:rPr lang="ru-RU" b="1" dirty="0" smtClean="0">
                <a:solidFill>
                  <a:schemeClr val="tx1"/>
                </a:solidFill>
              </a:rPr>
              <a:t>            Системные </a:t>
            </a:r>
            <a:r>
              <a:rPr lang="ru-RU" b="1" dirty="0">
                <a:solidFill>
                  <a:schemeClr val="tx1"/>
                </a:solidFill>
              </a:rPr>
              <a:t>требования </a:t>
            </a:r>
            <a:r>
              <a:rPr lang="ru-RU" dirty="0">
                <a:solidFill>
                  <a:schemeClr val="tx1"/>
                </a:solidFill>
              </a:rPr>
              <a:t>– это более детализированное описание пользовательских </a:t>
            </a:r>
            <a:r>
              <a:rPr lang="ru-RU" dirty="0" smtClean="0">
                <a:solidFill>
                  <a:schemeClr val="tx1"/>
                </a:solidFill>
              </a:rPr>
              <a:t>  	  		   требований</a:t>
            </a:r>
            <a:r>
              <a:rPr lang="ru-RU" dirty="0">
                <a:solidFill>
                  <a:schemeClr val="tx1"/>
                </a:solidFill>
              </a:rPr>
              <a:t>. Они обычно служат основой для заключения контракта на разработку программной системы и поэтому должны представлять максимально полную спецификацию системы в целом. </a:t>
            </a:r>
            <a:endParaRPr lang="ru-RU" dirty="0" smtClean="0">
              <a:solidFill>
                <a:schemeClr val="tx1"/>
              </a:solidFill>
            </a:endParaRPr>
          </a:p>
          <a:p>
            <a:r>
              <a:rPr lang="ru-RU" dirty="0" smtClean="0">
                <a:solidFill>
                  <a:schemeClr val="tx1"/>
                </a:solidFill>
              </a:rPr>
              <a:t>Системные </a:t>
            </a:r>
            <a:r>
              <a:rPr lang="ru-RU" dirty="0">
                <a:solidFill>
                  <a:schemeClr val="tx1"/>
                </a:solidFill>
              </a:rPr>
              <a:t>требования определяют, что должна делать система, не показывая при этом механизма ее реализации. Но, с другой стороны, для полного описания системы требуется детализированная информация о ней, которая по возможности должна включать всю информацию о системной архитектуре. На то существует ряд причин</a:t>
            </a:r>
            <a:r>
              <a:rPr lang="ru-RU" dirty="0" smtClean="0">
                <a:solidFill>
                  <a:schemeClr val="tx1"/>
                </a:solidFill>
              </a:rPr>
              <a:t>.</a:t>
            </a:r>
            <a:endParaRPr lang="ru-RU" dirty="0">
              <a:solidFill>
                <a:schemeClr val="tx1"/>
              </a:solidFill>
            </a:endParaRPr>
          </a:p>
          <a:p>
            <a:pPr>
              <a:buFont typeface="+mj-lt"/>
              <a:buAutoNum type="arabicPeriod"/>
            </a:pPr>
            <a:r>
              <a:rPr lang="ru-RU" dirty="0" smtClean="0">
                <a:solidFill>
                  <a:schemeClr val="tx1"/>
                </a:solidFill>
              </a:rPr>
              <a:t>Первоначальная </a:t>
            </a:r>
            <a:r>
              <a:rPr lang="ru-RU" dirty="0">
                <a:solidFill>
                  <a:schemeClr val="tx1"/>
                </a:solidFill>
              </a:rPr>
              <a:t>архитектура системы помогает структурировать спецификацию </a:t>
            </a:r>
            <a:r>
              <a:rPr lang="ru-RU" dirty="0" smtClean="0">
                <a:solidFill>
                  <a:schemeClr val="tx1"/>
                </a:solidFill>
              </a:rPr>
              <a:t>  требований</a:t>
            </a:r>
            <a:r>
              <a:rPr lang="ru-RU" dirty="0">
                <a:solidFill>
                  <a:schemeClr val="tx1"/>
                </a:solidFill>
              </a:rPr>
              <a:t>. Системные требования должны описывать подсистемы, из которых состоит разрабатываемая </a:t>
            </a:r>
            <a:r>
              <a:rPr lang="ru-RU" dirty="0" smtClean="0">
                <a:solidFill>
                  <a:schemeClr val="tx1"/>
                </a:solidFill>
              </a:rPr>
              <a:t>система.</a:t>
            </a:r>
          </a:p>
          <a:p>
            <a:pPr>
              <a:buFont typeface="+mj-lt"/>
              <a:buAutoNum type="arabicPeriod"/>
            </a:pPr>
            <a:r>
              <a:rPr lang="ru-RU" dirty="0">
                <a:solidFill>
                  <a:schemeClr val="tx1"/>
                </a:solidFill>
              </a:rPr>
              <a:t>	В большинстве случаев разрабатываемая система должна взаимодействовать с уже существующими системами. Это накладывает определенные ограничения на архитектуру новой </a:t>
            </a:r>
            <a:r>
              <a:rPr lang="ru-RU" dirty="0" smtClean="0">
                <a:solidFill>
                  <a:schemeClr val="tx1"/>
                </a:solidFill>
              </a:rPr>
              <a:t>системы.</a:t>
            </a:r>
          </a:p>
          <a:p>
            <a:pPr>
              <a:buFont typeface="+mj-lt"/>
              <a:buAutoNum type="arabicPeriod"/>
            </a:pPr>
            <a:r>
              <a:rPr lang="ru-RU" dirty="0" smtClean="0">
                <a:solidFill>
                  <a:schemeClr val="tx1"/>
                </a:solidFill>
              </a:rPr>
              <a:t>В </a:t>
            </a:r>
            <a:r>
              <a:rPr lang="ru-RU" dirty="0">
                <a:solidFill>
                  <a:schemeClr val="tx1"/>
                </a:solidFill>
              </a:rPr>
              <a:t>качестве внешнего системного требования может выступать условие использования для разрабатываемой системы специальной архитектуры</a:t>
            </a:r>
          </a:p>
        </p:txBody>
      </p:sp>
    </p:spTree>
    <p:extLst>
      <p:ext uri="{BB962C8B-B14F-4D97-AF65-F5344CB8AC3E}">
        <p14:creationId xmlns:p14="http://schemas.microsoft.com/office/powerpoint/2010/main" val="2407553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61257" y="1"/>
            <a:ext cx="11734800" cy="6738256"/>
          </a:xfrm>
        </p:spPr>
        <p:txBody>
          <a:bodyPr/>
          <a:lstStyle/>
          <a:p>
            <a:r>
              <a:rPr lang="ru-RU" dirty="0">
                <a:solidFill>
                  <a:schemeClr val="tx1"/>
                </a:solidFill>
              </a:rPr>
              <a:t>Спецификации системных требований часто пишутся естественным языком</a:t>
            </a:r>
            <a:r>
              <a:rPr lang="ru-RU" dirty="0" smtClean="0">
                <a:solidFill>
                  <a:schemeClr val="tx1"/>
                </a:solidFill>
              </a:rPr>
              <a:t>.</a:t>
            </a:r>
            <a:r>
              <a:rPr lang="ru-RU" dirty="0">
                <a:solidFill>
                  <a:schemeClr val="tx1"/>
                </a:solidFill>
              </a:rPr>
              <a:t> Применение естественного языка подразумевает, что те, кто пишет спецификацию, и те, кто ее читает, одни </a:t>
            </a:r>
            <a:r>
              <a:rPr lang="ru-RU" dirty="0" smtClean="0">
                <a:solidFill>
                  <a:schemeClr val="tx1"/>
                </a:solidFill>
              </a:rPr>
              <a:t> 	            и </a:t>
            </a:r>
            <a:r>
              <a:rPr lang="ru-RU" dirty="0">
                <a:solidFill>
                  <a:schemeClr val="tx1"/>
                </a:solidFill>
              </a:rPr>
              <a:t>те же слова и выражения понимают одинаково. Однако на самом деле это не так, </a:t>
            </a:r>
            <a:r>
              <a:rPr lang="ru-RU" dirty="0" smtClean="0">
                <a:solidFill>
                  <a:schemeClr val="tx1"/>
                </a:solidFill>
              </a:rPr>
              <a:t>		            поскольку </a:t>
            </a:r>
            <a:r>
              <a:rPr lang="ru-RU" dirty="0">
                <a:solidFill>
                  <a:schemeClr val="tx1"/>
                </a:solidFill>
              </a:rPr>
              <a:t>естественному языку присуща определенная размытость понятий. Вследствие этого одно и то же требование может трактоваться разными людьми по-разному.</a:t>
            </a:r>
          </a:p>
          <a:p>
            <a:r>
              <a:rPr lang="ru-RU" dirty="0">
                <a:solidFill>
                  <a:schemeClr val="tx1"/>
                </a:solidFill>
              </a:rPr>
              <a:t>Чтобы избежать подобных проблем, разработаны </a:t>
            </a:r>
            <a:r>
              <a:rPr lang="ru-RU" u="sng" dirty="0">
                <a:solidFill>
                  <a:schemeClr val="tx1"/>
                </a:solidFill>
              </a:rPr>
              <a:t>методы описания требований</a:t>
            </a:r>
            <a:r>
              <a:rPr lang="ru-RU" dirty="0">
                <a:solidFill>
                  <a:schemeClr val="tx1"/>
                </a:solidFill>
              </a:rPr>
              <a:t>, которые структурируют спецификацию и уменьшают размытость </a:t>
            </a:r>
            <a:r>
              <a:rPr lang="ru-RU" dirty="0" smtClean="0">
                <a:solidFill>
                  <a:schemeClr val="tx1"/>
                </a:solidFill>
              </a:rPr>
              <a:t>определений. </a:t>
            </a:r>
            <a:endParaRPr lang="ru-RU" dirty="0">
              <a:solidFill>
                <a:schemeClr val="tx1"/>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544" y="2155371"/>
            <a:ext cx="9850225" cy="4702629"/>
          </a:xfrm>
          <a:prstGeom prst="rect">
            <a:avLst/>
          </a:prstGeom>
        </p:spPr>
      </p:pic>
    </p:spTree>
    <p:extLst>
      <p:ext uri="{BB962C8B-B14F-4D97-AF65-F5344CB8AC3E}">
        <p14:creationId xmlns:p14="http://schemas.microsoft.com/office/powerpoint/2010/main" val="3101249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7182" y="1"/>
            <a:ext cx="11863303" cy="457200"/>
          </a:xfrm>
        </p:spPr>
        <p:txBody>
          <a:bodyPr>
            <a:noAutofit/>
          </a:bodyPr>
          <a:lstStyle/>
          <a:p>
            <a:pPr algn="ctr"/>
            <a:r>
              <a:rPr lang="ru-RU" sz="2800" b="1" dirty="0" smtClean="0">
                <a:solidFill>
                  <a:schemeClr val="tx1"/>
                </a:solidFill>
              </a:rPr>
              <a:t>2.5.1.</a:t>
            </a:r>
            <a:r>
              <a:rPr lang="ru-RU" sz="2800" b="1" dirty="0">
                <a:solidFill>
                  <a:schemeClr val="tx1"/>
                </a:solidFill>
              </a:rPr>
              <a:t> Структурированный язык спецификаций</a:t>
            </a:r>
          </a:p>
        </p:txBody>
      </p:sp>
      <p:sp>
        <p:nvSpPr>
          <p:cNvPr id="3" name="Объект 2"/>
          <p:cNvSpPr>
            <a:spLocks noGrp="1"/>
          </p:cNvSpPr>
          <p:nvPr>
            <p:ph idx="1"/>
          </p:nvPr>
        </p:nvSpPr>
        <p:spPr>
          <a:xfrm>
            <a:off x="293915" y="631370"/>
            <a:ext cx="11756570" cy="6063343"/>
          </a:xfrm>
        </p:spPr>
        <p:txBody>
          <a:bodyPr/>
          <a:lstStyle/>
          <a:p>
            <a:r>
              <a:rPr lang="ru-RU" dirty="0" smtClean="0">
                <a:solidFill>
                  <a:schemeClr val="tx1"/>
                </a:solidFill>
              </a:rPr>
              <a:t>             Это </a:t>
            </a:r>
            <a:r>
              <a:rPr lang="ru-RU" dirty="0">
                <a:solidFill>
                  <a:schemeClr val="tx1"/>
                </a:solidFill>
              </a:rPr>
              <a:t>сокращенная форма естественного языка, предназначенная для написания </a:t>
            </a:r>
            <a:r>
              <a:rPr lang="ru-RU" dirty="0" smtClean="0">
                <a:solidFill>
                  <a:schemeClr val="tx1"/>
                </a:solidFill>
              </a:rPr>
              <a:t>			           спецификации </a:t>
            </a:r>
            <a:r>
              <a:rPr lang="ru-RU" dirty="0">
                <a:solidFill>
                  <a:schemeClr val="tx1"/>
                </a:solidFill>
              </a:rPr>
              <a:t>требований. </a:t>
            </a:r>
            <a:r>
              <a:rPr lang="ru-RU" b="1" dirty="0">
                <a:solidFill>
                  <a:schemeClr val="tx1"/>
                </a:solidFill>
              </a:rPr>
              <a:t>Достоинством</a:t>
            </a:r>
            <a:r>
              <a:rPr lang="ru-RU" dirty="0">
                <a:solidFill>
                  <a:schemeClr val="tx1"/>
                </a:solidFill>
              </a:rPr>
              <a:t> такого подхода к написанию спецификаций является то, что он </a:t>
            </a:r>
            <a:r>
              <a:rPr lang="ru-RU" u="sng" dirty="0">
                <a:solidFill>
                  <a:schemeClr val="tx1"/>
                </a:solidFill>
              </a:rPr>
              <a:t>сохраняет выразительность и понятность естественного языка</a:t>
            </a:r>
            <a:r>
              <a:rPr lang="ru-RU" dirty="0">
                <a:solidFill>
                  <a:schemeClr val="tx1"/>
                </a:solidFill>
              </a:rPr>
              <a:t> и вместе с тем </a:t>
            </a:r>
            <a:r>
              <a:rPr lang="ru-RU" u="sng" dirty="0">
                <a:solidFill>
                  <a:schemeClr val="tx1"/>
                </a:solidFill>
              </a:rPr>
              <a:t>формализует описание требований</a:t>
            </a:r>
            <a:r>
              <a:rPr lang="ru-RU" dirty="0" smtClean="0">
                <a:solidFill>
                  <a:schemeClr val="tx1"/>
                </a:solidFill>
              </a:rPr>
              <a:t>.</a:t>
            </a:r>
          </a:p>
          <a:p>
            <a:endParaRPr lang="ru-RU" dirty="0" smtClean="0">
              <a:solidFill>
                <a:schemeClr val="tx1"/>
              </a:solidFill>
            </a:endParaRPr>
          </a:p>
          <a:p>
            <a:r>
              <a:rPr lang="ru-RU" dirty="0">
                <a:solidFill>
                  <a:schemeClr val="tx1"/>
                </a:solidFill>
              </a:rPr>
              <a:t>Структурированность языка проявляется в использовании специальной терминологии, а также шаблонов для описания системных требований</a:t>
            </a:r>
            <a:r>
              <a:rPr lang="ru-RU" dirty="0" smtClean="0">
                <a:solidFill>
                  <a:schemeClr val="tx1"/>
                </a:solidFill>
              </a:rPr>
              <a:t>.</a:t>
            </a:r>
          </a:p>
          <a:p>
            <a:endParaRPr lang="ru-RU" dirty="0" smtClean="0">
              <a:solidFill>
                <a:schemeClr val="tx1"/>
              </a:solidFill>
            </a:endParaRPr>
          </a:p>
          <a:p>
            <a:r>
              <a:rPr lang="ru-RU" dirty="0">
                <a:solidFill>
                  <a:schemeClr val="tx1"/>
                </a:solidFill>
              </a:rPr>
              <a:t>Для описания системных требований часто разрабатываются специальные формы и шаблоны. Они должны учитывать, на основе чего строится спецификация: на основе объектов, управляемых системой, на основе функций, выполняемых системой, или на основе событий, обрабатываемых системой</a:t>
            </a:r>
            <a:r>
              <a:rPr lang="ru-RU" dirty="0" smtClean="0">
                <a:solidFill>
                  <a:schemeClr val="tx1"/>
                </a:solidFill>
              </a:rPr>
              <a:t>.</a:t>
            </a:r>
          </a:p>
          <a:p>
            <a:endParaRPr lang="ru-RU" dirty="0" smtClean="0">
              <a:solidFill>
                <a:schemeClr val="tx1"/>
              </a:solidFill>
            </a:endParaRPr>
          </a:p>
          <a:p>
            <a:pPr marL="0" indent="0" algn="ctr">
              <a:buNone/>
            </a:pPr>
            <a:r>
              <a:rPr lang="ru-RU" b="1" dirty="0" smtClean="0">
                <a:solidFill>
                  <a:schemeClr val="tx1"/>
                </a:solidFill>
              </a:rPr>
              <a:t> Рассмотрим </a:t>
            </a:r>
            <a:r>
              <a:rPr lang="ru-RU" b="1" dirty="0">
                <a:solidFill>
                  <a:schemeClr val="tx1"/>
                </a:solidFill>
              </a:rPr>
              <a:t>пример </a:t>
            </a:r>
            <a:r>
              <a:rPr lang="ru-RU" b="1" dirty="0" smtClean="0">
                <a:solidFill>
                  <a:schemeClr val="tx1"/>
                </a:solidFill>
              </a:rPr>
              <a:t>спецификацию </a:t>
            </a:r>
            <a:r>
              <a:rPr lang="ru-RU" b="1" dirty="0">
                <a:solidFill>
                  <a:schemeClr val="tx1"/>
                </a:solidFill>
              </a:rPr>
              <a:t>системного требования, </a:t>
            </a:r>
            <a:r>
              <a:rPr lang="ru-RU" b="1" dirty="0" smtClean="0">
                <a:solidFill>
                  <a:schemeClr val="tx1"/>
                </a:solidFill>
              </a:rPr>
              <a:t>использующую </a:t>
            </a:r>
            <a:r>
              <a:rPr lang="ru-RU" b="1" dirty="0">
                <a:solidFill>
                  <a:schemeClr val="tx1"/>
                </a:solidFill>
              </a:rPr>
              <a:t>стандартную </a:t>
            </a:r>
            <a:r>
              <a:rPr lang="ru-RU" b="1" dirty="0" smtClean="0">
                <a:solidFill>
                  <a:schemeClr val="tx1"/>
                </a:solidFill>
              </a:rPr>
              <a:t>форму  (след. слайд       )</a:t>
            </a:r>
          </a:p>
          <a:p>
            <a:pPr marL="0" indent="0">
              <a:buNone/>
            </a:pPr>
            <a:endParaRPr lang="ru-RU" b="1" dirty="0" smtClean="0">
              <a:solidFill>
                <a:schemeClr val="tx1"/>
              </a:solidFill>
            </a:endParaRPr>
          </a:p>
          <a:p>
            <a:pPr marL="0" indent="0">
              <a:buNone/>
            </a:pPr>
            <a:endParaRPr lang="ru-RU" b="1" dirty="0">
              <a:solidFill>
                <a:schemeClr val="tx1"/>
              </a:solidFill>
            </a:endParaRPr>
          </a:p>
        </p:txBody>
      </p:sp>
      <p:cxnSp>
        <p:nvCxnSpPr>
          <p:cNvPr id="7" name="Прямая со стрелкой 6"/>
          <p:cNvCxnSpPr/>
          <p:nvPr/>
        </p:nvCxnSpPr>
        <p:spPr>
          <a:xfrm>
            <a:off x="7228114" y="5453743"/>
            <a:ext cx="29391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2449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146" y="108858"/>
            <a:ext cx="8888683" cy="5736548"/>
          </a:xfrm>
        </p:spPr>
      </p:pic>
      <p:sp>
        <p:nvSpPr>
          <p:cNvPr id="7" name="TextBox 6"/>
          <p:cNvSpPr txBox="1"/>
          <p:nvPr/>
        </p:nvSpPr>
        <p:spPr>
          <a:xfrm>
            <a:off x="8969828" y="108859"/>
            <a:ext cx="3222171" cy="5262979"/>
          </a:xfrm>
          <a:prstGeom prst="rect">
            <a:avLst/>
          </a:prstGeom>
          <a:noFill/>
        </p:spPr>
        <p:txBody>
          <a:bodyPr wrap="square" rtlCol="0">
            <a:spAutoFit/>
          </a:bodyPr>
          <a:lstStyle/>
          <a:p>
            <a:r>
              <a:rPr lang="ru-RU" sz="1600" dirty="0"/>
              <a:t>Стандартные формы, используемые для специфицирования функциональных требований, должны содержать следующую </a:t>
            </a:r>
            <a:r>
              <a:rPr lang="ru-RU" sz="1600" dirty="0" smtClean="0"/>
              <a:t>информацию:</a:t>
            </a:r>
          </a:p>
          <a:p>
            <a:endParaRPr lang="ru-RU" sz="1600" dirty="0" smtClean="0"/>
          </a:p>
          <a:p>
            <a:pPr marL="342900" indent="-342900">
              <a:buAutoNum type="arabicPeriod"/>
            </a:pPr>
            <a:r>
              <a:rPr lang="ru-RU" sz="1600" dirty="0" smtClean="0"/>
              <a:t>Описание </a:t>
            </a:r>
            <a:r>
              <a:rPr lang="ru-RU" sz="1600" dirty="0"/>
              <a:t>функции или объекта</a:t>
            </a:r>
            <a:r>
              <a:rPr lang="ru-RU" sz="1600" dirty="0" smtClean="0"/>
              <a:t>.</a:t>
            </a:r>
          </a:p>
          <a:p>
            <a:pPr marL="342900" indent="-342900">
              <a:buAutoNum type="arabicPeriod"/>
            </a:pPr>
            <a:endParaRPr lang="ru-RU" sz="1600" dirty="0"/>
          </a:p>
          <a:p>
            <a:r>
              <a:rPr lang="ru-RU" sz="1600" dirty="0"/>
              <a:t>2. </a:t>
            </a:r>
            <a:r>
              <a:rPr lang="ru-RU" sz="1600" dirty="0" smtClean="0"/>
              <a:t>Описание </a:t>
            </a:r>
            <a:r>
              <a:rPr lang="ru-RU" sz="1600" dirty="0"/>
              <a:t>входных данных и их источники</a:t>
            </a:r>
            <a:r>
              <a:rPr lang="ru-RU" sz="1600" dirty="0" smtClean="0"/>
              <a:t>.</a:t>
            </a:r>
          </a:p>
          <a:p>
            <a:endParaRPr lang="ru-RU" sz="1600" dirty="0"/>
          </a:p>
          <a:p>
            <a:r>
              <a:rPr lang="ru-RU" sz="1600" dirty="0"/>
              <a:t>3. </a:t>
            </a:r>
            <a:r>
              <a:rPr lang="ru-RU" sz="1600" dirty="0" smtClean="0"/>
              <a:t>Описание </a:t>
            </a:r>
            <a:r>
              <a:rPr lang="ru-RU" sz="1600" dirty="0"/>
              <a:t>выходных данных с указанием пункта их назначения</a:t>
            </a:r>
            <a:r>
              <a:rPr lang="ru-RU" sz="1600" dirty="0" smtClean="0"/>
              <a:t>.</a:t>
            </a:r>
          </a:p>
          <a:p>
            <a:endParaRPr lang="ru-RU" sz="1600" dirty="0"/>
          </a:p>
          <a:p>
            <a:r>
              <a:rPr lang="ru-RU" sz="1600" dirty="0"/>
              <a:t>4. </a:t>
            </a:r>
            <a:r>
              <a:rPr lang="ru-RU" sz="1600" dirty="0" smtClean="0"/>
              <a:t>Указание</a:t>
            </a:r>
            <a:r>
              <a:rPr lang="ru-RU" sz="1600" dirty="0"/>
              <a:t>, что необходимо для выполнения функции.</a:t>
            </a:r>
          </a:p>
          <a:p>
            <a:endParaRPr lang="ru-RU" sz="1600" dirty="0"/>
          </a:p>
        </p:txBody>
      </p:sp>
      <p:sp>
        <p:nvSpPr>
          <p:cNvPr id="8" name="TextBox 7"/>
          <p:cNvSpPr txBox="1"/>
          <p:nvPr/>
        </p:nvSpPr>
        <p:spPr>
          <a:xfrm>
            <a:off x="1251857" y="5205027"/>
            <a:ext cx="10940142" cy="1754326"/>
          </a:xfrm>
          <a:prstGeom prst="rect">
            <a:avLst/>
          </a:prstGeom>
          <a:noFill/>
        </p:spPr>
        <p:txBody>
          <a:bodyPr wrap="square" rtlCol="0">
            <a:spAutoFit/>
          </a:bodyPr>
          <a:lstStyle/>
          <a:p>
            <a:r>
              <a:rPr lang="ru-RU" dirty="0" smtClean="0"/>
              <a:t>                                                                                                                         5</a:t>
            </a:r>
            <a:r>
              <a:rPr lang="ru-RU" dirty="0"/>
              <a:t>. </a:t>
            </a:r>
            <a:r>
              <a:rPr lang="ru-RU" dirty="0" smtClean="0"/>
              <a:t>Если </a:t>
            </a:r>
            <a:r>
              <a:rPr lang="ru-RU" dirty="0"/>
              <a:t>это </a:t>
            </a:r>
          </a:p>
          <a:p>
            <a:r>
              <a:rPr lang="ru-RU" dirty="0" smtClean="0"/>
              <a:t>                                                                                                                         спецификация </a:t>
            </a:r>
            <a:r>
              <a:rPr lang="ru-RU" dirty="0"/>
              <a:t>функции, необходимо описание предварительных условий (предусловий), которые должны выполняться перед вызовом функции, и описание заключительного условия (постусловия), которое должно быть выполнено после завершения выполнения функции.</a:t>
            </a:r>
          </a:p>
          <a:p>
            <a:endParaRPr lang="ru-RU" dirty="0"/>
          </a:p>
        </p:txBody>
      </p:sp>
    </p:spTree>
    <p:extLst>
      <p:ext uri="{BB962C8B-B14F-4D97-AF65-F5344CB8AC3E}">
        <p14:creationId xmlns:p14="http://schemas.microsoft.com/office/powerpoint/2010/main" val="31474186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067" y="0"/>
            <a:ext cx="11808875" cy="631371"/>
          </a:xfrm>
        </p:spPr>
        <p:txBody>
          <a:bodyPr>
            <a:normAutofit/>
          </a:bodyPr>
          <a:lstStyle/>
          <a:p>
            <a:pPr algn="ctr"/>
            <a:r>
              <a:rPr lang="ru-RU" sz="2800" b="1" dirty="0" smtClean="0">
                <a:solidFill>
                  <a:schemeClr val="tx1"/>
                </a:solidFill>
              </a:rPr>
              <a:t>2.5.2. </a:t>
            </a:r>
            <a:r>
              <a:rPr lang="ru-RU" sz="2800" b="1" dirty="0">
                <a:solidFill>
                  <a:schemeClr val="tx1"/>
                </a:solidFill>
              </a:rPr>
              <a:t>Создание спецификаций с помощью </a:t>
            </a:r>
            <a:r>
              <a:rPr lang="en-US" sz="2800" b="1" dirty="0">
                <a:solidFill>
                  <a:schemeClr val="tx1"/>
                </a:solidFill>
              </a:rPr>
              <a:t>PDL</a:t>
            </a:r>
            <a:endParaRPr lang="ru-RU" sz="2800" b="1" dirty="0">
              <a:solidFill>
                <a:schemeClr val="tx1"/>
              </a:solidFill>
            </a:endParaRPr>
          </a:p>
        </p:txBody>
      </p:sp>
      <p:sp>
        <p:nvSpPr>
          <p:cNvPr id="3" name="Объект 2"/>
          <p:cNvSpPr>
            <a:spLocks noGrp="1"/>
          </p:cNvSpPr>
          <p:nvPr>
            <p:ph idx="1"/>
          </p:nvPr>
        </p:nvSpPr>
        <p:spPr>
          <a:xfrm>
            <a:off x="327546" y="631370"/>
            <a:ext cx="11864453" cy="6226629"/>
          </a:xfrm>
        </p:spPr>
        <p:txBody>
          <a:bodyPr>
            <a:normAutofit/>
          </a:bodyPr>
          <a:lstStyle/>
          <a:p>
            <a:r>
              <a:rPr lang="en-US" dirty="0" smtClean="0">
                <a:solidFill>
                  <a:schemeClr val="tx1"/>
                </a:solidFill>
              </a:rPr>
              <a:t>               </a:t>
            </a:r>
            <a:r>
              <a:rPr lang="ru-RU" dirty="0" smtClean="0">
                <a:solidFill>
                  <a:schemeClr val="tx1"/>
                </a:solidFill>
              </a:rPr>
              <a:t>Для </a:t>
            </a:r>
            <a:r>
              <a:rPr lang="ru-RU" dirty="0">
                <a:solidFill>
                  <a:schemeClr val="tx1"/>
                </a:solidFill>
              </a:rPr>
              <a:t>уменьшения присущей естественному языку нечеткости понятий при описании </a:t>
            </a:r>
            <a:r>
              <a:rPr lang="en-US" dirty="0" smtClean="0">
                <a:solidFill>
                  <a:schemeClr val="tx1"/>
                </a:solidFill>
              </a:rPr>
              <a:t>			    </a:t>
            </a:r>
            <a:r>
              <a:rPr lang="ru-RU" dirty="0" smtClean="0">
                <a:solidFill>
                  <a:schemeClr val="tx1"/>
                </a:solidFill>
              </a:rPr>
              <a:t>системных </a:t>
            </a:r>
            <a:r>
              <a:rPr lang="ru-RU" dirty="0">
                <a:solidFill>
                  <a:schemeClr val="tx1"/>
                </a:solidFill>
              </a:rPr>
              <a:t>требований используется специальный язык описания программ </a:t>
            </a:r>
            <a:r>
              <a:rPr lang="ru-RU" b="1" dirty="0">
                <a:solidFill>
                  <a:schemeClr val="tx1"/>
                </a:solidFill>
              </a:rPr>
              <a:t>(</a:t>
            </a:r>
            <a:r>
              <a:rPr lang="en-US" b="1" dirty="0">
                <a:solidFill>
                  <a:schemeClr val="tx1"/>
                </a:solidFill>
              </a:rPr>
              <a:t>program description language</a:t>
            </a:r>
            <a:r>
              <a:rPr lang="ru-RU" b="1" dirty="0">
                <a:solidFill>
                  <a:schemeClr val="tx1"/>
                </a:solidFill>
              </a:rPr>
              <a:t> – </a:t>
            </a:r>
            <a:r>
              <a:rPr lang="en-US" b="1" dirty="0">
                <a:solidFill>
                  <a:schemeClr val="tx1"/>
                </a:solidFill>
              </a:rPr>
              <a:t>PDL</a:t>
            </a:r>
            <a:r>
              <a:rPr lang="ru-RU" b="1" dirty="0">
                <a:solidFill>
                  <a:schemeClr val="tx1"/>
                </a:solidFill>
              </a:rPr>
              <a:t>).</a:t>
            </a:r>
            <a:r>
              <a:rPr lang="ru-RU" dirty="0">
                <a:solidFill>
                  <a:schemeClr val="tx1"/>
                </a:solidFill>
              </a:rPr>
              <a:t> Этот язык подобен таким языкам программирования, как </a:t>
            </a:r>
            <a:r>
              <a:rPr lang="en-US" u="sng" dirty="0">
                <a:solidFill>
                  <a:schemeClr val="tx1"/>
                </a:solidFill>
              </a:rPr>
              <a:t>Java</a:t>
            </a:r>
            <a:r>
              <a:rPr lang="ru-RU" dirty="0">
                <a:solidFill>
                  <a:schemeClr val="tx1"/>
                </a:solidFill>
              </a:rPr>
              <a:t> и </a:t>
            </a:r>
            <a:r>
              <a:rPr lang="en-US" u="sng" dirty="0">
                <a:solidFill>
                  <a:schemeClr val="tx1"/>
                </a:solidFill>
              </a:rPr>
              <a:t>Ada</a:t>
            </a:r>
            <a:r>
              <a:rPr lang="ru-RU" dirty="0">
                <a:solidFill>
                  <a:schemeClr val="tx1"/>
                </a:solidFill>
              </a:rPr>
              <a:t>, но более абстрактен. </a:t>
            </a:r>
            <a:r>
              <a:rPr lang="ru-RU" b="1" u="sng" dirty="0">
                <a:solidFill>
                  <a:schemeClr val="tx1"/>
                </a:solidFill>
              </a:rPr>
              <a:t>Достоинством</a:t>
            </a:r>
            <a:r>
              <a:rPr lang="ru-RU" dirty="0">
                <a:solidFill>
                  <a:schemeClr val="tx1"/>
                </a:solidFill>
              </a:rPr>
              <a:t> применения </a:t>
            </a:r>
            <a:r>
              <a:rPr lang="en-US" dirty="0">
                <a:solidFill>
                  <a:schemeClr val="tx1"/>
                </a:solidFill>
              </a:rPr>
              <a:t>PDL</a:t>
            </a:r>
            <a:r>
              <a:rPr lang="ru-RU" dirty="0">
                <a:solidFill>
                  <a:schemeClr val="tx1"/>
                </a:solidFill>
              </a:rPr>
              <a:t> для создания спецификации является то, что в такой спецификации можно проверить синтаксис и семантику существующими программными средствами. Эти проверки позволяют удалить ошибки и несогласованность в описании требований</a:t>
            </a:r>
            <a:r>
              <a:rPr lang="ru-RU" dirty="0" smtClean="0">
                <a:solidFill>
                  <a:schemeClr val="tx1"/>
                </a:solidFill>
              </a:rPr>
              <a:t>.</a:t>
            </a:r>
          </a:p>
          <a:p>
            <a:endParaRPr lang="uk-UA" dirty="0">
              <a:solidFill>
                <a:schemeClr val="tx1"/>
              </a:solidFill>
            </a:endParaRPr>
          </a:p>
          <a:p>
            <a:r>
              <a:rPr lang="en-US" dirty="0">
                <a:solidFill>
                  <a:schemeClr val="tx1"/>
                </a:solidFill>
              </a:rPr>
              <a:t>PDL</a:t>
            </a:r>
            <a:r>
              <a:rPr lang="ru-RU" dirty="0">
                <a:solidFill>
                  <a:schemeClr val="tx1"/>
                </a:solidFill>
              </a:rPr>
              <a:t> </a:t>
            </a:r>
            <a:r>
              <a:rPr lang="ru-RU" dirty="0" smtClean="0">
                <a:solidFill>
                  <a:schemeClr val="tx1"/>
                </a:solidFill>
              </a:rPr>
              <a:t>стоит применять в </a:t>
            </a:r>
            <a:r>
              <a:rPr lang="ru-RU" dirty="0">
                <a:solidFill>
                  <a:schemeClr val="tx1"/>
                </a:solidFill>
              </a:rPr>
              <a:t>следующих </a:t>
            </a:r>
            <a:r>
              <a:rPr lang="ru-RU" dirty="0" smtClean="0">
                <a:solidFill>
                  <a:schemeClr val="tx1"/>
                </a:solidFill>
              </a:rPr>
              <a:t>ситуациях:</a:t>
            </a:r>
          </a:p>
          <a:p>
            <a:pPr>
              <a:buFont typeface="+mj-lt"/>
              <a:buAutoNum type="arabicPeriod"/>
            </a:pPr>
            <a:r>
              <a:rPr lang="ru-RU" dirty="0" smtClean="0">
                <a:solidFill>
                  <a:schemeClr val="tx1"/>
                </a:solidFill>
              </a:rPr>
              <a:t>  Если </a:t>
            </a:r>
            <a:r>
              <a:rPr lang="ru-RU" dirty="0">
                <a:solidFill>
                  <a:schemeClr val="tx1"/>
                </a:solidFill>
              </a:rPr>
              <a:t>описываемая операция состоит из последовательности простых действий и важен порядок их выполнения</a:t>
            </a:r>
            <a:r>
              <a:rPr lang="ru-RU" dirty="0" smtClean="0">
                <a:solidFill>
                  <a:schemeClr val="tx1"/>
                </a:solidFill>
              </a:rPr>
              <a:t>.</a:t>
            </a:r>
          </a:p>
          <a:p>
            <a:pPr>
              <a:buFont typeface="+mj-lt"/>
              <a:buAutoNum type="arabicPeriod"/>
            </a:pPr>
            <a:r>
              <a:rPr lang="ru-RU" dirty="0" smtClean="0">
                <a:solidFill>
                  <a:schemeClr val="tx1"/>
                </a:solidFill>
              </a:rPr>
              <a:t>  Если </a:t>
            </a:r>
            <a:r>
              <a:rPr lang="ru-RU" dirty="0">
                <a:solidFill>
                  <a:schemeClr val="tx1"/>
                </a:solidFill>
              </a:rPr>
              <a:t>необходимо специфицировать аппаратные или программные интерфейсы, так как практически во всех спецификациях системных требований приходится описывать интерфейсы</a:t>
            </a:r>
            <a:r>
              <a:rPr lang="ru-RU" dirty="0" smtClean="0">
                <a:solidFill>
                  <a:schemeClr val="tx1"/>
                </a:solidFill>
              </a:rPr>
              <a:t>.  (Пример – «Спецификации </a:t>
            </a:r>
            <a:r>
              <a:rPr lang="ru-RU" dirty="0">
                <a:solidFill>
                  <a:schemeClr val="tx1"/>
                </a:solidFill>
              </a:rPr>
              <a:t>системы управления </a:t>
            </a:r>
            <a:r>
              <a:rPr lang="ru-RU" dirty="0" smtClean="0">
                <a:solidFill>
                  <a:schemeClr val="tx1"/>
                </a:solidFill>
              </a:rPr>
              <a:t>банкоматами», учебник с.84)</a:t>
            </a:r>
            <a:endParaRPr lang="uk-UA" dirty="0">
              <a:solidFill>
                <a:schemeClr val="tx1"/>
              </a:solidFill>
            </a:endParaRPr>
          </a:p>
          <a:p>
            <a:pPr marL="0" indent="0">
              <a:buNone/>
            </a:pPr>
            <a:endParaRPr lang="ru-RU" dirty="0">
              <a:solidFill>
                <a:schemeClr val="tx1"/>
              </a:solidFill>
            </a:endParaRPr>
          </a:p>
        </p:txBody>
      </p:sp>
    </p:spTree>
    <p:extLst>
      <p:ext uri="{BB962C8B-B14F-4D97-AF65-F5344CB8AC3E}">
        <p14:creationId xmlns:p14="http://schemas.microsoft.com/office/powerpoint/2010/main" val="17193660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09432" y="1364776"/>
            <a:ext cx="11505063" cy="5322626"/>
          </a:xfrm>
        </p:spPr>
        <p:txBody>
          <a:bodyPr/>
          <a:lstStyle/>
          <a:p>
            <a:r>
              <a:rPr lang="ru-RU" dirty="0">
                <a:solidFill>
                  <a:schemeClr val="tx1"/>
                </a:solidFill>
              </a:rPr>
              <a:t> Вместе с тем подход к построению спецификаций, основанный на </a:t>
            </a:r>
            <a:r>
              <a:rPr lang="en-US" dirty="0">
                <a:solidFill>
                  <a:schemeClr val="tx1"/>
                </a:solidFill>
              </a:rPr>
              <a:t>PDL</a:t>
            </a:r>
            <a:r>
              <a:rPr lang="ru-RU" dirty="0">
                <a:solidFill>
                  <a:schemeClr val="tx1"/>
                </a:solidFill>
              </a:rPr>
              <a:t>, имеет свои недостатки, а именно:</a:t>
            </a:r>
          </a:p>
          <a:p>
            <a:pPr>
              <a:buFont typeface="+mj-lt"/>
              <a:buAutoNum type="arabicPeriod"/>
            </a:pPr>
            <a:r>
              <a:rPr lang="en-US" dirty="0">
                <a:solidFill>
                  <a:schemeClr val="tx1"/>
                </a:solidFill>
              </a:rPr>
              <a:t>PDL</a:t>
            </a:r>
            <a:r>
              <a:rPr lang="ru-RU" dirty="0">
                <a:solidFill>
                  <a:schemeClr val="tx1"/>
                </a:solidFill>
              </a:rPr>
              <a:t>, используемый для написания спецификации, может не иметь достаточных средств для описания всех системных функций.</a:t>
            </a:r>
            <a:endParaRPr lang="uk-UA" dirty="0">
              <a:solidFill>
                <a:schemeClr val="tx1"/>
              </a:solidFill>
            </a:endParaRPr>
          </a:p>
          <a:p>
            <a:pPr>
              <a:buFont typeface="+mj-lt"/>
              <a:buAutoNum type="arabicPeriod"/>
            </a:pPr>
            <a:r>
              <a:rPr lang="ru-RU" dirty="0">
                <a:solidFill>
                  <a:schemeClr val="tx1"/>
                </a:solidFill>
              </a:rPr>
              <a:t>Спецификации, созданные с помощью </a:t>
            </a:r>
            <a:r>
              <a:rPr lang="en-US" dirty="0">
                <a:solidFill>
                  <a:schemeClr val="tx1"/>
                </a:solidFill>
              </a:rPr>
              <a:t>PDL</a:t>
            </a:r>
            <a:r>
              <a:rPr lang="ru-RU" dirty="0">
                <a:solidFill>
                  <a:schemeClr val="tx1"/>
                </a:solidFill>
              </a:rPr>
              <a:t>, понятны только людям, имеющим определенные знания языков программирования.</a:t>
            </a:r>
          </a:p>
          <a:p>
            <a:pPr>
              <a:buFont typeface="+mj-lt"/>
              <a:buAutoNum type="arabicPeriod"/>
            </a:pPr>
            <a:r>
              <a:rPr lang="ru-RU" dirty="0">
                <a:solidFill>
                  <a:schemeClr val="tx1"/>
                </a:solidFill>
              </a:rPr>
              <a:t>Системная архитектура, полученная на основе такой спецификации, не является системной моделью, которая помогла бы пользователю разобраться в структуре системы.</a:t>
            </a:r>
            <a:endParaRPr lang="uk-UA" dirty="0">
              <a:solidFill>
                <a:schemeClr val="tx1"/>
              </a:solidFill>
            </a:endParaRPr>
          </a:p>
        </p:txBody>
      </p:sp>
    </p:spTree>
    <p:extLst>
      <p:ext uri="{BB962C8B-B14F-4D97-AF65-F5344CB8AC3E}">
        <p14:creationId xmlns:p14="http://schemas.microsoft.com/office/powerpoint/2010/main" val="1322088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4716" y="0"/>
            <a:ext cx="11987283" cy="655093"/>
          </a:xfrm>
        </p:spPr>
        <p:txBody>
          <a:bodyPr>
            <a:normAutofit/>
          </a:bodyPr>
          <a:lstStyle/>
          <a:p>
            <a:pPr algn="ctr"/>
            <a:r>
              <a:rPr lang="ru-RU" sz="2800" b="1" dirty="0" smtClean="0">
                <a:solidFill>
                  <a:schemeClr val="tx1"/>
                </a:solidFill>
              </a:rPr>
              <a:t>2.5.3</a:t>
            </a:r>
            <a:r>
              <a:rPr lang="ru-RU" sz="2800" b="1" dirty="0">
                <a:solidFill>
                  <a:schemeClr val="tx1"/>
                </a:solidFill>
              </a:rPr>
              <a:t>. Спецификация интерфейсов</a:t>
            </a:r>
            <a:endParaRPr lang="uk-UA" sz="2800" b="1" dirty="0">
              <a:solidFill>
                <a:schemeClr val="tx1"/>
              </a:solidFill>
            </a:endParaRPr>
          </a:p>
        </p:txBody>
      </p:sp>
      <p:sp>
        <p:nvSpPr>
          <p:cNvPr id="3" name="Объект 2"/>
          <p:cNvSpPr>
            <a:spLocks noGrp="1"/>
          </p:cNvSpPr>
          <p:nvPr>
            <p:ph idx="1"/>
          </p:nvPr>
        </p:nvSpPr>
        <p:spPr>
          <a:xfrm>
            <a:off x="327546" y="655093"/>
            <a:ext cx="11573302" cy="6005014"/>
          </a:xfrm>
        </p:spPr>
        <p:txBody>
          <a:bodyPr/>
          <a:lstStyle/>
          <a:p>
            <a:r>
              <a:rPr lang="ru-RU" dirty="0" smtClean="0">
                <a:solidFill>
                  <a:schemeClr val="tx1"/>
                </a:solidFill>
              </a:rPr>
              <a:t>              Для </a:t>
            </a:r>
            <a:r>
              <a:rPr lang="ru-RU" dirty="0">
                <a:solidFill>
                  <a:schemeClr val="tx1"/>
                </a:solidFill>
              </a:rPr>
              <a:t>того чтобы новая система могла работать совместно с другими системами, </a:t>
            </a:r>
            <a:r>
              <a:rPr lang="ru-RU" dirty="0" smtClean="0">
                <a:solidFill>
                  <a:schemeClr val="tx1"/>
                </a:solidFill>
              </a:rPr>
              <a:t>	  		   необходимо </a:t>
            </a:r>
            <a:r>
              <a:rPr lang="ru-RU" dirty="0">
                <a:solidFill>
                  <a:schemeClr val="tx1"/>
                </a:solidFill>
              </a:rPr>
              <a:t>специфицировать интерфейсы этих систем. Такие спецификации создаются на раннем этапе разработки систем и включаются (обычно в виде приложения) в спецификацию системных требований</a:t>
            </a:r>
            <a:r>
              <a:rPr lang="ru-RU" dirty="0" smtClean="0">
                <a:solidFill>
                  <a:schemeClr val="tx1"/>
                </a:solidFill>
              </a:rPr>
              <a:t>.</a:t>
            </a:r>
          </a:p>
          <a:p>
            <a:endParaRPr lang="uk-UA" dirty="0">
              <a:solidFill>
                <a:schemeClr val="tx1"/>
              </a:solidFill>
            </a:endParaRPr>
          </a:p>
          <a:p>
            <a:r>
              <a:rPr lang="ru-RU" dirty="0">
                <a:solidFill>
                  <a:schemeClr val="tx1"/>
                </a:solidFill>
              </a:rPr>
              <a:t>Различают три типа специфицируемых </a:t>
            </a:r>
            <a:r>
              <a:rPr lang="ru-RU" dirty="0" smtClean="0">
                <a:solidFill>
                  <a:schemeClr val="tx1"/>
                </a:solidFill>
              </a:rPr>
              <a:t>интерфейсов:</a:t>
            </a:r>
          </a:p>
          <a:p>
            <a:pPr>
              <a:buFont typeface="+mj-lt"/>
              <a:buAutoNum type="arabicPeriod"/>
            </a:pPr>
            <a:r>
              <a:rPr lang="ru-RU" b="1" dirty="0">
                <a:solidFill>
                  <a:schemeClr val="tx1"/>
                </a:solidFill>
              </a:rPr>
              <a:t>Процедурные интерфейсы, </a:t>
            </a:r>
            <a:r>
              <a:rPr lang="ru-RU" dirty="0">
                <a:solidFill>
                  <a:schemeClr val="tx1"/>
                </a:solidFill>
              </a:rPr>
              <a:t>когда существующие подсистемы предлагают набор сервисов, доступных посредством вызываемой интерфейсной процедуры.</a:t>
            </a:r>
            <a:endParaRPr lang="uk-UA" dirty="0">
              <a:solidFill>
                <a:schemeClr val="tx1"/>
              </a:solidFill>
            </a:endParaRPr>
          </a:p>
          <a:p>
            <a:pPr>
              <a:buFont typeface="+mj-lt"/>
              <a:buAutoNum type="arabicPeriod"/>
            </a:pPr>
            <a:r>
              <a:rPr lang="ru-RU" b="1" dirty="0">
                <a:solidFill>
                  <a:schemeClr val="tx1"/>
                </a:solidFill>
              </a:rPr>
              <a:t>Структуры (интерфейсные форматы) данных</a:t>
            </a:r>
            <a:r>
              <a:rPr lang="ru-RU" dirty="0">
                <a:solidFill>
                  <a:schemeClr val="tx1"/>
                </a:solidFill>
              </a:rPr>
              <a:t>, которые пересылаются от одной подсистемы к другой. В этом случае может использоваться </a:t>
            </a:r>
            <a:r>
              <a:rPr lang="en-US" dirty="0">
                <a:solidFill>
                  <a:schemeClr val="tx1"/>
                </a:solidFill>
              </a:rPr>
              <a:t>PDL</a:t>
            </a:r>
            <a:r>
              <a:rPr lang="ru-RU" dirty="0">
                <a:solidFill>
                  <a:schemeClr val="tx1"/>
                </a:solidFill>
              </a:rPr>
              <a:t>, основанный на языке программирования </a:t>
            </a:r>
            <a:r>
              <a:rPr lang="en-US" dirty="0" smtClean="0">
                <a:solidFill>
                  <a:schemeClr val="tx1"/>
                </a:solidFill>
              </a:rPr>
              <a:t>Java</a:t>
            </a:r>
            <a:r>
              <a:rPr lang="ru-RU" dirty="0" smtClean="0">
                <a:solidFill>
                  <a:schemeClr val="tx1"/>
                </a:solidFill>
              </a:rPr>
              <a:t>.</a:t>
            </a:r>
          </a:p>
          <a:p>
            <a:pPr>
              <a:buFont typeface="+mj-lt"/>
              <a:buAutoNum type="arabicPeriod"/>
            </a:pPr>
            <a:r>
              <a:rPr lang="ru-RU" b="1" dirty="0">
                <a:solidFill>
                  <a:schemeClr val="tx1"/>
                </a:solidFill>
              </a:rPr>
              <a:t>Специальные представления данных</a:t>
            </a:r>
            <a:r>
              <a:rPr lang="ru-RU" dirty="0">
                <a:solidFill>
                  <a:schemeClr val="tx1"/>
                </a:solidFill>
              </a:rPr>
              <a:t>, например в виде упорядоченной последовательности двоичных разрядов</a:t>
            </a:r>
            <a:r>
              <a:rPr lang="ru-RU" dirty="0" smtClean="0">
                <a:solidFill>
                  <a:schemeClr val="tx1"/>
                </a:solidFill>
              </a:rPr>
              <a:t>.</a:t>
            </a:r>
          </a:p>
          <a:p>
            <a:pPr>
              <a:buFont typeface="+mj-lt"/>
              <a:buAutoNum type="arabicPeriod"/>
            </a:pPr>
            <a:endParaRPr lang="ru-RU" dirty="0">
              <a:solidFill>
                <a:schemeClr val="tx1"/>
              </a:solidFill>
            </a:endParaRPr>
          </a:p>
          <a:p>
            <a:pPr marL="0" indent="0">
              <a:buNone/>
            </a:pPr>
            <a:r>
              <a:rPr lang="ru-RU" dirty="0">
                <a:solidFill>
                  <a:schemeClr val="tx1"/>
                </a:solidFill>
              </a:rPr>
              <a:t> </a:t>
            </a:r>
            <a:r>
              <a:rPr lang="ru-RU" dirty="0" smtClean="0">
                <a:solidFill>
                  <a:schemeClr val="tx1"/>
                </a:solidFill>
              </a:rPr>
              <a:t>             </a:t>
            </a:r>
            <a:endParaRPr lang="uk-UA" dirty="0">
              <a:solidFill>
                <a:schemeClr val="tx1"/>
              </a:solidFill>
            </a:endParaRPr>
          </a:p>
        </p:txBody>
      </p:sp>
    </p:spTree>
    <p:extLst>
      <p:ext uri="{BB962C8B-B14F-4D97-AF65-F5344CB8AC3E}">
        <p14:creationId xmlns:p14="http://schemas.microsoft.com/office/powerpoint/2010/main" val="606837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6980" y="294402"/>
            <a:ext cx="11286248" cy="709683"/>
          </a:xfrm>
        </p:spPr>
        <p:txBody>
          <a:bodyPr>
            <a:normAutofit/>
          </a:bodyPr>
          <a:lstStyle/>
          <a:p>
            <a:pPr algn="ctr"/>
            <a:r>
              <a:rPr lang="ru-RU" sz="2800" b="1" dirty="0" smtClean="0">
                <a:solidFill>
                  <a:schemeClr val="tx1"/>
                </a:solidFill>
              </a:rPr>
              <a:t>1. Требования </a:t>
            </a:r>
            <a:r>
              <a:rPr lang="ru-RU" sz="2800" b="1" dirty="0">
                <a:solidFill>
                  <a:schemeClr val="tx1"/>
                </a:solidFill>
              </a:rPr>
              <a:t>к программному обеспечению</a:t>
            </a:r>
            <a:endParaRPr lang="uk-UA" sz="2800" b="1" dirty="0">
              <a:solidFill>
                <a:schemeClr val="tx1"/>
              </a:solidFill>
            </a:endParaRPr>
          </a:p>
        </p:txBody>
      </p:sp>
      <p:sp>
        <p:nvSpPr>
          <p:cNvPr id="3" name="Объект 2"/>
          <p:cNvSpPr>
            <a:spLocks noGrp="1"/>
          </p:cNvSpPr>
          <p:nvPr>
            <p:ph idx="1"/>
          </p:nvPr>
        </p:nvSpPr>
        <p:spPr>
          <a:xfrm>
            <a:off x="736980" y="1197429"/>
            <a:ext cx="11163868" cy="5449031"/>
          </a:xfrm>
        </p:spPr>
        <p:txBody>
          <a:bodyPr/>
          <a:lstStyle/>
          <a:p>
            <a:r>
              <a:rPr lang="ru-RU" u="sng" dirty="0">
                <a:solidFill>
                  <a:schemeClr val="tx1"/>
                </a:solidFill>
              </a:rPr>
              <a:t>Термин требования</a:t>
            </a:r>
            <a:r>
              <a:rPr lang="ru-RU" dirty="0">
                <a:solidFill>
                  <a:schemeClr val="tx1"/>
                </a:solidFill>
              </a:rPr>
              <a:t> (к программной системе) может трактоваться по-разному</a:t>
            </a:r>
            <a:r>
              <a:rPr lang="ru-RU" dirty="0" smtClean="0">
                <a:solidFill>
                  <a:schemeClr val="tx1"/>
                </a:solidFill>
              </a:rPr>
              <a:t>.</a:t>
            </a:r>
          </a:p>
          <a:p>
            <a:pPr marL="0" indent="0">
              <a:buNone/>
            </a:pPr>
            <a:r>
              <a:rPr lang="ru-RU" dirty="0">
                <a:solidFill>
                  <a:schemeClr val="tx1"/>
                </a:solidFill>
              </a:rPr>
              <a:t>	</a:t>
            </a:r>
            <a:r>
              <a:rPr lang="ru-RU" dirty="0" smtClean="0">
                <a:solidFill>
                  <a:schemeClr val="tx1"/>
                </a:solidFill>
              </a:rPr>
              <a:t> </a:t>
            </a:r>
            <a:r>
              <a:rPr lang="ru-RU" dirty="0">
                <a:solidFill>
                  <a:schemeClr val="tx1"/>
                </a:solidFill>
              </a:rPr>
              <a:t>В некоторых случаях под требованиями понимаются высокоуровневые обобщенные утверждения о функциональных возможностях и ограничениях системы</a:t>
            </a:r>
            <a:r>
              <a:rPr lang="ru-RU" dirty="0" smtClean="0">
                <a:solidFill>
                  <a:schemeClr val="tx1"/>
                </a:solidFill>
              </a:rPr>
              <a:t>.</a:t>
            </a:r>
          </a:p>
          <a:p>
            <a:pPr marL="0" indent="0">
              <a:buNone/>
            </a:pPr>
            <a:r>
              <a:rPr lang="ru-RU" dirty="0">
                <a:solidFill>
                  <a:schemeClr val="tx1"/>
                </a:solidFill>
              </a:rPr>
              <a:t>	</a:t>
            </a:r>
            <a:r>
              <a:rPr lang="ru-RU" dirty="0" smtClean="0">
                <a:solidFill>
                  <a:schemeClr val="tx1"/>
                </a:solidFill>
              </a:rPr>
              <a:t>Другая </a:t>
            </a:r>
            <a:r>
              <a:rPr lang="ru-RU" dirty="0">
                <a:solidFill>
                  <a:schemeClr val="tx1"/>
                </a:solidFill>
              </a:rPr>
              <a:t>крайняя ситуация – детализированное математическое формальное описание системных </a:t>
            </a:r>
            <a:r>
              <a:rPr lang="ru-RU" dirty="0" smtClean="0">
                <a:solidFill>
                  <a:schemeClr val="tx1"/>
                </a:solidFill>
              </a:rPr>
              <a:t>функций.</a:t>
            </a:r>
          </a:p>
          <a:p>
            <a:pPr marL="0" indent="0">
              <a:buNone/>
            </a:pPr>
            <a:r>
              <a:rPr lang="ru-RU" dirty="0" smtClean="0">
                <a:solidFill>
                  <a:schemeClr val="tx1"/>
                </a:solidFill>
              </a:rPr>
              <a:t>       Различают несколько видов требований:</a:t>
            </a:r>
            <a:endParaRPr lang="ru-RU" dirty="0">
              <a:solidFill>
                <a:schemeClr val="tx1"/>
              </a:solidFill>
            </a:endParaRPr>
          </a:p>
          <a:p>
            <a:pPr>
              <a:buFont typeface="+mj-lt"/>
              <a:buAutoNum type="arabicPeriod"/>
            </a:pPr>
            <a:r>
              <a:rPr lang="ru-RU" b="1" i="1" dirty="0">
                <a:solidFill>
                  <a:schemeClr val="tx1"/>
                </a:solidFill>
              </a:rPr>
              <a:t>Пользовательские требования </a:t>
            </a:r>
            <a:r>
              <a:rPr lang="ru-RU" i="1" dirty="0">
                <a:solidFill>
                  <a:schemeClr val="tx1"/>
                </a:solidFill>
              </a:rPr>
              <a:t>– </a:t>
            </a:r>
            <a:r>
              <a:rPr lang="ru-RU" dirty="0">
                <a:solidFill>
                  <a:schemeClr val="tx1"/>
                </a:solidFill>
              </a:rPr>
              <a:t>описание на естественном языке (плюс поясняющие диаграммы) функций, выполняемых системой, и ограничений, накладываемых на нее</a:t>
            </a:r>
            <a:r>
              <a:rPr lang="ru-RU" dirty="0" smtClean="0">
                <a:solidFill>
                  <a:schemeClr val="tx1"/>
                </a:solidFill>
              </a:rPr>
              <a:t>.</a:t>
            </a:r>
          </a:p>
          <a:p>
            <a:pPr>
              <a:buFont typeface="+mj-lt"/>
              <a:buAutoNum type="arabicPeriod"/>
            </a:pPr>
            <a:r>
              <a:rPr lang="ru-RU" b="1" i="1" dirty="0">
                <a:solidFill>
                  <a:schemeClr val="tx1"/>
                </a:solidFill>
              </a:rPr>
              <a:t>Системные требования </a:t>
            </a:r>
            <a:r>
              <a:rPr lang="ru-RU" i="1" dirty="0">
                <a:solidFill>
                  <a:schemeClr val="tx1"/>
                </a:solidFill>
              </a:rPr>
              <a:t>– </a:t>
            </a:r>
            <a:r>
              <a:rPr lang="ru-RU" dirty="0">
                <a:solidFill>
                  <a:schemeClr val="tx1"/>
                </a:solidFill>
              </a:rPr>
              <a:t>детализированное описание системных функций и ограничений, которое иногда называют функциональной спецификацией. Она служит основой для заключения контракта между покупателем системы и разработчиками ПО.</a:t>
            </a:r>
          </a:p>
          <a:p>
            <a:pPr>
              <a:buFont typeface="+mj-lt"/>
              <a:buAutoNum type="arabicPeriod"/>
            </a:pPr>
            <a:r>
              <a:rPr lang="ru-RU" b="1" i="1" dirty="0">
                <a:solidFill>
                  <a:schemeClr val="tx1"/>
                </a:solidFill>
              </a:rPr>
              <a:t>Проектная системная спецификация </a:t>
            </a:r>
            <a:r>
              <a:rPr lang="ru-RU" dirty="0">
                <a:solidFill>
                  <a:schemeClr val="tx1"/>
                </a:solidFill>
              </a:rPr>
              <a:t>– обобщенное описание структуры программной системы, которое будет основой для более детализированного проектирования системы и ее последующей реализации. Эта спецификация дополняет и детализирует спецификацию системных требований.</a:t>
            </a:r>
            <a:endParaRPr lang="ru-RU" dirty="0" smtClean="0">
              <a:solidFill>
                <a:schemeClr val="tx1"/>
              </a:solidFill>
            </a:endParaRPr>
          </a:p>
        </p:txBody>
      </p:sp>
    </p:spTree>
    <p:extLst>
      <p:ext uri="{BB962C8B-B14F-4D97-AF65-F5344CB8AC3E}">
        <p14:creationId xmlns:p14="http://schemas.microsoft.com/office/powerpoint/2010/main" val="27446544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5660" y="2"/>
            <a:ext cx="11946339" cy="491318"/>
          </a:xfrm>
        </p:spPr>
        <p:txBody>
          <a:bodyPr>
            <a:noAutofit/>
          </a:bodyPr>
          <a:lstStyle/>
          <a:p>
            <a:pPr algn="ctr"/>
            <a:r>
              <a:rPr lang="ru-RU" sz="2800" dirty="0" smtClean="0">
                <a:solidFill>
                  <a:schemeClr val="tx1"/>
                </a:solidFill>
              </a:rPr>
              <a:t>Пример: описания процедурного интерфейса </a:t>
            </a:r>
            <a:endParaRPr lang="uk-UA" sz="2800" dirty="0">
              <a:solidFill>
                <a:schemeClr val="tx1"/>
              </a:solidFill>
            </a:endParaRPr>
          </a:p>
        </p:txBody>
      </p:sp>
      <p:sp>
        <p:nvSpPr>
          <p:cNvPr id="3" name="Объект 2"/>
          <p:cNvSpPr>
            <a:spLocks noGrp="1"/>
          </p:cNvSpPr>
          <p:nvPr>
            <p:ph idx="1"/>
          </p:nvPr>
        </p:nvSpPr>
        <p:spPr>
          <a:xfrm>
            <a:off x="8802804" y="777923"/>
            <a:ext cx="3206773" cy="5459104"/>
          </a:xfrm>
        </p:spPr>
        <p:txBody>
          <a:bodyPr>
            <a:noAutofit/>
          </a:bodyPr>
          <a:lstStyle/>
          <a:p>
            <a:r>
              <a:rPr lang="ru-RU" sz="2000" dirty="0" smtClean="0">
                <a:solidFill>
                  <a:schemeClr val="tx1"/>
                </a:solidFill>
              </a:rPr>
              <a:t>Интерфейс управляет </a:t>
            </a:r>
            <a:r>
              <a:rPr lang="ru-RU" sz="2000" dirty="0">
                <a:solidFill>
                  <a:schemeClr val="tx1"/>
                </a:solidFill>
              </a:rPr>
              <a:t>очередями на печать, осуществляемую несколькими принтерами. Пользователи могут проверять очередь, соответствующую любому принтеру, и удалять свои файлы из очереди. Они также могут переключать свои файлы с одного принтера на другой.</a:t>
            </a:r>
            <a:r>
              <a:rPr lang="uk-UA" sz="2000" dirty="0">
                <a:solidFill>
                  <a:schemeClr val="tx1"/>
                </a:solidFill>
              </a:rPr>
              <a:t/>
            </a:r>
            <a:br>
              <a:rPr lang="uk-UA" sz="2000" dirty="0">
                <a:solidFill>
                  <a:schemeClr val="tx1"/>
                </a:solidFill>
              </a:rPr>
            </a:br>
            <a:endParaRPr lang="uk-UA" sz="2000" dirty="0">
              <a:solidFill>
                <a:schemeClr val="tx1"/>
              </a:solidFill>
            </a:endParaRPr>
          </a:p>
          <a:p>
            <a:endParaRPr lang="uk-UA" sz="2000" dirty="0">
              <a:solidFill>
                <a:schemeClr val="tx1"/>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124" y="1568827"/>
            <a:ext cx="9016687" cy="3917573"/>
          </a:xfrm>
          <a:prstGeom prst="rect">
            <a:avLst/>
          </a:prstGeom>
        </p:spPr>
      </p:pic>
    </p:spTree>
    <p:extLst>
      <p:ext uri="{BB962C8B-B14F-4D97-AF65-F5344CB8AC3E}">
        <p14:creationId xmlns:p14="http://schemas.microsoft.com/office/powerpoint/2010/main" val="2153061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8364" y="1"/>
            <a:ext cx="11973635" cy="682388"/>
          </a:xfrm>
        </p:spPr>
        <p:txBody>
          <a:bodyPr>
            <a:normAutofit/>
          </a:bodyPr>
          <a:lstStyle/>
          <a:p>
            <a:pPr algn="ctr"/>
            <a:r>
              <a:rPr lang="ru-RU" sz="2800" b="1" dirty="0" smtClean="0">
                <a:solidFill>
                  <a:schemeClr val="tx1"/>
                </a:solidFill>
              </a:rPr>
              <a:t>2.6. </a:t>
            </a:r>
            <a:r>
              <a:rPr lang="ru-RU" sz="2800" b="1" dirty="0">
                <a:solidFill>
                  <a:schemeClr val="tx1"/>
                </a:solidFill>
              </a:rPr>
              <a:t>Документирование системных требований</a:t>
            </a:r>
            <a:endParaRPr lang="uk-UA" sz="2800" b="1" dirty="0">
              <a:solidFill>
                <a:schemeClr val="tx1"/>
              </a:solidFill>
            </a:endParaRPr>
          </a:p>
        </p:txBody>
      </p:sp>
      <p:sp>
        <p:nvSpPr>
          <p:cNvPr id="3" name="Объект 2"/>
          <p:cNvSpPr>
            <a:spLocks noGrp="1"/>
          </p:cNvSpPr>
          <p:nvPr>
            <p:ph idx="1"/>
          </p:nvPr>
        </p:nvSpPr>
        <p:spPr>
          <a:xfrm>
            <a:off x="564108" y="682389"/>
            <a:ext cx="11627891" cy="941695"/>
          </a:xfrm>
        </p:spPr>
        <p:txBody>
          <a:bodyPr/>
          <a:lstStyle/>
          <a:p>
            <a:r>
              <a:rPr lang="ru-RU" dirty="0" smtClean="0">
                <a:solidFill>
                  <a:schemeClr val="tx1"/>
                </a:solidFill>
              </a:rPr>
              <a:t>           Документ</a:t>
            </a:r>
            <a:r>
              <a:rPr lang="ru-RU" dirty="0">
                <a:solidFill>
                  <a:schemeClr val="tx1"/>
                </a:solidFill>
              </a:rPr>
              <a:t>, содержащий требования, также называемый спецификацией системных </a:t>
            </a:r>
            <a:r>
              <a:rPr lang="ru-RU" dirty="0" smtClean="0">
                <a:solidFill>
                  <a:schemeClr val="tx1"/>
                </a:solidFill>
              </a:rPr>
              <a:t>         	         требований.</a:t>
            </a:r>
            <a:r>
              <a:rPr lang="ru-RU" dirty="0">
                <a:solidFill>
                  <a:schemeClr val="tx1"/>
                </a:solidFill>
              </a:rPr>
              <a:t> Он содержит пользовательские требования и детализированное описание системных требований</a:t>
            </a:r>
            <a:r>
              <a:rPr lang="ru-RU" dirty="0" smtClean="0">
                <a:solidFill>
                  <a:schemeClr val="tx1"/>
                </a:solidFill>
              </a:rPr>
              <a:t>.</a:t>
            </a:r>
            <a:r>
              <a:rPr lang="ru-RU" dirty="0">
                <a:solidFill>
                  <a:schemeClr val="tx1"/>
                </a:solidFill>
              </a:rPr>
              <a:t> </a:t>
            </a:r>
            <a:endParaRPr lang="ru-RU" dirty="0" smtClean="0">
              <a:solidFill>
                <a:schemeClr val="tx1"/>
              </a:solidFill>
            </a:endParaRPr>
          </a:p>
        </p:txBody>
      </p:sp>
      <p:sp>
        <p:nvSpPr>
          <p:cNvPr id="4" name="TextBox 3"/>
          <p:cNvSpPr txBox="1"/>
          <p:nvPr/>
        </p:nvSpPr>
        <p:spPr>
          <a:xfrm>
            <a:off x="714233" y="2088108"/>
            <a:ext cx="4076131" cy="2585323"/>
          </a:xfrm>
          <a:prstGeom prst="rect">
            <a:avLst/>
          </a:prstGeom>
          <a:noFill/>
        </p:spPr>
        <p:txBody>
          <a:bodyPr wrap="square" rtlCol="0">
            <a:spAutoFit/>
          </a:bodyPr>
          <a:lstStyle/>
          <a:p>
            <a:r>
              <a:rPr lang="ru-RU" dirty="0"/>
              <a:t>Системную спецификацию читает множество разных людей, начиная от высшего руководства компании – заказчика системы и заканчивая рядовым разработчиком системы. Рассмотрим категории читателей спецификации.</a:t>
            </a:r>
            <a:endParaRPr lang="uk-UA" dirty="0"/>
          </a:p>
          <a:p>
            <a:endParaRPr lang="uk-UA"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1075" y="1275450"/>
            <a:ext cx="4786847" cy="5582550"/>
          </a:xfrm>
          <a:prstGeom prst="rect">
            <a:avLst/>
          </a:prstGeom>
        </p:spPr>
      </p:pic>
    </p:spTree>
    <p:extLst>
      <p:ext uri="{BB962C8B-B14F-4D97-AF65-F5344CB8AC3E}">
        <p14:creationId xmlns:p14="http://schemas.microsoft.com/office/powerpoint/2010/main" val="1710981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01356" y="1423916"/>
            <a:ext cx="10990310" cy="6355307"/>
          </a:xfrm>
        </p:spPr>
        <p:txBody>
          <a:bodyPr>
            <a:normAutofit/>
          </a:bodyPr>
          <a:lstStyle/>
          <a:p>
            <a:r>
              <a:rPr lang="ru-RU" dirty="0" err="1">
                <a:solidFill>
                  <a:schemeClr val="tx1"/>
                </a:solidFill>
              </a:rPr>
              <a:t>Хенингер</a:t>
            </a:r>
            <a:r>
              <a:rPr lang="ru-RU" dirty="0">
                <a:solidFill>
                  <a:schemeClr val="tx1"/>
                </a:solidFill>
              </a:rPr>
              <a:t> </a:t>
            </a:r>
            <a:r>
              <a:rPr lang="ru-RU" dirty="0" smtClean="0">
                <a:solidFill>
                  <a:schemeClr val="tx1"/>
                </a:solidFill>
              </a:rPr>
              <a:t>сформулировал </a:t>
            </a:r>
            <a:r>
              <a:rPr lang="ru-RU" dirty="0">
                <a:solidFill>
                  <a:schemeClr val="tx1"/>
                </a:solidFill>
              </a:rPr>
              <a:t>шесть условий, которым должна соответствовать спецификация программной системы.</a:t>
            </a:r>
            <a:endParaRPr lang="uk-UA" dirty="0">
              <a:solidFill>
                <a:schemeClr val="tx1"/>
              </a:solidFill>
            </a:endParaRPr>
          </a:p>
          <a:p>
            <a:pPr marL="0" indent="0">
              <a:buNone/>
            </a:pPr>
            <a:r>
              <a:rPr lang="ru-RU" dirty="0">
                <a:solidFill>
                  <a:schemeClr val="tx1"/>
                </a:solidFill>
              </a:rPr>
              <a:t> </a:t>
            </a:r>
            <a:endParaRPr lang="uk-UA" dirty="0">
              <a:solidFill>
                <a:schemeClr val="tx1"/>
              </a:solidFill>
            </a:endParaRPr>
          </a:p>
          <a:p>
            <a:pPr marL="0" indent="0">
              <a:buNone/>
            </a:pPr>
            <a:r>
              <a:rPr lang="ru-RU" dirty="0">
                <a:solidFill>
                  <a:schemeClr val="tx1"/>
                </a:solidFill>
              </a:rPr>
              <a:t>• 	Описывать только внешнее поведение системы.</a:t>
            </a:r>
            <a:endParaRPr lang="uk-UA" dirty="0">
              <a:solidFill>
                <a:schemeClr val="tx1"/>
              </a:solidFill>
            </a:endParaRPr>
          </a:p>
          <a:p>
            <a:pPr marL="0" indent="0">
              <a:buNone/>
            </a:pPr>
            <a:r>
              <a:rPr lang="ru-RU" dirty="0">
                <a:solidFill>
                  <a:schemeClr val="tx1"/>
                </a:solidFill>
              </a:rPr>
              <a:t>• 	Указывать ограничения, накладываемые на процесс реализации </a:t>
            </a:r>
            <a:r>
              <a:rPr lang="en-US" dirty="0">
                <a:solidFill>
                  <a:schemeClr val="tx1"/>
                </a:solidFill>
              </a:rPr>
              <a:t>c</a:t>
            </a:r>
            <a:r>
              <a:rPr lang="ru-RU" dirty="0" err="1">
                <a:solidFill>
                  <a:schemeClr val="tx1"/>
                </a:solidFill>
              </a:rPr>
              <a:t>истемы</a:t>
            </a:r>
            <a:r>
              <a:rPr lang="ru-RU" dirty="0">
                <a:solidFill>
                  <a:schemeClr val="tx1"/>
                </a:solidFill>
              </a:rPr>
              <a:t>.</a:t>
            </a:r>
            <a:endParaRPr lang="uk-UA" dirty="0">
              <a:solidFill>
                <a:schemeClr val="tx1"/>
              </a:solidFill>
            </a:endParaRPr>
          </a:p>
          <a:p>
            <a:pPr marL="0" indent="0">
              <a:buNone/>
            </a:pPr>
            <a:r>
              <a:rPr lang="ru-RU" dirty="0">
                <a:solidFill>
                  <a:schemeClr val="tx1"/>
                </a:solidFill>
              </a:rPr>
              <a:t>• 	Предусматривать возможность внесения изменений в спецификацию.</a:t>
            </a:r>
            <a:endParaRPr lang="uk-UA" dirty="0">
              <a:solidFill>
                <a:schemeClr val="tx1"/>
              </a:solidFill>
            </a:endParaRPr>
          </a:p>
          <a:p>
            <a:pPr marL="0" indent="0">
              <a:buNone/>
            </a:pPr>
            <a:r>
              <a:rPr lang="ru-RU" dirty="0">
                <a:solidFill>
                  <a:schemeClr val="tx1"/>
                </a:solidFill>
              </a:rPr>
              <a:t>• 	Служить справочным средством в процессе сопровождения системы.</a:t>
            </a:r>
            <a:endParaRPr lang="uk-UA" dirty="0">
              <a:solidFill>
                <a:schemeClr val="tx1"/>
              </a:solidFill>
            </a:endParaRPr>
          </a:p>
          <a:p>
            <a:pPr marL="0" indent="0">
              <a:buNone/>
            </a:pPr>
            <a:r>
              <a:rPr lang="ru-RU" dirty="0">
                <a:solidFill>
                  <a:schemeClr val="tx1"/>
                </a:solidFill>
              </a:rPr>
              <a:t>• 	Отображать весь жизненный цикл системы.</a:t>
            </a:r>
            <a:endParaRPr lang="uk-UA" dirty="0">
              <a:solidFill>
                <a:schemeClr val="tx1"/>
              </a:solidFill>
            </a:endParaRPr>
          </a:p>
          <a:p>
            <a:pPr marL="0" indent="0">
              <a:buNone/>
            </a:pPr>
            <a:r>
              <a:rPr lang="ru-RU" dirty="0">
                <a:solidFill>
                  <a:schemeClr val="tx1"/>
                </a:solidFill>
              </a:rPr>
              <a:t>• 	Предусматривать реакцию системы и группы сопровождения на непредвиденные (нештатные) ситуации.</a:t>
            </a:r>
            <a:endParaRPr lang="uk-UA" dirty="0">
              <a:solidFill>
                <a:schemeClr val="tx1"/>
              </a:solidFill>
            </a:endParaRPr>
          </a:p>
          <a:p>
            <a:endParaRPr lang="uk-UA" dirty="0">
              <a:solidFill>
                <a:schemeClr val="tx1"/>
              </a:solidFill>
            </a:endParaRPr>
          </a:p>
        </p:txBody>
      </p:sp>
    </p:spTree>
    <p:extLst>
      <p:ext uri="{BB962C8B-B14F-4D97-AF65-F5344CB8AC3E}">
        <p14:creationId xmlns:p14="http://schemas.microsoft.com/office/powerpoint/2010/main" val="18229029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9976" y="0"/>
            <a:ext cx="11941940" cy="600501"/>
          </a:xfrm>
        </p:spPr>
        <p:txBody>
          <a:bodyPr>
            <a:noAutofit/>
          </a:bodyPr>
          <a:lstStyle/>
          <a:p>
            <a:r>
              <a:rPr lang="ru-RU" sz="2800" dirty="0" smtClean="0">
                <a:solidFill>
                  <a:schemeClr val="tx1"/>
                </a:solidFill>
              </a:rPr>
              <a:t>Стандарт </a:t>
            </a:r>
            <a:r>
              <a:rPr lang="ru-RU" sz="2800" dirty="0">
                <a:solidFill>
                  <a:schemeClr val="tx1"/>
                </a:solidFill>
              </a:rPr>
              <a:t>предполагает следующую структуру </a:t>
            </a:r>
            <a:r>
              <a:rPr lang="ru-RU" sz="2800" dirty="0" smtClean="0">
                <a:solidFill>
                  <a:schemeClr val="tx1"/>
                </a:solidFill>
              </a:rPr>
              <a:t>спецификации</a:t>
            </a:r>
            <a:r>
              <a:rPr lang="uk-UA" sz="2800" dirty="0">
                <a:solidFill>
                  <a:schemeClr val="tx1"/>
                </a:solidFill>
              </a:rPr>
              <a:t/>
            </a:r>
            <a:br>
              <a:rPr lang="uk-UA" sz="2800" dirty="0">
                <a:solidFill>
                  <a:schemeClr val="tx1"/>
                </a:solidFill>
              </a:rPr>
            </a:br>
            <a:endParaRPr lang="uk-UA" sz="2800" dirty="0">
              <a:solidFill>
                <a:schemeClr val="tx1"/>
              </a:solidFill>
            </a:endParaRPr>
          </a:p>
        </p:txBody>
      </p:sp>
      <p:sp>
        <p:nvSpPr>
          <p:cNvPr id="4" name="Объект 3"/>
          <p:cNvSpPr>
            <a:spLocks noGrp="1"/>
          </p:cNvSpPr>
          <p:nvPr>
            <p:ph idx="1"/>
          </p:nvPr>
        </p:nvSpPr>
        <p:spPr>
          <a:xfrm>
            <a:off x="1671626" y="600501"/>
            <a:ext cx="4449320" cy="3777622"/>
          </a:xfrm>
        </p:spPr>
        <p:txBody>
          <a:bodyPr/>
          <a:lstStyle/>
          <a:p>
            <a:pPr marL="0" indent="0">
              <a:buNone/>
            </a:pPr>
            <a:r>
              <a:rPr lang="ru-RU" b="1" dirty="0">
                <a:solidFill>
                  <a:schemeClr val="tx1"/>
                </a:solidFill>
              </a:rPr>
              <a:t>Введение</a:t>
            </a:r>
            <a:endParaRPr lang="uk-UA" dirty="0">
              <a:solidFill>
                <a:schemeClr val="tx1"/>
              </a:solidFill>
            </a:endParaRPr>
          </a:p>
          <a:p>
            <a:pPr marL="0" indent="0">
              <a:buNone/>
            </a:pPr>
            <a:r>
              <a:rPr lang="ru-RU" dirty="0" smtClean="0">
                <a:solidFill>
                  <a:schemeClr val="tx1"/>
                </a:solidFill>
              </a:rPr>
              <a:t>1. </a:t>
            </a:r>
            <a:r>
              <a:rPr lang="ru-RU" dirty="0">
                <a:solidFill>
                  <a:schemeClr val="tx1"/>
                </a:solidFill>
              </a:rPr>
              <a:t>Цели документа</a:t>
            </a:r>
            <a:endParaRPr lang="uk-UA" dirty="0">
              <a:solidFill>
                <a:schemeClr val="tx1"/>
              </a:solidFill>
            </a:endParaRPr>
          </a:p>
          <a:p>
            <a:pPr marL="0" indent="0">
              <a:buNone/>
            </a:pPr>
            <a:r>
              <a:rPr lang="ru-RU" dirty="0" smtClean="0">
                <a:solidFill>
                  <a:schemeClr val="tx1"/>
                </a:solidFill>
              </a:rPr>
              <a:t>2</a:t>
            </a:r>
            <a:r>
              <a:rPr lang="ru-RU" dirty="0">
                <a:solidFill>
                  <a:schemeClr val="tx1"/>
                </a:solidFill>
              </a:rPr>
              <a:t>. Назначение программного </a:t>
            </a:r>
            <a:r>
              <a:rPr lang="ru-RU" dirty="0" smtClean="0">
                <a:solidFill>
                  <a:schemeClr val="tx1"/>
                </a:solidFill>
              </a:rPr>
              <a:t>продукта</a:t>
            </a:r>
            <a:endParaRPr lang="uk-UA" dirty="0" smtClean="0">
              <a:solidFill>
                <a:schemeClr val="tx1"/>
              </a:solidFill>
            </a:endParaRPr>
          </a:p>
          <a:p>
            <a:pPr marL="0" indent="0">
              <a:buNone/>
            </a:pPr>
            <a:r>
              <a:rPr lang="ru-RU" dirty="0" smtClean="0">
                <a:solidFill>
                  <a:schemeClr val="tx1"/>
                </a:solidFill>
              </a:rPr>
              <a:t>3. Определения, акронимы и аббревиатуры</a:t>
            </a:r>
            <a:endParaRPr lang="uk-UA" dirty="0" smtClean="0">
              <a:solidFill>
                <a:schemeClr val="tx1"/>
              </a:solidFill>
            </a:endParaRPr>
          </a:p>
          <a:p>
            <a:pPr marL="0" indent="0">
              <a:buNone/>
            </a:pPr>
            <a:r>
              <a:rPr lang="ru-RU" dirty="0" smtClean="0">
                <a:solidFill>
                  <a:schemeClr val="tx1"/>
                </a:solidFill>
              </a:rPr>
              <a:t>4</a:t>
            </a:r>
            <a:r>
              <a:rPr lang="ru-RU" dirty="0">
                <a:solidFill>
                  <a:schemeClr val="tx1"/>
                </a:solidFill>
              </a:rPr>
              <a:t>. Список литературы и других источников</a:t>
            </a:r>
            <a:endParaRPr lang="uk-UA" dirty="0">
              <a:solidFill>
                <a:schemeClr val="tx1"/>
              </a:solidFill>
            </a:endParaRPr>
          </a:p>
          <a:p>
            <a:pPr marL="0" indent="0">
              <a:buNone/>
            </a:pPr>
            <a:r>
              <a:rPr lang="ru-RU" dirty="0" smtClean="0">
                <a:solidFill>
                  <a:schemeClr val="tx1"/>
                </a:solidFill>
              </a:rPr>
              <a:t>5</a:t>
            </a:r>
            <a:r>
              <a:rPr lang="ru-RU" dirty="0">
                <a:solidFill>
                  <a:schemeClr val="tx1"/>
                </a:solidFill>
              </a:rPr>
              <a:t>. Обзор спецификации</a:t>
            </a:r>
            <a:endParaRPr lang="uk-UA" dirty="0">
              <a:solidFill>
                <a:schemeClr val="tx1"/>
              </a:solidFill>
            </a:endParaRPr>
          </a:p>
          <a:p>
            <a:pPr marL="0" indent="0">
              <a:buNone/>
            </a:pPr>
            <a:endParaRPr lang="uk-UA" dirty="0">
              <a:solidFill>
                <a:schemeClr val="tx1"/>
              </a:solidFill>
            </a:endParaRPr>
          </a:p>
        </p:txBody>
      </p:sp>
      <p:sp>
        <p:nvSpPr>
          <p:cNvPr id="5" name="TextBox 4"/>
          <p:cNvSpPr txBox="1"/>
          <p:nvPr/>
        </p:nvSpPr>
        <p:spPr>
          <a:xfrm>
            <a:off x="1671626" y="4293820"/>
            <a:ext cx="5759356" cy="2031325"/>
          </a:xfrm>
          <a:prstGeom prst="rect">
            <a:avLst/>
          </a:prstGeom>
          <a:noFill/>
        </p:spPr>
        <p:txBody>
          <a:bodyPr wrap="square" rtlCol="0">
            <a:spAutoFit/>
          </a:bodyPr>
          <a:lstStyle/>
          <a:p>
            <a:r>
              <a:rPr lang="ru-RU" b="1" dirty="0"/>
              <a:t>Общее описание</a:t>
            </a:r>
            <a:endParaRPr lang="uk-UA" dirty="0"/>
          </a:p>
          <a:p>
            <a:r>
              <a:rPr lang="ru-RU" dirty="0" smtClean="0"/>
              <a:t>1</a:t>
            </a:r>
            <a:r>
              <a:rPr lang="ru-RU" dirty="0"/>
              <a:t>. Описание программного продукта</a:t>
            </a:r>
            <a:endParaRPr lang="uk-UA" dirty="0"/>
          </a:p>
          <a:p>
            <a:r>
              <a:rPr lang="ru-RU" dirty="0" smtClean="0"/>
              <a:t>2</a:t>
            </a:r>
            <a:r>
              <a:rPr lang="ru-RU" dirty="0"/>
              <a:t>. Функции программного продукта</a:t>
            </a:r>
            <a:endParaRPr lang="uk-UA" dirty="0"/>
          </a:p>
          <a:p>
            <a:r>
              <a:rPr lang="ru-RU" dirty="0" smtClean="0"/>
              <a:t>3</a:t>
            </a:r>
            <a:r>
              <a:rPr lang="ru-RU" dirty="0"/>
              <a:t>. Пользовательские характеристики</a:t>
            </a:r>
            <a:endParaRPr lang="uk-UA" dirty="0"/>
          </a:p>
          <a:p>
            <a:r>
              <a:rPr lang="ru-RU" dirty="0" smtClean="0"/>
              <a:t>4</a:t>
            </a:r>
            <a:r>
              <a:rPr lang="ru-RU" dirty="0"/>
              <a:t>. Общие ограничения</a:t>
            </a:r>
            <a:endParaRPr lang="uk-UA" dirty="0"/>
          </a:p>
          <a:p>
            <a:r>
              <a:rPr lang="ru-RU" dirty="0" smtClean="0"/>
              <a:t>5</a:t>
            </a:r>
            <a:r>
              <a:rPr lang="ru-RU" dirty="0"/>
              <a:t>. Обоснования, предположения и допущения</a:t>
            </a:r>
            <a:endParaRPr lang="uk-UA" dirty="0"/>
          </a:p>
          <a:p>
            <a:endParaRPr lang="uk-UA" dirty="0"/>
          </a:p>
        </p:txBody>
      </p:sp>
      <p:sp>
        <p:nvSpPr>
          <p:cNvPr id="6" name="TextBox 5"/>
          <p:cNvSpPr txBox="1"/>
          <p:nvPr/>
        </p:nvSpPr>
        <p:spPr>
          <a:xfrm>
            <a:off x="6636261" y="600501"/>
            <a:ext cx="5227092" cy="3693319"/>
          </a:xfrm>
          <a:prstGeom prst="rect">
            <a:avLst/>
          </a:prstGeom>
          <a:noFill/>
        </p:spPr>
        <p:txBody>
          <a:bodyPr wrap="square" rtlCol="0">
            <a:spAutoFit/>
          </a:bodyPr>
          <a:lstStyle/>
          <a:p>
            <a:r>
              <a:rPr lang="ru-RU" b="1" dirty="0"/>
              <a:t>Спецификация требований </a:t>
            </a:r>
            <a:r>
              <a:rPr lang="ru-RU" dirty="0"/>
              <a:t>охватывает функциональные, нефункциональные и интерфейсные требования. </a:t>
            </a:r>
            <a:endParaRPr lang="ru-RU" dirty="0" smtClean="0"/>
          </a:p>
          <a:p>
            <a:r>
              <a:rPr lang="ru-RU" dirty="0" smtClean="0"/>
              <a:t>    Здесь </a:t>
            </a:r>
            <a:r>
              <a:rPr lang="ru-RU" dirty="0"/>
              <a:t>могут быть документированы внешние интерфейсы, описаны функциональные возможности системы, приведены требования, определяющие логическую структуру баз данных, ограничения, накладываемые на структуру системы, описаны интеграционные свойства системы или ее качественные характеристики.</a:t>
            </a:r>
            <a:endParaRPr lang="uk-UA" dirty="0"/>
          </a:p>
          <a:p>
            <a:endParaRPr lang="uk-UA" dirty="0"/>
          </a:p>
        </p:txBody>
      </p:sp>
      <p:sp>
        <p:nvSpPr>
          <p:cNvPr id="7" name="TextBox 6"/>
          <p:cNvSpPr txBox="1"/>
          <p:nvPr/>
        </p:nvSpPr>
        <p:spPr>
          <a:xfrm>
            <a:off x="7430982" y="4378123"/>
            <a:ext cx="4834757" cy="1200329"/>
          </a:xfrm>
          <a:prstGeom prst="rect">
            <a:avLst/>
          </a:prstGeom>
          <a:noFill/>
        </p:spPr>
        <p:txBody>
          <a:bodyPr wrap="square" rtlCol="0">
            <a:spAutoFit/>
          </a:bodyPr>
          <a:lstStyle/>
          <a:p>
            <a:r>
              <a:rPr lang="ru-RU" b="1" dirty="0" smtClean="0"/>
              <a:t>Приложения</a:t>
            </a:r>
          </a:p>
          <a:p>
            <a:endParaRPr lang="uk-UA" dirty="0"/>
          </a:p>
          <a:p>
            <a:r>
              <a:rPr lang="ru-RU" b="1" dirty="0" smtClean="0"/>
              <a:t>Указатели</a:t>
            </a:r>
            <a:endParaRPr lang="uk-UA" dirty="0"/>
          </a:p>
          <a:p>
            <a:endParaRPr lang="uk-UA" dirty="0"/>
          </a:p>
        </p:txBody>
      </p:sp>
    </p:spTree>
    <p:extLst>
      <p:ext uri="{BB962C8B-B14F-4D97-AF65-F5344CB8AC3E}">
        <p14:creationId xmlns:p14="http://schemas.microsoft.com/office/powerpoint/2010/main" val="16945026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3773" y="0"/>
            <a:ext cx="12028227" cy="545910"/>
          </a:xfrm>
        </p:spPr>
        <p:txBody>
          <a:bodyPr>
            <a:normAutofit/>
          </a:bodyPr>
          <a:lstStyle/>
          <a:p>
            <a:pPr algn="ctr"/>
            <a:r>
              <a:rPr lang="ru-RU" sz="2800" b="1" dirty="0" smtClean="0">
                <a:solidFill>
                  <a:schemeClr val="tx1"/>
                </a:solidFill>
              </a:rPr>
              <a:t>3.</a:t>
            </a:r>
            <a:r>
              <a:rPr lang="ru-RU" sz="2800" b="1" dirty="0">
                <a:solidFill>
                  <a:schemeClr val="tx1"/>
                </a:solidFill>
              </a:rPr>
              <a:t> Разработка требований</a:t>
            </a:r>
            <a:endParaRPr lang="uk-UA" sz="2800" b="1" dirty="0">
              <a:solidFill>
                <a:schemeClr val="tx1"/>
              </a:solidFill>
            </a:endParaRPr>
          </a:p>
        </p:txBody>
      </p:sp>
      <p:sp>
        <p:nvSpPr>
          <p:cNvPr id="3" name="Объект 2"/>
          <p:cNvSpPr>
            <a:spLocks noGrp="1"/>
          </p:cNvSpPr>
          <p:nvPr>
            <p:ph idx="1"/>
          </p:nvPr>
        </p:nvSpPr>
        <p:spPr>
          <a:xfrm>
            <a:off x="605052" y="1596789"/>
            <a:ext cx="11546005" cy="6134668"/>
          </a:xfrm>
        </p:spPr>
        <p:txBody>
          <a:bodyPr/>
          <a:lstStyle/>
          <a:p>
            <a:r>
              <a:rPr lang="ru-RU" dirty="0" smtClean="0">
                <a:solidFill>
                  <a:schemeClr val="tx1"/>
                </a:solidFill>
              </a:rPr>
              <a:t>                 </a:t>
            </a:r>
            <a:r>
              <a:rPr lang="ru-RU" u="sng" dirty="0" smtClean="0">
                <a:solidFill>
                  <a:schemeClr val="tx1"/>
                </a:solidFill>
              </a:rPr>
              <a:t>Разработка </a:t>
            </a:r>
            <a:r>
              <a:rPr lang="ru-RU" u="sng" dirty="0">
                <a:solidFill>
                  <a:schemeClr val="tx1"/>
                </a:solidFill>
              </a:rPr>
              <a:t>требований </a:t>
            </a:r>
            <a:r>
              <a:rPr lang="ru-RU" dirty="0">
                <a:solidFill>
                  <a:schemeClr val="tx1"/>
                </a:solidFill>
              </a:rPr>
              <a:t>- это процесс, включающий мероприятия, необходимые </a:t>
            </a:r>
            <a:r>
              <a:rPr lang="ru-RU" i="1" dirty="0">
                <a:solidFill>
                  <a:schemeClr val="tx1"/>
                </a:solidFill>
              </a:rPr>
              <a:t>дня </a:t>
            </a:r>
            <a:r>
              <a:rPr lang="ru-RU" i="1" dirty="0" smtClean="0">
                <a:solidFill>
                  <a:schemeClr val="tx1"/>
                </a:solidFill>
              </a:rPr>
              <a:t> 	            </a:t>
            </a:r>
            <a:r>
              <a:rPr lang="ru-RU" dirty="0" smtClean="0">
                <a:solidFill>
                  <a:schemeClr val="tx1"/>
                </a:solidFill>
              </a:rPr>
              <a:t>создания </a:t>
            </a:r>
            <a:r>
              <a:rPr lang="ru-RU" dirty="0">
                <a:solidFill>
                  <a:schemeClr val="tx1"/>
                </a:solidFill>
              </a:rPr>
              <a:t>и утверждения документа, содержащего спецификацию системных </a:t>
            </a:r>
            <a:r>
              <a:rPr lang="ru-RU" dirty="0" smtClean="0">
                <a:solidFill>
                  <a:schemeClr val="tx1"/>
                </a:solidFill>
              </a:rPr>
              <a:t>требований. Различают </a:t>
            </a:r>
            <a:r>
              <a:rPr lang="ru-RU" dirty="0">
                <a:solidFill>
                  <a:schemeClr val="tx1"/>
                </a:solidFill>
              </a:rPr>
              <a:t>четыре основных этапа процесса разработки требований: </a:t>
            </a:r>
            <a:endParaRPr lang="ru-RU" dirty="0" smtClean="0">
              <a:solidFill>
                <a:schemeClr val="tx1"/>
              </a:solidFill>
            </a:endParaRPr>
          </a:p>
          <a:p>
            <a:pPr>
              <a:buFont typeface="+mj-lt"/>
              <a:buAutoNum type="arabicPeriod"/>
            </a:pPr>
            <a:r>
              <a:rPr lang="ru-RU" dirty="0" smtClean="0">
                <a:solidFill>
                  <a:schemeClr val="tx1"/>
                </a:solidFill>
              </a:rPr>
              <a:t>анализ </a:t>
            </a:r>
            <a:r>
              <a:rPr lang="ru-RU" dirty="0">
                <a:solidFill>
                  <a:schemeClr val="tx1"/>
                </a:solidFill>
              </a:rPr>
              <a:t>технической осуществимости создания </a:t>
            </a:r>
            <a:r>
              <a:rPr lang="ru-RU" dirty="0" smtClean="0">
                <a:solidFill>
                  <a:schemeClr val="tx1"/>
                </a:solidFill>
              </a:rPr>
              <a:t>системы</a:t>
            </a:r>
          </a:p>
          <a:p>
            <a:pPr>
              <a:buFont typeface="+mj-lt"/>
              <a:buAutoNum type="arabicPeriod"/>
            </a:pPr>
            <a:r>
              <a:rPr lang="ru-RU" dirty="0" smtClean="0">
                <a:solidFill>
                  <a:schemeClr val="tx1"/>
                </a:solidFill>
              </a:rPr>
              <a:t>формирование </a:t>
            </a:r>
            <a:r>
              <a:rPr lang="ru-RU" dirty="0">
                <a:solidFill>
                  <a:schemeClr val="tx1"/>
                </a:solidFill>
              </a:rPr>
              <a:t>и анализ </a:t>
            </a:r>
            <a:r>
              <a:rPr lang="ru-RU" dirty="0" smtClean="0">
                <a:solidFill>
                  <a:schemeClr val="tx1"/>
                </a:solidFill>
              </a:rPr>
              <a:t>требований</a:t>
            </a:r>
          </a:p>
          <a:p>
            <a:pPr>
              <a:buFont typeface="+mj-lt"/>
              <a:buAutoNum type="arabicPeriod"/>
            </a:pPr>
            <a:r>
              <a:rPr lang="ru-RU" dirty="0" smtClean="0">
                <a:solidFill>
                  <a:schemeClr val="tx1"/>
                </a:solidFill>
              </a:rPr>
              <a:t>специфицирование </a:t>
            </a:r>
            <a:r>
              <a:rPr lang="ru-RU" dirty="0">
                <a:solidFill>
                  <a:schemeClr val="tx1"/>
                </a:solidFill>
              </a:rPr>
              <a:t>требований и создание соответствующей </a:t>
            </a:r>
            <a:r>
              <a:rPr lang="ru-RU" dirty="0" smtClean="0">
                <a:solidFill>
                  <a:schemeClr val="tx1"/>
                </a:solidFill>
              </a:rPr>
              <a:t>документации</a:t>
            </a:r>
          </a:p>
          <a:p>
            <a:pPr>
              <a:buFont typeface="+mj-lt"/>
              <a:buAutoNum type="arabicPeriod"/>
            </a:pPr>
            <a:r>
              <a:rPr lang="ru-RU" dirty="0" smtClean="0">
                <a:solidFill>
                  <a:schemeClr val="tx1"/>
                </a:solidFill>
              </a:rPr>
              <a:t>аттестация </a:t>
            </a:r>
            <a:r>
              <a:rPr lang="ru-RU" dirty="0">
                <a:solidFill>
                  <a:schemeClr val="tx1"/>
                </a:solidFill>
              </a:rPr>
              <a:t>этих требований. </a:t>
            </a:r>
            <a:endParaRPr lang="uk-UA" dirty="0">
              <a:solidFill>
                <a:schemeClr val="tx1"/>
              </a:solidFill>
            </a:endParaRPr>
          </a:p>
        </p:txBody>
      </p:sp>
    </p:spTree>
    <p:extLst>
      <p:ext uri="{BB962C8B-B14F-4D97-AF65-F5344CB8AC3E}">
        <p14:creationId xmlns:p14="http://schemas.microsoft.com/office/powerpoint/2010/main" val="15169079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5660" y="0"/>
            <a:ext cx="11946339" cy="641445"/>
          </a:xfrm>
        </p:spPr>
        <p:txBody>
          <a:bodyPr>
            <a:normAutofit/>
          </a:bodyPr>
          <a:lstStyle/>
          <a:p>
            <a:pPr algn="ctr"/>
            <a:r>
              <a:rPr lang="uk-UA" sz="2800" b="1" dirty="0" err="1">
                <a:solidFill>
                  <a:schemeClr val="tx1"/>
                </a:solidFill>
              </a:rPr>
              <a:t>Процесс</a:t>
            </a:r>
            <a:r>
              <a:rPr lang="uk-UA" sz="2800" b="1" dirty="0">
                <a:solidFill>
                  <a:schemeClr val="tx1"/>
                </a:solidFill>
              </a:rPr>
              <a:t> </a:t>
            </a:r>
            <a:r>
              <a:rPr lang="uk-UA" sz="2800" b="1" dirty="0" err="1">
                <a:solidFill>
                  <a:schemeClr val="tx1"/>
                </a:solidFill>
              </a:rPr>
              <a:t>разработки</a:t>
            </a:r>
            <a:r>
              <a:rPr lang="uk-UA" sz="2800" b="1" dirty="0">
                <a:solidFill>
                  <a:schemeClr val="tx1"/>
                </a:solidFill>
              </a:rPr>
              <a:t> </a:t>
            </a:r>
            <a:r>
              <a:rPr lang="uk-UA" sz="2800" b="1" dirty="0" err="1">
                <a:solidFill>
                  <a:schemeClr val="tx1"/>
                </a:solidFill>
              </a:rPr>
              <a:t>требований</a:t>
            </a:r>
            <a:endParaRPr lang="uk-UA" sz="2800" b="1" dirty="0">
              <a:solidFill>
                <a:schemeClr val="tx1"/>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3262" y="846161"/>
            <a:ext cx="8011134" cy="5210602"/>
          </a:xfrm>
          <a:prstGeom prst="rect">
            <a:avLst/>
          </a:prstGeom>
        </p:spPr>
      </p:pic>
      <p:sp>
        <p:nvSpPr>
          <p:cNvPr id="5" name="TextBox 4"/>
          <p:cNvSpPr txBox="1"/>
          <p:nvPr/>
        </p:nvSpPr>
        <p:spPr>
          <a:xfrm>
            <a:off x="8060788" y="6261479"/>
            <a:ext cx="4131212" cy="369332"/>
          </a:xfrm>
          <a:prstGeom prst="rect">
            <a:avLst/>
          </a:prstGeom>
          <a:noFill/>
        </p:spPr>
        <p:txBody>
          <a:bodyPr wrap="square" rtlCol="0">
            <a:spAutoFit/>
          </a:bodyPr>
          <a:lstStyle/>
          <a:p>
            <a:r>
              <a:rPr lang="ru-RU" dirty="0" smtClean="0"/>
              <a:t>Рассмотрим подробнее далее</a:t>
            </a:r>
            <a:endParaRPr lang="uk-UA" dirty="0"/>
          </a:p>
        </p:txBody>
      </p:sp>
    </p:spTree>
    <p:extLst>
      <p:ext uri="{BB962C8B-B14F-4D97-AF65-F5344CB8AC3E}">
        <p14:creationId xmlns:p14="http://schemas.microsoft.com/office/powerpoint/2010/main" val="21062722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823" y="0"/>
            <a:ext cx="11906177" cy="675249"/>
          </a:xfrm>
        </p:spPr>
        <p:txBody>
          <a:bodyPr>
            <a:normAutofit/>
          </a:bodyPr>
          <a:lstStyle/>
          <a:p>
            <a:pPr algn="ctr"/>
            <a:r>
              <a:rPr lang="ru-RU" sz="2800" b="1" dirty="0" smtClean="0">
                <a:solidFill>
                  <a:schemeClr val="tx1"/>
                </a:solidFill>
              </a:rPr>
              <a:t>3.1. </a:t>
            </a:r>
            <a:r>
              <a:rPr lang="ru-RU" sz="2800" b="1" dirty="0">
                <a:solidFill>
                  <a:schemeClr val="tx1"/>
                </a:solidFill>
              </a:rPr>
              <a:t>Анализ осуществимости</a:t>
            </a:r>
            <a:endParaRPr lang="uk-UA" sz="2800" b="1" dirty="0">
              <a:solidFill>
                <a:schemeClr val="tx1"/>
              </a:solidFill>
            </a:endParaRPr>
          </a:p>
        </p:txBody>
      </p:sp>
      <p:sp>
        <p:nvSpPr>
          <p:cNvPr id="3" name="Объект 2"/>
          <p:cNvSpPr>
            <a:spLocks noGrp="1"/>
          </p:cNvSpPr>
          <p:nvPr>
            <p:ph idx="1"/>
          </p:nvPr>
        </p:nvSpPr>
        <p:spPr>
          <a:xfrm>
            <a:off x="285823" y="675249"/>
            <a:ext cx="11727876" cy="6182751"/>
          </a:xfrm>
        </p:spPr>
        <p:txBody>
          <a:bodyPr>
            <a:normAutofit lnSpcReduction="10000"/>
          </a:bodyPr>
          <a:lstStyle/>
          <a:p>
            <a:r>
              <a:rPr lang="ru-RU" dirty="0" smtClean="0">
                <a:solidFill>
                  <a:schemeClr val="tx1"/>
                </a:solidFill>
              </a:rPr>
              <a:t>             Для </a:t>
            </a:r>
            <a:r>
              <a:rPr lang="ru-RU" dirty="0">
                <a:solidFill>
                  <a:schemeClr val="tx1"/>
                </a:solidFill>
              </a:rPr>
              <a:t>новых программных систем процесс разработки требований должен начинаться с </a:t>
            </a:r>
            <a:r>
              <a:rPr lang="ru-RU" dirty="0" smtClean="0">
                <a:solidFill>
                  <a:schemeClr val="tx1"/>
                </a:solidFill>
              </a:rPr>
              <a:t> 	           анализа </a:t>
            </a:r>
            <a:r>
              <a:rPr lang="ru-RU" dirty="0">
                <a:solidFill>
                  <a:schemeClr val="tx1"/>
                </a:solidFill>
              </a:rPr>
              <a:t>осуществимости. </a:t>
            </a:r>
            <a:r>
              <a:rPr lang="ru-RU" b="1" dirty="0">
                <a:solidFill>
                  <a:schemeClr val="tx1"/>
                </a:solidFill>
              </a:rPr>
              <a:t>Началом</a:t>
            </a:r>
            <a:r>
              <a:rPr lang="ru-RU" dirty="0">
                <a:solidFill>
                  <a:schemeClr val="tx1"/>
                </a:solidFill>
              </a:rPr>
              <a:t> такого анализа является общее описание системы и ее назначения, а </a:t>
            </a:r>
            <a:r>
              <a:rPr lang="ru-RU" b="1" dirty="0">
                <a:solidFill>
                  <a:schemeClr val="tx1"/>
                </a:solidFill>
              </a:rPr>
              <a:t>результатом</a:t>
            </a:r>
            <a:r>
              <a:rPr lang="ru-RU" dirty="0">
                <a:solidFill>
                  <a:schemeClr val="tx1"/>
                </a:solidFill>
              </a:rPr>
              <a:t> анализа - отчет, в котором должна быть четкая рекомендация, продолжать или нет процесс разработки требований проектируемой системы. Другими словами, анализ осуществимости должен осветить следующие вопросы.</a:t>
            </a:r>
            <a:endParaRPr lang="uk-UA" dirty="0">
              <a:solidFill>
                <a:schemeClr val="tx1"/>
              </a:solidFill>
            </a:endParaRPr>
          </a:p>
          <a:p>
            <a:pPr marL="0" indent="0">
              <a:buNone/>
            </a:pPr>
            <a:r>
              <a:rPr lang="ru-RU" dirty="0" smtClean="0">
                <a:solidFill>
                  <a:schemeClr val="tx1"/>
                </a:solidFill>
              </a:rPr>
              <a:t>1</a:t>
            </a:r>
            <a:r>
              <a:rPr lang="ru-RU" dirty="0">
                <a:solidFill>
                  <a:schemeClr val="tx1"/>
                </a:solidFill>
              </a:rPr>
              <a:t>. 	Отвечает ли система общим и бизнес-целям организации-заказчика и организации-разработчика?</a:t>
            </a:r>
            <a:endParaRPr lang="uk-UA" dirty="0">
              <a:solidFill>
                <a:schemeClr val="tx1"/>
              </a:solidFill>
            </a:endParaRPr>
          </a:p>
          <a:p>
            <a:pPr marL="0" indent="0">
              <a:buNone/>
            </a:pPr>
            <a:r>
              <a:rPr lang="ru-RU" dirty="0">
                <a:solidFill>
                  <a:schemeClr val="tx1"/>
                </a:solidFill>
              </a:rPr>
              <a:t>2. 	Можно ли реализовать систему, используя существующие на данный момент технологии и не выходя за пределы заданной стоимости?</a:t>
            </a:r>
            <a:endParaRPr lang="uk-UA" dirty="0">
              <a:solidFill>
                <a:schemeClr val="tx1"/>
              </a:solidFill>
            </a:endParaRPr>
          </a:p>
          <a:p>
            <a:pPr marL="0" indent="0">
              <a:buNone/>
            </a:pPr>
            <a:r>
              <a:rPr lang="ru-RU" dirty="0">
                <a:solidFill>
                  <a:schemeClr val="tx1"/>
                </a:solidFill>
              </a:rPr>
              <a:t>3.	Можно ли объединить систему с другими системами, которые уже эксплуатируются?</a:t>
            </a:r>
            <a:endParaRPr lang="uk-UA" dirty="0">
              <a:solidFill>
                <a:schemeClr val="tx1"/>
              </a:solidFill>
            </a:endParaRPr>
          </a:p>
          <a:p>
            <a:pPr marL="0" indent="0" algn="ctr">
              <a:buNone/>
            </a:pPr>
            <a:r>
              <a:rPr lang="ru-RU" b="1" dirty="0">
                <a:solidFill>
                  <a:schemeClr val="tx1"/>
                </a:solidFill>
              </a:rPr>
              <a:t>Критическим является вопрос, будет ли система соответствовать целям бизнеса</a:t>
            </a:r>
            <a:r>
              <a:rPr lang="ru-RU" b="1" dirty="0" smtClean="0">
                <a:solidFill>
                  <a:schemeClr val="tx1"/>
                </a:solidFill>
              </a:rPr>
              <a:t>.</a:t>
            </a:r>
          </a:p>
          <a:p>
            <a:r>
              <a:rPr lang="ru-RU" dirty="0" smtClean="0">
                <a:solidFill>
                  <a:schemeClr val="tx1"/>
                </a:solidFill>
              </a:rPr>
              <a:t>  Выполнение </a:t>
            </a:r>
            <a:r>
              <a:rPr lang="ru-RU" dirty="0">
                <a:solidFill>
                  <a:schemeClr val="tx1"/>
                </a:solidFill>
              </a:rPr>
              <a:t>анализа осуществимости включает сбор и анализ информации о будущей системе и написание соответствующего отчета</a:t>
            </a:r>
            <a:r>
              <a:rPr lang="ru-RU" dirty="0" smtClean="0">
                <a:solidFill>
                  <a:schemeClr val="tx1"/>
                </a:solidFill>
              </a:rPr>
              <a:t>. </a:t>
            </a:r>
            <a:r>
              <a:rPr lang="ru-RU" u="sng" dirty="0" smtClean="0">
                <a:solidFill>
                  <a:schemeClr val="tx1"/>
                </a:solidFill>
              </a:rPr>
              <a:t>Сначала следует определить</a:t>
            </a:r>
            <a:r>
              <a:rPr lang="ru-RU" dirty="0" smtClean="0">
                <a:solidFill>
                  <a:schemeClr val="tx1"/>
                </a:solidFill>
              </a:rPr>
              <a:t>, </a:t>
            </a:r>
            <a:r>
              <a:rPr lang="ru-RU" dirty="0">
                <a:solidFill>
                  <a:schemeClr val="tx1"/>
                </a:solidFill>
              </a:rPr>
              <a:t>какая именно информация необходима, чтобы ответить на поставленные выше вопросы. </a:t>
            </a:r>
            <a:endParaRPr lang="ru-RU" dirty="0" smtClean="0">
              <a:solidFill>
                <a:schemeClr val="tx1"/>
              </a:solidFill>
            </a:endParaRPr>
          </a:p>
          <a:p>
            <a:r>
              <a:rPr lang="ru-RU" dirty="0" smtClean="0">
                <a:solidFill>
                  <a:schemeClr val="tx1"/>
                </a:solidFill>
              </a:rPr>
              <a:t>  Как </a:t>
            </a:r>
            <a:r>
              <a:rPr lang="ru-RU" dirty="0">
                <a:solidFill>
                  <a:schemeClr val="tx1"/>
                </a:solidFill>
              </a:rPr>
              <a:t>только будут сформулированы подобные вопросы, необходимо определить источники информации. </a:t>
            </a:r>
            <a:endParaRPr lang="ru-RU" dirty="0" smtClean="0">
              <a:solidFill>
                <a:schemeClr val="tx1"/>
              </a:solidFill>
            </a:endParaRPr>
          </a:p>
          <a:p>
            <a:r>
              <a:rPr lang="ru-RU" dirty="0" smtClean="0">
                <a:solidFill>
                  <a:schemeClr val="tx1"/>
                </a:solidFill>
              </a:rPr>
              <a:t>  После </a:t>
            </a:r>
            <a:r>
              <a:rPr lang="ru-RU" dirty="0">
                <a:solidFill>
                  <a:schemeClr val="tx1"/>
                </a:solidFill>
              </a:rPr>
              <a:t>обработки собранной информации готовится отчет по анализу осуществимости создания системы. В нем должны быть даны рекомендации относительно продолжения разработки системы. </a:t>
            </a:r>
            <a:endParaRPr lang="uk-UA" dirty="0">
              <a:solidFill>
                <a:schemeClr val="tx1"/>
              </a:solidFill>
            </a:endParaRPr>
          </a:p>
        </p:txBody>
      </p:sp>
    </p:spTree>
    <p:extLst>
      <p:ext uri="{BB962C8B-B14F-4D97-AF65-F5344CB8AC3E}">
        <p14:creationId xmlns:p14="http://schemas.microsoft.com/office/powerpoint/2010/main" val="1180138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4566" y="0"/>
            <a:ext cx="11987434" cy="586854"/>
          </a:xfrm>
        </p:spPr>
        <p:txBody>
          <a:bodyPr>
            <a:normAutofit/>
          </a:bodyPr>
          <a:lstStyle/>
          <a:p>
            <a:pPr algn="ctr"/>
            <a:r>
              <a:rPr lang="ru-RU" sz="2800" b="1" dirty="0" smtClean="0">
                <a:solidFill>
                  <a:schemeClr val="tx1"/>
                </a:solidFill>
              </a:rPr>
              <a:t>3.2. </a:t>
            </a:r>
            <a:r>
              <a:rPr lang="ru-RU" sz="2800" b="1" dirty="0">
                <a:solidFill>
                  <a:schemeClr val="tx1"/>
                </a:solidFill>
              </a:rPr>
              <a:t>Формирование и анализ требований</a:t>
            </a:r>
            <a:endParaRPr lang="uk-UA" sz="2800" b="1" dirty="0">
              <a:solidFill>
                <a:schemeClr val="tx1"/>
              </a:solidFill>
            </a:endParaRPr>
          </a:p>
        </p:txBody>
      </p:sp>
      <p:sp>
        <p:nvSpPr>
          <p:cNvPr id="3" name="Объект 2"/>
          <p:cNvSpPr>
            <a:spLocks noGrp="1"/>
          </p:cNvSpPr>
          <p:nvPr>
            <p:ph idx="1"/>
          </p:nvPr>
        </p:nvSpPr>
        <p:spPr>
          <a:xfrm>
            <a:off x="423081" y="1583139"/>
            <a:ext cx="11341288" cy="6005015"/>
          </a:xfrm>
        </p:spPr>
        <p:txBody>
          <a:bodyPr>
            <a:normAutofit/>
          </a:bodyPr>
          <a:lstStyle/>
          <a:p>
            <a:r>
              <a:rPr lang="ru-RU" sz="2000" dirty="0" smtClean="0">
                <a:solidFill>
                  <a:schemeClr val="tx1"/>
                </a:solidFill>
              </a:rPr>
              <a:t>            После </a:t>
            </a:r>
            <a:r>
              <a:rPr lang="ru-RU" sz="2000" dirty="0">
                <a:solidFill>
                  <a:schemeClr val="tx1"/>
                </a:solidFill>
              </a:rPr>
              <a:t>выполнения анализа осуществимости следующим этапом процесса </a:t>
            </a:r>
            <a:r>
              <a:rPr lang="ru-RU" sz="2000" dirty="0" smtClean="0">
                <a:solidFill>
                  <a:schemeClr val="tx1"/>
                </a:solidFill>
              </a:rPr>
              <a:t>	             		  разработки </a:t>
            </a:r>
            <a:r>
              <a:rPr lang="ru-RU" sz="2000" dirty="0">
                <a:solidFill>
                  <a:schemeClr val="tx1"/>
                </a:solidFill>
              </a:rPr>
              <a:t>требований является </a:t>
            </a:r>
            <a:r>
              <a:rPr lang="ru-RU" sz="2000" u="sng" dirty="0">
                <a:solidFill>
                  <a:schemeClr val="tx1"/>
                </a:solidFill>
              </a:rPr>
              <a:t>формирование</a:t>
            </a:r>
            <a:r>
              <a:rPr lang="ru-RU" sz="2000" dirty="0">
                <a:solidFill>
                  <a:schemeClr val="tx1"/>
                </a:solidFill>
              </a:rPr>
              <a:t> (</a:t>
            </a:r>
            <a:r>
              <a:rPr lang="ru-RU" sz="2000" dirty="0" smtClean="0">
                <a:solidFill>
                  <a:schemeClr val="tx1"/>
                </a:solidFill>
              </a:rPr>
              <a:t>определение) и </a:t>
            </a:r>
            <a:r>
              <a:rPr lang="ru-RU" sz="2000" u="sng" dirty="0" smtClean="0">
                <a:solidFill>
                  <a:schemeClr val="tx1"/>
                </a:solidFill>
              </a:rPr>
              <a:t>анализ</a:t>
            </a:r>
            <a:r>
              <a:rPr lang="ru-RU" sz="2000" dirty="0" smtClean="0">
                <a:solidFill>
                  <a:schemeClr val="tx1"/>
                </a:solidFill>
              </a:rPr>
              <a:t> требований.</a:t>
            </a:r>
          </a:p>
          <a:p>
            <a:r>
              <a:rPr lang="ru-RU" sz="2000" dirty="0">
                <a:solidFill>
                  <a:schemeClr val="tx1"/>
                </a:solidFill>
              </a:rPr>
              <a:t>В процесс формирования требований могут быть вовлечены люди разных профессий. В нем принимают участие конечные пользователи, </a:t>
            </a:r>
            <a:r>
              <a:rPr lang="ru-RU" sz="2000" dirty="0" smtClean="0">
                <a:solidFill>
                  <a:schemeClr val="tx1"/>
                </a:solidFill>
              </a:rPr>
              <a:t>инженеры</a:t>
            </a:r>
            <a:r>
              <a:rPr lang="ru-RU" sz="2000" dirty="0">
                <a:solidFill>
                  <a:schemeClr val="tx1"/>
                </a:solidFill>
              </a:rPr>
              <a:t>, </a:t>
            </a:r>
            <a:r>
              <a:rPr lang="ru-RU" sz="2000" dirty="0" smtClean="0">
                <a:solidFill>
                  <a:schemeClr val="tx1"/>
                </a:solidFill>
              </a:rPr>
              <a:t>бизнес-менеджеры</a:t>
            </a:r>
            <a:r>
              <a:rPr lang="ru-RU" sz="2000" dirty="0">
                <a:solidFill>
                  <a:schemeClr val="tx1"/>
                </a:solidFill>
              </a:rPr>
              <a:t>, специалисты по предметной области, где будет эксплуатироваться система, и даже представители профсоюзов.</a:t>
            </a:r>
            <a:endParaRPr lang="uk-UA" sz="2000" dirty="0">
              <a:solidFill>
                <a:schemeClr val="tx1"/>
              </a:solidFill>
            </a:endParaRPr>
          </a:p>
          <a:p>
            <a:endParaRPr lang="uk-UA" sz="2000" dirty="0">
              <a:solidFill>
                <a:schemeClr val="tx1"/>
              </a:solidFill>
            </a:endParaRPr>
          </a:p>
        </p:txBody>
      </p:sp>
    </p:spTree>
    <p:extLst>
      <p:ext uri="{BB962C8B-B14F-4D97-AF65-F5344CB8AC3E}">
        <p14:creationId xmlns:p14="http://schemas.microsoft.com/office/powerpoint/2010/main" val="36305377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5510" y="105495"/>
            <a:ext cx="11764520" cy="1280890"/>
          </a:xfrm>
        </p:spPr>
        <p:txBody>
          <a:bodyPr>
            <a:normAutofit/>
          </a:bodyPr>
          <a:lstStyle/>
          <a:p>
            <a:pPr algn="ctr"/>
            <a:r>
              <a:rPr lang="ru-RU" sz="2800" dirty="0">
                <a:solidFill>
                  <a:schemeClr val="tx1"/>
                </a:solidFill>
              </a:rPr>
              <a:t>Обобщенная модель процесса формирования и анализа требований</a:t>
            </a:r>
            <a:endParaRPr lang="uk-UA" sz="2800" dirty="0">
              <a:solidFill>
                <a:schemeClr val="tx1"/>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0386" y="1080859"/>
            <a:ext cx="8674768" cy="5421730"/>
          </a:xfrm>
          <a:prstGeom prst="rect">
            <a:avLst/>
          </a:prstGeom>
        </p:spPr>
      </p:pic>
    </p:spTree>
    <p:extLst>
      <p:ext uri="{BB962C8B-B14F-4D97-AF65-F5344CB8AC3E}">
        <p14:creationId xmlns:p14="http://schemas.microsoft.com/office/powerpoint/2010/main" val="39404531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04717" y="150125"/>
            <a:ext cx="11764370" cy="6482687"/>
          </a:xfrm>
        </p:spPr>
        <p:txBody>
          <a:bodyPr>
            <a:normAutofit/>
          </a:bodyPr>
          <a:lstStyle/>
          <a:p>
            <a:pPr marL="0" indent="0" algn="ctr">
              <a:buNone/>
            </a:pPr>
            <a:r>
              <a:rPr lang="ru-RU" sz="2000" dirty="0">
                <a:solidFill>
                  <a:schemeClr val="tx1"/>
                </a:solidFill>
              </a:rPr>
              <a:t>Процесс формирования и анализа требований проходит через ряд этапов.</a:t>
            </a:r>
            <a:endParaRPr lang="uk-UA" sz="2000" dirty="0">
              <a:solidFill>
                <a:schemeClr val="tx1"/>
              </a:solidFill>
            </a:endParaRPr>
          </a:p>
          <a:p>
            <a:r>
              <a:rPr lang="ru-RU" sz="2000" dirty="0">
                <a:solidFill>
                  <a:schemeClr val="tx1"/>
                </a:solidFill>
              </a:rPr>
              <a:t> </a:t>
            </a:r>
            <a:endParaRPr lang="uk-UA" sz="2000" dirty="0">
              <a:solidFill>
                <a:schemeClr val="tx1"/>
              </a:solidFill>
            </a:endParaRPr>
          </a:p>
          <a:p>
            <a:pPr marL="0" indent="0">
              <a:buNone/>
            </a:pPr>
            <a:r>
              <a:rPr lang="ru-RU" sz="2000" dirty="0" smtClean="0">
                <a:solidFill>
                  <a:schemeClr val="tx1"/>
                </a:solidFill>
              </a:rPr>
              <a:t>1</a:t>
            </a:r>
            <a:r>
              <a:rPr lang="ru-RU" sz="2000" dirty="0">
                <a:solidFill>
                  <a:schemeClr val="tx1"/>
                </a:solidFill>
              </a:rPr>
              <a:t>. 	</a:t>
            </a:r>
            <a:r>
              <a:rPr lang="ru-RU" sz="2000" b="1" dirty="0">
                <a:solidFill>
                  <a:schemeClr val="tx1"/>
                </a:solidFill>
              </a:rPr>
              <a:t>Анализ предметной области. </a:t>
            </a:r>
            <a:r>
              <a:rPr lang="ru-RU" sz="2000" dirty="0">
                <a:solidFill>
                  <a:schemeClr val="tx1"/>
                </a:solidFill>
              </a:rPr>
              <a:t>Аналитики должны изучить предметную область, где будет эксплуатироваться система.</a:t>
            </a:r>
            <a:endParaRPr lang="uk-UA" sz="2000" dirty="0">
              <a:solidFill>
                <a:schemeClr val="tx1"/>
              </a:solidFill>
            </a:endParaRPr>
          </a:p>
          <a:p>
            <a:pPr marL="0" indent="0">
              <a:buNone/>
            </a:pPr>
            <a:r>
              <a:rPr lang="ru-RU" sz="2000" dirty="0">
                <a:solidFill>
                  <a:schemeClr val="tx1"/>
                </a:solidFill>
              </a:rPr>
              <a:t>2. 	</a:t>
            </a:r>
            <a:r>
              <a:rPr lang="ru-RU" sz="2000" b="1" dirty="0">
                <a:solidFill>
                  <a:schemeClr val="tx1"/>
                </a:solidFill>
              </a:rPr>
              <a:t>Сбор требований. </a:t>
            </a:r>
            <a:r>
              <a:rPr lang="ru-RU" sz="2000" dirty="0">
                <a:solidFill>
                  <a:schemeClr val="tx1"/>
                </a:solidFill>
              </a:rPr>
              <a:t>Это процесс взаимодействия с лицами, формирующими требования. Во время этого процесса продолжается анализ предметной области.</a:t>
            </a:r>
            <a:endParaRPr lang="uk-UA" sz="2000" dirty="0">
              <a:solidFill>
                <a:schemeClr val="tx1"/>
              </a:solidFill>
            </a:endParaRPr>
          </a:p>
          <a:p>
            <a:pPr marL="0" indent="0">
              <a:buNone/>
            </a:pPr>
            <a:r>
              <a:rPr lang="ru-RU" sz="2000" dirty="0">
                <a:solidFill>
                  <a:schemeClr val="tx1"/>
                </a:solidFill>
              </a:rPr>
              <a:t>3. 	</a:t>
            </a:r>
            <a:r>
              <a:rPr lang="ru-RU" sz="2000" b="1" dirty="0">
                <a:solidFill>
                  <a:schemeClr val="tx1"/>
                </a:solidFill>
              </a:rPr>
              <a:t>Классификация требований. </a:t>
            </a:r>
            <a:r>
              <a:rPr lang="ru-RU" sz="2000" dirty="0">
                <a:solidFill>
                  <a:schemeClr val="tx1"/>
                </a:solidFill>
              </a:rPr>
              <a:t>На этом этапе бесформенный набор требований преобразуется в логически связанные группы требований.</a:t>
            </a:r>
            <a:endParaRPr lang="uk-UA" sz="2000" dirty="0">
              <a:solidFill>
                <a:schemeClr val="tx1"/>
              </a:solidFill>
            </a:endParaRPr>
          </a:p>
          <a:p>
            <a:pPr marL="0" indent="0">
              <a:buNone/>
            </a:pPr>
            <a:r>
              <a:rPr lang="ru-RU" sz="2000" dirty="0">
                <a:solidFill>
                  <a:schemeClr val="tx1"/>
                </a:solidFill>
              </a:rPr>
              <a:t>4. 	</a:t>
            </a:r>
            <a:r>
              <a:rPr lang="ru-RU" sz="2000" b="1" dirty="0">
                <a:solidFill>
                  <a:schemeClr val="tx1"/>
                </a:solidFill>
              </a:rPr>
              <a:t>Разрешение противоречий. </a:t>
            </a:r>
            <a:r>
              <a:rPr lang="ru-RU" sz="2000" dirty="0">
                <a:solidFill>
                  <a:schemeClr val="tx1"/>
                </a:solidFill>
              </a:rPr>
              <a:t>Без сомнения, требования многочисленных лиц, занятых в процессе формирования требований, будут противоречивыми. На этом этапе определяются и разрешаются противоречия такого рода.</a:t>
            </a:r>
            <a:endParaRPr lang="uk-UA" sz="2000" dirty="0">
              <a:solidFill>
                <a:schemeClr val="tx1"/>
              </a:solidFill>
            </a:endParaRPr>
          </a:p>
          <a:p>
            <a:pPr marL="0" indent="0">
              <a:buNone/>
            </a:pPr>
            <a:r>
              <a:rPr lang="ru-RU" sz="2000" dirty="0">
                <a:solidFill>
                  <a:schemeClr val="tx1"/>
                </a:solidFill>
              </a:rPr>
              <a:t>5. 	</a:t>
            </a:r>
            <a:r>
              <a:rPr lang="ru-RU" sz="2000" b="1" dirty="0">
                <a:solidFill>
                  <a:schemeClr val="tx1"/>
                </a:solidFill>
              </a:rPr>
              <a:t>Назначение приоритетов. </a:t>
            </a:r>
            <a:r>
              <a:rPr lang="ru-RU" sz="2000" dirty="0">
                <a:solidFill>
                  <a:schemeClr val="tx1"/>
                </a:solidFill>
              </a:rPr>
              <a:t>В любом наборе требований одни из них будут более важны, чем другие. На этом этапе совместно с лицами, формирующими требования, определяются наиболее важные требования.</a:t>
            </a:r>
            <a:endParaRPr lang="uk-UA" sz="2000" dirty="0">
              <a:solidFill>
                <a:schemeClr val="tx1"/>
              </a:solidFill>
            </a:endParaRPr>
          </a:p>
          <a:p>
            <a:pPr marL="0" indent="0">
              <a:buNone/>
            </a:pPr>
            <a:r>
              <a:rPr lang="ru-RU" sz="2000" dirty="0">
                <a:solidFill>
                  <a:schemeClr val="tx1"/>
                </a:solidFill>
              </a:rPr>
              <a:t>6. 	</a:t>
            </a:r>
            <a:r>
              <a:rPr lang="ru-RU" sz="2000" b="1" dirty="0">
                <a:solidFill>
                  <a:schemeClr val="tx1"/>
                </a:solidFill>
              </a:rPr>
              <a:t>Проверка требований. </a:t>
            </a:r>
            <a:r>
              <a:rPr lang="ru-RU" sz="2000" dirty="0">
                <a:solidFill>
                  <a:schemeClr val="tx1"/>
                </a:solidFill>
              </a:rPr>
              <a:t>На этом этапе определяется их полнота, последовательность и непротиворечивость.</a:t>
            </a:r>
            <a:endParaRPr lang="uk-UA" sz="2000" dirty="0">
              <a:solidFill>
                <a:schemeClr val="tx1"/>
              </a:solidFill>
            </a:endParaRPr>
          </a:p>
          <a:p>
            <a:endParaRPr lang="uk-UA" sz="2000" dirty="0">
              <a:solidFill>
                <a:schemeClr val="tx1"/>
              </a:solidFill>
            </a:endParaRPr>
          </a:p>
        </p:txBody>
      </p:sp>
    </p:spTree>
    <p:extLst>
      <p:ext uri="{BB962C8B-B14F-4D97-AF65-F5344CB8AC3E}">
        <p14:creationId xmlns:p14="http://schemas.microsoft.com/office/powerpoint/2010/main" val="3552329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3286" y="97972"/>
            <a:ext cx="11941628" cy="1001486"/>
          </a:xfrm>
        </p:spPr>
        <p:txBody>
          <a:bodyPr>
            <a:noAutofit/>
          </a:bodyPr>
          <a:lstStyle/>
          <a:p>
            <a:r>
              <a:rPr lang="ru-RU" sz="2000" dirty="0">
                <a:solidFill>
                  <a:schemeClr val="tx1"/>
                </a:solidFill>
              </a:rPr>
              <a:t>Различие между пользовательскими и системными требованиями показаны в </a:t>
            </a:r>
            <a:r>
              <a:rPr lang="ru-RU" sz="2000" dirty="0" smtClean="0">
                <a:solidFill>
                  <a:schemeClr val="tx1"/>
                </a:solidFill>
              </a:rPr>
              <a:t>таблице. 				В данной таблице показано</a:t>
            </a:r>
            <a:r>
              <a:rPr lang="ru-RU" sz="2000" dirty="0">
                <a:solidFill>
                  <a:schemeClr val="tx1"/>
                </a:solidFill>
              </a:rPr>
              <a:t>, как пользовательские требования могут быть </a:t>
            </a:r>
            <a:r>
              <a:rPr lang="ru-RU" sz="2000" dirty="0" smtClean="0">
                <a:solidFill>
                  <a:schemeClr val="tx1"/>
                </a:solidFill>
              </a:rPr>
              <a:t>			             преобразованы в системные</a:t>
            </a:r>
            <a:r>
              <a:rPr lang="ru-RU" sz="2000" dirty="0">
                <a:solidFill>
                  <a:schemeClr val="tx1"/>
                </a:solidFill>
              </a:rPr>
              <a:t>.</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145" y="1495214"/>
            <a:ext cx="10097909" cy="3029373"/>
          </a:xfrm>
          <a:prstGeom prst="rect">
            <a:avLst/>
          </a:prstGeom>
        </p:spPr>
      </p:pic>
      <p:sp>
        <p:nvSpPr>
          <p:cNvPr id="5" name="TextBox 4"/>
          <p:cNvSpPr txBox="1"/>
          <p:nvPr/>
        </p:nvSpPr>
        <p:spPr>
          <a:xfrm>
            <a:off x="1085145" y="4920343"/>
            <a:ext cx="11019769" cy="1477328"/>
          </a:xfrm>
          <a:prstGeom prst="rect">
            <a:avLst/>
          </a:prstGeom>
          <a:noFill/>
        </p:spPr>
        <p:txBody>
          <a:bodyPr wrap="square" rtlCol="0">
            <a:spAutoFit/>
          </a:bodyPr>
          <a:lstStyle/>
          <a:p>
            <a:r>
              <a:rPr lang="ru-RU" u="sng" dirty="0"/>
              <a:t>Пользовательские требования </a:t>
            </a:r>
            <a:r>
              <a:rPr lang="ru-RU" dirty="0"/>
              <a:t>пишутся для заказчика ПО и для лица, заключающего контракт на разработку программной системы, причем они могут не иметь детальных технических знаний по разрабатываемой </a:t>
            </a:r>
            <a:r>
              <a:rPr lang="ru-RU" dirty="0" smtClean="0"/>
              <a:t>системе. </a:t>
            </a:r>
          </a:p>
          <a:p>
            <a:r>
              <a:rPr lang="ru-RU" u="sng" dirty="0" smtClean="0"/>
              <a:t>Спецификация </a:t>
            </a:r>
            <a:r>
              <a:rPr lang="ru-RU" u="sng" dirty="0"/>
              <a:t>системных требований </a:t>
            </a:r>
            <a:r>
              <a:rPr lang="ru-RU" dirty="0"/>
              <a:t>предназначена для руководящего технического состава компании-разработчика и для менеджеров проекта. </a:t>
            </a:r>
          </a:p>
        </p:txBody>
      </p:sp>
    </p:spTree>
    <p:extLst>
      <p:ext uri="{BB962C8B-B14F-4D97-AF65-F5344CB8AC3E}">
        <p14:creationId xmlns:p14="http://schemas.microsoft.com/office/powerpoint/2010/main" val="41650886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8362" y="0"/>
            <a:ext cx="11805315" cy="1187355"/>
          </a:xfrm>
        </p:spPr>
        <p:txBody>
          <a:bodyPr>
            <a:noAutofit/>
          </a:bodyPr>
          <a:lstStyle/>
          <a:p>
            <a:pPr algn="ctr"/>
            <a:r>
              <a:rPr lang="ru-RU" sz="2000" dirty="0" smtClean="0">
                <a:solidFill>
                  <a:schemeClr val="tx1"/>
                </a:solidFill>
              </a:rPr>
              <a:t>Существует три основных подхода </a:t>
            </a:r>
            <a:r>
              <a:rPr lang="ru-RU" sz="2000" dirty="0">
                <a:solidFill>
                  <a:schemeClr val="tx1"/>
                </a:solidFill>
              </a:rPr>
              <a:t>к формированию требований: метод, основанный на множестве опорных точек зрения, сценарии и этнографический </a:t>
            </a:r>
            <a:r>
              <a:rPr lang="ru-RU" sz="2000" dirty="0" smtClean="0">
                <a:solidFill>
                  <a:schemeClr val="tx1"/>
                </a:solidFill>
              </a:rPr>
              <a:t>метод</a:t>
            </a:r>
            <a:endParaRPr lang="uk-UA" sz="2000" dirty="0">
              <a:solidFill>
                <a:schemeClr val="tx1"/>
              </a:solidFill>
            </a:endParaRPr>
          </a:p>
        </p:txBody>
      </p:sp>
      <p:sp>
        <p:nvSpPr>
          <p:cNvPr id="3" name="Объект 2"/>
          <p:cNvSpPr>
            <a:spLocks noGrp="1"/>
          </p:cNvSpPr>
          <p:nvPr>
            <p:ph idx="1"/>
          </p:nvPr>
        </p:nvSpPr>
        <p:spPr>
          <a:xfrm>
            <a:off x="393852" y="966717"/>
            <a:ext cx="11454334" cy="5891283"/>
          </a:xfrm>
        </p:spPr>
        <p:txBody>
          <a:bodyPr>
            <a:normAutofit/>
          </a:bodyPr>
          <a:lstStyle/>
          <a:p>
            <a:pPr marL="0" indent="0" algn="ctr">
              <a:buNone/>
            </a:pPr>
            <a:r>
              <a:rPr lang="ru-RU" b="1" dirty="0">
                <a:solidFill>
                  <a:schemeClr val="tx1"/>
                </a:solidFill>
              </a:rPr>
              <a:t>Опорные точки </a:t>
            </a:r>
            <a:r>
              <a:rPr lang="ru-RU" b="1" dirty="0" smtClean="0">
                <a:solidFill>
                  <a:schemeClr val="tx1"/>
                </a:solidFill>
              </a:rPr>
              <a:t>зрения</a:t>
            </a:r>
          </a:p>
          <a:p>
            <a:pPr marL="0" indent="0">
              <a:buNone/>
            </a:pPr>
            <a:r>
              <a:rPr lang="ru-RU" dirty="0" smtClean="0">
                <a:solidFill>
                  <a:schemeClr val="tx1"/>
                </a:solidFill>
              </a:rPr>
              <a:t>	Любая </a:t>
            </a:r>
            <a:r>
              <a:rPr lang="ru-RU" dirty="0">
                <a:solidFill>
                  <a:schemeClr val="tx1"/>
                </a:solidFill>
              </a:rPr>
              <a:t>средняя или большая система ПО обычно имеет различные типы конечных пользователей. Многие лица, участвующие в формировании требований, в своих требованиях к системе выражают собственные </a:t>
            </a:r>
            <a:r>
              <a:rPr lang="ru-RU" dirty="0" smtClean="0">
                <a:solidFill>
                  <a:schemeClr val="tx1"/>
                </a:solidFill>
              </a:rPr>
              <a:t>интересы(опорные точки).</a:t>
            </a:r>
          </a:p>
          <a:p>
            <a:pPr marL="0" indent="0">
              <a:buNone/>
            </a:pPr>
            <a:r>
              <a:rPr lang="ru-RU" dirty="0" smtClean="0">
                <a:solidFill>
                  <a:schemeClr val="tx1"/>
                </a:solidFill>
              </a:rPr>
              <a:t>	Подход </a:t>
            </a:r>
            <a:r>
              <a:rPr lang="ru-RU" dirty="0">
                <a:solidFill>
                  <a:schemeClr val="tx1"/>
                </a:solidFill>
              </a:rPr>
              <a:t>с использованием различных </a:t>
            </a:r>
            <a:r>
              <a:rPr lang="ru-RU" i="1" dirty="0">
                <a:solidFill>
                  <a:schemeClr val="tx1"/>
                </a:solidFill>
              </a:rPr>
              <a:t>опорных </a:t>
            </a:r>
            <a:r>
              <a:rPr lang="ru-RU" dirty="0">
                <a:solidFill>
                  <a:schemeClr val="tx1"/>
                </a:solidFill>
              </a:rPr>
              <a:t>точек зрения к разработке требований признает эти различные (опорные) точки зрения и использует их в качестве основы построения и организации как процесса формирования требований, так и непосредственно самих требований. </a:t>
            </a:r>
            <a:endParaRPr lang="ru-RU" dirty="0" smtClean="0">
              <a:solidFill>
                <a:schemeClr val="tx1"/>
              </a:solidFill>
            </a:endParaRPr>
          </a:p>
          <a:p>
            <a:pPr marL="0" indent="0">
              <a:buNone/>
            </a:pPr>
            <a:r>
              <a:rPr lang="ru-RU" dirty="0" smtClean="0">
                <a:solidFill>
                  <a:schemeClr val="tx1"/>
                </a:solidFill>
              </a:rPr>
              <a:t>	Различные </a:t>
            </a:r>
            <a:r>
              <a:rPr lang="ru-RU" dirty="0">
                <a:solidFill>
                  <a:schemeClr val="tx1"/>
                </a:solidFill>
              </a:rPr>
              <a:t>методы предлагают разные трактовки выражения "точка зрения</a:t>
            </a:r>
            <a:r>
              <a:rPr lang="ru-RU" dirty="0" smtClean="0">
                <a:solidFill>
                  <a:schemeClr val="tx1"/>
                </a:solidFill>
              </a:rPr>
              <a:t>".</a:t>
            </a:r>
          </a:p>
          <a:p>
            <a:pPr>
              <a:buFont typeface="+mj-lt"/>
              <a:buAutoNum type="arabicPeriod"/>
            </a:pPr>
            <a:r>
              <a:rPr lang="ru-RU" u="sng" dirty="0">
                <a:solidFill>
                  <a:schemeClr val="tx1"/>
                </a:solidFill>
              </a:rPr>
              <a:t>Как источник информации о системных данных. </a:t>
            </a:r>
            <a:r>
              <a:rPr lang="ru-RU" dirty="0">
                <a:solidFill>
                  <a:schemeClr val="tx1"/>
                </a:solidFill>
              </a:rPr>
              <a:t>В этом случае на основе опорных точек зрения строится модель создания и использования данных в системе. </a:t>
            </a:r>
            <a:r>
              <a:rPr lang="ru-RU" dirty="0" smtClean="0">
                <a:solidFill>
                  <a:schemeClr val="tx1"/>
                </a:solidFill>
              </a:rPr>
              <a:t>Методы </a:t>
            </a:r>
            <a:r>
              <a:rPr lang="en-US" dirty="0">
                <a:solidFill>
                  <a:schemeClr val="tx1"/>
                </a:solidFill>
              </a:rPr>
              <a:t>SADT</a:t>
            </a:r>
            <a:r>
              <a:rPr lang="ru-RU" dirty="0">
                <a:solidFill>
                  <a:schemeClr val="tx1"/>
                </a:solidFill>
              </a:rPr>
              <a:t> </a:t>
            </a:r>
            <a:r>
              <a:rPr lang="ru-RU" dirty="0" smtClean="0">
                <a:solidFill>
                  <a:schemeClr val="tx1"/>
                </a:solidFill>
              </a:rPr>
              <a:t>и </a:t>
            </a:r>
            <a:r>
              <a:rPr lang="en-US" dirty="0">
                <a:solidFill>
                  <a:schemeClr val="tx1"/>
                </a:solidFill>
              </a:rPr>
              <a:t>CORE</a:t>
            </a:r>
            <a:r>
              <a:rPr lang="ru-RU" dirty="0">
                <a:solidFill>
                  <a:schemeClr val="tx1"/>
                </a:solidFill>
              </a:rPr>
              <a:t> </a:t>
            </a:r>
            <a:r>
              <a:rPr lang="ru-RU" dirty="0" smtClean="0">
                <a:solidFill>
                  <a:schemeClr val="tx1"/>
                </a:solidFill>
              </a:rPr>
              <a:t> </a:t>
            </a:r>
            <a:r>
              <a:rPr lang="ru-RU" dirty="0">
                <a:solidFill>
                  <a:schemeClr val="tx1"/>
                </a:solidFill>
              </a:rPr>
              <a:t>используют эту интерпретацию точек зрения.</a:t>
            </a:r>
            <a:endParaRPr lang="uk-UA" dirty="0">
              <a:solidFill>
                <a:schemeClr val="tx1"/>
              </a:solidFill>
            </a:endParaRPr>
          </a:p>
          <a:p>
            <a:pPr>
              <a:buFont typeface="+mj-lt"/>
              <a:buAutoNum type="arabicPeriod"/>
            </a:pPr>
            <a:r>
              <a:rPr lang="ru-RU" u="sng" dirty="0">
                <a:solidFill>
                  <a:schemeClr val="tx1"/>
                </a:solidFill>
              </a:rPr>
              <a:t>Как структура представлений. </a:t>
            </a:r>
            <a:r>
              <a:rPr lang="ru-RU" dirty="0">
                <a:solidFill>
                  <a:schemeClr val="tx1"/>
                </a:solidFill>
              </a:rPr>
              <a:t>В этом случае точки зрения рассматриваются как особая часть модели </a:t>
            </a:r>
            <a:r>
              <a:rPr lang="ru-RU" dirty="0" smtClean="0">
                <a:solidFill>
                  <a:schemeClr val="tx1"/>
                </a:solidFill>
              </a:rPr>
              <a:t>системы.</a:t>
            </a:r>
          </a:p>
          <a:p>
            <a:pPr>
              <a:buFont typeface="+mj-lt"/>
              <a:buAutoNum type="arabicPeriod"/>
            </a:pPr>
            <a:r>
              <a:rPr lang="ru-RU" u="sng" dirty="0">
                <a:solidFill>
                  <a:schemeClr val="tx1"/>
                </a:solidFill>
              </a:rPr>
              <a:t>Как получатели системных сервисов. </a:t>
            </a:r>
            <a:r>
              <a:rPr lang="ru-RU" dirty="0">
                <a:solidFill>
                  <a:schemeClr val="tx1"/>
                </a:solidFill>
              </a:rPr>
              <a:t>В этом случае точки зрения являются внешними (относительно системы) получателями системных </a:t>
            </a:r>
            <a:r>
              <a:rPr lang="ru-RU" dirty="0" smtClean="0">
                <a:solidFill>
                  <a:schemeClr val="tx1"/>
                </a:solidFill>
              </a:rPr>
              <a:t>сервисов. </a:t>
            </a:r>
            <a:endParaRPr lang="uk-UA" dirty="0">
              <a:solidFill>
                <a:schemeClr val="tx1"/>
              </a:solidFill>
            </a:endParaRPr>
          </a:p>
        </p:txBody>
      </p:sp>
    </p:spTree>
    <p:extLst>
      <p:ext uri="{BB962C8B-B14F-4D97-AF65-F5344CB8AC3E}">
        <p14:creationId xmlns:p14="http://schemas.microsoft.com/office/powerpoint/2010/main" val="4572454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9308" y="136478"/>
            <a:ext cx="11655188" cy="6605516"/>
          </a:xfrm>
        </p:spPr>
        <p:txBody>
          <a:bodyPr>
            <a:normAutofit/>
          </a:bodyPr>
          <a:lstStyle/>
          <a:p>
            <a:r>
              <a:rPr lang="ru-RU" sz="2000" dirty="0">
                <a:solidFill>
                  <a:schemeClr val="tx1"/>
                </a:solidFill>
              </a:rPr>
              <a:t>Интерактивные системы доставляют сервисы конечным пользователям. Поэтому наиболее эффективным подходом к анализу таких систем является использование </a:t>
            </a:r>
            <a:r>
              <a:rPr lang="ru-RU" sz="2000" u="sng" dirty="0">
                <a:solidFill>
                  <a:schemeClr val="tx1"/>
                </a:solidFill>
              </a:rPr>
              <a:t>внешних опорных точек зрения</a:t>
            </a:r>
            <a:r>
              <a:rPr lang="ru-RU" sz="2000" dirty="0">
                <a:solidFill>
                  <a:schemeClr val="tx1"/>
                </a:solidFill>
              </a:rPr>
              <a:t>. </a:t>
            </a:r>
            <a:endParaRPr lang="ru-RU" sz="2000" dirty="0" smtClean="0">
              <a:solidFill>
                <a:schemeClr val="tx1"/>
              </a:solidFill>
            </a:endParaRPr>
          </a:p>
          <a:p>
            <a:pPr marL="0" indent="0" algn="ctr">
              <a:buNone/>
            </a:pPr>
            <a:r>
              <a:rPr lang="ru-RU" sz="2000" b="1" dirty="0">
                <a:solidFill>
                  <a:schemeClr val="tx1"/>
                </a:solidFill>
              </a:rPr>
              <a:t>Этот тип точек зрения имеет ряд </a:t>
            </a:r>
            <a:r>
              <a:rPr lang="ru-RU" sz="2000" b="1" dirty="0" smtClean="0">
                <a:solidFill>
                  <a:schemeClr val="tx1"/>
                </a:solidFill>
              </a:rPr>
              <a:t>преимуществ</a:t>
            </a:r>
            <a:endParaRPr lang="uk-UA" sz="2000" b="1" dirty="0" smtClean="0">
              <a:solidFill>
                <a:schemeClr val="tx1"/>
              </a:solidFill>
            </a:endParaRPr>
          </a:p>
          <a:p>
            <a:pPr marL="0" indent="0">
              <a:buNone/>
            </a:pPr>
            <a:r>
              <a:rPr lang="ru-RU" sz="2000" dirty="0" smtClean="0">
                <a:solidFill>
                  <a:schemeClr val="tx1"/>
                </a:solidFill>
              </a:rPr>
              <a:t>1. 	Точки зрения, внешние к системе, – естественный способ структурирования процесса формирования требований.</a:t>
            </a:r>
            <a:endParaRPr lang="uk-UA" sz="2000" dirty="0" smtClean="0">
              <a:solidFill>
                <a:schemeClr val="tx1"/>
              </a:solidFill>
            </a:endParaRPr>
          </a:p>
          <a:p>
            <a:pPr marL="0" indent="0">
              <a:buNone/>
            </a:pPr>
            <a:r>
              <a:rPr lang="ru-RU" sz="2000" dirty="0" smtClean="0">
                <a:solidFill>
                  <a:schemeClr val="tx1"/>
                </a:solidFill>
              </a:rPr>
              <a:t>2</a:t>
            </a:r>
            <a:r>
              <a:rPr lang="ru-RU" sz="2000" dirty="0">
                <a:solidFill>
                  <a:schemeClr val="tx1"/>
                </a:solidFill>
              </a:rPr>
              <a:t>. 	Сравнительно просто решить, какие точки зрения следует оставить в качестве опорных: они должны отображать какой-либо способ взаимодействия с системой.</a:t>
            </a:r>
            <a:endParaRPr lang="uk-UA" sz="2000" dirty="0">
              <a:solidFill>
                <a:schemeClr val="tx1"/>
              </a:solidFill>
            </a:endParaRPr>
          </a:p>
          <a:p>
            <a:pPr marL="0" indent="0">
              <a:buNone/>
            </a:pPr>
            <a:r>
              <a:rPr lang="ru-RU" sz="2000" dirty="0" smtClean="0">
                <a:solidFill>
                  <a:schemeClr val="tx1"/>
                </a:solidFill>
              </a:rPr>
              <a:t>3.    Данный </a:t>
            </a:r>
            <a:r>
              <a:rPr lang="ru-RU" sz="2000" dirty="0">
                <a:solidFill>
                  <a:schemeClr val="tx1"/>
                </a:solidFill>
              </a:rPr>
              <a:t>подход полезен для создания нефункциональных требований, с которыми можно связать какой-либо сервис. Многократно повторяющиеся разные точки зрения позволяют сформировать для сервисов различные нефункциональные требования</a:t>
            </a:r>
            <a:r>
              <a:rPr lang="ru-RU" sz="2000" dirty="0" smtClean="0">
                <a:solidFill>
                  <a:schemeClr val="tx1"/>
                </a:solidFill>
              </a:rPr>
              <a:t>.</a:t>
            </a:r>
          </a:p>
          <a:p>
            <a:pPr marL="0" indent="0">
              <a:buNone/>
            </a:pPr>
            <a:endParaRPr lang="ru-RU" sz="2000" dirty="0" smtClean="0">
              <a:solidFill>
                <a:schemeClr val="tx1"/>
              </a:solidFill>
            </a:endParaRPr>
          </a:p>
          <a:p>
            <a:pPr marL="0" indent="0">
              <a:buNone/>
            </a:pPr>
            <a:r>
              <a:rPr lang="ru-RU" sz="2000" dirty="0" smtClean="0">
                <a:solidFill>
                  <a:schemeClr val="tx1"/>
                </a:solidFill>
              </a:rPr>
              <a:t>	На </a:t>
            </a:r>
            <a:r>
              <a:rPr lang="ru-RU" sz="2000" dirty="0">
                <a:solidFill>
                  <a:schemeClr val="tx1"/>
                </a:solidFill>
              </a:rPr>
              <a:t>основе </a:t>
            </a:r>
            <a:r>
              <a:rPr lang="ru-RU" sz="2000" dirty="0" smtClean="0">
                <a:solidFill>
                  <a:schemeClr val="tx1"/>
                </a:solidFill>
              </a:rPr>
              <a:t>данного подхода </a:t>
            </a:r>
            <a:r>
              <a:rPr lang="ru-RU" sz="2000" dirty="0">
                <a:solidFill>
                  <a:schemeClr val="tx1"/>
                </a:solidFill>
              </a:rPr>
              <a:t>разработан метод </a:t>
            </a:r>
            <a:r>
              <a:rPr lang="en-US" sz="2000" b="1" dirty="0">
                <a:solidFill>
                  <a:schemeClr val="tx1"/>
                </a:solidFill>
              </a:rPr>
              <a:t>VORD</a:t>
            </a:r>
            <a:r>
              <a:rPr lang="ru-RU" sz="2000" dirty="0">
                <a:solidFill>
                  <a:schemeClr val="tx1"/>
                </a:solidFill>
              </a:rPr>
              <a:t> (</a:t>
            </a:r>
            <a:r>
              <a:rPr lang="en-US" sz="2000" dirty="0">
                <a:solidFill>
                  <a:schemeClr val="tx1"/>
                </a:solidFill>
              </a:rPr>
              <a:t>Viewpoint</a:t>
            </a:r>
            <a:r>
              <a:rPr lang="ru-RU" sz="2000" dirty="0">
                <a:solidFill>
                  <a:schemeClr val="tx1"/>
                </a:solidFill>
              </a:rPr>
              <a:t>-</a:t>
            </a:r>
            <a:r>
              <a:rPr lang="en-US" sz="2000" dirty="0">
                <a:solidFill>
                  <a:schemeClr val="tx1"/>
                </a:solidFill>
              </a:rPr>
              <a:t>Oriented Requirements Definition</a:t>
            </a:r>
            <a:r>
              <a:rPr lang="ru-RU" sz="2000" dirty="0">
                <a:solidFill>
                  <a:schemeClr val="tx1"/>
                </a:solidFill>
              </a:rPr>
              <a:t> – определение требований на основе точек зрения) для формирования и анализа </a:t>
            </a:r>
            <a:r>
              <a:rPr lang="ru-RU" sz="2000" dirty="0" smtClean="0">
                <a:solidFill>
                  <a:schemeClr val="tx1"/>
                </a:solidFill>
              </a:rPr>
              <a:t>требований. </a:t>
            </a:r>
            <a:r>
              <a:rPr lang="ru-RU" sz="2000" dirty="0">
                <a:solidFill>
                  <a:schemeClr val="tx1"/>
                </a:solidFill>
              </a:rPr>
              <a:t>Основные этапы метода </a:t>
            </a:r>
            <a:r>
              <a:rPr lang="en-US" sz="2000" dirty="0">
                <a:solidFill>
                  <a:schemeClr val="tx1"/>
                </a:solidFill>
              </a:rPr>
              <a:t>VORD</a:t>
            </a:r>
            <a:r>
              <a:rPr lang="ru-RU" sz="2000" dirty="0">
                <a:solidFill>
                  <a:schemeClr val="tx1"/>
                </a:solidFill>
              </a:rPr>
              <a:t> показаны </a:t>
            </a:r>
            <a:r>
              <a:rPr lang="ru-RU" sz="2000" dirty="0" smtClean="0">
                <a:solidFill>
                  <a:schemeClr val="tx1"/>
                </a:solidFill>
              </a:rPr>
              <a:t>далее.</a:t>
            </a:r>
            <a:endParaRPr lang="uk-UA" sz="2000" dirty="0">
              <a:solidFill>
                <a:schemeClr val="tx1"/>
              </a:solidFill>
            </a:endParaRPr>
          </a:p>
          <a:p>
            <a:pPr marL="0" indent="0">
              <a:buNone/>
            </a:pPr>
            <a:endParaRPr lang="uk-UA" sz="2000" dirty="0">
              <a:solidFill>
                <a:schemeClr val="tx1"/>
              </a:solidFill>
            </a:endParaRPr>
          </a:p>
          <a:p>
            <a:endParaRPr lang="uk-UA" sz="2000" dirty="0">
              <a:solidFill>
                <a:schemeClr val="tx1"/>
              </a:solidFill>
            </a:endParaRPr>
          </a:p>
        </p:txBody>
      </p:sp>
    </p:spTree>
    <p:extLst>
      <p:ext uri="{BB962C8B-B14F-4D97-AF65-F5344CB8AC3E}">
        <p14:creationId xmlns:p14="http://schemas.microsoft.com/office/powerpoint/2010/main" val="34522295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0233" y="38135"/>
            <a:ext cx="8189804" cy="1595271"/>
          </a:xfrm>
        </p:spPr>
      </p:pic>
      <p:sp>
        <p:nvSpPr>
          <p:cNvPr id="5" name="TextBox 4"/>
          <p:cNvSpPr txBox="1"/>
          <p:nvPr/>
        </p:nvSpPr>
        <p:spPr>
          <a:xfrm>
            <a:off x="341194" y="1633406"/>
            <a:ext cx="11850806" cy="923330"/>
          </a:xfrm>
          <a:prstGeom prst="rect">
            <a:avLst/>
          </a:prstGeom>
          <a:noFill/>
        </p:spPr>
        <p:txBody>
          <a:bodyPr wrap="square" rtlCol="0">
            <a:spAutoFit/>
          </a:bodyPr>
          <a:lstStyle/>
          <a:p>
            <a:r>
              <a:rPr lang="ru-RU" dirty="0"/>
              <a:t>Точки зрения и информация о сервисах в методе </a:t>
            </a:r>
            <a:r>
              <a:rPr lang="en-US" dirty="0"/>
              <a:t>VORD</a:t>
            </a:r>
            <a:r>
              <a:rPr lang="ru-RU" dirty="0"/>
              <a:t> собираются с помощью стандартных форм (шаблонов точек зрения и шаблонов описания сервисов). В методе </a:t>
            </a:r>
            <a:r>
              <a:rPr lang="en-US" dirty="0"/>
              <a:t>VORD</a:t>
            </a:r>
            <a:r>
              <a:rPr lang="ru-RU" dirty="0"/>
              <a:t> также используются различные графические представления, включая диаграммы иерархии точек </a:t>
            </a:r>
            <a:r>
              <a:rPr lang="ru-RU" dirty="0" smtClean="0"/>
              <a:t>зрения.</a:t>
            </a:r>
          </a:p>
        </p:txBody>
      </p:sp>
      <p:sp>
        <p:nvSpPr>
          <p:cNvPr id="6" name="TextBox 5"/>
          <p:cNvSpPr txBox="1"/>
          <p:nvPr/>
        </p:nvSpPr>
        <p:spPr>
          <a:xfrm>
            <a:off x="341194" y="2556736"/>
            <a:ext cx="11518709" cy="400110"/>
          </a:xfrm>
          <a:prstGeom prst="rect">
            <a:avLst/>
          </a:prstGeom>
          <a:noFill/>
        </p:spPr>
        <p:txBody>
          <a:bodyPr wrap="square" rtlCol="0">
            <a:spAutoFit/>
          </a:bodyPr>
          <a:lstStyle/>
          <a:p>
            <a:pPr algn="ctr"/>
            <a:r>
              <a:rPr lang="ru-RU" sz="2000" b="1" dirty="0"/>
              <a:t>Иерархия точек зрения</a:t>
            </a:r>
            <a:endParaRPr lang="uk-UA" sz="2000" b="1" dirty="0"/>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3439" y="2956846"/>
            <a:ext cx="7084334" cy="4054627"/>
          </a:xfrm>
          <a:prstGeom prst="rect">
            <a:avLst/>
          </a:prstGeom>
        </p:spPr>
      </p:pic>
    </p:spTree>
    <p:extLst>
      <p:ext uri="{BB962C8B-B14F-4D97-AF65-F5344CB8AC3E}">
        <p14:creationId xmlns:p14="http://schemas.microsoft.com/office/powerpoint/2010/main" val="8230896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4566" y="0"/>
            <a:ext cx="11987434" cy="532263"/>
          </a:xfrm>
        </p:spPr>
        <p:txBody>
          <a:bodyPr>
            <a:normAutofit/>
          </a:bodyPr>
          <a:lstStyle/>
          <a:p>
            <a:pPr algn="ctr"/>
            <a:r>
              <a:rPr lang="ru-RU" sz="2400" b="1" dirty="0">
                <a:solidFill>
                  <a:schemeClr val="tx1"/>
                </a:solidFill>
              </a:rPr>
              <a:t>Сценарии</a:t>
            </a:r>
            <a:endParaRPr lang="uk-UA" dirty="0">
              <a:solidFill>
                <a:schemeClr val="tx1"/>
              </a:solidFill>
            </a:endParaRPr>
          </a:p>
        </p:txBody>
      </p:sp>
      <p:sp>
        <p:nvSpPr>
          <p:cNvPr id="3" name="Объект 2"/>
          <p:cNvSpPr>
            <a:spLocks noGrp="1"/>
          </p:cNvSpPr>
          <p:nvPr>
            <p:ph idx="1"/>
          </p:nvPr>
        </p:nvSpPr>
        <p:spPr>
          <a:xfrm>
            <a:off x="204566" y="641445"/>
            <a:ext cx="4886049" cy="6032310"/>
          </a:xfrm>
        </p:spPr>
        <p:txBody>
          <a:bodyPr/>
          <a:lstStyle/>
          <a:p>
            <a:r>
              <a:rPr lang="ru-RU" dirty="0">
                <a:solidFill>
                  <a:schemeClr val="tx1"/>
                </a:solidFill>
              </a:rPr>
              <a:t>Сценарий начинается с общего описания, затем постепенно детализируется для создания полного описания взаимодействия пользователя с системой. В большинстве случаев сценарий включает следующее.</a:t>
            </a:r>
            <a:endParaRPr lang="uk-UA" dirty="0">
              <a:solidFill>
                <a:schemeClr val="tx1"/>
              </a:solidFill>
            </a:endParaRPr>
          </a:p>
          <a:p>
            <a:pPr marL="0" indent="0">
              <a:buNone/>
            </a:pPr>
            <a:r>
              <a:rPr lang="ru-RU" dirty="0" smtClean="0">
                <a:solidFill>
                  <a:schemeClr val="tx1"/>
                </a:solidFill>
              </a:rPr>
              <a:t>1</a:t>
            </a:r>
            <a:r>
              <a:rPr lang="ru-RU" dirty="0">
                <a:solidFill>
                  <a:schemeClr val="tx1"/>
                </a:solidFill>
              </a:rPr>
              <a:t>. 	Описание состояния системы в начале сценария.</a:t>
            </a:r>
            <a:endParaRPr lang="uk-UA" dirty="0">
              <a:solidFill>
                <a:schemeClr val="tx1"/>
              </a:solidFill>
            </a:endParaRPr>
          </a:p>
          <a:p>
            <a:pPr marL="0" indent="0">
              <a:buNone/>
            </a:pPr>
            <a:r>
              <a:rPr lang="ru-RU" dirty="0">
                <a:solidFill>
                  <a:schemeClr val="tx1"/>
                </a:solidFill>
              </a:rPr>
              <a:t>2. 	Описание нормального протекания событий.</a:t>
            </a:r>
            <a:endParaRPr lang="uk-UA" dirty="0">
              <a:solidFill>
                <a:schemeClr val="tx1"/>
              </a:solidFill>
            </a:endParaRPr>
          </a:p>
          <a:p>
            <a:pPr marL="0" indent="0">
              <a:buNone/>
            </a:pPr>
            <a:r>
              <a:rPr lang="ru-RU" dirty="0">
                <a:solidFill>
                  <a:schemeClr val="tx1"/>
                </a:solidFill>
              </a:rPr>
              <a:t>3. 	Описание исключительных ситуаций и способов их обработки.</a:t>
            </a:r>
            <a:endParaRPr lang="uk-UA" dirty="0">
              <a:solidFill>
                <a:schemeClr val="tx1"/>
              </a:solidFill>
            </a:endParaRPr>
          </a:p>
          <a:p>
            <a:pPr marL="0" indent="0">
              <a:buNone/>
            </a:pPr>
            <a:r>
              <a:rPr lang="ru-RU" dirty="0">
                <a:solidFill>
                  <a:schemeClr val="tx1"/>
                </a:solidFill>
              </a:rPr>
              <a:t>4. 	Информацию относительно других действий, которые можно осуществлять во время выполнения сценария.</a:t>
            </a:r>
            <a:endParaRPr lang="uk-UA" dirty="0">
              <a:solidFill>
                <a:schemeClr val="tx1"/>
              </a:solidFill>
            </a:endParaRPr>
          </a:p>
          <a:p>
            <a:pPr marL="0" indent="0">
              <a:buNone/>
            </a:pPr>
            <a:r>
              <a:rPr lang="ru-RU" dirty="0">
                <a:solidFill>
                  <a:schemeClr val="tx1"/>
                </a:solidFill>
              </a:rPr>
              <a:t>5. 	Описание состояния системы после завершения сценария.</a:t>
            </a:r>
            <a:endParaRPr lang="uk-UA" dirty="0">
              <a:solidFill>
                <a:schemeClr val="tx1"/>
              </a:solidFill>
            </a:endParaRPr>
          </a:p>
          <a:p>
            <a:endParaRPr lang="uk-UA" dirty="0">
              <a:solidFill>
                <a:schemeClr val="tx1"/>
              </a:solidFill>
            </a:endParaRPr>
          </a:p>
        </p:txBody>
      </p:sp>
      <p:sp>
        <p:nvSpPr>
          <p:cNvPr id="4" name="TextBox 3"/>
          <p:cNvSpPr txBox="1"/>
          <p:nvPr/>
        </p:nvSpPr>
        <p:spPr>
          <a:xfrm>
            <a:off x="5691116" y="532263"/>
            <a:ext cx="5841242" cy="400110"/>
          </a:xfrm>
          <a:prstGeom prst="rect">
            <a:avLst/>
          </a:prstGeom>
          <a:noFill/>
        </p:spPr>
        <p:txBody>
          <a:bodyPr wrap="square" rtlCol="0">
            <a:spAutoFit/>
          </a:bodyPr>
          <a:lstStyle/>
          <a:p>
            <a:pPr algn="ctr"/>
            <a:r>
              <a:rPr lang="ru-RU" sz="2000" dirty="0" smtClean="0"/>
              <a:t>Пример Сценария «Начало транзакции»</a:t>
            </a:r>
            <a:endParaRPr lang="uk-UA" sz="2000"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0615" y="1064526"/>
            <a:ext cx="7101385" cy="5213444"/>
          </a:xfrm>
          <a:prstGeom prst="rect">
            <a:avLst/>
          </a:prstGeom>
        </p:spPr>
      </p:pic>
    </p:spTree>
    <p:extLst>
      <p:ext uri="{BB962C8B-B14F-4D97-AF65-F5344CB8AC3E}">
        <p14:creationId xmlns:p14="http://schemas.microsoft.com/office/powerpoint/2010/main" val="30977450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4716" y="0"/>
            <a:ext cx="11987283" cy="586854"/>
          </a:xfrm>
        </p:spPr>
        <p:txBody>
          <a:bodyPr>
            <a:normAutofit/>
          </a:bodyPr>
          <a:lstStyle/>
          <a:p>
            <a:pPr algn="ctr"/>
            <a:r>
              <a:rPr lang="ru-RU" sz="2400" b="1" dirty="0"/>
              <a:t>Этнографический подход</a:t>
            </a:r>
            <a:endParaRPr lang="uk-UA" sz="2400" dirty="0"/>
          </a:p>
        </p:txBody>
      </p:sp>
      <p:sp>
        <p:nvSpPr>
          <p:cNvPr id="3" name="Объект 2"/>
          <p:cNvSpPr>
            <a:spLocks noGrp="1"/>
          </p:cNvSpPr>
          <p:nvPr>
            <p:ph idx="1"/>
          </p:nvPr>
        </p:nvSpPr>
        <p:spPr>
          <a:xfrm>
            <a:off x="204716" y="1323833"/>
            <a:ext cx="11590812" cy="6045958"/>
          </a:xfrm>
        </p:spPr>
        <p:txBody>
          <a:bodyPr>
            <a:normAutofit/>
          </a:bodyPr>
          <a:lstStyle/>
          <a:p>
            <a:r>
              <a:rPr lang="ru-RU" sz="2400" dirty="0">
                <a:solidFill>
                  <a:schemeClr val="tx1"/>
                </a:solidFill>
              </a:rPr>
              <a:t>Этнографический подход к формированию системных требований используется для понимания и формирования социальных и организационных аспектов эксплуатации системы. Разработчик требований погружается в рабочую среду, где будет использоваться система. Его ежедневная работа связана с наблюдением и протоколированием реальных действий, выполняемых пользователями системы. </a:t>
            </a:r>
            <a:r>
              <a:rPr lang="ru-RU" sz="2400" b="1" dirty="0" smtClean="0">
                <a:solidFill>
                  <a:schemeClr val="tx1"/>
                </a:solidFill>
              </a:rPr>
              <a:t>Значение этнографического подхода </a:t>
            </a:r>
            <a:r>
              <a:rPr lang="ru-RU" sz="2400" dirty="0" smtClean="0">
                <a:solidFill>
                  <a:schemeClr val="tx1"/>
                </a:solidFill>
              </a:rPr>
              <a:t>заключается </a:t>
            </a:r>
            <a:r>
              <a:rPr lang="ru-RU" sz="2400" dirty="0">
                <a:solidFill>
                  <a:schemeClr val="tx1"/>
                </a:solidFill>
              </a:rPr>
              <a:t>в том, что он помогает обнаружить неявные требования к системе, </a:t>
            </a:r>
            <a:r>
              <a:rPr lang="ru-RU" sz="2400" dirty="0" smtClean="0">
                <a:solidFill>
                  <a:schemeClr val="tx1"/>
                </a:solidFill>
              </a:rPr>
              <a:t>которые </a:t>
            </a:r>
            <a:r>
              <a:rPr lang="ru-RU" sz="2400" dirty="0">
                <a:solidFill>
                  <a:schemeClr val="tx1"/>
                </a:solidFill>
              </a:rPr>
              <a:t>отражают реальные аспекты ее эксплуатации, а не формальные умозрительные процессы.</a:t>
            </a:r>
            <a:endParaRPr lang="uk-UA" sz="2400" dirty="0">
              <a:solidFill>
                <a:schemeClr val="tx1"/>
              </a:solidFill>
            </a:endParaRPr>
          </a:p>
          <a:p>
            <a:endParaRPr lang="uk-UA" sz="2400" dirty="0">
              <a:solidFill>
                <a:schemeClr val="tx1"/>
              </a:solidFill>
            </a:endParaRPr>
          </a:p>
        </p:txBody>
      </p:sp>
    </p:spTree>
    <p:extLst>
      <p:ext uri="{BB962C8B-B14F-4D97-AF65-F5344CB8AC3E}">
        <p14:creationId xmlns:p14="http://schemas.microsoft.com/office/powerpoint/2010/main" val="41091623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4717" y="109182"/>
            <a:ext cx="11859904" cy="586854"/>
          </a:xfrm>
        </p:spPr>
        <p:txBody>
          <a:bodyPr>
            <a:normAutofit/>
          </a:bodyPr>
          <a:lstStyle/>
          <a:p>
            <a:pPr algn="ctr"/>
            <a:r>
              <a:rPr lang="ru-RU" sz="2800" b="1" dirty="0" smtClean="0">
                <a:solidFill>
                  <a:schemeClr val="tx1"/>
                </a:solidFill>
              </a:rPr>
              <a:t>3.3. </a:t>
            </a:r>
            <a:r>
              <a:rPr lang="ru-RU" sz="2800" b="1" dirty="0">
                <a:solidFill>
                  <a:schemeClr val="tx1"/>
                </a:solidFill>
              </a:rPr>
              <a:t>Аттестация требований</a:t>
            </a:r>
            <a:endParaRPr lang="uk-UA" sz="2800" b="1" dirty="0">
              <a:solidFill>
                <a:schemeClr val="tx1"/>
              </a:solidFill>
            </a:endParaRPr>
          </a:p>
        </p:txBody>
      </p:sp>
      <p:sp>
        <p:nvSpPr>
          <p:cNvPr id="3" name="Объект 2"/>
          <p:cNvSpPr>
            <a:spLocks noGrp="1"/>
          </p:cNvSpPr>
          <p:nvPr>
            <p:ph idx="1"/>
          </p:nvPr>
        </p:nvSpPr>
        <p:spPr>
          <a:xfrm>
            <a:off x="204717" y="696036"/>
            <a:ext cx="11859903" cy="6048070"/>
          </a:xfrm>
        </p:spPr>
        <p:txBody>
          <a:bodyPr/>
          <a:lstStyle/>
          <a:p>
            <a:r>
              <a:rPr lang="ru-RU" dirty="0" smtClean="0">
                <a:solidFill>
                  <a:schemeClr val="tx1"/>
                </a:solidFill>
              </a:rPr>
              <a:t>        Аттестация </a:t>
            </a:r>
            <a:r>
              <a:rPr lang="ru-RU" dirty="0">
                <a:solidFill>
                  <a:schemeClr val="tx1"/>
                </a:solidFill>
              </a:rPr>
              <a:t>должна продемонстрировать, что требования действительно определяют ту систему, которую хочет иметь заказчик</a:t>
            </a:r>
            <a:r>
              <a:rPr lang="ru-RU" dirty="0" smtClean="0">
                <a:solidFill>
                  <a:schemeClr val="tx1"/>
                </a:solidFill>
              </a:rPr>
              <a:t>.</a:t>
            </a:r>
          </a:p>
          <a:p>
            <a:pPr marL="0" indent="0">
              <a:buNone/>
            </a:pPr>
            <a:endParaRPr lang="ru-RU" dirty="0" smtClean="0">
              <a:solidFill>
                <a:schemeClr val="tx1"/>
              </a:solidFill>
            </a:endParaRPr>
          </a:p>
          <a:p>
            <a:r>
              <a:rPr lang="ru-RU" dirty="0">
                <a:solidFill>
                  <a:schemeClr val="tx1"/>
                </a:solidFill>
              </a:rPr>
              <a:t>Во время процесса аттестации должны быть выполнены различные типы проверок документации требований.</a:t>
            </a:r>
          </a:p>
          <a:p>
            <a:pPr>
              <a:buFont typeface="+mj-lt"/>
              <a:buAutoNum type="arabicPeriod"/>
            </a:pPr>
            <a:r>
              <a:rPr lang="ru-RU" b="1" i="1" dirty="0">
                <a:solidFill>
                  <a:schemeClr val="tx1"/>
                </a:solidFill>
              </a:rPr>
              <a:t>Проверка правильности требований. </a:t>
            </a:r>
            <a:r>
              <a:rPr lang="ru-RU" dirty="0">
                <a:solidFill>
                  <a:schemeClr val="tx1"/>
                </a:solidFill>
              </a:rPr>
              <a:t>Пользователь может считать, что система необходима для выполнения некоторых определенных функций. Однако дальнейшие размышления и анализ могут привести к необходимости введения дополнительных или новых функций. </a:t>
            </a:r>
            <a:endParaRPr lang="ru-RU" dirty="0" smtClean="0">
              <a:solidFill>
                <a:schemeClr val="tx1"/>
              </a:solidFill>
            </a:endParaRPr>
          </a:p>
          <a:p>
            <a:pPr>
              <a:buFont typeface="+mj-lt"/>
              <a:buAutoNum type="arabicPeriod"/>
            </a:pPr>
            <a:r>
              <a:rPr lang="ru-RU" b="1" i="1" dirty="0">
                <a:solidFill>
                  <a:schemeClr val="tx1"/>
                </a:solidFill>
              </a:rPr>
              <a:t>Проверка на непротиворечивость. </a:t>
            </a:r>
            <a:r>
              <a:rPr lang="ru-RU" dirty="0">
                <a:solidFill>
                  <a:schemeClr val="tx1"/>
                </a:solidFill>
              </a:rPr>
              <a:t>Спецификация требований не должна содержать противоречий. Это означает, что в требованиях не должно быть противоречащих друг другу ограничений или различных описаний одной и той же системной функции</a:t>
            </a:r>
            <a:r>
              <a:rPr lang="ru-RU" dirty="0" smtClean="0">
                <a:solidFill>
                  <a:schemeClr val="tx1"/>
                </a:solidFill>
              </a:rPr>
              <a:t>.</a:t>
            </a:r>
          </a:p>
          <a:p>
            <a:pPr>
              <a:buFont typeface="+mj-lt"/>
              <a:buAutoNum type="arabicPeriod"/>
            </a:pPr>
            <a:r>
              <a:rPr lang="ru-RU" b="1" i="1" dirty="0">
                <a:solidFill>
                  <a:schemeClr val="tx1"/>
                </a:solidFill>
              </a:rPr>
              <a:t>Проверка на полноту. </a:t>
            </a:r>
            <a:r>
              <a:rPr lang="ru-RU" dirty="0">
                <a:solidFill>
                  <a:schemeClr val="tx1"/>
                </a:solidFill>
              </a:rPr>
              <a:t>Спецификация требований должна содержать требования, которые определяют все системные функции и ограничения, налагаемые на систему</a:t>
            </a:r>
            <a:r>
              <a:rPr lang="ru-RU" dirty="0" smtClean="0">
                <a:solidFill>
                  <a:schemeClr val="tx1"/>
                </a:solidFill>
              </a:rPr>
              <a:t>.</a:t>
            </a:r>
          </a:p>
          <a:p>
            <a:pPr>
              <a:buFont typeface="+mj-lt"/>
              <a:buAutoNum type="arabicPeriod"/>
            </a:pPr>
            <a:r>
              <a:rPr lang="ru-RU" b="1" i="1" dirty="0">
                <a:solidFill>
                  <a:schemeClr val="tx1"/>
                </a:solidFill>
              </a:rPr>
              <a:t>Проверка на выполнимость. </a:t>
            </a:r>
            <a:r>
              <a:rPr lang="ru-RU" dirty="0">
                <a:solidFill>
                  <a:schemeClr val="tx1"/>
                </a:solidFill>
              </a:rPr>
              <a:t>На основе знания существующих технологий требования должны быть проверены на возможность их реального выполнения. Здесь также проверяются возможности финансирования и график разработки системы.</a:t>
            </a:r>
          </a:p>
          <a:p>
            <a:pPr>
              <a:buFont typeface="+mj-lt"/>
              <a:buAutoNum type="arabicPeriod"/>
            </a:pPr>
            <a:endParaRPr lang="ru-RU" dirty="0">
              <a:solidFill>
                <a:schemeClr val="tx1"/>
              </a:solidFill>
            </a:endParaRPr>
          </a:p>
          <a:p>
            <a:pPr>
              <a:buFont typeface="+mj-lt"/>
              <a:buAutoNum type="arabicPeriod"/>
            </a:pPr>
            <a:endParaRPr lang="ru-RU" dirty="0">
              <a:solidFill>
                <a:schemeClr val="tx1"/>
              </a:solidFill>
            </a:endParaRPr>
          </a:p>
          <a:p>
            <a:pPr>
              <a:buFont typeface="+mj-lt"/>
              <a:buAutoNum type="arabicPeriod"/>
            </a:pPr>
            <a:endParaRPr lang="uk-UA" dirty="0">
              <a:solidFill>
                <a:schemeClr val="tx1"/>
              </a:solidFill>
            </a:endParaRPr>
          </a:p>
        </p:txBody>
      </p:sp>
    </p:spTree>
    <p:extLst>
      <p:ext uri="{BB962C8B-B14F-4D97-AF65-F5344CB8AC3E}">
        <p14:creationId xmlns:p14="http://schemas.microsoft.com/office/powerpoint/2010/main" val="1112493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81440" y="76200"/>
            <a:ext cx="11769046" cy="4996543"/>
          </a:xfrm>
        </p:spPr>
        <p:txBody>
          <a:bodyPr>
            <a:noAutofit/>
          </a:bodyPr>
          <a:lstStyle/>
          <a:p>
            <a:pPr marL="0" indent="0" algn="ctr">
              <a:buNone/>
            </a:pPr>
            <a:r>
              <a:rPr lang="ru-RU" b="1" dirty="0">
                <a:solidFill>
                  <a:schemeClr val="tx1"/>
                </a:solidFill>
              </a:rPr>
              <a:t>Существует ряд методов аттестации требований, которые можно использовать совместно или каждый в отдельности</a:t>
            </a:r>
            <a:r>
              <a:rPr lang="ru-RU" b="1" dirty="0" smtClean="0">
                <a:solidFill>
                  <a:schemeClr val="tx1"/>
                </a:solidFill>
              </a:rPr>
              <a:t>.</a:t>
            </a:r>
          </a:p>
          <a:p>
            <a:pPr marL="0" indent="0">
              <a:buNone/>
            </a:pPr>
            <a:endParaRPr lang="ru-RU" dirty="0" smtClean="0">
              <a:solidFill>
                <a:schemeClr val="tx1"/>
              </a:solidFill>
            </a:endParaRPr>
          </a:p>
          <a:p>
            <a:pPr>
              <a:buFont typeface="+mj-lt"/>
              <a:buAutoNum type="arabicPeriod"/>
            </a:pPr>
            <a:r>
              <a:rPr lang="ru-RU" b="1" i="1" dirty="0" smtClean="0">
                <a:solidFill>
                  <a:schemeClr val="tx1"/>
                </a:solidFill>
              </a:rPr>
              <a:t>Обзор </a:t>
            </a:r>
            <a:r>
              <a:rPr lang="ru-RU" b="1" i="1" dirty="0">
                <a:solidFill>
                  <a:schemeClr val="tx1"/>
                </a:solidFill>
              </a:rPr>
              <a:t>требований. </a:t>
            </a:r>
            <a:endParaRPr lang="ru-RU" b="1" i="1" dirty="0" smtClean="0">
              <a:solidFill>
                <a:schemeClr val="tx1"/>
              </a:solidFill>
            </a:endParaRPr>
          </a:p>
          <a:p>
            <a:pPr>
              <a:buFont typeface="+mj-lt"/>
              <a:buAutoNum type="arabicPeriod"/>
            </a:pPr>
            <a:r>
              <a:rPr lang="ru-RU" b="1" i="1" dirty="0" err="1" smtClean="0">
                <a:solidFill>
                  <a:schemeClr val="tx1"/>
                </a:solidFill>
              </a:rPr>
              <a:t>Прототипирование</a:t>
            </a:r>
            <a:r>
              <a:rPr lang="ru-RU" b="1" i="1" dirty="0">
                <a:solidFill>
                  <a:schemeClr val="tx1"/>
                </a:solidFill>
              </a:rPr>
              <a:t>.</a:t>
            </a:r>
            <a:r>
              <a:rPr lang="ru-RU" i="1" dirty="0">
                <a:solidFill>
                  <a:schemeClr val="tx1"/>
                </a:solidFill>
              </a:rPr>
              <a:t> </a:t>
            </a:r>
            <a:r>
              <a:rPr lang="ru-RU" dirty="0">
                <a:solidFill>
                  <a:schemeClr val="tx1"/>
                </a:solidFill>
              </a:rPr>
              <a:t>На этом этапе прототип </a:t>
            </a:r>
            <a:r>
              <a:rPr lang="ru-RU" dirty="0" smtClean="0">
                <a:solidFill>
                  <a:schemeClr val="tx1"/>
                </a:solidFill>
              </a:rPr>
              <a:t>системы </a:t>
            </a:r>
            <a:r>
              <a:rPr lang="ru-RU" dirty="0">
                <a:solidFill>
                  <a:schemeClr val="tx1"/>
                </a:solidFill>
              </a:rPr>
              <a:t>демонстрируется конечным пользователям и заказчику. </a:t>
            </a:r>
            <a:endParaRPr lang="ru-RU" dirty="0" smtClean="0">
              <a:solidFill>
                <a:schemeClr val="tx1"/>
              </a:solidFill>
            </a:endParaRPr>
          </a:p>
          <a:p>
            <a:pPr>
              <a:buFont typeface="+mj-lt"/>
              <a:buAutoNum type="arabicPeriod"/>
            </a:pPr>
            <a:r>
              <a:rPr lang="ru-RU" b="1" i="1" dirty="0" smtClean="0">
                <a:solidFill>
                  <a:schemeClr val="tx1"/>
                </a:solidFill>
              </a:rPr>
              <a:t>Генерация </a:t>
            </a:r>
            <a:r>
              <a:rPr lang="ru-RU" b="1" i="1" dirty="0">
                <a:solidFill>
                  <a:schemeClr val="tx1"/>
                </a:solidFill>
              </a:rPr>
              <a:t>тестовых сценариев. </a:t>
            </a:r>
            <a:r>
              <a:rPr lang="ru-RU" dirty="0">
                <a:solidFill>
                  <a:schemeClr val="tx1"/>
                </a:solidFill>
              </a:rPr>
              <a:t>В идеале требования должны быть такими, чтобы их реализацию можно было протестировать. Если тесты для требований разрабатываются как часть процесса аттестации, то часто это позволяет обнаружить проблемы в спецификации. </a:t>
            </a:r>
            <a:endParaRPr lang="ru-RU" dirty="0" smtClean="0">
              <a:solidFill>
                <a:schemeClr val="tx1"/>
              </a:solidFill>
            </a:endParaRPr>
          </a:p>
          <a:p>
            <a:pPr>
              <a:buFont typeface="+mj-lt"/>
              <a:buAutoNum type="arabicPeriod"/>
            </a:pPr>
            <a:r>
              <a:rPr lang="ru-RU" b="1" i="1" dirty="0" smtClean="0">
                <a:solidFill>
                  <a:schemeClr val="tx1"/>
                </a:solidFill>
              </a:rPr>
              <a:t>Автоматизированный </a:t>
            </a:r>
            <a:r>
              <a:rPr lang="ru-RU" b="1" i="1" dirty="0">
                <a:solidFill>
                  <a:schemeClr val="tx1"/>
                </a:solidFill>
              </a:rPr>
              <a:t>анализ непротиворечивости. </a:t>
            </a:r>
            <a:r>
              <a:rPr lang="ru-RU" dirty="0">
                <a:solidFill>
                  <a:schemeClr val="tx1"/>
                </a:solidFill>
              </a:rPr>
              <a:t>Если требования представлены в виде структурных или формальных системных моделей, можно использовать инструментальные </a:t>
            </a:r>
            <a:r>
              <a:rPr lang="en-US" dirty="0">
                <a:solidFill>
                  <a:schemeClr val="tx1"/>
                </a:solidFill>
              </a:rPr>
              <a:t>CASE</a:t>
            </a:r>
            <a:r>
              <a:rPr lang="ru-RU" dirty="0">
                <a:solidFill>
                  <a:schemeClr val="tx1"/>
                </a:solidFill>
              </a:rPr>
              <a:t>-средства для проверки непротиворечивости моделей. </a:t>
            </a:r>
          </a:p>
          <a:p>
            <a:pPr>
              <a:buFont typeface="+mj-lt"/>
              <a:buAutoNum type="arabicPeriod"/>
            </a:pPr>
            <a:endParaRPr lang="ru-RU" dirty="0">
              <a:solidFill>
                <a:schemeClr val="tx1"/>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4684" y="4071257"/>
            <a:ext cx="6488009" cy="2786743"/>
          </a:xfrm>
          <a:prstGeom prst="rect">
            <a:avLst/>
          </a:prstGeom>
        </p:spPr>
      </p:pic>
    </p:spTree>
    <p:extLst>
      <p:ext uri="{BB962C8B-B14F-4D97-AF65-F5344CB8AC3E}">
        <p14:creationId xmlns:p14="http://schemas.microsoft.com/office/powerpoint/2010/main" val="8504852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7182" y="0"/>
            <a:ext cx="12091904" cy="544286"/>
          </a:xfrm>
        </p:spPr>
        <p:txBody>
          <a:bodyPr>
            <a:normAutofit/>
          </a:bodyPr>
          <a:lstStyle/>
          <a:p>
            <a:pPr algn="ctr"/>
            <a:r>
              <a:rPr lang="ru-RU" sz="2800" b="1" dirty="0" smtClean="0">
                <a:solidFill>
                  <a:schemeClr val="tx1"/>
                </a:solidFill>
              </a:rPr>
              <a:t>3.4. </a:t>
            </a:r>
            <a:r>
              <a:rPr lang="ru-RU" sz="2800" b="1" dirty="0">
                <a:solidFill>
                  <a:schemeClr val="tx1"/>
                </a:solidFill>
              </a:rPr>
              <a:t>Управление требованиями</a:t>
            </a:r>
          </a:p>
        </p:txBody>
      </p:sp>
      <p:sp>
        <p:nvSpPr>
          <p:cNvPr id="3" name="Объект 2"/>
          <p:cNvSpPr>
            <a:spLocks noGrp="1"/>
          </p:cNvSpPr>
          <p:nvPr>
            <p:ph idx="1"/>
          </p:nvPr>
        </p:nvSpPr>
        <p:spPr>
          <a:xfrm>
            <a:off x="332947" y="2133600"/>
            <a:ext cx="11795864" cy="2917372"/>
          </a:xfrm>
        </p:spPr>
        <p:txBody>
          <a:bodyPr>
            <a:normAutofit/>
          </a:bodyPr>
          <a:lstStyle/>
          <a:p>
            <a:r>
              <a:rPr lang="ru-RU" sz="2000" dirty="0">
                <a:solidFill>
                  <a:schemeClr val="tx1"/>
                </a:solidFill>
              </a:rPr>
              <a:t>Управление требованиями – это процесс управления изменениями системных требований. Процесс управления требованиями выполняется совместно с другими процессами разработки требований. Начало этого процесса планируется на то же время, когда начинается процесс первоначального формирования требований, непосредственно процесс управления требованиями должен начаться сразу после того, как черновая версия спецификации требований будет готова</a:t>
            </a:r>
            <a:r>
              <a:rPr lang="ru-RU" sz="2000" dirty="0" smtClean="0">
                <a:solidFill>
                  <a:schemeClr val="tx1"/>
                </a:solidFill>
              </a:rPr>
              <a:t>.</a:t>
            </a:r>
          </a:p>
          <a:p>
            <a:r>
              <a:rPr lang="ru-RU" sz="2000" dirty="0"/>
              <a:t>Описание процесса управления требованиями приведено </a:t>
            </a:r>
            <a:r>
              <a:rPr lang="ru-RU" sz="2000" dirty="0" smtClean="0"/>
              <a:t>далее. </a:t>
            </a:r>
            <a:endParaRPr lang="ru-RU" sz="2000" dirty="0">
              <a:solidFill>
                <a:schemeClr val="tx1"/>
              </a:solidFill>
            </a:endParaRPr>
          </a:p>
          <a:p>
            <a:endParaRPr lang="ru-RU" sz="2000" dirty="0">
              <a:solidFill>
                <a:schemeClr val="tx1"/>
              </a:solidFill>
            </a:endParaRPr>
          </a:p>
        </p:txBody>
      </p:sp>
    </p:spTree>
    <p:extLst>
      <p:ext uri="{BB962C8B-B14F-4D97-AF65-F5344CB8AC3E}">
        <p14:creationId xmlns:p14="http://schemas.microsoft.com/office/powerpoint/2010/main" val="27653456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068" y="0"/>
            <a:ext cx="11993932" cy="587829"/>
          </a:xfrm>
        </p:spPr>
        <p:txBody>
          <a:bodyPr>
            <a:normAutofit/>
          </a:bodyPr>
          <a:lstStyle/>
          <a:p>
            <a:pPr algn="ctr"/>
            <a:r>
              <a:rPr lang="ru-RU" sz="2800" b="1" dirty="0" smtClean="0"/>
              <a:t>3.4.1. </a:t>
            </a:r>
            <a:r>
              <a:rPr lang="ru-RU" sz="2800" b="1" dirty="0"/>
              <a:t>Постоянные и изменяемые требования</a:t>
            </a:r>
          </a:p>
        </p:txBody>
      </p:sp>
      <p:sp>
        <p:nvSpPr>
          <p:cNvPr id="3" name="Объект 2"/>
          <p:cNvSpPr>
            <a:spLocks noGrp="1"/>
          </p:cNvSpPr>
          <p:nvPr>
            <p:ph idx="1"/>
          </p:nvPr>
        </p:nvSpPr>
        <p:spPr>
          <a:xfrm>
            <a:off x="198068" y="587829"/>
            <a:ext cx="11852418" cy="1491342"/>
          </a:xfrm>
        </p:spPr>
        <p:txBody>
          <a:bodyPr/>
          <a:lstStyle/>
          <a:p>
            <a:r>
              <a:rPr lang="ru-RU" dirty="0" smtClean="0">
                <a:solidFill>
                  <a:schemeClr val="tx1"/>
                </a:solidFill>
              </a:rPr>
              <a:t>      При </a:t>
            </a:r>
            <a:r>
              <a:rPr lang="ru-RU" dirty="0">
                <a:solidFill>
                  <a:schemeClr val="tx1"/>
                </a:solidFill>
              </a:rPr>
              <a:t>формировании требований основное внимание сосредоточено на возможностях создаваемого ПО, бизнес-целях и других бизнес-системах организации. После формирования требований достигается более глубокое понимание потребностей пользователей, вследствие чего может возникнуть необходимость в изменении ранее сформулированных требований. Измененные требования отсылаются заказчику с объяснением причины сделанных </a:t>
            </a:r>
            <a:r>
              <a:rPr lang="ru-RU" dirty="0" smtClean="0">
                <a:solidFill>
                  <a:schemeClr val="tx1"/>
                </a:solidFill>
              </a:rPr>
              <a:t>изменений.</a:t>
            </a:r>
            <a:endParaRPr lang="ru-RU" dirty="0">
              <a:solidFill>
                <a:schemeClr val="tx1"/>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093" y="2449285"/>
            <a:ext cx="6042941" cy="3069771"/>
          </a:xfrm>
          <a:prstGeom prst="rect">
            <a:avLst/>
          </a:prstGeom>
        </p:spPr>
      </p:pic>
      <p:sp>
        <p:nvSpPr>
          <p:cNvPr id="5" name="TextBox 4"/>
          <p:cNvSpPr txBox="1"/>
          <p:nvPr/>
        </p:nvSpPr>
        <p:spPr>
          <a:xfrm>
            <a:off x="6347434" y="2449285"/>
            <a:ext cx="5475514" cy="3970318"/>
          </a:xfrm>
          <a:prstGeom prst="rect">
            <a:avLst/>
          </a:prstGeom>
          <a:noFill/>
        </p:spPr>
        <p:txBody>
          <a:bodyPr wrap="square" rtlCol="0">
            <a:spAutoFit/>
          </a:bodyPr>
          <a:lstStyle/>
          <a:p>
            <a:r>
              <a:rPr lang="ru-RU" dirty="0"/>
              <a:t>С точки зрения разработки требования можно разделить на два </a:t>
            </a:r>
            <a:r>
              <a:rPr lang="ru-RU" dirty="0" smtClean="0"/>
              <a:t>класса:</a:t>
            </a:r>
            <a:endParaRPr lang="ru-RU" dirty="0"/>
          </a:p>
          <a:p>
            <a:r>
              <a:rPr lang="ru-RU" dirty="0"/>
              <a:t> </a:t>
            </a:r>
          </a:p>
          <a:p>
            <a:r>
              <a:rPr lang="ru-RU" dirty="0"/>
              <a:t>1. </a:t>
            </a:r>
            <a:r>
              <a:rPr lang="ru-RU" b="1" i="1" dirty="0" smtClean="0"/>
              <a:t>Постоянные </a:t>
            </a:r>
            <a:r>
              <a:rPr lang="ru-RU" b="1" i="1" dirty="0"/>
              <a:t>требования. </a:t>
            </a:r>
            <a:r>
              <a:rPr lang="ru-RU" dirty="0"/>
              <a:t>Это относительно стабильные требования, которые исходят из основной деятельности организации и касаются непосредственно предметной области, где будет эксплуатироваться система.</a:t>
            </a:r>
          </a:p>
          <a:p>
            <a:r>
              <a:rPr lang="ru-RU" dirty="0"/>
              <a:t>2. </a:t>
            </a:r>
            <a:r>
              <a:rPr lang="ru-RU" b="1" i="1" dirty="0" smtClean="0"/>
              <a:t>Изменяемые </a:t>
            </a:r>
            <a:r>
              <a:rPr lang="ru-RU" b="1" i="1" dirty="0"/>
              <a:t>требования. </a:t>
            </a:r>
            <a:r>
              <a:rPr lang="ru-RU" dirty="0"/>
              <a:t>Эти требования отображают изменения, сделанные во время разработки системы или после ввода ее в эксплуатацию.</a:t>
            </a:r>
          </a:p>
          <a:p>
            <a:endParaRPr lang="ru-RU" dirty="0"/>
          </a:p>
        </p:txBody>
      </p:sp>
    </p:spTree>
    <p:extLst>
      <p:ext uri="{BB962C8B-B14F-4D97-AF65-F5344CB8AC3E}">
        <p14:creationId xmlns:p14="http://schemas.microsoft.com/office/powerpoint/2010/main" val="39748321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639" y="0"/>
            <a:ext cx="11928618" cy="511629"/>
          </a:xfrm>
        </p:spPr>
        <p:txBody>
          <a:bodyPr>
            <a:normAutofit fontScale="90000"/>
          </a:bodyPr>
          <a:lstStyle/>
          <a:p>
            <a:pPr algn="ctr"/>
            <a:r>
              <a:rPr lang="ru-RU" sz="2800" b="1" dirty="0" smtClean="0"/>
              <a:t>3.4.2. </a:t>
            </a:r>
            <a:r>
              <a:rPr lang="ru-RU" sz="2800" b="1" dirty="0"/>
              <a:t>Планирование управления требованиями</a:t>
            </a:r>
          </a:p>
        </p:txBody>
      </p:sp>
      <p:sp>
        <p:nvSpPr>
          <p:cNvPr id="3" name="Объект 2"/>
          <p:cNvSpPr>
            <a:spLocks noGrp="1"/>
          </p:cNvSpPr>
          <p:nvPr>
            <p:ph idx="1"/>
          </p:nvPr>
        </p:nvSpPr>
        <p:spPr>
          <a:xfrm>
            <a:off x="370114" y="664029"/>
            <a:ext cx="11582399" cy="5987141"/>
          </a:xfrm>
        </p:spPr>
        <p:txBody>
          <a:bodyPr/>
          <a:lstStyle/>
          <a:p>
            <a:pPr algn="ctr"/>
            <a:r>
              <a:rPr lang="ru-RU" dirty="0">
                <a:solidFill>
                  <a:schemeClr val="tx1"/>
                </a:solidFill>
              </a:rPr>
              <a:t>Планирование является первым этапом процесса управления требованиями</a:t>
            </a:r>
            <a:r>
              <a:rPr lang="ru-RU" dirty="0" smtClean="0">
                <a:solidFill>
                  <a:schemeClr val="tx1"/>
                </a:solidFill>
              </a:rPr>
              <a:t>.</a:t>
            </a:r>
            <a:r>
              <a:rPr lang="ru-RU" dirty="0">
                <a:solidFill>
                  <a:schemeClr val="tx1"/>
                </a:solidFill>
              </a:rPr>
              <a:t> В процессе управления нужно отслеживать ряд вопросов, касающихся разработки требований</a:t>
            </a:r>
            <a:r>
              <a:rPr lang="ru-RU" dirty="0" smtClean="0">
                <a:solidFill>
                  <a:schemeClr val="tx1"/>
                </a:solidFill>
              </a:rPr>
              <a:t>.</a:t>
            </a:r>
          </a:p>
          <a:p>
            <a:pPr>
              <a:buFont typeface="+mj-lt"/>
              <a:buAutoNum type="arabicPeriod"/>
            </a:pPr>
            <a:r>
              <a:rPr lang="ru-RU" b="1" i="1" dirty="0">
                <a:solidFill>
                  <a:schemeClr val="tx1"/>
                </a:solidFill>
              </a:rPr>
              <a:t>Идентификация требований. </a:t>
            </a:r>
            <a:r>
              <a:rPr lang="ru-RU" dirty="0">
                <a:solidFill>
                  <a:schemeClr val="tx1"/>
                </a:solidFill>
              </a:rPr>
              <a:t>Каждое требование должно быть однозначно определено, поскольку оно может пересекаться с другими требованиями. </a:t>
            </a:r>
            <a:endParaRPr lang="ru-RU" dirty="0" smtClean="0">
              <a:solidFill>
                <a:schemeClr val="tx1"/>
              </a:solidFill>
            </a:endParaRPr>
          </a:p>
          <a:p>
            <a:pPr>
              <a:buFont typeface="+mj-lt"/>
              <a:buAutoNum type="arabicPeriod"/>
            </a:pPr>
            <a:r>
              <a:rPr lang="ru-RU" b="1" i="1" dirty="0" smtClean="0">
                <a:solidFill>
                  <a:schemeClr val="tx1"/>
                </a:solidFill>
              </a:rPr>
              <a:t>Управление </a:t>
            </a:r>
            <a:r>
              <a:rPr lang="ru-RU" b="1" i="1" dirty="0">
                <a:solidFill>
                  <a:schemeClr val="tx1"/>
                </a:solidFill>
              </a:rPr>
              <a:t>процессом внесения изменений. </a:t>
            </a:r>
            <a:r>
              <a:rPr lang="ru-RU" dirty="0">
                <a:solidFill>
                  <a:schemeClr val="tx1"/>
                </a:solidFill>
              </a:rPr>
              <a:t>Это ряд операций, которые оценивают воздействие на систему вносимых изменений, а также стоимость изменений. Более подробно этот вопрос рассматривается в следующем разделе.</a:t>
            </a:r>
          </a:p>
          <a:p>
            <a:pPr>
              <a:buFont typeface="+mj-lt"/>
              <a:buAutoNum type="arabicPeriod"/>
            </a:pPr>
            <a:r>
              <a:rPr lang="ru-RU" b="1" i="1" dirty="0" smtClean="0">
                <a:solidFill>
                  <a:schemeClr val="tx1"/>
                </a:solidFill>
              </a:rPr>
              <a:t>Стратегия </a:t>
            </a:r>
            <a:r>
              <a:rPr lang="ru-RU" b="1" i="1" dirty="0">
                <a:solidFill>
                  <a:schemeClr val="tx1"/>
                </a:solidFill>
              </a:rPr>
              <a:t>оперативного контроля. </a:t>
            </a:r>
            <a:r>
              <a:rPr lang="ru-RU" dirty="0">
                <a:solidFill>
                  <a:schemeClr val="tx1"/>
                </a:solidFill>
              </a:rPr>
              <a:t>Определяет отношения между требованиями, а также между требованиями и проектированием системы.</a:t>
            </a:r>
          </a:p>
          <a:p>
            <a:pPr>
              <a:buFont typeface="+mj-lt"/>
              <a:buAutoNum type="arabicPeriod"/>
            </a:pPr>
            <a:r>
              <a:rPr lang="ru-RU" b="1" i="1" dirty="0" smtClean="0">
                <a:solidFill>
                  <a:schemeClr val="tx1"/>
                </a:solidFill>
              </a:rPr>
              <a:t>Поддержка </a:t>
            </a:r>
            <a:r>
              <a:rPr lang="en-US" b="1" i="1" dirty="0">
                <a:solidFill>
                  <a:schemeClr val="tx1"/>
                </a:solidFill>
              </a:rPr>
              <a:t>CASE</a:t>
            </a:r>
            <a:r>
              <a:rPr lang="ru-RU" b="1" i="1" dirty="0">
                <a:solidFill>
                  <a:schemeClr val="tx1"/>
                </a:solidFill>
              </a:rPr>
              <a:t>-средств. </a:t>
            </a:r>
            <a:r>
              <a:rPr lang="ru-RU" dirty="0">
                <a:solidFill>
                  <a:schemeClr val="tx1"/>
                </a:solidFill>
              </a:rPr>
              <a:t>Управление требованиями предполагает обработку большого объема информации о требованиях. В этом процессе могут использоваться разнообразные инструментальные средства, например электронные таблицы или простые системы баз данных</a:t>
            </a:r>
            <a:r>
              <a:rPr lang="ru-RU" dirty="0" smtClean="0">
                <a:solidFill>
                  <a:schemeClr val="tx1"/>
                </a:solidFill>
              </a:rPr>
              <a:t>.</a:t>
            </a:r>
          </a:p>
          <a:p>
            <a:pPr>
              <a:buFont typeface="+mj-lt"/>
              <a:buAutoNum type="arabicPeriod"/>
            </a:pPr>
            <a:endParaRPr lang="ru-RU" dirty="0">
              <a:solidFill>
                <a:schemeClr val="tx1"/>
              </a:solidFill>
            </a:endParaRPr>
          </a:p>
          <a:p>
            <a:pPr marL="0" indent="0">
              <a:buNone/>
            </a:pPr>
            <a:r>
              <a:rPr lang="ru-RU" dirty="0" smtClean="0">
                <a:solidFill>
                  <a:schemeClr val="tx1"/>
                </a:solidFill>
              </a:rPr>
              <a:t>	Существует </a:t>
            </a:r>
            <a:r>
              <a:rPr lang="ru-RU" dirty="0">
                <a:solidFill>
                  <a:schemeClr val="tx1"/>
                </a:solidFill>
              </a:rPr>
              <a:t>много взаимозависимостей между требованиями, а также между </a:t>
            </a:r>
            <a:r>
              <a:rPr lang="ru-RU" dirty="0" smtClean="0">
                <a:solidFill>
                  <a:schemeClr val="tx1"/>
                </a:solidFill>
              </a:rPr>
              <a:t>требованиями </a:t>
            </a:r>
            <a:r>
              <a:rPr lang="ru-RU" dirty="0">
                <a:solidFill>
                  <a:schemeClr val="tx1"/>
                </a:solidFill>
              </a:rPr>
              <a:t>и структурой системы. Кроме того, существует связь между требованиями </a:t>
            </a:r>
            <a:r>
              <a:rPr lang="ru-RU" dirty="0" smtClean="0">
                <a:solidFill>
                  <a:schemeClr val="tx1"/>
                </a:solidFill>
              </a:rPr>
              <a:t>и </a:t>
            </a:r>
            <a:r>
              <a:rPr lang="ru-RU" dirty="0">
                <a:solidFill>
                  <a:schemeClr val="tx1"/>
                </a:solidFill>
              </a:rPr>
              <a:t>причинами, по которым эти требования были предложены. </a:t>
            </a:r>
            <a:r>
              <a:rPr lang="ru-RU" dirty="0" smtClean="0">
                <a:solidFill>
                  <a:schemeClr val="tx1"/>
                </a:solidFill>
              </a:rPr>
              <a:t>Оперативный </a:t>
            </a:r>
            <a:r>
              <a:rPr lang="ru-RU" dirty="0">
                <a:solidFill>
                  <a:schemeClr val="tx1"/>
                </a:solidFill>
              </a:rPr>
              <a:t>контроль </a:t>
            </a:r>
            <a:r>
              <a:rPr lang="ru-RU" dirty="0" smtClean="0">
                <a:solidFill>
                  <a:schemeClr val="tx1"/>
                </a:solidFill>
              </a:rPr>
              <a:t>позволяет </a:t>
            </a:r>
            <a:r>
              <a:rPr lang="ru-RU" dirty="0">
                <a:solidFill>
                  <a:schemeClr val="tx1"/>
                </a:solidFill>
              </a:rPr>
              <a:t>обнаружить связанные требования и отследить влияние одних требований на другие.</a:t>
            </a:r>
          </a:p>
          <a:p>
            <a:pPr marL="0" indent="0">
              <a:buNone/>
            </a:pPr>
            <a:endParaRPr lang="ru-RU" dirty="0">
              <a:solidFill>
                <a:schemeClr val="tx1"/>
              </a:solidFill>
            </a:endParaRPr>
          </a:p>
          <a:p>
            <a:endParaRPr lang="ru-RU" dirty="0">
              <a:solidFill>
                <a:schemeClr val="tx1"/>
              </a:solidFill>
            </a:endParaRPr>
          </a:p>
        </p:txBody>
      </p:sp>
    </p:spTree>
    <p:extLst>
      <p:ext uri="{BB962C8B-B14F-4D97-AF65-F5344CB8AC3E}">
        <p14:creationId xmlns:p14="http://schemas.microsoft.com/office/powerpoint/2010/main" val="878930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868" y="79824"/>
            <a:ext cx="11493189" cy="529776"/>
          </a:xfrm>
        </p:spPr>
        <p:txBody>
          <a:bodyPr>
            <a:normAutofit/>
          </a:bodyPr>
          <a:lstStyle/>
          <a:p>
            <a:pPr algn="ctr"/>
            <a:r>
              <a:rPr lang="ru-RU" sz="2800" b="1" dirty="0" smtClean="0">
                <a:solidFill>
                  <a:schemeClr val="tx1"/>
                </a:solidFill>
              </a:rPr>
              <a:t>2</a:t>
            </a:r>
            <a:r>
              <a:rPr lang="ru-RU" sz="2800" b="1" dirty="0">
                <a:solidFill>
                  <a:schemeClr val="tx1"/>
                </a:solidFill>
              </a:rPr>
              <a:t>. Функциональные и нефункциональные требования</a:t>
            </a:r>
          </a:p>
        </p:txBody>
      </p:sp>
      <p:sp>
        <p:nvSpPr>
          <p:cNvPr id="3" name="Объект 2"/>
          <p:cNvSpPr>
            <a:spLocks noGrp="1"/>
          </p:cNvSpPr>
          <p:nvPr>
            <p:ph idx="1"/>
          </p:nvPr>
        </p:nvSpPr>
        <p:spPr>
          <a:xfrm>
            <a:off x="502867" y="1262743"/>
            <a:ext cx="11493189" cy="5475514"/>
          </a:xfrm>
        </p:spPr>
        <p:txBody>
          <a:bodyPr/>
          <a:lstStyle/>
          <a:p>
            <a:r>
              <a:rPr lang="ru-RU" dirty="0">
                <a:solidFill>
                  <a:schemeClr val="tx1"/>
                </a:solidFill>
              </a:rPr>
              <a:t>Требования к программной системе часто классифицируются </a:t>
            </a:r>
            <a:r>
              <a:rPr lang="ru-RU" dirty="0" smtClean="0">
                <a:solidFill>
                  <a:schemeClr val="tx1"/>
                </a:solidFill>
              </a:rPr>
              <a:t>как:</a:t>
            </a:r>
          </a:p>
          <a:p>
            <a:pPr>
              <a:buFont typeface="+mj-lt"/>
              <a:buAutoNum type="arabicPeriod"/>
            </a:pPr>
            <a:r>
              <a:rPr lang="ru-RU" b="1" i="1" dirty="0">
                <a:solidFill>
                  <a:schemeClr val="tx1"/>
                </a:solidFill>
              </a:rPr>
              <a:t>Функциональные требования</a:t>
            </a:r>
            <a:r>
              <a:rPr lang="ru-RU" i="1" dirty="0">
                <a:solidFill>
                  <a:schemeClr val="tx1"/>
                </a:solidFill>
              </a:rPr>
              <a:t>. </a:t>
            </a:r>
            <a:r>
              <a:rPr lang="ru-RU" dirty="0">
                <a:solidFill>
                  <a:schemeClr val="tx1"/>
                </a:solidFill>
              </a:rPr>
              <a:t>Это перечень сервисов, которые должна выполнять система, причем должно быть указано, как система реагирует на те или иные входные данные, как она ведет себя в определенных ситуациях и т.д. В некоторых случаях указывается, что система не должна делать</a:t>
            </a:r>
            <a:r>
              <a:rPr lang="ru-RU" dirty="0" smtClean="0">
                <a:solidFill>
                  <a:schemeClr val="tx1"/>
                </a:solidFill>
              </a:rPr>
              <a:t>.</a:t>
            </a:r>
          </a:p>
          <a:p>
            <a:pPr>
              <a:buFont typeface="+mj-lt"/>
              <a:buAutoNum type="arabicPeriod"/>
            </a:pPr>
            <a:r>
              <a:rPr lang="ru-RU" b="1" i="1" dirty="0">
                <a:solidFill>
                  <a:schemeClr val="tx1"/>
                </a:solidFill>
              </a:rPr>
              <a:t>Нефункциональные требования</a:t>
            </a:r>
            <a:r>
              <a:rPr lang="ru-RU" i="1" dirty="0">
                <a:solidFill>
                  <a:schemeClr val="tx1"/>
                </a:solidFill>
              </a:rPr>
              <a:t>. </a:t>
            </a:r>
            <a:r>
              <a:rPr lang="ru-RU" dirty="0">
                <a:solidFill>
                  <a:schemeClr val="tx1"/>
                </a:solidFill>
              </a:rPr>
              <a:t>Описывают характеристики системы и ее окружения, а не поведение системы. Здесь также может быть приведен перечень ограничений, накладываемых на действия и функции, выполняемые системой. Они включают </a:t>
            </a:r>
            <a:r>
              <a:rPr lang="ru-RU" i="1" dirty="0">
                <a:solidFill>
                  <a:schemeClr val="tx1"/>
                </a:solidFill>
              </a:rPr>
              <a:t>временные </a:t>
            </a:r>
            <a:r>
              <a:rPr lang="ru-RU" dirty="0">
                <a:solidFill>
                  <a:schemeClr val="tx1"/>
                </a:solidFill>
              </a:rPr>
              <a:t>ограничения, ограничения на процесс разработки системы, стандарты и т.д</a:t>
            </a:r>
            <a:r>
              <a:rPr lang="ru-RU" dirty="0" smtClean="0">
                <a:solidFill>
                  <a:schemeClr val="tx1"/>
                </a:solidFill>
              </a:rPr>
              <a:t>.</a:t>
            </a:r>
          </a:p>
          <a:p>
            <a:pPr>
              <a:buFont typeface="+mj-lt"/>
              <a:buAutoNum type="arabicPeriod"/>
            </a:pPr>
            <a:r>
              <a:rPr lang="ru-RU" b="1" i="1" dirty="0">
                <a:solidFill>
                  <a:schemeClr val="tx1"/>
                </a:solidFill>
              </a:rPr>
              <a:t>Требования предметной области</a:t>
            </a:r>
            <a:r>
              <a:rPr lang="ru-RU" i="1" dirty="0">
                <a:solidFill>
                  <a:schemeClr val="tx1"/>
                </a:solidFill>
              </a:rPr>
              <a:t>. </a:t>
            </a:r>
            <a:r>
              <a:rPr lang="ru-RU" dirty="0">
                <a:solidFill>
                  <a:schemeClr val="tx1"/>
                </a:solidFill>
              </a:rPr>
              <a:t>Характеризуют ту предметную область, где будет эксплуатироваться система. Эти требования могут быть функциональными и нефункциональными</a:t>
            </a:r>
            <a:r>
              <a:rPr lang="ru-RU" dirty="0" smtClean="0">
                <a:solidFill>
                  <a:schemeClr val="tx1"/>
                </a:solidFill>
              </a:rPr>
              <a:t>.</a:t>
            </a:r>
          </a:p>
          <a:p>
            <a:pPr>
              <a:buFont typeface="+mj-lt"/>
              <a:buAutoNum type="arabicPeriod"/>
            </a:pPr>
            <a:endParaRPr lang="ru-RU" dirty="0">
              <a:solidFill>
                <a:schemeClr val="tx1"/>
              </a:solidFill>
            </a:endParaRPr>
          </a:p>
          <a:p>
            <a:pPr>
              <a:buFont typeface="+mj-lt"/>
              <a:buAutoNum type="arabicPeriod"/>
            </a:pPr>
            <a:endParaRPr lang="ru-RU" dirty="0">
              <a:solidFill>
                <a:schemeClr val="tx1"/>
              </a:solidFill>
            </a:endParaRPr>
          </a:p>
          <a:p>
            <a:pPr marL="0" indent="0" algn="ctr">
              <a:buNone/>
            </a:pPr>
            <a:r>
              <a:rPr lang="ru-RU" u="sng" dirty="0">
                <a:solidFill>
                  <a:schemeClr val="tx1"/>
                </a:solidFill>
              </a:rPr>
              <a:t>В действительности четкой границы между этими типами требований не существует.</a:t>
            </a:r>
          </a:p>
          <a:p>
            <a:pPr>
              <a:buFont typeface="+mj-lt"/>
              <a:buAutoNum type="arabicPeriod"/>
            </a:pPr>
            <a:endParaRPr lang="ru-RU" dirty="0">
              <a:solidFill>
                <a:schemeClr val="tx1"/>
              </a:solidFill>
            </a:endParaRPr>
          </a:p>
          <a:p>
            <a:pPr>
              <a:buFont typeface="+mj-lt"/>
              <a:buAutoNum type="arabicPeriod"/>
            </a:pPr>
            <a:endParaRPr lang="ru-RU" dirty="0">
              <a:solidFill>
                <a:schemeClr val="tx1"/>
              </a:solidFill>
            </a:endParaRPr>
          </a:p>
        </p:txBody>
      </p:sp>
    </p:spTree>
    <p:extLst>
      <p:ext uri="{BB962C8B-B14F-4D97-AF65-F5344CB8AC3E}">
        <p14:creationId xmlns:p14="http://schemas.microsoft.com/office/powerpoint/2010/main" val="2178010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70554" y="108857"/>
            <a:ext cx="11758159" cy="6553200"/>
          </a:xfrm>
        </p:spPr>
        <p:txBody>
          <a:bodyPr>
            <a:normAutofit lnSpcReduction="10000"/>
          </a:bodyPr>
          <a:lstStyle/>
          <a:p>
            <a:r>
              <a:rPr lang="ru-RU" dirty="0">
                <a:solidFill>
                  <a:schemeClr val="tx1"/>
                </a:solidFill>
              </a:rPr>
              <a:t>Существует </a:t>
            </a:r>
            <a:r>
              <a:rPr lang="ru-RU" b="1" dirty="0">
                <a:solidFill>
                  <a:schemeClr val="tx1"/>
                </a:solidFill>
              </a:rPr>
              <a:t>три</a:t>
            </a:r>
            <a:r>
              <a:rPr lang="ru-RU" dirty="0">
                <a:solidFill>
                  <a:schemeClr val="tx1"/>
                </a:solidFill>
              </a:rPr>
              <a:t> типа информации, используемой в оперативном контроле.</a:t>
            </a:r>
          </a:p>
          <a:p>
            <a:pPr marL="0" indent="0">
              <a:buNone/>
            </a:pPr>
            <a:r>
              <a:rPr lang="ru-RU" dirty="0">
                <a:solidFill>
                  <a:schemeClr val="tx1"/>
                </a:solidFill>
              </a:rPr>
              <a:t> </a:t>
            </a:r>
            <a:r>
              <a:rPr lang="ru-RU" dirty="0" smtClean="0">
                <a:solidFill>
                  <a:schemeClr val="tx1"/>
                </a:solidFill>
              </a:rPr>
              <a:t>1</a:t>
            </a:r>
            <a:r>
              <a:rPr lang="ru-RU" dirty="0">
                <a:solidFill>
                  <a:schemeClr val="tx1"/>
                </a:solidFill>
              </a:rPr>
              <a:t>. </a:t>
            </a:r>
            <a:r>
              <a:rPr lang="ru-RU" b="1" i="1" dirty="0" smtClean="0">
                <a:solidFill>
                  <a:schemeClr val="tx1"/>
                </a:solidFill>
              </a:rPr>
              <a:t>Информация </a:t>
            </a:r>
            <a:r>
              <a:rPr lang="ru-RU" b="1" i="1" dirty="0">
                <a:solidFill>
                  <a:schemeClr val="tx1"/>
                </a:solidFill>
              </a:rPr>
              <a:t>об источнике требования </a:t>
            </a:r>
            <a:r>
              <a:rPr lang="ru-RU" dirty="0">
                <a:solidFill>
                  <a:schemeClr val="tx1"/>
                </a:solidFill>
              </a:rPr>
              <a:t>связывает требование с лицами, которые предложили эти требования, и с логическим обоснованием этих требований. Если предложено изменение в требованиях, эта информация используется для определения лиц, которые могут обосновать эти изменения.</a:t>
            </a:r>
          </a:p>
          <a:p>
            <a:pPr marL="0" indent="0">
              <a:buNone/>
            </a:pPr>
            <a:r>
              <a:rPr lang="ru-RU" dirty="0">
                <a:solidFill>
                  <a:schemeClr val="tx1"/>
                </a:solidFill>
              </a:rPr>
              <a:t>2. </a:t>
            </a:r>
            <a:r>
              <a:rPr lang="ru-RU" b="1" i="1" dirty="0" smtClean="0">
                <a:solidFill>
                  <a:schemeClr val="tx1"/>
                </a:solidFill>
              </a:rPr>
              <a:t>Информация </a:t>
            </a:r>
            <a:r>
              <a:rPr lang="ru-RU" b="1" i="1" dirty="0">
                <a:solidFill>
                  <a:schemeClr val="tx1"/>
                </a:solidFill>
              </a:rPr>
              <a:t>о требованиях </a:t>
            </a:r>
            <a:r>
              <a:rPr lang="ru-RU" dirty="0">
                <a:solidFill>
                  <a:schemeClr val="tx1"/>
                </a:solidFill>
              </a:rPr>
              <a:t>связывает требования внутри спецификации. Эта информация используется для оценки количества требований, которые затрагивают предложенные изменения.</a:t>
            </a:r>
          </a:p>
          <a:p>
            <a:pPr marL="0" indent="0">
              <a:buNone/>
            </a:pPr>
            <a:r>
              <a:rPr lang="ru-RU" dirty="0">
                <a:solidFill>
                  <a:schemeClr val="tx1"/>
                </a:solidFill>
              </a:rPr>
              <a:t>3. </a:t>
            </a:r>
            <a:r>
              <a:rPr lang="ru-RU" b="1" i="1" dirty="0" smtClean="0">
                <a:solidFill>
                  <a:schemeClr val="tx1"/>
                </a:solidFill>
              </a:rPr>
              <a:t>Информация </a:t>
            </a:r>
            <a:r>
              <a:rPr lang="ru-RU" b="1" i="1" dirty="0">
                <a:solidFill>
                  <a:schemeClr val="tx1"/>
                </a:solidFill>
              </a:rPr>
              <a:t>о структуре системы </a:t>
            </a:r>
            <a:r>
              <a:rPr lang="ru-RU" dirty="0">
                <a:solidFill>
                  <a:schemeClr val="tx1"/>
                </a:solidFill>
              </a:rPr>
              <a:t>связывает требования с системными модулями, которые реализуют требования. Эта информация используется для оценки влияния предложенных изменений на систему и ее реализацию</a:t>
            </a:r>
            <a:r>
              <a:rPr lang="ru-RU" dirty="0" smtClean="0">
                <a:solidFill>
                  <a:schemeClr val="tx1"/>
                </a:solidFill>
              </a:rPr>
              <a:t>.</a:t>
            </a:r>
          </a:p>
          <a:p>
            <a:pPr marL="0" indent="0">
              <a:buNone/>
            </a:pPr>
            <a:endParaRPr lang="ru-RU" dirty="0" smtClean="0">
              <a:solidFill>
                <a:schemeClr val="tx1"/>
              </a:solidFill>
            </a:endParaRPr>
          </a:p>
          <a:p>
            <a:pPr marL="0" indent="0" algn="ctr">
              <a:buNone/>
            </a:pPr>
            <a:r>
              <a:rPr lang="ru-RU" dirty="0" smtClean="0">
                <a:solidFill>
                  <a:schemeClr val="tx1"/>
                </a:solidFill>
              </a:rPr>
              <a:t>        Управление </a:t>
            </a:r>
            <a:r>
              <a:rPr lang="ru-RU" dirty="0">
                <a:solidFill>
                  <a:schemeClr val="tx1"/>
                </a:solidFill>
              </a:rPr>
              <a:t>требованиями нуждается в автоматизированной поддержке, для чего можно использовать разнообразные </a:t>
            </a:r>
            <a:r>
              <a:rPr lang="en-US" dirty="0">
                <a:solidFill>
                  <a:schemeClr val="tx1"/>
                </a:solidFill>
              </a:rPr>
              <a:t>CASE</a:t>
            </a:r>
            <a:r>
              <a:rPr lang="ru-RU" dirty="0">
                <a:solidFill>
                  <a:schemeClr val="tx1"/>
                </a:solidFill>
              </a:rPr>
              <a:t>-средства. Средства поддержки необходимы для выполнения следующих операций.</a:t>
            </a:r>
          </a:p>
          <a:p>
            <a:r>
              <a:rPr lang="ru-RU" b="1" i="1" dirty="0" smtClean="0">
                <a:solidFill>
                  <a:schemeClr val="tx1"/>
                </a:solidFill>
              </a:rPr>
              <a:t>Хранение </a:t>
            </a:r>
            <a:r>
              <a:rPr lang="ru-RU" b="1" i="1" dirty="0">
                <a:solidFill>
                  <a:schemeClr val="tx1"/>
                </a:solidFill>
              </a:rPr>
              <a:t>требований. </a:t>
            </a:r>
            <a:r>
              <a:rPr lang="ru-RU" dirty="0">
                <a:solidFill>
                  <a:schemeClr val="tx1"/>
                </a:solidFill>
              </a:rPr>
              <a:t>Информация о требованиях должна быть защищена, процесс хранения должен быть управляем, требования должны быть доступны для каждого участника процесса разработки требований.</a:t>
            </a:r>
          </a:p>
          <a:p>
            <a:r>
              <a:rPr lang="ru-RU" b="1" i="1" dirty="0" smtClean="0">
                <a:solidFill>
                  <a:schemeClr val="tx1"/>
                </a:solidFill>
              </a:rPr>
              <a:t>Управление </a:t>
            </a:r>
            <a:r>
              <a:rPr lang="ru-RU" b="1" i="1" dirty="0">
                <a:solidFill>
                  <a:schemeClr val="tx1"/>
                </a:solidFill>
              </a:rPr>
              <a:t>изменениями требований. </a:t>
            </a:r>
            <a:r>
              <a:rPr lang="ru-RU" dirty="0">
                <a:solidFill>
                  <a:schemeClr val="tx1"/>
                </a:solidFill>
              </a:rPr>
              <a:t>Процесс управления изменениями </a:t>
            </a:r>
            <a:r>
              <a:rPr lang="ru-RU" dirty="0" smtClean="0">
                <a:solidFill>
                  <a:schemeClr val="tx1"/>
                </a:solidFill>
              </a:rPr>
              <a:t>упрощается</a:t>
            </a:r>
            <a:r>
              <a:rPr lang="ru-RU" dirty="0">
                <a:solidFill>
                  <a:schemeClr val="tx1"/>
                </a:solidFill>
              </a:rPr>
              <a:t>, если есть эффективные средства поддержки.</a:t>
            </a:r>
          </a:p>
          <a:p>
            <a:r>
              <a:rPr lang="ru-RU" b="1" i="1" dirty="0" smtClean="0">
                <a:solidFill>
                  <a:schemeClr val="tx1"/>
                </a:solidFill>
              </a:rPr>
              <a:t>Управление </a:t>
            </a:r>
            <a:r>
              <a:rPr lang="ru-RU" b="1" i="1" dirty="0">
                <a:solidFill>
                  <a:schemeClr val="tx1"/>
                </a:solidFill>
              </a:rPr>
              <a:t>оперативным контролем. </a:t>
            </a:r>
            <a:r>
              <a:rPr lang="ru-RU" dirty="0">
                <a:solidFill>
                  <a:schemeClr val="tx1"/>
                </a:solidFill>
              </a:rPr>
              <a:t>Как отмечалось выше, средства поддержки оперативного контроля позволяют обнаруживать взаимосвязанные требования.</a:t>
            </a:r>
          </a:p>
          <a:p>
            <a:pPr marL="0" indent="0">
              <a:buNone/>
            </a:pPr>
            <a:endParaRPr lang="ru-RU" dirty="0">
              <a:solidFill>
                <a:schemeClr val="tx1"/>
              </a:solidFill>
            </a:endParaRPr>
          </a:p>
          <a:p>
            <a:endParaRPr lang="ru-RU" dirty="0">
              <a:solidFill>
                <a:schemeClr val="tx1"/>
              </a:solidFill>
            </a:endParaRPr>
          </a:p>
        </p:txBody>
      </p:sp>
    </p:spTree>
    <p:extLst>
      <p:ext uri="{BB962C8B-B14F-4D97-AF65-F5344CB8AC3E}">
        <p14:creationId xmlns:p14="http://schemas.microsoft.com/office/powerpoint/2010/main" val="5160360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0725" y="0"/>
            <a:ext cx="11961275" cy="522514"/>
          </a:xfrm>
        </p:spPr>
        <p:txBody>
          <a:bodyPr>
            <a:normAutofit/>
          </a:bodyPr>
          <a:lstStyle/>
          <a:p>
            <a:pPr algn="ctr"/>
            <a:r>
              <a:rPr lang="ru-RU" sz="2800" b="1" dirty="0" smtClean="0"/>
              <a:t>3.4.3.</a:t>
            </a:r>
            <a:r>
              <a:rPr lang="ru-RU" sz="2800" b="1" dirty="0"/>
              <a:t> Управление изменениями требований</a:t>
            </a:r>
          </a:p>
        </p:txBody>
      </p:sp>
      <p:sp>
        <p:nvSpPr>
          <p:cNvPr id="3" name="Объект 2"/>
          <p:cNvSpPr>
            <a:spLocks noGrp="1"/>
          </p:cNvSpPr>
          <p:nvPr>
            <p:ph idx="1"/>
          </p:nvPr>
        </p:nvSpPr>
        <p:spPr>
          <a:xfrm>
            <a:off x="500743" y="653142"/>
            <a:ext cx="11538856" cy="6204858"/>
          </a:xfrm>
        </p:spPr>
        <p:txBody>
          <a:bodyPr>
            <a:normAutofit/>
          </a:bodyPr>
          <a:lstStyle/>
          <a:p>
            <a:r>
              <a:rPr lang="ru-RU" dirty="0">
                <a:solidFill>
                  <a:schemeClr val="tx1"/>
                </a:solidFill>
              </a:rPr>
              <a:t>Управление изменениями </a:t>
            </a:r>
            <a:r>
              <a:rPr lang="ru-RU" dirty="0" smtClean="0">
                <a:solidFill>
                  <a:schemeClr val="tx1"/>
                </a:solidFill>
              </a:rPr>
              <a:t>требований </a:t>
            </a:r>
            <a:r>
              <a:rPr lang="ru-RU" dirty="0">
                <a:solidFill>
                  <a:schemeClr val="tx1"/>
                </a:solidFill>
              </a:rPr>
              <a:t>должно применяться ко всем предложенным изменениям требований. </a:t>
            </a:r>
            <a:endParaRPr lang="ru-RU" dirty="0" smtClean="0">
              <a:solidFill>
                <a:schemeClr val="tx1"/>
              </a:solidFill>
            </a:endParaRPr>
          </a:p>
          <a:p>
            <a:endParaRPr lang="ru-RU" dirty="0">
              <a:solidFill>
                <a:schemeClr val="tx1"/>
              </a:solidFill>
            </a:endParaRPr>
          </a:p>
          <a:p>
            <a:endParaRPr lang="ru-RU" dirty="0" smtClean="0">
              <a:solidFill>
                <a:schemeClr val="tx1"/>
              </a:solidFill>
            </a:endParaRPr>
          </a:p>
          <a:p>
            <a:endParaRPr lang="ru-RU" dirty="0">
              <a:solidFill>
                <a:schemeClr val="tx1"/>
              </a:solidFill>
            </a:endParaRPr>
          </a:p>
          <a:p>
            <a:pPr marL="0" indent="0" algn="ctr">
              <a:buNone/>
            </a:pPr>
            <a:r>
              <a:rPr lang="ru-RU" dirty="0" smtClean="0">
                <a:solidFill>
                  <a:schemeClr val="tx1"/>
                </a:solidFill>
              </a:rPr>
              <a:t>Процесс </a:t>
            </a:r>
            <a:r>
              <a:rPr lang="ru-RU" dirty="0">
                <a:solidFill>
                  <a:schemeClr val="tx1"/>
                </a:solidFill>
              </a:rPr>
              <a:t>управления изменениями состоит из </a:t>
            </a:r>
            <a:r>
              <a:rPr lang="ru-RU" b="1" dirty="0">
                <a:solidFill>
                  <a:schemeClr val="tx1"/>
                </a:solidFill>
              </a:rPr>
              <a:t>трех</a:t>
            </a:r>
            <a:r>
              <a:rPr lang="ru-RU" dirty="0">
                <a:solidFill>
                  <a:schemeClr val="tx1"/>
                </a:solidFill>
              </a:rPr>
              <a:t> основных этапов</a:t>
            </a:r>
            <a:r>
              <a:rPr lang="ru-RU" dirty="0" smtClean="0">
                <a:solidFill>
                  <a:schemeClr val="tx1"/>
                </a:solidFill>
              </a:rPr>
              <a:t>.</a:t>
            </a:r>
            <a:endParaRPr lang="ru-RU" dirty="0">
              <a:solidFill>
                <a:schemeClr val="tx1"/>
              </a:solidFill>
            </a:endParaRPr>
          </a:p>
          <a:p>
            <a:pPr>
              <a:buFont typeface="+mj-lt"/>
              <a:buAutoNum type="arabicPeriod"/>
            </a:pPr>
            <a:r>
              <a:rPr lang="ru-RU" b="1" i="1" dirty="0" smtClean="0">
                <a:solidFill>
                  <a:schemeClr val="tx1"/>
                </a:solidFill>
              </a:rPr>
              <a:t>Анализ </a:t>
            </a:r>
            <a:r>
              <a:rPr lang="ru-RU" b="1" i="1" dirty="0">
                <a:solidFill>
                  <a:schemeClr val="tx1"/>
                </a:solidFill>
              </a:rPr>
              <a:t>проблем изменения спецификации. </a:t>
            </a:r>
            <a:r>
              <a:rPr lang="ru-RU" dirty="0">
                <a:solidFill>
                  <a:schemeClr val="tx1"/>
                </a:solidFill>
              </a:rPr>
              <a:t>Процесс начинается с определения проблем в требованиях или с прямого предложения внесения изменений. На этой стадии проблема или предложенные изменения анализируются для проверки их обоснованности. </a:t>
            </a:r>
            <a:endParaRPr lang="ru-RU" dirty="0" smtClean="0">
              <a:solidFill>
                <a:schemeClr val="tx1"/>
              </a:solidFill>
            </a:endParaRPr>
          </a:p>
          <a:p>
            <a:pPr>
              <a:buFont typeface="+mj-lt"/>
              <a:buAutoNum type="arabicPeriod"/>
            </a:pPr>
            <a:r>
              <a:rPr lang="ru-RU" b="1" i="1" dirty="0" smtClean="0">
                <a:solidFill>
                  <a:schemeClr val="tx1"/>
                </a:solidFill>
              </a:rPr>
              <a:t>Анализ </a:t>
            </a:r>
            <a:r>
              <a:rPr lang="ru-RU" b="1" i="1" dirty="0">
                <a:solidFill>
                  <a:schemeClr val="tx1"/>
                </a:solidFill>
              </a:rPr>
              <a:t>изменений и расчет их стоимости. </a:t>
            </a:r>
            <a:r>
              <a:rPr lang="ru-RU" dirty="0">
                <a:solidFill>
                  <a:schemeClr val="tx1"/>
                </a:solidFill>
              </a:rPr>
              <a:t>Эффект от внесения предложенного изменения оценивается с использованием оперативного контроля. Стоимость изменений оценивается двумя показателями: </a:t>
            </a:r>
            <a:r>
              <a:rPr lang="ru-RU" u="sng" dirty="0">
                <a:solidFill>
                  <a:schemeClr val="tx1"/>
                </a:solidFill>
              </a:rPr>
              <a:t>стоимостью внесения изменения в спецификацию </a:t>
            </a:r>
            <a:r>
              <a:rPr lang="ru-RU" dirty="0">
                <a:solidFill>
                  <a:schemeClr val="tx1"/>
                </a:solidFill>
              </a:rPr>
              <a:t>и</a:t>
            </a:r>
            <a:r>
              <a:rPr lang="ru-RU" u="sng" dirty="0">
                <a:solidFill>
                  <a:schemeClr val="tx1"/>
                </a:solidFill>
              </a:rPr>
              <a:t> стоимостью внесения изменений в структуру системы </a:t>
            </a:r>
            <a:r>
              <a:rPr lang="ru-RU" dirty="0">
                <a:solidFill>
                  <a:schemeClr val="tx1"/>
                </a:solidFill>
              </a:rPr>
              <a:t>и непосредственно в программный код. По окончании этого этапа принимается решение, продолжать или нет внесение изменений в систему.</a:t>
            </a:r>
          </a:p>
          <a:p>
            <a:pPr>
              <a:buFont typeface="+mj-lt"/>
              <a:buAutoNum type="arabicPeriod"/>
            </a:pPr>
            <a:r>
              <a:rPr lang="ru-RU" b="1" i="1" dirty="0" smtClean="0">
                <a:solidFill>
                  <a:schemeClr val="tx1"/>
                </a:solidFill>
              </a:rPr>
              <a:t>Реализация </a:t>
            </a:r>
            <a:r>
              <a:rPr lang="ru-RU" b="1" i="1" dirty="0">
                <a:solidFill>
                  <a:schemeClr val="tx1"/>
                </a:solidFill>
              </a:rPr>
              <a:t>изменений. </a:t>
            </a:r>
            <a:r>
              <a:rPr lang="ru-RU" dirty="0">
                <a:solidFill>
                  <a:schemeClr val="tx1"/>
                </a:solidFill>
              </a:rPr>
              <a:t>Реализация изменений в системной спецификации, структуре системы и программном коде.</a:t>
            </a:r>
          </a:p>
          <a:p>
            <a:endParaRPr lang="ru-RU" dirty="0">
              <a:solidFill>
                <a:schemeClr val="tx1"/>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6270" y="1197333"/>
            <a:ext cx="7887801" cy="1371791"/>
          </a:xfrm>
          <a:prstGeom prst="rect">
            <a:avLst/>
          </a:prstGeom>
        </p:spPr>
      </p:pic>
    </p:spTree>
    <p:extLst>
      <p:ext uri="{BB962C8B-B14F-4D97-AF65-F5344CB8AC3E}">
        <p14:creationId xmlns:p14="http://schemas.microsoft.com/office/powerpoint/2010/main" val="21976649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5057" y="0"/>
            <a:ext cx="12006943" cy="631371"/>
          </a:xfrm>
        </p:spPr>
        <p:txBody>
          <a:bodyPr>
            <a:normAutofit/>
          </a:bodyPr>
          <a:lstStyle/>
          <a:p>
            <a:pPr algn="ctr"/>
            <a:r>
              <a:rPr lang="ru-RU" sz="2800" b="1" dirty="0" smtClean="0">
                <a:solidFill>
                  <a:schemeClr val="tx1"/>
                </a:solidFill>
              </a:rPr>
              <a:t>4. </a:t>
            </a:r>
            <a:r>
              <a:rPr lang="ru-RU" sz="2800" b="1" dirty="0">
                <a:solidFill>
                  <a:schemeClr val="tx1"/>
                </a:solidFill>
              </a:rPr>
              <a:t>Модели систем</a:t>
            </a:r>
          </a:p>
        </p:txBody>
      </p:sp>
      <p:sp>
        <p:nvSpPr>
          <p:cNvPr id="3" name="Объект 2"/>
          <p:cNvSpPr>
            <a:spLocks noGrp="1"/>
          </p:cNvSpPr>
          <p:nvPr>
            <p:ph idx="1"/>
          </p:nvPr>
        </p:nvSpPr>
        <p:spPr>
          <a:xfrm>
            <a:off x="489856" y="631371"/>
            <a:ext cx="11473543" cy="5998028"/>
          </a:xfrm>
        </p:spPr>
        <p:txBody>
          <a:bodyPr/>
          <a:lstStyle/>
          <a:p>
            <a:r>
              <a:rPr lang="ru-RU" dirty="0" smtClean="0">
                <a:solidFill>
                  <a:schemeClr val="tx1"/>
                </a:solidFill>
              </a:rPr>
              <a:t>           Пользовательские </a:t>
            </a:r>
            <a:r>
              <a:rPr lang="ru-RU" dirty="0">
                <a:solidFill>
                  <a:schemeClr val="tx1"/>
                </a:solidFill>
              </a:rPr>
              <a:t>требования обычно пишутся на естественном языке, поскольку они должны быть понятны даже не специалистам в области разработки ПО. Однако более детализированные системные требования должны описываться более "техническим" способом. Одной из широко используемых методик документирования системных требований является построение ряда </a:t>
            </a:r>
            <a:r>
              <a:rPr lang="ru-RU" b="1" dirty="0">
                <a:solidFill>
                  <a:schemeClr val="tx1"/>
                </a:solidFill>
              </a:rPr>
              <a:t>моделей системы</a:t>
            </a:r>
            <a:r>
              <a:rPr lang="ru-RU" dirty="0">
                <a:solidFill>
                  <a:schemeClr val="tx1"/>
                </a:solidFill>
              </a:rPr>
              <a:t>. </a:t>
            </a:r>
            <a:endParaRPr lang="ru-RU" dirty="0" smtClean="0">
              <a:solidFill>
                <a:schemeClr val="tx1"/>
              </a:solidFill>
            </a:endParaRPr>
          </a:p>
          <a:p>
            <a:r>
              <a:rPr lang="ru-RU" dirty="0">
                <a:solidFill>
                  <a:schemeClr val="tx1"/>
                </a:solidFill>
              </a:rPr>
              <a:t>Модели можно использовать в процессе анализа существующей системы, которую нужно или заменить, или модифицировать, а также для формирования системных требований. Модели могут представить систему в различных аспектах.</a:t>
            </a:r>
          </a:p>
          <a:p>
            <a:pPr>
              <a:buFont typeface="+mj-lt"/>
              <a:buAutoNum type="arabicPeriod"/>
            </a:pPr>
            <a:r>
              <a:rPr lang="ru-RU" dirty="0" smtClean="0">
                <a:solidFill>
                  <a:schemeClr val="tx1"/>
                </a:solidFill>
              </a:rPr>
              <a:t>Внешнее </a:t>
            </a:r>
            <a:r>
              <a:rPr lang="ru-RU" dirty="0">
                <a:solidFill>
                  <a:schemeClr val="tx1"/>
                </a:solidFill>
              </a:rPr>
              <a:t>представление, когда моделируется окружение или рабочая среда системы.</a:t>
            </a:r>
          </a:p>
          <a:p>
            <a:pPr>
              <a:buFont typeface="+mj-lt"/>
              <a:buAutoNum type="arabicPeriod"/>
            </a:pPr>
            <a:r>
              <a:rPr lang="ru-RU" dirty="0" smtClean="0">
                <a:solidFill>
                  <a:schemeClr val="tx1"/>
                </a:solidFill>
              </a:rPr>
              <a:t>Описание </a:t>
            </a:r>
            <a:r>
              <a:rPr lang="ru-RU" dirty="0">
                <a:solidFill>
                  <a:schemeClr val="tx1"/>
                </a:solidFill>
              </a:rPr>
              <a:t>поведения системы, когда моделируется ее поведение.</a:t>
            </a:r>
          </a:p>
          <a:p>
            <a:pPr>
              <a:buFont typeface="+mj-lt"/>
              <a:buAutoNum type="arabicPeriod"/>
            </a:pPr>
            <a:r>
              <a:rPr lang="ru-RU" dirty="0" smtClean="0">
                <a:solidFill>
                  <a:schemeClr val="tx1"/>
                </a:solidFill>
              </a:rPr>
              <a:t>Описание </a:t>
            </a:r>
            <a:r>
              <a:rPr lang="ru-RU" dirty="0">
                <a:solidFill>
                  <a:schemeClr val="tx1"/>
                </a:solidFill>
              </a:rPr>
              <a:t>структуры системы, когда моделируется системная архитектура или структуры данных, обрабатываемых системой.</a:t>
            </a:r>
          </a:p>
          <a:p>
            <a:r>
              <a:rPr lang="ru-RU" dirty="0">
                <a:solidFill>
                  <a:schemeClr val="tx1"/>
                </a:solidFill>
              </a:rPr>
              <a:t>Практическая разработка требований не должна ограничиваться только моделями, построенными с помощью тех или иных методов</a:t>
            </a:r>
            <a:r>
              <a:rPr lang="ru-RU" dirty="0" smtClean="0">
                <a:solidFill>
                  <a:schemeClr val="tx1"/>
                </a:solidFill>
              </a:rPr>
              <a:t>. </a:t>
            </a:r>
            <a:r>
              <a:rPr lang="ru-RU" dirty="0">
                <a:solidFill>
                  <a:schemeClr val="tx1"/>
                </a:solidFill>
              </a:rPr>
              <a:t>Наиболее важным аспектом системного моделирования является то, что </a:t>
            </a:r>
            <a:r>
              <a:rPr lang="ru-RU" u="sng" dirty="0">
                <a:solidFill>
                  <a:schemeClr val="tx1"/>
                </a:solidFill>
              </a:rPr>
              <a:t>оно опускает детали</a:t>
            </a:r>
            <a:r>
              <a:rPr lang="ru-RU" dirty="0">
                <a:solidFill>
                  <a:schemeClr val="tx1"/>
                </a:solidFill>
              </a:rPr>
              <a:t>. Модель является абстракцией системы и легче поддается анализу, чем любое другое представление этой системы. В идеале </a:t>
            </a:r>
            <a:r>
              <a:rPr lang="ru-RU" b="1" i="1" dirty="0">
                <a:solidFill>
                  <a:schemeClr val="tx1"/>
                </a:solidFill>
              </a:rPr>
              <a:t>представление</a:t>
            </a:r>
            <a:r>
              <a:rPr lang="ru-RU" i="1" dirty="0">
                <a:solidFill>
                  <a:schemeClr val="tx1"/>
                </a:solidFill>
              </a:rPr>
              <a:t> </a:t>
            </a:r>
            <a:r>
              <a:rPr lang="ru-RU" dirty="0">
                <a:solidFill>
                  <a:schemeClr val="tx1"/>
                </a:solidFill>
              </a:rPr>
              <a:t>системы должно сохранять всю информацию относительно представляемого объекта. </a:t>
            </a:r>
            <a:r>
              <a:rPr lang="ru-RU" b="1" i="1" dirty="0">
                <a:solidFill>
                  <a:schemeClr val="tx1"/>
                </a:solidFill>
              </a:rPr>
              <a:t>Абстракция</a:t>
            </a:r>
            <a:r>
              <a:rPr lang="ru-RU" i="1" dirty="0">
                <a:solidFill>
                  <a:schemeClr val="tx1"/>
                </a:solidFill>
              </a:rPr>
              <a:t> </a:t>
            </a:r>
            <a:r>
              <a:rPr lang="ru-RU" dirty="0">
                <a:solidFill>
                  <a:schemeClr val="tx1"/>
                </a:solidFill>
              </a:rPr>
              <a:t>является упрощением и определяется выбором наиболее важных характеристик системы.</a:t>
            </a:r>
          </a:p>
          <a:p>
            <a:endParaRPr lang="ru-RU" dirty="0">
              <a:solidFill>
                <a:schemeClr val="tx1"/>
              </a:solidFill>
            </a:endParaRPr>
          </a:p>
        </p:txBody>
      </p:sp>
    </p:spTree>
    <p:extLst>
      <p:ext uri="{BB962C8B-B14F-4D97-AF65-F5344CB8AC3E}">
        <p14:creationId xmlns:p14="http://schemas.microsoft.com/office/powerpoint/2010/main" val="11015517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99156" y="250372"/>
            <a:ext cx="11616644" cy="6607628"/>
          </a:xfrm>
        </p:spPr>
        <p:txBody>
          <a:bodyPr/>
          <a:lstStyle/>
          <a:p>
            <a:r>
              <a:rPr lang="ru-RU" dirty="0">
                <a:solidFill>
                  <a:schemeClr val="tx1"/>
                </a:solidFill>
              </a:rPr>
              <a:t>Различные типы системных моделей основаны на разных подхода, к абстракции. </a:t>
            </a:r>
            <a:r>
              <a:rPr lang="ru-RU" dirty="0" smtClean="0">
                <a:solidFill>
                  <a:schemeClr val="tx1"/>
                </a:solidFill>
              </a:rPr>
              <a:t>Например</a:t>
            </a:r>
            <a:r>
              <a:rPr lang="ru-RU" dirty="0">
                <a:solidFill>
                  <a:schemeClr val="tx1"/>
                </a:solidFill>
              </a:rPr>
              <a:t>, модель потоков данных концентрирует внимание на прохождении данных через систему и на функциональных преобразованиях этих данных. Модель оставляет без внимания структуру данных. И наоборот, модель "сущность-связь" предполагает документирование системных данных и их взаимосвязь, не касаясь системных функций.</a:t>
            </a:r>
          </a:p>
          <a:p>
            <a:pPr marL="0" indent="0" algn="ctr">
              <a:buNone/>
            </a:pPr>
            <a:r>
              <a:rPr lang="ru-RU" u="sng" dirty="0">
                <a:solidFill>
                  <a:schemeClr val="tx1"/>
                </a:solidFill>
              </a:rPr>
              <a:t>Приведем типы системных моделей, которые могут создаваться в процессе анализа </a:t>
            </a:r>
            <a:r>
              <a:rPr lang="ru-RU" u="sng" dirty="0" smtClean="0">
                <a:solidFill>
                  <a:schemeClr val="tx1"/>
                </a:solidFill>
              </a:rPr>
              <a:t>систем:</a:t>
            </a:r>
            <a:endParaRPr lang="ru-RU" u="sng" dirty="0">
              <a:solidFill>
                <a:schemeClr val="tx1"/>
              </a:solidFill>
            </a:endParaRPr>
          </a:p>
          <a:p>
            <a:pPr>
              <a:buFont typeface="+mj-lt"/>
              <a:buAutoNum type="arabicPeriod"/>
            </a:pPr>
            <a:r>
              <a:rPr lang="ru-RU" dirty="0">
                <a:solidFill>
                  <a:schemeClr val="tx1"/>
                </a:solidFill>
              </a:rPr>
              <a:t> </a:t>
            </a:r>
            <a:r>
              <a:rPr lang="ru-RU" b="1" i="1" dirty="0" smtClean="0">
                <a:solidFill>
                  <a:schemeClr val="tx1"/>
                </a:solidFill>
              </a:rPr>
              <a:t>Модель </a:t>
            </a:r>
            <a:r>
              <a:rPr lang="ru-RU" b="1" i="1" dirty="0">
                <a:solidFill>
                  <a:schemeClr val="tx1"/>
                </a:solidFill>
              </a:rPr>
              <a:t>обработки данных. </a:t>
            </a:r>
            <a:r>
              <a:rPr lang="ru-RU" dirty="0">
                <a:solidFill>
                  <a:schemeClr val="tx1"/>
                </a:solidFill>
              </a:rPr>
              <a:t>Диаграммы потоков данных показывают последовательность обработки данных в системе.</a:t>
            </a:r>
          </a:p>
          <a:p>
            <a:pPr>
              <a:buFont typeface="+mj-lt"/>
              <a:buAutoNum type="arabicPeriod"/>
            </a:pPr>
            <a:r>
              <a:rPr lang="ru-RU" b="1" i="1" dirty="0" smtClean="0">
                <a:solidFill>
                  <a:schemeClr val="tx1"/>
                </a:solidFill>
              </a:rPr>
              <a:t>Композиционная </a:t>
            </a:r>
            <a:r>
              <a:rPr lang="ru-RU" b="1" i="1" dirty="0">
                <a:solidFill>
                  <a:schemeClr val="tx1"/>
                </a:solidFill>
              </a:rPr>
              <a:t>модель. </a:t>
            </a:r>
            <a:r>
              <a:rPr lang="ru-RU" dirty="0">
                <a:solidFill>
                  <a:schemeClr val="tx1"/>
                </a:solidFill>
              </a:rPr>
              <a:t>Диаграммы "сущность-связь" показывают, как системные сущности составляются из других сущностей.</a:t>
            </a:r>
          </a:p>
          <a:p>
            <a:pPr>
              <a:buFont typeface="+mj-lt"/>
              <a:buAutoNum type="arabicPeriod"/>
            </a:pPr>
            <a:r>
              <a:rPr lang="ru-RU" b="1" i="1" dirty="0" smtClean="0">
                <a:solidFill>
                  <a:schemeClr val="tx1"/>
                </a:solidFill>
              </a:rPr>
              <a:t>Архитектурная </a:t>
            </a:r>
            <a:r>
              <a:rPr lang="ru-RU" b="1" i="1" dirty="0">
                <a:solidFill>
                  <a:schemeClr val="tx1"/>
                </a:solidFill>
              </a:rPr>
              <a:t>модель. </a:t>
            </a:r>
            <a:r>
              <a:rPr lang="ru-RU" dirty="0">
                <a:solidFill>
                  <a:schemeClr val="tx1"/>
                </a:solidFill>
              </a:rPr>
              <a:t>Эти модели показывают основные подсистемы, из которых строится система.</a:t>
            </a:r>
          </a:p>
          <a:p>
            <a:pPr>
              <a:buFont typeface="+mj-lt"/>
              <a:buAutoNum type="arabicPeriod"/>
            </a:pPr>
            <a:r>
              <a:rPr lang="ru-RU" b="1" i="1" dirty="0" smtClean="0">
                <a:solidFill>
                  <a:schemeClr val="tx1"/>
                </a:solidFill>
              </a:rPr>
              <a:t>Классификационная </a:t>
            </a:r>
            <a:r>
              <a:rPr lang="ru-RU" b="1" i="1" dirty="0">
                <a:solidFill>
                  <a:schemeClr val="tx1"/>
                </a:solidFill>
              </a:rPr>
              <a:t>модель. </a:t>
            </a:r>
            <a:r>
              <a:rPr lang="ru-RU" dirty="0">
                <a:solidFill>
                  <a:schemeClr val="tx1"/>
                </a:solidFill>
              </a:rPr>
              <a:t>Диаграммы наследования классов показывают, какие объекты имеют общие характеристики.</a:t>
            </a:r>
          </a:p>
          <a:p>
            <a:pPr>
              <a:buFont typeface="+mj-lt"/>
              <a:buAutoNum type="arabicPeriod"/>
            </a:pPr>
            <a:r>
              <a:rPr lang="ru-RU" b="1" i="1" dirty="0" smtClean="0">
                <a:solidFill>
                  <a:schemeClr val="tx1"/>
                </a:solidFill>
              </a:rPr>
              <a:t>Модель </a:t>
            </a:r>
            <a:r>
              <a:rPr lang="ru-RU" b="1" i="1" dirty="0">
                <a:solidFill>
                  <a:schemeClr val="tx1"/>
                </a:solidFill>
              </a:rPr>
              <a:t>"стимул-ответ". </a:t>
            </a:r>
            <a:r>
              <a:rPr lang="ru-RU" dirty="0">
                <a:solidFill>
                  <a:schemeClr val="tx1"/>
                </a:solidFill>
              </a:rPr>
              <a:t>Диаграммы изменения состояний показывают, как система реагирует на внутренние и внешние события.</a:t>
            </a:r>
          </a:p>
          <a:p>
            <a:endParaRPr lang="ru-RU" dirty="0">
              <a:solidFill>
                <a:schemeClr val="tx1"/>
              </a:solidFill>
            </a:endParaRPr>
          </a:p>
        </p:txBody>
      </p:sp>
    </p:spTree>
    <p:extLst>
      <p:ext uri="{BB962C8B-B14F-4D97-AF65-F5344CB8AC3E}">
        <p14:creationId xmlns:p14="http://schemas.microsoft.com/office/powerpoint/2010/main" val="34599206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5411" y="0"/>
            <a:ext cx="12026589" cy="511629"/>
          </a:xfrm>
        </p:spPr>
        <p:txBody>
          <a:bodyPr>
            <a:normAutofit fontScale="90000"/>
          </a:bodyPr>
          <a:lstStyle/>
          <a:p>
            <a:pPr algn="ctr"/>
            <a:r>
              <a:rPr lang="uk-UA" sz="2800" b="1" dirty="0" smtClean="0">
                <a:solidFill>
                  <a:schemeClr val="tx1"/>
                </a:solidFill>
              </a:rPr>
              <a:t>4.1. </a:t>
            </a:r>
            <a:r>
              <a:rPr lang="ru-RU" sz="2800" b="1" dirty="0">
                <a:solidFill>
                  <a:schemeClr val="tx1"/>
                </a:solidFill>
              </a:rPr>
              <a:t>Модели системного окружения</a:t>
            </a:r>
          </a:p>
        </p:txBody>
      </p:sp>
      <p:sp>
        <p:nvSpPr>
          <p:cNvPr id="3" name="Объект 2"/>
          <p:cNvSpPr>
            <a:spLocks noGrp="1"/>
          </p:cNvSpPr>
          <p:nvPr>
            <p:ph idx="1"/>
          </p:nvPr>
        </p:nvSpPr>
        <p:spPr>
          <a:xfrm>
            <a:off x="620486" y="1404257"/>
            <a:ext cx="11392962" cy="5290457"/>
          </a:xfrm>
        </p:spPr>
        <p:txBody>
          <a:bodyPr/>
          <a:lstStyle/>
          <a:p>
            <a:r>
              <a:rPr lang="ru-RU" dirty="0">
                <a:solidFill>
                  <a:schemeClr val="tx1"/>
                </a:solidFill>
              </a:rPr>
              <a:t>На ранних этапах формирования требований необходимо определить границы системы. Этот этап предполагает работу с лицами, участвующими в формировании </a:t>
            </a:r>
            <a:r>
              <a:rPr lang="ru-RU" dirty="0" smtClean="0">
                <a:solidFill>
                  <a:schemeClr val="tx1"/>
                </a:solidFill>
              </a:rPr>
              <a:t>требований, </a:t>
            </a:r>
            <a:r>
              <a:rPr lang="ru-RU" dirty="0">
                <a:solidFill>
                  <a:schemeClr val="tx1"/>
                </a:solidFill>
              </a:rPr>
              <a:t>для того чтобы разграничить систему и ее рабочее окружение</a:t>
            </a:r>
            <a:r>
              <a:rPr lang="ru-RU" dirty="0" smtClean="0">
                <a:solidFill>
                  <a:schemeClr val="tx1"/>
                </a:solidFill>
              </a:rPr>
              <a:t>. </a:t>
            </a:r>
          </a:p>
          <a:p>
            <a:r>
              <a:rPr lang="ru-RU" dirty="0" smtClean="0">
                <a:solidFill>
                  <a:schemeClr val="tx1"/>
                </a:solidFill>
              </a:rPr>
              <a:t>В </a:t>
            </a:r>
            <a:r>
              <a:rPr lang="ru-RU" dirty="0">
                <a:solidFill>
                  <a:schemeClr val="tx1"/>
                </a:solidFill>
              </a:rPr>
              <a:t>некоторых случаях границы между системой и ее окружением относительно ясны</a:t>
            </a:r>
            <a:r>
              <a:rPr lang="ru-RU" dirty="0" smtClean="0">
                <a:solidFill>
                  <a:schemeClr val="tx1"/>
                </a:solidFill>
              </a:rPr>
              <a:t>. (</a:t>
            </a:r>
            <a:r>
              <a:rPr lang="ru-RU" dirty="0">
                <a:solidFill>
                  <a:schemeClr val="tx1"/>
                </a:solidFill>
              </a:rPr>
              <a:t>Например, когда новая система заменяет существующую, ее рабочее окружение обычно совпадает с окружением существующей системы</a:t>
            </a:r>
            <a:r>
              <a:rPr lang="ru-RU" dirty="0" smtClean="0">
                <a:solidFill>
                  <a:schemeClr val="tx1"/>
                </a:solidFill>
              </a:rPr>
              <a:t>.) </a:t>
            </a:r>
          </a:p>
          <a:p>
            <a:r>
              <a:rPr lang="ru-RU" dirty="0" smtClean="0">
                <a:solidFill>
                  <a:schemeClr val="tx1"/>
                </a:solidFill>
              </a:rPr>
              <a:t>В </a:t>
            </a:r>
            <a:r>
              <a:rPr lang="ru-RU" dirty="0">
                <a:solidFill>
                  <a:schemeClr val="tx1"/>
                </a:solidFill>
              </a:rPr>
              <a:t>других случаях необходим дополнительный анализ</a:t>
            </a:r>
            <a:r>
              <a:rPr lang="ru-RU" dirty="0" smtClean="0">
                <a:solidFill>
                  <a:schemeClr val="tx1"/>
                </a:solidFill>
              </a:rPr>
              <a:t>. (</a:t>
            </a:r>
            <a:r>
              <a:rPr lang="ru-RU" dirty="0">
                <a:solidFill>
                  <a:schemeClr val="tx1"/>
                </a:solidFill>
              </a:rPr>
              <a:t>Например, рабочее окружение разрабатываемого набора </a:t>
            </a:r>
            <a:r>
              <a:rPr lang="en-US" dirty="0">
                <a:solidFill>
                  <a:schemeClr val="tx1"/>
                </a:solidFill>
              </a:rPr>
              <a:t>CASE</a:t>
            </a:r>
            <a:r>
              <a:rPr lang="ru-RU" dirty="0">
                <a:solidFill>
                  <a:schemeClr val="tx1"/>
                </a:solidFill>
              </a:rPr>
              <a:t>-средств может включать существующую базу данных, сервисы которой используются системой, но набор средств может также иметь внутреннюю базу данных. Если база данных уже существует, определение границ между ними может оказаться сложной технической и управленческой проблемой. Только после проведения дополнительного анализа можно будет принять решение о том, что является, а что не является частью разрабатываемой системы</a:t>
            </a:r>
            <a:r>
              <a:rPr lang="ru-RU" dirty="0" smtClean="0">
                <a:solidFill>
                  <a:schemeClr val="tx1"/>
                </a:solidFill>
              </a:rPr>
              <a:t>.)</a:t>
            </a:r>
          </a:p>
          <a:p>
            <a:endParaRPr lang="ru-RU" dirty="0">
              <a:solidFill>
                <a:schemeClr val="tx1"/>
              </a:solidFill>
            </a:endParaRPr>
          </a:p>
          <a:p>
            <a:endParaRPr lang="ru-RU" dirty="0">
              <a:solidFill>
                <a:schemeClr val="tx1"/>
              </a:solidFill>
            </a:endParaRPr>
          </a:p>
        </p:txBody>
      </p:sp>
    </p:spTree>
    <p:extLst>
      <p:ext uri="{BB962C8B-B14F-4D97-AF65-F5344CB8AC3E}">
        <p14:creationId xmlns:p14="http://schemas.microsoft.com/office/powerpoint/2010/main" val="10915442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8600" y="87085"/>
            <a:ext cx="11832771" cy="2122715"/>
          </a:xfrm>
        </p:spPr>
        <p:txBody>
          <a:bodyPr/>
          <a:lstStyle/>
          <a:p>
            <a:r>
              <a:rPr lang="ru-RU" dirty="0">
                <a:solidFill>
                  <a:schemeClr val="tx1"/>
                </a:solidFill>
              </a:rPr>
              <a:t>После определения границ между системой и ее окружением далее специфицируется само рабочее окружение и связи между ним и системой. Обычно на этом этапе строится </a:t>
            </a:r>
            <a:r>
              <a:rPr lang="ru-RU" u="sng" dirty="0">
                <a:solidFill>
                  <a:schemeClr val="tx1"/>
                </a:solidFill>
              </a:rPr>
              <a:t>простая структурная модель</a:t>
            </a:r>
            <a:r>
              <a:rPr lang="ru-RU" dirty="0">
                <a:solidFill>
                  <a:schemeClr val="tx1"/>
                </a:solidFill>
              </a:rPr>
              <a:t>, подобная представленной на </a:t>
            </a:r>
            <a:r>
              <a:rPr lang="ru-RU" dirty="0" smtClean="0">
                <a:solidFill>
                  <a:schemeClr val="tx1"/>
                </a:solidFill>
              </a:rPr>
              <a:t>рис. модели </a:t>
            </a:r>
            <a:r>
              <a:rPr lang="ru-RU" dirty="0">
                <a:solidFill>
                  <a:schemeClr val="tx1"/>
                </a:solidFill>
              </a:rPr>
              <a:t>структуры окружения информационной системы, управляющей сетью банкоматов. Структурные модели высокого уровня обычно являются простыми блок-схемами, где каждая подсистема представлена именованным прямоугольником, а линии показывают, что существуют некоторые связи между подсистемами.</a:t>
            </a:r>
          </a:p>
          <a:p>
            <a:endParaRPr lang="ru-RU" dirty="0">
              <a:solidFill>
                <a:schemeClr val="tx1"/>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153" y="2209800"/>
            <a:ext cx="6336151" cy="3984171"/>
          </a:xfrm>
          <a:prstGeom prst="rect">
            <a:avLst/>
          </a:prstGeom>
        </p:spPr>
      </p:pic>
      <p:sp>
        <p:nvSpPr>
          <p:cNvPr id="5" name="TextBox 4"/>
          <p:cNvSpPr txBox="1"/>
          <p:nvPr/>
        </p:nvSpPr>
        <p:spPr>
          <a:xfrm>
            <a:off x="7924965" y="2267196"/>
            <a:ext cx="4136406" cy="3416320"/>
          </a:xfrm>
          <a:prstGeom prst="rect">
            <a:avLst/>
          </a:prstGeom>
          <a:noFill/>
        </p:spPr>
        <p:txBody>
          <a:bodyPr wrap="square" rtlCol="0">
            <a:spAutoFit/>
          </a:bodyPr>
          <a:lstStyle/>
          <a:p>
            <a:r>
              <a:rPr lang="ru-RU" dirty="0" smtClean="0"/>
              <a:t>	На </a:t>
            </a:r>
            <a:r>
              <a:rPr lang="ru-RU" dirty="0"/>
              <a:t>рис. </a:t>
            </a:r>
            <a:r>
              <a:rPr lang="ru-RU" dirty="0" smtClean="0"/>
              <a:t>показано</a:t>
            </a:r>
            <a:r>
              <a:rPr lang="ru-RU" dirty="0"/>
              <a:t>, что каждый банкомат присоединен к базе данных счетов, к локальной системе клиентских расчетов, к системе защиты и к системе обслуживания банкоматов. Система также соединена с базой данных клиентов, контролирующей сеть банкоматов, и с локальной бухгалтерской системой.</a:t>
            </a:r>
          </a:p>
          <a:p>
            <a:endParaRPr lang="ru-RU" dirty="0"/>
          </a:p>
        </p:txBody>
      </p:sp>
    </p:spTree>
    <p:extLst>
      <p:ext uri="{BB962C8B-B14F-4D97-AF65-F5344CB8AC3E}">
        <p14:creationId xmlns:p14="http://schemas.microsoft.com/office/powerpoint/2010/main" val="2923233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06829" y="-1"/>
            <a:ext cx="6237514" cy="1732835"/>
          </a:xfrm>
        </p:spPr>
        <p:txBody>
          <a:bodyPr>
            <a:normAutofit fontScale="92500"/>
          </a:bodyPr>
          <a:lstStyle/>
          <a:p>
            <a:r>
              <a:rPr lang="ru-RU" dirty="0">
                <a:solidFill>
                  <a:schemeClr val="tx1"/>
                </a:solidFill>
              </a:rPr>
              <a:t>Структурные модели описывают непосредственное рабочее окружение системы. Но они не показывают связи между другими системами в окружающей среде, которые не соединены непосредственно с разрабатываемой системой, но могут на нее влиять</a:t>
            </a:r>
            <a:r>
              <a:rPr lang="ru-RU" dirty="0" smtClean="0">
                <a:solidFill>
                  <a:schemeClr val="tx1"/>
                </a:solidFill>
              </a:rPr>
              <a:t>.</a:t>
            </a:r>
          </a:p>
          <a:p>
            <a:endParaRPr lang="ru-RU" dirty="0" smtClean="0">
              <a:solidFill>
                <a:schemeClr val="tx1"/>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844" y="1645749"/>
            <a:ext cx="6563641" cy="5125165"/>
          </a:xfrm>
          <a:prstGeom prst="rect">
            <a:avLst/>
          </a:prstGeom>
        </p:spPr>
      </p:pic>
      <p:sp>
        <p:nvSpPr>
          <p:cNvPr id="6" name="TextBox 5"/>
          <p:cNvSpPr txBox="1"/>
          <p:nvPr/>
        </p:nvSpPr>
        <p:spPr>
          <a:xfrm>
            <a:off x="7135809" y="0"/>
            <a:ext cx="5056191" cy="2031325"/>
          </a:xfrm>
          <a:prstGeom prst="rect">
            <a:avLst/>
          </a:prstGeom>
          <a:noFill/>
        </p:spPr>
        <p:txBody>
          <a:bodyPr wrap="square" rtlCol="0">
            <a:spAutoFit/>
          </a:bodyPr>
          <a:lstStyle/>
          <a:p>
            <a:r>
              <a:rPr lang="ru-RU" dirty="0"/>
              <a:t>Таким образом, простые структурные модели обычно дополняются моделями других типов, например моделями процессов, которые показывают взаимодействия в системе, или моделями потоков данных</a:t>
            </a:r>
          </a:p>
          <a:p>
            <a:endParaRPr lang="ru-RU" b="1" dirty="0"/>
          </a:p>
        </p:txBody>
      </p:sp>
      <p:sp>
        <p:nvSpPr>
          <p:cNvPr id="7" name="TextBox 6"/>
          <p:cNvSpPr txBox="1"/>
          <p:nvPr/>
        </p:nvSpPr>
        <p:spPr>
          <a:xfrm>
            <a:off x="1093792" y="1937658"/>
            <a:ext cx="4463587" cy="5078313"/>
          </a:xfrm>
          <a:prstGeom prst="rect">
            <a:avLst/>
          </a:prstGeom>
          <a:noFill/>
        </p:spPr>
        <p:txBody>
          <a:bodyPr wrap="square" rtlCol="0">
            <a:spAutoFit/>
          </a:bodyPr>
          <a:lstStyle/>
          <a:p>
            <a:r>
              <a:rPr lang="ru-RU" dirty="0"/>
              <a:t>На рис. </a:t>
            </a:r>
            <a:r>
              <a:rPr lang="ru-RU" dirty="0" smtClean="0"/>
              <a:t>Справа представлена </a:t>
            </a:r>
            <a:r>
              <a:rPr lang="ru-RU" b="1" dirty="0"/>
              <a:t>модель процесса заказа оборудования организацией</a:t>
            </a:r>
            <a:r>
              <a:rPr lang="ru-RU" dirty="0"/>
              <a:t>. Она включает определение необходимого оборудования, поиск и выбор поставщиков, заказ, поставку и проверку оборудования после поставки. Для определения системы компьютерной поддержки этого процесса необходимо решить, какие из этих действий будут выполняться системой, а какие окажутся внешними по отношению к ней. На рис. </a:t>
            </a:r>
            <a:r>
              <a:rPr lang="ru-RU" dirty="0" smtClean="0"/>
              <a:t>пунктирной </a:t>
            </a:r>
            <a:r>
              <a:rPr lang="ru-RU" dirty="0"/>
              <a:t>линией ограничены действия, выполняемые внутри такой системы.</a:t>
            </a:r>
          </a:p>
          <a:p>
            <a:endParaRPr lang="ru-RU" dirty="0"/>
          </a:p>
        </p:txBody>
      </p:sp>
    </p:spTree>
    <p:extLst>
      <p:ext uri="{BB962C8B-B14F-4D97-AF65-F5344CB8AC3E}">
        <p14:creationId xmlns:p14="http://schemas.microsoft.com/office/powerpoint/2010/main" val="38543317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068" y="0"/>
            <a:ext cx="11993932" cy="533400"/>
          </a:xfrm>
        </p:spPr>
        <p:txBody>
          <a:bodyPr>
            <a:normAutofit/>
          </a:bodyPr>
          <a:lstStyle/>
          <a:p>
            <a:pPr algn="ctr"/>
            <a:r>
              <a:rPr lang="ru-RU" sz="2800" b="1" dirty="0" smtClean="0">
                <a:solidFill>
                  <a:schemeClr val="tx1"/>
                </a:solidFill>
              </a:rPr>
              <a:t>4.2. </a:t>
            </a:r>
            <a:r>
              <a:rPr lang="ru-RU" sz="2800" b="1" dirty="0">
                <a:solidFill>
                  <a:schemeClr val="tx1"/>
                </a:solidFill>
              </a:rPr>
              <a:t>Поведенческие модели</a:t>
            </a:r>
            <a:endParaRPr lang="ru-RU" sz="2800" b="1" dirty="0">
              <a:solidFill>
                <a:schemeClr val="tx1"/>
              </a:solidFill>
            </a:endParaRPr>
          </a:p>
        </p:txBody>
      </p:sp>
      <p:sp>
        <p:nvSpPr>
          <p:cNvPr id="3" name="Объект 2"/>
          <p:cNvSpPr>
            <a:spLocks noGrp="1"/>
          </p:cNvSpPr>
          <p:nvPr>
            <p:ph idx="1"/>
          </p:nvPr>
        </p:nvSpPr>
        <p:spPr>
          <a:xfrm>
            <a:off x="533400" y="1589314"/>
            <a:ext cx="11658600" cy="4484916"/>
          </a:xfrm>
        </p:spPr>
        <p:txBody>
          <a:bodyPr/>
          <a:lstStyle/>
          <a:p>
            <a:r>
              <a:rPr lang="ru-RU" dirty="0">
                <a:solidFill>
                  <a:schemeClr val="tx1"/>
                </a:solidFill>
              </a:rPr>
              <a:t>Эти модели используются для описания общего поведения системы. Здесь рассматривается два типа поведенческих моделей – </a:t>
            </a:r>
            <a:r>
              <a:rPr lang="ru-RU" b="1" dirty="0">
                <a:solidFill>
                  <a:schemeClr val="tx1"/>
                </a:solidFill>
              </a:rPr>
              <a:t>модель потоков данных</a:t>
            </a:r>
            <a:r>
              <a:rPr lang="ru-RU" dirty="0">
                <a:solidFill>
                  <a:schemeClr val="tx1"/>
                </a:solidFill>
              </a:rPr>
              <a:t>, которая представляет обработку данных в системе, и </a:t>
            </a:r>
            <a:r>
              <a:rPr lang="ru-RU" b="1" dirty="0">
                <a:solidFill>
                  <a:schemeClr val="tx1"/>
                </a:solidFill>
              </a:rPr>
              <a:t>модель конечного автомата</a:t>
            </a:r>
            <a:r>
              <a:rPr lang="ru-RU" dirty="0">
                <a:solidFill>
                  <a:schemeClr val="tx1"/>
                </a:solidFill>
              </a:rPr>
              <a:t>, которая показывает реакцию системы на события. Эти модели можно использовать отдельно или совместно, в зависимости от типа разрабатываемой системы.</a:t>
            </a:r>
          </a:p>
          <a:p>
            <a:r>
              <a:rPr lang="ru-RU" dirty="0">
                <a:solidFill>
                  <a:schemeClr val="tx1"/>
                </a:solidFill>
              </a:rPr>
              <a:t>Большинство бизнес-систем прежде всего управляют данными. Они также управляют вводом данных в систему и сравнительно мало занимаются обработкой внешних событий. Для таких систем модель потоков данных может содержать все, что необходимо для описания поведения системы. В противоположность им системы реального времени управляют событиями с минимальной обработкой данных. Модель конечного автомата </a:t>
            </a:r>
            <a:r>
              <a:rPr lang="ru-RU" dirty="0" smtClean="0">
                <a:solidFill>
                  <a:schemeClr val="tx1"/>
                </a:solidFill>
              </a:rPr>
              <a:t>является </a:t>
            </a:r>
            <a:r>
              <a:rPr lang="ru-RU" dirty="0">
                <a:solidFill>
                  <a:schemeClr val="tx1"/>
                </a:solidFill>
              </a:rPr>
              <a:t>наиболее эффективным способом описания их поведение. Другие классы систем управляют как данными, так и событиями, поэтому для их представления необходимы оба типа моделей.</a:t>
            </a:r>
          </a:p>
          <a:p>
            <a:endParaRPr lang="ru-RU" dirty="0">
              <a:solidFill>
                <a:schemeClr val="tx1"/>
              </a:solidFill>
            </a:endParaRPr>
          </a:p>
        </p:txBody>
      </p:sp>
    </p:spTree>
    <p:extLst>
      <p:ext uri="{BB962C8B-B14F-4D97-AF65-F5344CB8AC3E}">
        <p14:creationId xmlns:p14="http://schemas.microsoft.com/office/powerpoint/2010/main" val="6139776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6828" y="0"/>
            <a:ext cx="11985171" cy="620486"/>
          </a:xfrm>
        </p:spPr>
        <p:txBody>
          <a:bodyPr>
            <a:normAutofit/>
          </a:bodyPr>
          <a:lstStyle/>
          <a:p>
            <a:pPr algn="ctr"/>
            <a:r>
              <a:rPr lang="ru-RU" sz="2800" b="1" dirty="0" smtClean="0">
                <a:solidFill>
                  <a:schemeClr val="tx1"/>
                </a:solidFill>
              </a:rPr>
              <a:t>4.2.1. </a:t>
            </a:r>
            <a:r>
              <a:rPr lang="ru-RU" sz="2800" b="1" dirty="0">
                <a:solidFill>
                  <a:schemeClr val="tx1"/>
                </a:solidFill>
              </a:rPr>
              <a:t>Модели потоков данных</a:t>
            </a:r>
            <a:endParaRPr lang="ru-RU" sz="2800" b="1" dirty="0">
              <a:solidFill>
                <a:schemeClr val="tx1"/>
              </a:solidFill>
            </a:endParaRPr>
          </a:p>
        </p:txBody>
      </p:sp>
      <p:sp>
        <p:nvSpPr>
          <p:cNvPr id="3" name="Объект 2"/>
          <p:cNvSpPr>
            <a:spLocks noGrp="1"/>
          </p:cNvSpPr>
          <p:nvPr>
            <p:ph idx="1"/>
          </p:nvPr>
        </p:nvSpPr>
        <p:spPr>
          <a:xfrm>
            <a:off x="283027" y="620486"/>
            <a:ext cx="11908972" cy="2013857"/>
          </a:xfrm>
        </p:spPr>
        <p:txBody>
          <a:bodyPr>
            <a:normAutofit/>
          </a:bodyPr>
          <a:lstStyle/>
          <a:p>
            <a:r>
              <a:rPr lang="ru-RU" b="1" dirty="0">
                <a:solidFill>
                  <a:schemeClr val="tx1"/>
                </a:solidFill>
              </a:rPr>
              <a:t>Модели потока данных </a:t>
            </a:r>
            <a:r>
              <a:rPr lang="ru-RU" dirty="0">
                <a:solidFill>
                  <a:schemeClr val="tx1"/>
                </a:solidFill>
              </a:rPr>
              <a:t>– это интуитивно понятный способ показа последовательности обработки данных внутри системы. Нотации, используемые в этих моделях, описывают обработку данных с помощью системных функций, а также хранение и перемещения данных между системными функциями. </a:t>
            </a:r>
            <a:endParaRPr lang="ru-RU" dirty="0" smtClean="0">
              <a:solidFill>
                <a:schemeClr val="tx1"/>
              </a:solidFill>
            </a:endParaRPr>
          </a:p>
          <a:p>
            <a:r>
              <a:rPr lang="ru-RU" dirty="0">
                <a:solidFill>
                  <a:schemeClr val="tx1"/>
                </a:solidFill>
              </a:rPr>
              <a:t>Модели потоков данных используются для показа последовательности шагов обработки данных. Эти шаги обработки или преобразования данных выполняются программными функциями. </a:t>
            </a:r>
            <a:endParaRPr lang="ru-RU" dirty="0">
              <a:solidFill>
                <a:schemeClr val="tx1"/>
              </a:solidFill>
            </a:endParaRPr>
          </a:p>
        </p:txBody>
      </p:sp>
      <p:sp>
        <p:nvSpPr>
          <p:cNvPr id="4" name="TextBox 3"/>
          <p:cNvSpPr txBox="1"/>
          <p:nvPr/>
        </p:nvSpPr>
        <p:spPr>
          <a:xfrm>
            <a:off x="381000" y="2721428"/>
            <a:ext cx="3973286" cy="3416320"/>
          </a:xfrm>
          <a:prstGeom prst="rect">
            <a:avLst/>
          </a:prstGeom>
          <a:noFill/>
        </p:spPr>
        <p:txBody>
          <a:bodyPr wrap="square" rtlCol="0">
            <a:spAutoFit/>
          </a:bodyPr>
          <a:lstStyle/>
          <a:p>
            <a:r>
              <a:rPr lang="ru-RU" dirty="0"/>
              <a:t>Модель потоков данных, показанная на рис</a:t>
            </a:r>
            <a:r>
              <a:rPr lang="ru-RU" dirty="0" smtClean="0"/>
              <a:t>., </a:t>
            </a:r>
            <a:r>
              <a:rPr lang="ru-RU" dirty="0"/>
              <a:t>представляет действия, выполняемые при оформлении заказа на оборудование. Это описание </a:t>
            </a:r>
            <a:r>
              <a:rPr lang="ru-RU" u="sng" dirty="0"/>
              <a:t>части</a:t>
            </a:r>
            <a:r>
              <a:rPr lang="ru-RU" dirty="0"/>
              <a:t> процесса размещения заказа на </a:t>
            </a:r>
            <a:r>
              <a:rPr lang="ru-RU" dirty="0" smtClean="0"/>
              <a:t>оборудования. Данная </a:t>
            </a:r>
            <a:r>
              <a:rPr lang="ru-RU" dirty="0"/>
              <a:t>модель показывает процесс перемещения бланка заказа при его обработке.</a:t>
            </a:r>
          </a:p>
          <a:p>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4543" y="2960915"/>
            <a:ext cx="7855522" cy="3503405"/>
          </a:xfrm>
          <a:prstGeom prst="rect">
            <a:avLst/>
          </a:prstGeom>
        </p:spPr>
      </p:pic>
    </p:spTree>
    <p:extLst>
      <p:ext uri="{BB962C8B-B14F-4D97-AF65-F5344CB8AC3E}">
        <p14:creationId xmlns:p14="http://schemas.microsoft.com/office/powerpoint/2010/main" val="3850483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1610" y="0"/>
            <a:ext cx="11950390" cy="576943"/>
          </a:xfrm>
        </p:spPr>
        <p:txBody>
          <a:bodyPr>
            <a:normAutofit/>
          </a:bodyPr>
          <a:lstStyle/>
          <a:p>
            <a:pPr algn="ctr"/>
            <a:r>
              <a:rPr lang="ru-RU" sz="2800" b="1" dirty="0" smtClean="0">
                <a:solidFill>
                  <a:schemeClr val="tx1"/>
                </a:solidFill>
              </a:rPr>
              <a:t>4.2.2. </a:t>
            </a:r>
            <a:r>
              <a:rPr lang="ru-RU" sz="2800" b="1" dirty="0">
                <a:solidFill>
                  <a:schemeClr val="tx1"/>
                </a:solidFill>
              </a:rPr>
              <a:t>Модели конечных автоматов</a:t>
            </a:r>
            <a:r>
              <a:rPr lang="ru-RU" sz="2800" b="1" dirty="0" smtClean="0">
                <a:solidFill>
                  <a:schemeClr val="tx1"/>
                </a:solidFill>
              </a:rPr>
              <a:t> </a:t>
            </a:r>
            <a:endParaRPr lang="ru-RU" sz="2800" b="1" dirty="0">
              <a:solidFill>
                <a:schemeClr val="tx1"/>
              </a:solidFill>
            </a:endParaRPr>
          </a:p>
        </p:txBody>
      </p:sp>
      <p:sp>
        <p:nvSpPr>
          <p:cNvPr id="3" name="Объект 2"/>
          <p:cNvSpPr>
            <a:spLocks noGrp="1"/>
          </p:cNvSpPr>
          <p:nvPr>
            <p:ph idx="1"/>
          </p:nvPr>
        </p:nvSpPr>
        <p:spPr>
          <a:xfrm>
            <a:off x="381268" y="1469571"/>
            <a:ext cx="11810732" cy="4495800"/>
          </a:xfrm>
        </p:spPr>
        <p:txBody>
          <a:bodyPr/>
          <a:lstStyle/>
          <a:p>
            <a:r>
              <a:rPr lang="ru-RU" dirty="0">
                <a:solidFill>
                  <a:schemeClr val="tx1"/>
                </a:solidFill>
              </a:rPr>
              <a:t>Модели конечных </a:t>
            </a:r>
            <a:r>
              <a:rPr lang="ru-RU" dirty="0" smtClean="0">
                <a:solidFill>
                  <a:schemeClr val="tx1"/>
                </a:solidFill>
              </a:rPr>
              <a:t>автоматов </a:t>
            </a:r>
            <a:r>
              <a:rPr lang="ru-RU" u="sng" dirty="0">
                <a:solidFill>
                  <a:schemeClr val="tx1"/>
                </a:solidFill>
              </a:rPr>
              <a:t>используются для моделирования поведения системы</a:t>
            </a:r>
            <a:r>
              <a:rPr lang="ru-RU" dirty="0">
                <a:solidFill>
                  <a:schemeClr val="tx1"/>
                </a:solidFill>
              </a:rPr>
              <a:t>, реагирующей на внутренние или внешние события. Такая модель показывает состояние системы и события, которые служат причиной перехода системы из одного состояния в другое. Модель не показывает поток данных внутри системы. Этот тип модели особенно полезен для моделирования систем реального времени, поскольку этими системами обычно управляют входные сигналы, приходящие из окружения системы. </a:t>
            </a:r>
            <a:endParaRPr lang="ru-RU" dirty="0" smtClean="0">
              <a:solidFill>
                <a:schemeClr val="tx1"/>
              </a:solidFill>
            </a:endParaRPr>
          </a:p>
          <a:p>
            <a:endParaRPr lang="ru-RU" dirty="0" smtClean="0">
              <a:solidFill>
                <a:schemeClr val="tx1"/>
              </a:solidFill>
            </a:endParaRPr>
          </a:p>
          <a:p>
            <a:r>
              <a:rPr lang="ru-RU" dirty="0">
                <a:solidFill>
                  <a:schemeClr val="tx1"/>
                </a:solidFill>
              </a:rPr>
              <a:t>Модель конечного автомата системы предполагает, что в любое время система находится в одном из возможных состояний. При получении входного сигнала или стимула система может изменить свое состояние. </a:t>
            </a:r>
            <a:r>
              <a:rPr lang="ru-RU" b="1" dirty="0">
                <a:solidFill>
                  <a:schemeClr val="tx1"/>
                </a:solidFill>
              </a:rPr>
              <a:t>Например</a:t>
            </a:r>
            <a:r>
              <a:rPr lang="ru-RU" dirty="0">
                <a:solidFill>
                  <a:schemeClr val="tx1"/>
                </a:solidFill>
              </a:rPr>
              <a:t>, система, управляющая клапаном, при получении команды оператора (стимул) может перейти из состояния "Клапан открыт" к состоянию "Клапан закрыт".</a:t>
            </a:r>
          </a:p>
          <a:p>
            <a:endParaRPr lang="ru-RU" dirty="0">
              <a:solidFill>
                <a:schemeClr val="tx1"/>
              </a:solidFill>
            </a:endParaRPr>
          </a:p>
        </p:txBody>
      </p:sp>
    </p:spTree>
    <p:extLst>
      <p:ext uri="{BB962C8B-B14F-4D97-AF65-F5344CB8AC3E}">
        <p14:creationId xmlns:p14="http://schemas.microsoft.com/office/powerpoint/2010/main" val="3988718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3030" y="141514"/>
            <a:ext cx="11832770" cy="620486"/>
          </a:xfrm>
        </p:spPr>
        <p:txBody>
          <a:bodyPr>
            <a:normAutofit/>
          </a:bodyPr>
          <a:lstStyle/>
          <a:p>
            <a:pPr algn="ctr"/>
            <a:r>
              <a:rPr lang="ru-RU" sz="2800" b="1" dirty="0" smtClean="0">
                <a:solidFill>
                  <a:schemeClr val="tx1"/>
                </a:solidFill>
              </a:rPr>
              <a:t>2.1. </a:t>
            </a:r>
            <a:r>
              <a:rPr lang="ru-RU" sz="2800" b="1" dirty="0">
                <a:solidFill>
                  <a:schemeClr val="tx1"/>
                </a:solidFill>
              </a:rPr>
              <a:t>Функциональные требования</a:t>
            </a:r>
          </a:p>
        </p:txBody>
      </p:sp>
      <p:sp>
        <p:nvSpPr>
          <p:cNvPr id="3" name="Объект 2"/>
          <p:cNvSpPr>
            <a:spLocks noGrp="1"/>
          </p:cNvSpPr>
          <p:nvPr>
            <p:ph idx="1"/>
          </p:nvPr>
        </p:nvSpPr>
        <p:spPr>
          <a:xfrm>
            <a:off x="947057" y="762000"/>
            <a:ext cx="11038113" cy="5856514"/>
          </a:xfrm>
        </p:spPr>
        <p:txBody>
          <a:bodyPr/>
          <a:lstStyle/>
          <a:p>
            <a:r>
              <a:rPr lang="ru-RU" dirty="0" smtClean="0">
                <a:solidFill>
                  <a:schemeClr val="tx1"/>
                </a:solidFill>
              </a:rPr>
              <a:t>         Функциональные </a:t>
            </a:r>
            <a:r>
              <a:rPr lang="ru-RU" dirty="0">
                <a:solidFill>
                  <a:schemeClr val="tx1"/>
                </a:solidFill>
              </a:rPr>
              <a:t>требования для программных систем могут быть описаны разными </a:t>
            </a:r>
            <a:r>
              <a:rPr lang="ru-RU" dirty="0" smtClean="0">
                <a:solidFill>
                  <a:schemeClr val="tx1"/>
                </a:solidFill>
              </a:rPr>
              <a:t>        способами</a:t>
            </a:r>
            <a:r>
              <a:rPr lang="ru-RU" dirty="0">
                <a:solidFill>
                  <a:schemeClr val="tx1"/>
                </a:solidFill>
              </a:rPr>
              <a:t>. Рассмотрим для примера функциональные требования к библиотечной системе университета, предназначенной для заказа книг и документов из других </a:t>
            </a:r>
            <a:r>
              <a:rPr lang="ru-RU" dirty="0" smtClean="0">
                <a:solidFill>
                  <a:schemeClr val="tx1"/>
                </a:solidFill>
              </a:rPr>
              <a:t>библиотек.</a:t>
            </a:r>
            <a:endParaRPr lang="ru-RU" dirty="0">
              <a:solidFill>
                <a:schemeClr val="tx1"/>
              </a:solidFill>
            </a:endParaRPr>
          </a:p>
          <a:p>
            <a:pPr>
              <a:buFont typeface="+mj-lt"/>
              <a:buAutoNum type="arabicPeriod"/>
            </a:pPr>
            <a:r>
              <a:rPr lang="ru-RU" dirty="0" smtClean="0">
                <a:solidFill>
                  <a:schemeClr val="tx1"/>
                </a:solidFill>
              </a:rPr>
              <a:t>Пользователь </a:t>
            </a:r>
            <a:r>
              <a:rPr lang="ru-RU" dirty="0">
                <a:solidFill>
                  <a:schemeClr val="tx1"/>
                </a:solidFill>
              </a:rPr>
              <a:t>должен иметь возможность проводить поиск необходимых ему книг и документов или по всему множеству доступных каталожных баз данных или по определенному их </a:t>
            </a:r>
            <a:r>
              <a:rPr lang="ru-RU" dirty="0" smtClean="0">
                <a:solidFill>
                  <a:schemeClr val="tx1"/>
                </a:solidFill>
              </a:rPr>
              <a:t>подмножеству.</a:t>
            </a:r>
          </a:p>
          <a:p>
            <a:pPr>
              <a:buFont typeface="+mj-lt"/>
              <a:buAutoNum type="arabicPeriod"/>
            </a:pPr>
            <a:r>
              <a:rPr lang="ru-RU" dirty="0" smtClean="0">
                <a:solidFill>
                  <a:schemeClr val="tx1"/>
                </a:solidFill>
              </a:rPr>
              <a:t>Система </a:t>
            </a:r>
            <a:r>
              <a:rPr lang="ru-RU" dirty="0">
                <a:solidFill>
                  <a:schemeClr val="tx1"/>
                </a:solidFill>
              </a:rPr>
              <a:t>должна предоставлять пользователю подходящее средство просмотра библиотечных </a:t>
            </a:r>
            <a:r>
              <a:rPr lang="ru-RU" dirty="0" smtClean="0">
                <a:solidFill>
                  <a:schemeClr val="tx1"/>
                </a:solidFill>
              </a:rPr>
              <a:t>документов.</a:t>
            </a:r>
          </a:p>
          <a:p>
            <a:pPr>
              <a:buFont typeface="+mj-lt"/>
              <a:buAutoNum type="arabicPeriod"/>
            </a:pPr>
            <a:r>
              <a:rPr lang="ru-RU" dirty="0" smtClean="0">
                <a:solidFill>
                  <a:schemeClr val="tx1"/>
                </a:solidFill>
              </a:rPr>
              <a:t>Каждый </a:t>
            </a:r>
            <a:r>
              <a:rPr lang="ru-RU" dirty="0">
                <a:solidFill>
                  <a:schemeClr val="tx1"/>
                </a:solidFill>
              </a:rPr>
              <a:t>заказ должен быть снабжен уникальным идентификатором (</a:t>
            </a:r>
            <a:r>
              <a:rPr lang="en-US" dirty="0">
                <a:solidFill>
                  <a:schemeClr val="tx1"/>
                </a:solidFill>
              </a:rPr>
              <a:t>ORDER</a:t>
            </a:r>
            <a:r>
              <a:rPr lang="ru-RU" dirty="0">
                <a:solidFill>
                  <a:schemeClr val="tx1"/>
                </a:solidFill>
              </a:rPr>
              <a:t>_</a:t>
            </a:r>
            <a:r>
              <a:rPr lang="en-US" dirty="0">
                <a:solidFill>
                  <a:schemeClr val="tx1"/>
                </a:solidFill>
              </a:rPr>
              <a:t>ID</a:t>
            </a:r>
            <a:r>
              <a:rPr lang="ru-RU" dirty="0">
                <a:solidFill>
                  <a:schemeClr val="tx1"/>
                </a:solidFill>
              </a:rPr>
              <a:t>), который копируется в формуляр пользователя для постоянного хранения</a:t>
            </a:r>
            <a:r>
              <a:rPr lang="ru-RU" dirty="0" smtClean="0">
                <a:solidFill>
                  <a:schemeClr val="tx1"/>
                </a:solidFill>
              </a:rPr>
              <a:t>.</a:t>
            </a:r>
          </a:p>
          <a:p>
            <a:pPr marL="0" indent="0">
              <a:buNone/>
            </a:pPr>
            <a:endParaRPr lang="ru-RU" dirty="0">
              <a:solidFill>
                <a:schemeClr val="tx1"/>
              </a:solidFill>
            </a:endParaRPr>
          </a:p>
          <a:p>
            <a:r>
              <a:rPr lang="ru-RU" dirty="0">
                <a:solidFill>
                  <a:schemeClr val="tx1"/>
                </a:solidFill>
              </a:rPr>
              <a:t>Эти функциональные пользовательские требования определяют свойства, которыми должна обладать система. Они взяты из документа, содержащего пользовательские требования, и показывают, что функциональные требования могут быть описаны с разным уровнем детализации</a:t>
            </a:r>
          </a:p>
        </p:txBody>
      </p:sp>
    </p:spTree>
    <p:extLst>
      <p:ext uri="{BB962C8B-B14F-4D97-AF65-F5344CB8AC3E}">
        <p14:creationId xmlns:p14="http://schemas.microsoft.com/office/powerpoint/2010/main" val="33560073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1698" y="0"/>
            <a:ext cx="12030302" cy="1066800"/>
          </a:xfrm>
        </p:spPr>
        <p:txBody>
          <a:bodyPr/>
          <a:lstStyle/>
          <a:p>
            <a:pPr algn="ctr"/>
            <a:r>
              <a:rPr lang="ru-RU" dirty="0">
                <a:solidFill>
                  <a:schemeClr val="tx1"/>
                </a:solidFill>
              </a:rPr>
              <a:t>На рис. </a:t>
            </a:r>
            <a:r>
              <a:rPr lang="ru-RU" dirty="0" smtClean="0">
                <a:solidFill>
                  <a:schemeClr val="tx1"/>
                </a:solidFill>
              </a:rPr>
              <a:t>показана </a:t>
            </a:r>
            <a:r>
              <a:rPr lang="ru-RU" dirty="0">
                <a:solidFill>
                  <a:schemeClr val="tx1"/>
                </a:solidFill>
              </a:rPr>
              <a:t>модель конечного автомата (диаграмма состояний) простой микроволновой печи, оборудованной кнопками включения питания, таймера и запуска системы.</a:t>
            </a:r>
          </a:p>
          <a:p>
            <a:pPr algn="ctr"/>
            <a:endParaRPr lang="ru-RU" dirty="0">
              <a:solidFill>
                <a:schemeClr val="tx1"/>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7841" y="701045"/>
            <a:ext cx="8264973" cy="6058984"/>
          </a:xfrm>
          <a:prstGeom prst="rect">
            <a:avLst/>
          </a:prstGeom>
        </p:spPr>
      </p:pic>
    </p:spTree>
    <p:extLst>
      <p:ext uri="{BB962C8B-B14F-4D97-AF65-F5344CB8AC3E}">
        <p14:creationId xmlns:p14="http://schemas.microsoft.com/office/powerpoint/2010/main" val="5647648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16126" y="0"/>
            <a:ext cx="11975874" cy="2068286"/>
          </a:xfrm>
        </p:spPr>
        <p:txBody>
          <a:bodyPr/>
          <a:lstStyle/>
          <a:p>
            <a:r>
              <a:rPr lang="ru-RU" dirty="0">
                <a:solidFill>
                  <a:schemeClr val="tx1"/>
                </a:solidFill>
              </a:rPr>
              <a:t>Основная проблема метода конечного автомата состоит в том, что число возможных состояний может быть очень велико. Поэтому для моделей больших систем необходима структуризация возможных состояний системы. Один из способов структуризации состоит в использовании </a:t>
            </a:r>
            <a:r>
              <a:rPr lang="ru-RU" dirty="0" err="1">
                <a:solidFill>
                  <a:schemeClr val="tx1"/>
                </a:solidFill>
              </a:rPr>
              <a:t>суперсостояний</a:t>
            </a:r>
            <a:r>
              <a:rPr lang="ru-RU" dirty="0">
                <a:solidFill>
                  <a:schemeClr val="tx1"/>
                </a:solidFill>
              </a:rPr>
              <a:t>, которые объединяют ряд отдельных состояний. Такое </a:t>
            </a:r>
            <a:r>
              <a:rPr lang="ru-RU" dirty="0" err="1">
                <a:solidFill>
                  <a:schemeClr val="tx1"/>
                </a:solidFill>
              </a:rPr>
              <a:t>суперсостояние</a:t>
            </a:r>
            <a:r>
              <a:rPr lang="ru-RU" dirty="0">
                <a:solidFill>
                  <a:schemeClr val="tx1"/>
                </a:solidFill>
              </a:rPr>
              <a:t> подобно одному состоянию модели высокого уровня, которое детализируется на отдельной диаграмме. Для иллюстрации этого понятия рассмотрим состояние </a:t>
            </a:r>
            <a:r>
              <a:rPr lang="ru-RU" dirty="0" smtClean="0">
                <a:solidFill>
                  <a:schemeClr val="tx1"/>
                </a:solidFill>
              </a:rPr>
              <a:t>«Работа </a:t>
            </a:r>
            <a:r>
              <a:rPr lang="ru-RU" dirty="0">
                <a:solidFill>
                  <a:schemeClr val="tx1"/>
                </a:solidFill>
              </a:rPr>
              <a:t>модели микроволновой </a:t>
            </a:r>
            <a:r>
              <a:rPr lang="ru-RU" dirty="0" smtClean="0">
                <a:solidFill>
                  <a:schemeClr val="tx1"/>
                </a:solidFill>
              </a:rPr>
              <a:t>печи». </a:t>
            </a:r>
            <a:endParaRPr lang="ru-RU" dirty="0">
              <a:solidFill>
                <a:schemeClr val="tx1"/>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740" y="1846848"/>
            <a:ext cx="5898513" cy="4836981"/>
          </a:xfrm>
          <a:prstGeom prst="rect">
            <a:avLst/>
          </a:prstGeom>
        </p:spPr>
      </p:pic>
      <p:sp>
        <p:nvSpPr>
          <p:cNvPr id="5" name="TextBox 4"/>
          <p:cNvSpPr txBox="1"/>
          <p:nvPr/>
        </p:nvSpPr>
        <p:spPr>
          <a:xfrm>
            <a:off x="6737867" y="2436512"/>
            <a:ext cx="5454133" cy="3970318"/>
          </a:xfrm>
          <a:prstGeom prst="rect">
            <a:avLst/>
          </a:prstGeom>
          <a:noFill/>
        </p:spPr>
        <p:txBody>
          <a:bodyPr wrap="square" rtlCol="0">
            <a:spAutoFit/>
          </a:bodyPr>
          <a:lstStyle/>
          <a:p>
            <a:r>
              <a:rPr lang="ru-RU" dirty="0" smtClean="0"/>
              <a:t>	Состояние </a:t>
            </a:r>
            <a:r>
              <a:rPr lang="ru-RU" dirty="0"/>
              <a:t>Работа включает ряд </a:t>
            </a:r>
            <a:r>
              <a:rPr lang="ru-RU" dirty="0" err="1"/>
              <a:t>подсостояний</a:t>
            </a:r>
            <a:r>
              <a:rPr lang="ru-RU" dirty="0" smtClean="0"/>
              <a:t>. </a:t>
            </a:r>
            <a:r>
              <a:rPr lang="ru-RU" dirty="0"/>
              <a:t>Диаграмма на рис. </a:t>
            </a:r>
            <a:r>
              <a:rPr lang="ru-RU" dirty="0" smtClean="0"/>
              <a:t>показывает</a:t>
            </a:r>
            <a:r>
              <a:rPr lang="ru-RU" dirty="0"/>
              <a:t>, что в состоянии Работа сначала проверяется готовность печи к работе и, если обнаружены какие-либо проблемы, включается аварийная сигнализация и печь выключается. В состоянии Нагрев работает микроволновой генератор в течение указанного времени, по завершении его работы автоматически подается звуковой сигнал. Если во время работы печи будет открыта дверь, система переходит в состояние Выключено, как показано на </a:t>
            </a:r>
            <a:r>
              <a:rPr lang="ru-RU" dirty="0" smtClean="0"/>
              <a:t>рис.</a:t>
            </a:r>
            <a:endParaRPr lang="ru-RU" dirty="0"/>
          </a:p>
          <a:p>
            <a:endParaRPr lang="ru-RU" dirty="0"/>
          </a:p>
        </p:txBody>
      </p:sp>
    </p:spTree>
    <p:extLst>
      <p:ext uri="{BB962C8B-B14F-4D97-AF65-F5344CB8AC3E}">
        <p14:creationId xmlns:p14="http://schemas.microsoft.com/office/powerpoint/2010/main" val="23778703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2497" y="0"/>
            <a:ext cx="11939503" cy="653143"/>
          </a:xfrm>
        </p:spPr>
        <p:txBody>
          <a:bodyPr>
            <a:normAutofit/>
          </a:bodyPr>
          <a:lstStyle/>
          <a:p>
            <a:pPr algn="ctr"/>
            <a:r>
              <a:rPr lang="ru-RU" sz="2800" b="1" dirty="0" smtClean="0">
                <a:solidFill>
                  <a:schemeClr val="tx1"/>
                </a:solidFill>
              </a:rPr>
              <a:t>4.3. </a:t>
            </a:r>
            <a:r>
              <a:rPr lang="ru-RU" sz="2800" b="1" dirty="0">
                <a:solidFill>
                  <a:schemeClr val="tx1"/>
                </a:solidFill>
              </a:rPr>
              <a:t>Объектные модели</a:t>
            </a:r>
            <a:endParaRPr lang="ru-RU" sz="2800" b="1" dirty="0">
              <a:solidFill>
                <a:schemeClr val="tx1"/>
              </a:solidFill>
            </a:endParaRPr>
          </a:p>
        </p:txBody>
      </p:sp>
      <p:sp>
        <p:nvSpPr>
          <p:cNvPr id="3" name="Объект 2"/>
          <p:cNvSpPr>
            <a:spLocks noGrp="1"/>
          </p:cNvSpPr>
          <p:nvPr>
            <p:ph idx="1"/>
          </p:nvPr>
        </p:nvSpPr>
        <p:spPr>
          <a:xfrm>
            <a:off x="827314" y="1240971"/>
            <a:ext cx="11212286" cy="5442858"/>
          </a:xfrm>
        </p:spPr>
        <p:txBody>
          <a:bodyPr/>
          <a:lstStyle/>
          <a:p>
            <a:r>
              <a:rPr lang="ru-RU" dirty="0">
                <a:solidFill>
                  <a:schemeClr val="tx1"/>
                </a:solidFill>
              </a:rPr>
              <a:t>Объектно-ориентированный подход широко используется при разработке программного обеспечения, особенно для разработки интерактивных систем. В этом случае системные требования формируются на основе объектной модели, а программирование выполняется с помощью объектно-ориентированных языков, таких, как </a:t>
            </a:r>
            <a:r>
              <a:rPr lang="en-US" dirty="0">
                <a:solidFill>
                  <a:schemeClr val="tx1"/>
                </a:solidFill>
              </a:rPr>
              <a:t>Java</a:t>
            </a:r>
            <a:r>
              <a:rPr lang="ru-RU" dirty="0">
                <a:solidFill>
                  <a:schemeClr val="tx1"/>
                </a:solidFill>
              </a:rPr>
              <a:t> или C++.</a:t>
            </a:r>
          </a:p>
          <a:p>
            <a:r>
              <a:rPr lang="ru-RU" dirty="0">
                <a:solidFill>
                  <a:schemeClr val="tx1"/>
                </a:solidFill>
              </a:rPr>
              <a:t>Объектные модели, разработанные для формирования требований, могут использоваться как для представления данных, так и для процессов их обработки. Они также полезны для классификации системных сущностей и могут представлять сущности, состоящие из других сущностей</a:t>
            </a:r>
            <a:r>
              <a:rPr lang="ru-RU" dirty="0" smtClean="0">
                <a:solidFill>
                  <a:schemeClr val="tx1"/>
                </a:solidFill>
              </a:rPr>
              <a:t>.</a:t>
            </a:r>
          </a:p>
          <a:p>
            <a:r>
              <a:rPr lang="ru-RU" b="1" dirty="0">
                <a:solidFill>
                  <a:schemeClr val="tx1"/>
                </a:solidFill>
              </a:rPr>
              <a:t>Класс объектов </a:t>
            </a:r>
            <a:r>
              <a:rPr lang="ru-RU" dirty="0">
                <a:solidFill>
                  <a:schemeClr val="tx1"/>
                </a:solidFill>
              </a:rPr>
              <a:t>– это абстракция множества объектов, которые определяются общими атрибутами (как в семантической модели данных) и сервисами или операциями, которые обеспечиваются каждым объектом. </a:t>
            </a:r>
            <a:r>
              <a:rPr lang="ru-RU" b="1" dirty="0">
                <a:solidFill>
                  <a:schemeClr val="tx1"/>
                </a:solidFill>
              </a:rPr>
              <a:t>Объекты</a:t>
            </a:r>
            <a:r>
              <a:rPr lang="ru-RU" dirty="0">
                <a:solidFill>
                  <a:schemeClr val="tx1"/>
                </a:solidFill>
              </a:rPr>
              <a:t> - это исполняемые сущности с атрибутами и сервисами класса объектов. Объекты представляют собой реализацию класса, на основе одного класса можно создать много различных объектов. </a:t>
            </a:r>
            <a:endParaRPr lang="ru-RU" dirty="0" smtClean="0">
              <a:solidFill>
                <a:schemeClr val="tx1"/>
              </a:solidFill>
            </a:endParaRPr>
          </a:p>
          <a:p>
            <a:r>
              <a:rPr lang="ru-RU" dirty="0">
                <a:solidFill>
                  <a:schemeClr val="tx1"/>
                </a:solidFill>
              </a:rPr>
              <a:t>Идентификация объектов и классов объектов считается наиболее сложной задачей в процессе объектно-ориентированной разработки систем. Определение объектов – это основа для анализа и проектирования системы. </a:t>
            </a:r>
            <a:endParaRPr lang="ru-RU" dirty="0">
              <a:solidFill>
                <a:schemeClr val="tx1"/>
              </a:solidFill>
            </a:endParaRPr>
          </a:p>
        </p:txBody>
      </p:sp>
    </p:spTree>
    <p:extLst>
      <p:ext uri="{BB962C8B-B14F-4D97-AF65-F5344CB8AC3E}">
        <p14:creationId xmlns:p14="http://schemas.microsoft.com/office/powerpoint/2010/main" val="38388133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971224" y="228601"/>
            <a:ext cx="6220776" cy="6520542"/>
          </a:xfrm>
        </p:spPr>
        <p:txBody>
          <a:bodyPr>
            <a:normAutofit lnSpcReduction="10000"/>
          </a:bodyPr>
          <a:lstStyle/>
          <a:p>
            <a:r>
              <a:rPr lang="ru-RU" dirty="0">
                <a:solidFill>
                  <a:schemeClr val="tx1"/>
                </a:solidFill>
              </a:rPr>
              <a:t>Различные методы объектно-ориентированного анализа были предложены в 1990-х годах </a:t>
            </a:r>
            <a:r>
              <a:rPr lang="ru-RU" dirty="0" err="1" smtClean="0">
                <a:solidFill>
                  <a:schemeClr val="tx1"/>
                </a:solidFill>
              </a:rPr>
              <a:t>Бучем</a:t>
            </a:r>
            <a:r>
              <a:rPr lang="ru-RU" dirty="0" smtClean="0">
                <a:solidFill>
                  <a:schemeClr val="tx1"/>
                </a:solidFill>
              </a:rPr>
              <a:t>, </a:t>
            </a:r>
            <a:r>
              <a:rPr lang="ru-RU" dirty="0">
                <a:solidFill>
                  <a:schemeClr val="tx1"/>
                </a:solidFill>
              </a:rPr>
              <a:t>Кодом и </a:t>
            </a:r>
            <a:r>
              <a:rPr lang="ru-RU" dirty="0" err="1" smtClean="0">
                <a:solidFill>
                  <a:schemeClr val="tx1"/>
                </a:solidFill>
              </a:rPr>
              <a:t>Джордоном</a:t>
            </a:r>
            <a:r>
              <a:rPr lang="ru-RU" dirty="0" smtClean="0">
                <a:solidFill>
                  <a:schemeClr val="tx1"/>
                </a:solidFill>
              </a:rPr>
              <a:t>, </a:t>
            </a:r>
            <a:r>
              <a:rPr lang="ru-RU" dirty="0">
                <a:solidFill>
                  <a:schemeClr val="tx1"/>
                </a:solidFill>
              </a:rPr>
              <a:t>а также </a:t>
            </a:r>
            <a:r>
              <a:rPr lang="ru-RU" dirty="0" err="1" smtClean="0">
                <a:solidFill>
                  <a:schemeClr val="tx1"/>
                </a:solidFill>
              </a:rPr>
              <a:t>Рамбо</a:t>
            </a:r>
            <a:r>
              <a:rPr lang="ru-RU" dirty="0" smtClean="0">
                <a:solidFill>
                  <a:schemeClr val="tx1"/>
                </a:solidFill>
              </a:rPr>
              <a:t>. </a:t>
            </a:r>
            <a:r>
              <a:rPr lang="ru-RU" dirty="0">
                <a:solidFill>
                  <a:schemeClr val="tx1"/>
                </a:solidFill>
              </a:rPr>
              <a:t>Эти методы имели много общего, поэтому три главных разработчика – Буч, </a:t>
            </a:r>
            <a:r>
              <a:rPr lang="ru-RU" dirty="0" err="1">
                <a:solidFill>
                  <a:schemeClr val="tx1"/>
                </a:solidFill>
              </a:rPr>
              <a:t>Рамбо</a:t>
            </a:r>
            <a:r>
              <a:rPr lang="ru-RU" dirty="0">
                <a:solidFill>
                  <a:schemeClr val="tx1"/>
                </a:solidFill>
              </a:rPr>
              <a:t> и </a:t>
            </a:r>
            <a:r>
              <a:rPr lang="ru-RU" dirty="0" smtClean="0">
                <a:solidFill>
                  <a:schemeClr val="tx1"/>
                </a:solidFill>
              </a:rPr>
              <a:t>Якобсон </a:t>
            </a:r>
            <a:r>
              <a:rPr lang="ru-RU" dirty="0">
                <a:solidFill>
                  <a:schemeClr val="tx1"/>
                </a:solidFill>
              </a:rPr>
              <a:t>– решили интегрировать их для разработки унифицированного </a:t>
            </a:r>
            <a:r>
              <a:rPr lang="ru-RU" dirty="0" smtClean="0">
                <a:solidFill>
                  <a:schemeClr val="tx1"/>
                </a:solidFill>
              </a:rPr>
              <a:t>метода. </a:t>
            </a:r>
            <a:r>
              <a:rPr lang="ru-RU" dirty="0">
                <a:solidFill>
                  <a:schemeClr val="tx1"/>
                </a:solidFill>
              </a:rPr>
              <a:t>В результате разработанный ими унифицированный язык моделирования (</a:t>
            </a:r>
            <a:r>
              <a:rPr lang="en-US" b="1" dirty="0">
                <a:solidFill>
                  <a:schemeClr val="tx1"/>
                </a:solidFill>
              </a:rPr>
              <a:t>Unified Modeling Language</a:t>
            </a:r>
            <a:r>
              <a:rPr lang="ru-RU" b="1" dirty="0">
                <a:solidFill>
                  <a:schemeClr val="tx1"/>
                </a:solidFill>
              </a:rPr>
              <a:t> – </a:t>
            </a:r>
            <a:r>
              <a:rPr lang="en-US" b="1" dirty="0">
                <a:solidFill>
                  <a:schemeClr val="tx1"/>
                </a:solidFill>
              </a:rPr>
              <a:t>UML</a:t>
            </a:r>
            <a:r>
              <a:rPr lang="ru-RU" dirty="0">
                <a:solidFill>
                  <a:schemeClr val="tx1"/>
                </a:solidFill>
              </a:rPr>
              <a:t>) стал фактическим стандартом для моделирования объектов. </a:t>
            </a:r>
            <a:r>
              <a:rPr lang="en-US" dirty="0">
                <a:solidFill>
                  <a:schemeClr val="tx1"/>
                </a:solidFill>
              </a:rPr>
              <a:t>UML</a:t>
            </a:r>
            <a:r>
              <a:rPr lang="ru-RU" dirty="0">
                <a:solidFill>
                  <a:schemeClr val="tx1"/>
                </a:solidFill>
              </a:rPr>
              <a:t> предлагает нотации для различных типов системных моделей. </a:t>
            </a:r>
            <a:endParaRPr lang="ru-RU" dirty="0" smtClean="0">
              <a:solidFill>
                <a:schemeClr val="tx1"/>
              </a:solidFill>
            </a:endParaRPr>
          </a:p>
          <a:p>
            <a:r>
              <a:rPr lang="ru-RU" dirty="0" smtClean="0">
                <a:solidFill>
                  <a:schemeClr val="tx1"/>
                </a:solidFill>
              </a:rPr>
              <a:t>В </a:t>
            </a:r>
            <a:r>
              <a:rPr lang="en-US" dirty="0">
                <a:solidFill>
                  <a:schemeClr val="tx1"/>
                </a:solidFill>
              </a:rPr>
              <a:t>UML</a:t>
            </a:r>
            <a:r>
              <a:rPr lang="ru-RU" dirty="0">
                <a:solidFill>
                  <a:schemeClr val="tx1"/>
                </a:solidFill>
              </a:rPr>
              <a:t> класс объектов представлен вертикально ориентированным прямоугольником с тремя </a:t>
            </a:r>
            <a:r>
              <a:rPr lang="ru-RU" dirty="0" smtClean="0">
                <a:solidFill>
                  <a:schemeClr val="tx1"/>
                </a:solidFill>
              </a:rPr>
              <a:t>секциями.</a:t>
            </a:r>
            <a:endParaRPr lang="ru-RU" dirty="0">
              <a:solidFill>
                <a:schemeClr val="tx1"/>
              </a:solidFill>
            </a:endParaRPr>
          </a:p>
          <a:p>
            <a:pPr marL="0" indent="0">
              <a:buNone/>
            </a:pPr>
            <a:r>
              <a:rPr lang="ru-RU" b="1" dirty="0" smtClean="0">
                <a:solidFill>
                  <a:schemeClr val="tx1"/>
                </a:solidFill>
              </a:rPr>
              <a:t>	1</a:t>
            </a:r>
            <a:r>
              <a:rPr lang="ru-RU" b="1" dirty="0">
                <a:solidFill>
                  <a:schemeClr val="tx1"/>
                </a:solidFill>
              </a:rPr>
              <a:t>. </a:t>
            </a:r>
            <a:r>
              <a:rPr lang="ru-RU" dirty="0">
                <a:solidFill>
                  <a:schemeClr val="tx1"/>
                </a:solidFill>
              </a:rPr>
              <a:t>В верхней секции располагается имя класса.</a:t>
            </a:r>
          </a:p>
          <a:p>
            <a:pPr marL="0" indent="0">
              <a:buNone/>
            </a:pPr>
            <a:r>
              <a:rPr lang="ru-RU" b="1" dirty="0" smtClean="0">
                <a:solidFill>
                  <a:schemeClr val="tx1"/>
                </a:solidFill>
              </a:rPr>
              <a:t>	2</a:t>
            </a:r>
            <a:r>
              <a:rPr lang="ru-RU" b="1" dirty="0">
                <a:solidFill>
                  <a:schemeClr val="tx1"/>
                </a:solidFill>
              </a:rPr>
              <a:t>. </a:t>
            </a:r>
            <a:r>
              <a:rPr lang="ru-RU" dirty="0">
                <a:solidFill>
                  <a:schemeClr val="tx1"/>
                </a:solidFill>
              </a:rPr>
              <a:t>Атрибуты класса находятся в средней секции.</a:t>
            </a:r>
          </a:p>
          <a:p>
            <a:pPr marL="0" indent="0">
              <a:buNone/>
            </a:pPr>
            <a:r>
              <a:rPr lang="ru-RU" b="1" dirty="0" smtClean="0">
                <a:solidFill>
                  <a:schemeClr val="tx1"/>
                </a:solidFill>
              </a:rPr>
              <a:t>	3</a:t>
            </a:r>
            <a:r>
              <a:rPr lang="ru-RU" b="1" dirty="0">
                <a:solidFill>
                  <a:schemeClr val="tx1"/>
                </a:solidFill>
              </a:rPr>
              <a:t>.</a:t>
            </a:r>
            <a:r>
              <a:rPr lang="ru-RU" dirty="0">
                <a:solidFill>
                  <a:schemeClr val="tx1"/>
                </a:solidFill>
              </a:rPr>
              <a:t> Операции, связанные с классом, приводятся в </a:t>
            </a:r>
            <a:r>
              <a:rPr lang="ru-RU" dirty="0" smtClean="0">
                <a:solidFill>
                  <a:schemeClr val="tx1"/>
                </a:solidFill>
              </a:rPr>
              <a:t> 	нижней </a:t>
            </a:r>
            <a:r>
              <a:rPr lang="ru-RU" dirty="0">
                <a:solidFill>
                  <a:schemeClr val="tx1"/>
                </a:solidFill>
              </a:rPr>
              <a:t>секции прямоугольника.</a:t>
            </a:r>
          </a:p>
          <a:p>
            <a:endParaRPr lang="ru-RU" dirty="0">
              <a:solidFill>
                <a:schemeClr val="tx1"/>
              </a:solidFill>
            </a:endParaRPr>
          </a:p>
          <a:p>
            <a:pPr marL="0" indent="0">
              <a:buNone/>
            </a:pPr>
            <a:endParaRPr lang="ru-RU" dirty="0">
              <a:solidFill>
                <a:schemeClr val="tx1"/>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05" y="735763"/>
            <a:ext cx="5868219" cy="5506218"/>
          </a:xfrm>
          <a:prstGeom prst="rect">
            <a:avLst/>
          </a:prstGeom>
        </p:spPr>
      </p:pic>
    </p:spTree>
    <p:extLst>
      <p:ext uri="{BB962C8B-B14F-4D97-AF65-F5344CB8AC3E}">
        <p14:creationId xmlns:p14="http://schemas.microsoft.com/office/powerpoint/2010/main" val="36906053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7182" y="0"/>
            <a:ext cx="12004818" cy="555171"/>
          </a:xfrm>
        </p:spPr>
        <p:txBody>
          <a:bodyPr>
            <a:normAutofit/>
          </a:bodyPr>
          <a:lstStyle/>
          <a:p>
            <a:pPr algn="ctr"/>
            <a:r>
              <a:rPr lang="ru-RU" sz="2800" b="1" smtClean="0">
                <a:solidFill>
                  <a:schemeClr val="tx1"/>
                </a:solidFill>
              </a:rPr>
              <a:t>4.4. Инструментальные CASE-средства</a:t>
            </a:r>
            <a:endParaRPr lang="ru-RU" sz="2800" b="1" dirty="0">
              <a:solidFill>
                <a:schemeClr val="tx1"/>
              </a:solidFill>
            </a:endParaRPr>
          </a:p>
        </p:txBody>
      </p:sp>
      <p:sp>
        <p:nvSpPr>
          <p:cNvPr id="3" name="Объект 2"/>
          <p:cNvSpPr>
            <a:spLocks noGrp="1"/>
          </p:cNvSpPr>
          <p:nvPr>
            <p:ph idx="1"/>
          </p:nvPr>
        </p:nvSpPr>
        <p:spPr>
          <a:xfrm>
            <a:off x="187181" y="576941"/>
            <a:ext cx="11797990" cy="2155373"/>
          </a:xfrm>
        </p:spPr>
        <p:txBody>
          <a:bodyPr/>
          <a:lstStyle/>
          <a:p>
            <a:r>
              <a:rPr lang="ru-RU" smtClean="0">
                <a:solidFill>
                  <a:schemeClr val="tx1"/>
                </a:solidFill>
              </a:rPr>
              <a:t>Это пакет программных средств, который поддерживает отдельные этапы процесса разработки программного обеспечения: проектирование, написание программного кода или тестирование. </a:t>
            </a:r>
            <a:r>
              <a:rPr lang="ru-RU" b="1" smtClean="0">
                <a:solidFill>
                  <a:schemeClr val="tx1"/>
                </a:solidFill>
              </a:rPr>
              <a:t>Преимущество</a:t>
            </a:r>
            <a:r>
              <a:rPr lang="ru-RU" smtClean="0">
                <a:solidFill>
                  <a:schemeClr val="tx1"/>
                </a:solidFill>
              </a:rPr>
              <a:t> группирования </a:t>
            </a:r>
            <a:r>
              <a:rPr lang="en-US" b="1" smtClean="0">
                <a:solidFill>
                  <a:schemeClr val="tx1"/>
                </a:solidFill>
              </a:rPr>
              <a:t>CASE</a:t>
            </a:r>
            <a:r>
              <a:rPr lang="ru-RU" b="1" smtClean="0">
                <a:solidFill>
                  <a:schemeClr val="tx1"/>
                </a:solidFill>
              </a:rPr>
              <a:t>-средств </a:t>
            </a:r>
            <a:r>
              <a:rPr lang="ru-RU" smtClean="0">
                <a:solidFill>
                  <a:schemeClr val="tx1"/>
                </a:solidFill>
              </a:rPr>
              <a:t>в инструментальный пакет заключается в том, что, работая вместе, они обеспечивают более всестороннюю поддержку процесса разработки ПО, чем могут предложить отдельные инструментальные средства. Общие сервисы могут вызываться всеми средствами. Инструментальные средства можно объединить в пакет с помощью общих файлов, репозитория или общей структуры данных.</a:t>
            </a:r>
          </a:p>
          <a:p>
            <a:endParaRPr lang="ru-RU" smtClean="0">
              <a:solidFill>
                <a:schemeClr val="tx1"/>
              </a:solidFill>
            </a:endParaRPr>
          </a:p>
          <a:p>
            <a:endParaRPr lang="ru-RU" dirty="0">
              <a:solidFill>
                <a:schemeClr val="tx1"/>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667" y="2732314"/>
            <a:ext cx="6019691" cy="3791408"/>
          </a:xfrm>
          <a:prstGeom prst="rect">
            <a:avLst/>
          </a:prstGeom>
        </p:spPr>
      </p:pic>
      <p:sp>
        <p:nvSpPr>
          <p:cNvPr id="5" name="TextBox 4"/>
          <p:cNvSpPr txBox="1"/>
          <p:nvPr/>
        </p:nvSpPr>
        <p:spPr>
          <a:xfrm>
            <a:off x="6890657" y="2876796"/>
            <a:ext cx="4822372" cy="3981204"/>
          </a:xfrm>
          <a:prstGeom prst="rect">
            <a:avLst/>
          </a:prstGeom>
          <a:noFill/>
        </p:spPr>
        <p:txBody>
          <a:bodyPr wrap="square" rtlCol="0">
            <a:spAutoFit/>
          </a:bodyPr>
          <a:lstStyle/>
          <a:p>
            <a:r>
              <a:rPr lang="ru-RU" dirty="0" smtClean="0"/>
              <a:t>	На </a:t>
            </a:r>
            <a:r>
              <a:rPr lang="ru-RU" dirty="0"/>
              <a:t>рис. показана схема пакета инструментальных средств поддержки анализа и проектирования ПО. Инструментальные средства обычно объединяются через общий </a:t>
            </a:r>
            <a:r>
              <a:rPr lang="ru-RU" dirty="0" err="1"/>
              <a:t>репозиторий</a:t>
            </a:r>
            <a:r>
              <a:rPr lang="ru-RU" dirty="0"/>
              <a:t>, структура которого является собственностью разработчика пакета инструментальных средств. Пакеты инструментальных средств обычно закрыты, т.е. не рассчитаны на добавление пользователями собственных инструментов или на изменение средств пакета.</a:t>
            </a:r>
          </a:p>
          <a:p>
            <a:endParaRPr lang="ru-RU" dirty="0"/>
          </a:p>
        </p:txBody>
      </p:sp>
    </p:spTree>
    <p:extLst>
      <p:ext uri="{BB962C8B-B14F-4D97-AF65-F5344CB8AC3E}">
        <p14:creationId xmlns:p14="http://schemas.microsoft.com/office/powerpoint/2010/main" val="36389860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76943" y="206828"/>
            <a:ext cx="11440886" cy="6498771"/>
          </a:xfrm>
        </p:spPr>
        <p:txBody>
          <a:bodyPr>
            <a:normAutofit lnSpcReduction="10000"/>
          </a:bodyPr>
          <a:lstStyle/>
          <a:p>
            <a:pPr algn="ctr"/>
            <a:r>
              <a:rPr lang="ru-RU" dirty="0">
                <a:solidFill>
                  <a:schemeClr val="tx1"/>
                </a:solidFill>
              </a:rPr>
              <a:t>Ниже перечислены средства, которые входят в пакет инструментальных средств, показанный на </a:t>
            </a:r>
            <a:r>
              <a:rPr lang="ru-RU" dirty="0" smtClean="0">
                <a:solidFill>
                  <a:schemeClr val="tx1"/>
                </a:solidFill>
              </a:rPr>
              <a:t>предыдущем рисунке.</a:t>
            </a:r>
            <a:endParaRPr lang="ru-RU" dirty="0">
              <a:solidFill>
                <a:schemeClr val="tx1"/>
              </a:solidFill>
            </a:endParaRPr>
          </a:p>
          <a:p>
            <a:pPr marL="0" indent="0">
              <a:buNone/>
            </a:pPr>
            <a:r>
              <a:rPr lang="ru-RU" b="1" dirty="0" smtClean="0">
                <a:solidFill>
                  <a:schemeClr val="tx1"/>
                </a:solidFill>
              </a:rPr>
              <a:t>1</a:t>
            </a:r>
            <a:r>
              <a:rPr lang="ru-RU" b="1" dirty="0">
                <a:solidFill>
                  <a:schemeClr val="tx1"/>
                </a:solidFill>
              </a:rPr>
              <a:t>.</a:t>
            </a:r>
            <a:r>
              <a:rPr lang="ru-RU" dirty="0">
                <a:solidFill>
                  <a:schemeClr val="tx1"/>
                </a:solidFill>
              </a:rPr>
              <a:t> 	</a:t>
            </a:r>
            <a:r>
              <a:rPr lang="ru-RU" b="1" i="1" dirty="0">
                <a:solidFill>
                  <a:schemeClr val="tx1"/>
                </a:solidFill>
              </a:rPr>
              <a:t>Редакторы диаграмм </a:t>
            </a:r>
            <a:r>
              <a:rPr lang="ru-RU" dirty="0">
                <a:solidFill>
                  <a:schemeClr val="tx1"/>
                </a:solidFill>
              </a:rPr>
              <a:t>предназначены для создания диаграмм потоков данных, иерархий объектов, диаграмм "сущность-связь" и т.д. Эти редакторы не только имеют средства рисования, но и поддерживают различные типы объектов, используемые в диаграммах.</a:t>
            </a:r>
          </a:p>
          <a:p>
            <a:pPr marL="0" indent="0">
              <a:buNone/>
            </a:pPr>
            <a:r>
              <a:rPr lang="ru-RU" b="1" dirty="0">
                <a:solidFill>
                  <a:schemeClr val="tx1"/>
                </a:solidFill>
              </a:rPr>
              <a:t>2.</a:t>
            </a:r>
            <a:r>
              <a:rPr lang="ru-RU" dirty="0">
                <a:solidFill>
                  <a:schemeClr val="tx1"/>
                </a:solidFill>
              </a:rPr>
              <a:t> 	</a:t>
            </a:r>
            <a:r>
              <a:rPr lang="ru-RU" b="1" i="1" dirty="0">
                <a:solidFill>
                  <a:schemeClr val="tx1"/>
                </a:solidFill>
              </a:rPr>
              <a:t>Средства проектирования</a:t>
            </a:r>
            <a:r>
              <a:rPr lang="ru-RU" i="1" dirty="0">
                <a:solidFill>
                  <a:schemeClr val="tx1"/>
                </a:solidFill>
              </a:rPr>
              <a:t>, анализа и проверки </a:t>
            </a:r>
            <a:r>
              <a:rPr lang="ru-RU" dirty="0">
                <a:solidFill>
                  <a:schemeClr val="tx1"/>
                </a:solidFill>
              </a:rPr>
              <a:t>выполняют проектирование ПО и создают отчет об ошибках и дефектах в системной архитектуре. Они могут работать совместно с системой редактирования, поэтому обнаруженные ошибки можно устранить на ранней стадии процесса проектирования.</a:t>
            </a:r>
          </a:p>
          <a:p>
            <a:pPr marL="0" indent="0">
              <a:buNone/>
            </a:pPr>
            <a:r>
              <a:rPr lang="ru-RU" b="1" dirty="0">
                <a:solidFill>
                  <a:schemeClr val="tx1"/>
                </a:solidFill>
              </a:rPr>
              <a:t>3.</a:t>
            </a:r>
            <a:r>
              <a:rPr lang="ru-RU" dirty="0">
                <a:solidFill>
                  <a:schemeClr val="tx1"/>
                </a:solidFill>
              </a:rPr>
              <a:t> 	</a:t>
            </a:r>
            <a:r>
              <a:rPr lang="ru-RU" b="1" i="1" dirty="0">
                <a:solidFill>
                  <a:schemeClr val="tx1"/>
                </a:solidFill>
              </a:rPr>
              <a:t>Центральный </a:t>
            </a:r>
            <a:r>
              <a:rPr lang="ru-RU" b="1" i="1" dirty="0" err="1">
                <a:solidFill>
                  <a:schemeClr val="tx1"/>
                </a:solidFill>
              </a:rPr>
              <a:t>репозиторий</a:t>
            </a:r>
            <a:r>
              <a:rPr lang="ru-RU" b="1" i="1" dirty="0">
                <a:solidFill>
                  <a:schemeClr val="tx1"/>
                </a:solidFill>
              </a:rPr>
              <a:t> </a:t>
            </a:r>
            <a:r>
              <a:rPr lang="ru-RU" dirty="0">
                <a:solidFill>
                  <a:schemeClr val="tx1"/>
                </a:solidFill>
              </a:rPr>
              <a:t>позволяет проектировщику найти нужный проект и соответствующую проектную информацию.</a:t>
            </a:r>
          </a:p>
          <a:p>
            <a:pPr marL="0" indent="0">
              <a:buNone/>
            </a:pPr>
            <a:r>
              <a:rPr lang="ru-RU" b="1" dirty="0">
                <a:solidFill>
                  <a:schemeClr val="tx1"/>
                </a:solidFill>
              </a:rPr>
              <a:t>4.</a:t>
            </a:r>
            <a:r>
              <a:rPr lang="ru-RU" dirty="0">
                <a:solidFill>
                  <a:schemeClr val="tx1"/>
                </a:solidFill>
              </a:rPr>
              <a:t> 	</a:t>
            </a:r>
            <a:r>
              <a:rPr lang="ru-RU" b="1" i="1" dirty="0">
                <a:solidFill>
                  <a:schemeClr val="tx1"/>
                </a:solidFill>
              </a:rPr>
              <a:t>Словарь </a:t>
            </a:r>
            <a:r>
              <a:rPr lang="ru-RU" b="1" dirty="0">
                <a:solidFill>
                  <a:schemeClr val="tx1"/>
                </a:solidFill>
              </a:rPr>
              <a:t>данных </a:t>
            </a:r>
            <a:r>
              <a:rPr lang="ru-RU" dirty="0">
                <a:solidFill>
                  <a:schemeClr val="tx1"/>
                </a:solidFill>
              </a:rPr>
              <a:t>хранит информацию об объектах, которые используются в структуре системы.</a:t>
            </a:r>
          </a:p>
          <a:p>
            <a:pPr marL="0" indent="0">
              <a:buNone/>
            </a:pPr>
            <a:r>
              <a:rPr lang="ru-RU" b="1" dirty="0">
                <a:solidFill>
                  <a:schemeClr val="tx1"/>
                </a:solidFill>
              </a:rPr>
              <a:t>5.</a:t>
            </a:r>
            <a:r>
              <a:rPr lang="ru-RU" dirty="0">
                <a:solidFill>
                  <a:schemeClr val="tx1"/>
                </a:solidFill>
              </a:rPr>
              <a:t> 	</a:t>
            </a:r>
            <a:r>
              <a:rPr lang="ru-RU" b="1" i="1" dirty="0">
                <a:solidFill>
                  <a:schemeClr val="tx1"/>
                </a:solidFill>
              </a:rPr>
              <a:t>Средства генерирования отчетов </a:t>
            </a:r>
            <a:r>
              <a:rPr lang="ru-RU" dirty="0">
                <a:solidFill>
                  <a:schemeClr val="tx1"/>
                </a:solidFill>
              </a:rPr>
              <a:t>на основе информации из центрального </a:t>
            </a:r>
            <a:r>
              <a:rPr lang="ru-RU" dirty="0" err="1">
                <a:solidFill>
                  <a:schemeClr val="tx1"/>
                </a:solidFill>
              </a:rPr>
              <a:t>репозитория</a:t>
            </a:r>
            <a:r>
              <a:rPr lang="ru-RU" dirty="0">
                <a:solidFill>
                  <a:schemeClr val="tx1"/>
                </a:solidFill>
              </a:rPr>
              <a:t> автоматически генерируют системную документацию.</a:t>
            </a:r>
          </a:p>
          <a:p>
            <a:pPr marL="0" indent="0">
              <a:buNone/>
            </a:pPr>
            <a:r>
              <a:rPr lang="ru-RU" b="1" dirty="0">
                <a:solidFill>
                  <a:schemeClr val="tx1"/>
                </a:solidFill>
              </a:rPr>
              <a:t>6.</a:t>
            </a:r>
            <a:r>
              <a:rPr lang="ru-RU" dirty="0">
                <a:solidFill>
                  <a:schemeClr val="tx1"/>
                </a:solidFill>
              </a:rPr>
              <a:t> 	</a:t>
            </a:r>
            <a:r>
              <a:rPr lang="ru-RU" b="1" i="1" dirty="0">
                <a:solidFill>
                  <a:schemeClr val="tx1"/>
                </a:solidFill>
              </a:rPr>
              <a:t>Средства создания форм </a:t>
            </a:r>
            <a:r>
              <a:rPr lang="ru-RU" dirty="0">
                <a:solidFill>
                  <a:schemeClr val="tx1"/>
                </a:solidFill>
              </a:rPr>
              <a:t>определяют форматы документов и экранных форм.</a:t>
            </a:r>
          </a:p>
          <a:p>
            <a:pPr marL="0" indent="0">
              <a:buNone/>
            </a:pPr>
            <a:r>
              <a:rPr lang="ru-RU" b="1" dirty="0">
                <a:solidFill>
                  <a:schemeClr val="tx1"/>
                </a:solidFill>
              </a:rPr>
              <a:t>7.</a:t>
            </a:r>
            <a:r>
              <a:rPr lang="ru-RU" dirty="0">
                <a:solidFill>
                  <a:schemeClr val="tx1"/>
                </a:solidFill>
              </a:rPr>
              <a:t> 	</a:t>
            </a:r>
            <a:r>
              <a:rPr lang="ru-RU" b="1" i="1" dirty="0">
                <a:solidFill>
                  <a:schemeClr val="tx1"/>
                </a:solidFill>
              </a:rPr>
              <a:t>Средства импортирования и экспортирования </a:t>
            </a:r>
            <a:r>
              <a:rPr lang="ru-RU" dirty="0">
                <a:solidFill>
                  <a:schemeClr val="tx1"/>
                </a:solidFill>
              </a:rPr>
              <a:t>позволяют обмениваться информацией из центрального </a:t>
            </a:r>
            <a:r>
              <a:rPr lang="ru-RU" dirty="0" err="1">
                <a:solidFill>
                  <a:schemeClr val="tx1"/>
                </a:solidFill>
              </a:rPr>
              <a:t>репозитория</a:t>
            </a:r>
            <a:r>
              <a:rPr lang="ru-RU" dirty="0">
                <a:solidFill>
                  <a:schemeClr val="tx1"/>
                </a:solidFill>
              </a:rPr>
              <a:t> различным инструментальным средствам.</a:t>
            </a:r>
          </a:p>
          <a:p>
            <a:pPr marL="0" indent="0">
              <a:buNone/>
            </a:pPr>
            <a:r>
              <a:rPr lang="ru-RU" b="1" dirty="0">
                <a:solidFill>
                  <a:schemeClr val="tx1"/>
                </a:solidFill>
              </a:rPr>
              <a:t>8.</a:t>
            </a:r>
            <a:r>
              <a:rPr lang="ru-RU" dirty="0">
                <a:solidFill>
                  <a:schemeClr val="tx1"/>
                </a:solidFill>
              </a:rPr>
              <a:t> 	</a:t>
            </a:r>
            <a:r>
              <a:rPr lang="ru-RU" b="1" i="1" dirty="0">
                <a:solidFill>
                  <a:schemeClr val="tx1"/>
                </a:solidFill>
              </a:rPr>
              <a:t>Генераторы программного кода </a:t>
            </a:r>
            <a:r>
              <a:rPr lang="ru-RU" dirty="0">
                <a:solidFill>
                  <a:schemeClr val="tx1"/>
                </a:solidFill>
              </a:rPr>
              <a:t>автоматически генерируют программы на основе проектов, хранящихся в центральном </a:t>
            </a:r>
            <a:r>
              <a:rPr lang="ru-RU" dirty="0" err="1">
                <a:solidFill>
                  <a:schemeClr val="tx1"/>
                </a:solidFill>
              </a:rPr>
              <a:t>репозитории</a:t>
            </a:r>
            <a:r>
              <a:rPr lang="ru-RU" dirty="0">
                <a:solidFill>
                  <a:schemeClr val="tx1"/>
                </a:solidFill>
              </a:rPr>
              <a:t>.</a:t>
            </a:r>
          </a:p>
          <a:p>
            <a:endParaRPr lang="ru-RU" dirty="0">
              <a:solidFill>
                <a:schemeClr val="tx1"/>
              </a:solidFill>
            </a:endParaRPr>
          </a:p>
        </p:txBody>
      </p:sp>
    </p:spTree>
    <p:extLst>
      <p:ext uri="{BB962C8B-B14F-4D97-AF65-F5344CB8AC3E}">
        <p14:creationId xmlns:p14="http://schemas.microsoft.com/office/powerpoint/2010/main" val="32938132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2496" y="0"/>
            <a:ext cx="11841533" cy="500743"/>
          </a:xfrm>
        </p:spPr>
        <p:txBody>
          <a:bodyPr>
            <a:normAutofit fontScale="90000"/>
          </a:bodyPr>
          <a:lstStyle/>
          <a:p>
            <a:pPr algn="ctr"/>
            <a:r>
              <a:rPr lang="ru-RU" sz="2800" b="1" dirty="0" smtClean="0">
                <a:solidFill>
                  <a:schemeClr val="tx1"/>
                </a:solidFill>
              </a:rPr>
              <a:t>5. </a:t>
            </a:r>
            <a:r>
              <a:rPr lang="ru-RU" sz="2800" b="1" dirty="0" err="1">
                <a:solidFill>
                  <a:schemeClr val="tx1"/>
                </a:solidFill>
              </a:rPr>
              <a:t>Прототипирование</a:t>
            </a:r>
            <a:r>
              <a:rPr lang="ru-RU" sz="2800" b="1" dirty="0">
                <a:solidFill>
                  <a:schemeClr val="tx1"/>
                </a:solidFill>
              </a:rPr>
              <a:t> программных систем</a:t>
            </a:r>
            <a:endParaRPr lang="ru-RU" sz="2800" b="1" dirty="0">
              <a:solidFill>
                <a:schemeClr val="tx1"/>
              </a:solidFill>
            </a:endParaRPr>
          </a:p>
        </p:txBody>
      </p:sp>
      <p:sp>
        <p:nvSpPr>
          <p:cNvPr id="3" name="Объект 2"/>
          <p:cNvSpPr>
            <a:spLocks noGrp="1"/>
          </p:cNvSpPr>
          <p:nvPr>
            <p:ph idx="1"/>
          </p:nvPr>
        </p:nvSpPr>
        <p:spPr>
          <a:xfrm>
            <a:off x="252495" y="642257"/>
            <a:ext cx="11765333" cy="6019799"/>
          </a:xfrm>
        </p:spPr>
        <p:txBody>
          <a:bodyPr/>
          <a:lstStyle/>
          <a:p>
            <a:r>
              <a:rPr lang="ru-RU" dirty="0">
                <a:solidFill>
                  <a:schemeClr val="tx1"/>
                </a:solidFill>
              </a:rPr>
              <a:t>Прототип является начальной версией программной системы, которая используется для демонстрации концепций, заложенных в системе, проверки вариантов требований, а также поиска проблем, которые могут возникнуть как в ходе разработки, так и при эксплуатации системы, и возможных вариантов их решения. Очень важна быстрая разработка прототипа системы, чтобы пользователи могли начать экспериментировать с ним как можно раньше.</a:t>
            </a:r>
          </a:p>
          <a:p>
            <a:r>
              <a:rPr lang="ru-RU" dirty="0">
                <a:solidFill>
                  <a:schemeClr val="tx1"/>
                </a:solidFill>
              </a:rPr>
              <a:t>Прототип ПО помогает на двух этапах процесса разработки системных требований.</a:t>
            </a:r>
          </a:p>
          <a:p>
            <a:pPr marL="0" indent="0">
              <a:buNone/>
            </a:pPr>
            <a:endParaRPr lang="ru-RU" dirty="0">
              <a:solidFill>
                <a:schemeClr val="tx1"/>
              </a:solidFill>
            </a:endParaRPr>
          </a:p>
          <a:p>
            <a:pPr marL="0" indent="0">
              <a:buNone/>
            </a:pPr>
            <a:r>
              <a:rPr lang="ru-RU" dirty="0">
                <a:solidFill>
                  <a:schemeClr val="tx1"/>
                </a:solidFill>
              </a:rPr>
              <a:t>1. 	</a:t>
            </a:r>
            <a:r>
              <a:rPr lang="ru-RU" b="1" i="1" dirty="0">
                <a:solidFill>
                  <a:schemeClr val="tx1"/>
                </a:solidFill>
              </a:rPr>
              <a:t>Постановка требований</a:t>
            </a:r>
            <a:r>
              <a:rPr lang="ru-RU" i="1" dirty="0">
                <a:solidFill>
                  <a:schemeClr val="tx1"/>
                </a:solidFill>
              </a:rPr>
              <a:t>. </a:t>
            </a:r>
            <a:r>
              <a:rPr lang="ru-RU" dirty="0">
                <a:solidFill>
                  <a:schemeClr val="tx1"/>
                </a:solidFill>
              </a:rPr>
              <a:t>Пользователи могут экспериментировать с системными прототипами, что позволяет им проверять, как будет работать система. Пользователи получают новые идеи для постановки требований, могут определить сильные и слабые стороны ПО. В результате могут сформироваться новые требования.</a:t>
            </a:r>
          </a:p>
          <a:p>
            <a:pPr marL="0" indent="0">
              <a:buNone/>
            </a:pPr>
            <a:r>
              <a:rPr lang="ru-RU" dirty="0" smtClean="0">
                <a:solidFill>
                  <a:schemeClr val="tx1"/>
                </a:solidFill>
              </a:rPr>
              <a:t>2. 	</a:t>
            </a:r>
            <a:r>
              <a:rPr lang="ru-RU" b="1" i="1" dirty="0" smtClean="0">
                <a:solidFill>
                  <a:schemeClr val="tx1"/>
                </a:solidFill>
              </a:rPr>
              <a:t>Проверка </a:t>
            </a:r>
            <a:r>
              <a:rPr lang="ru-RU" b="1" i="1" dirty="0">
                <a:solidFill>
                  <a:schemeClr val="tx1"/>
                </a:solidFill>
              </a:rPr>
              <a:t>требований</a:t>
            </a:r>
            <a:r>
              <a:rPr lang="ru-RU" i="1" dirty="0">
                <a:solidFill>
                  <a:schemeClr val="tx1"/>
                </a:solidFill>
              </a:rPr>
              <a:t>. </a:t>
            </a:r>
            <a:r>
              <a:rPr lang="ru-RU" dirty="0">
                <a:solidFill>
                  <a:schemeClr val="tx1"/>
                </a:solidFill>
              </a:rPr>
              <a:t>Прототип позволяет обнаружить ошибки и упущения в ранее принятых требованиях. Например, системные функции, определенные в требованиях, могут быть полезными и нужными (с точки зрения пользователя). Однако в процессе применения этих функций совместно с другими функциями пользователи могут изменить первоначальное мнение о них. В результате требования к системе изменятся, отражая измененное понимание пользователями системных функций</a:t>
            </a:r>
            <a:r>
              <a:rPr lang="ru-RU" dirty="0" smtClean="0">
                <a:solidFill>
                  <a:schemeClr val="tx1"/>
                </a:solidFill>
              </a:rPr>
              <a:t>.</a:t>
            </a:r>
          </a:p>
          <a:p>
            <a:pPr marL="0" indent="0" algn="ctr">
              <a:buNone/>
            </a:pPr>
            <a:r>
              <a:rPr lang="ru-RU" dirty="0" err="1">
                <a:solidFill>
                  <a:schemeClr val="tx1"/>
                </a:solidFill>
              </a:rPr>
              <a:t>Прототипирование</a:t>
            </a:r>
            <a:r>
              <a:rPr lang="ru-RU" dirty="0">
                <a:solidFill>
                  <a:schemeClr val="tx1"/>
                </a:solidFill>
              </a:rPr>
              <a:t> можно использовать при анализе рисков и на начальном этапе разработки планов управления программным проектом </a:t>
            </a:r>
          </a:p>
          <a:p>
            <a:endParaRPr lang="ru-RU" dirty="0">
              <a:solidFill>
                <a:schemeClr val="tx1"/>
              </a:solidFill>
            </a:endParaRPr>
          </a:p>
        </p:txBody>
      </p:sp>
    </p:spTree>
    <p:extLst>
      <p:ext uri="{BB962C8B-B14F-4D97-AF65-F5344CB8AC3E}">
        <p14:creationId xmlns:p14="http://schemas.microsoft.com/office/powerpoint/2010/main" val="1597191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9668" y="97971"/>
            <a:ext cx="11779931" cy="6487885"/>
          </a:xfrm>
        </p:spPr>
        <p:txBody>
          <a:bodyPr>
            <a:normAutofit/>
          </a:bodyPr>
          <a:lstStyle/>
          <a:p>
            <a:r>
              <a:rPr lang="ru-RU" dirty="0">
                <a:solidFill>
                  <a:schemeClr val="tx1"/>
                </a:solidFill>
              </a:rPr>
              <a:t>Наряду с тем что прототипы помогают формировать требования, они имеют и другие достоинства</a:t>
            </a:r>
            <a:r>
              <a:rPr lang="ru-RU" dirty="0" smtClean="0">
                <a:solidFill>
                  <a:schemeClr val="tx1"/>
                </a:solidFill>
              </a:rPr>
              <a:t>.</a:t>
            </a:r>
            <a:endParaRPr lang="ru-RU" dirty="0">
              <a:solidFill>
                <a:schemeClr val="tx1"/>
              </a:solidFill>
            </a:endParaRPr>
          </a:p>
          <a:p>
            <a:pPr marL="0" indent="0">
              <a:buNone/>
            </a:pPr>
            <a:r>
              <a:rPr lang="ru-RU" b="1" dirty="0">
                <a:solidFill>
                  <a:schemeClr val="tx1"/>
                </a:solidFill>
              </a:rPr>
              <a:t>1.</a:t>
            </a:r>
            <a:r>
              <a:rPr lang="ru-RU" dirty="0">
                <a:solidFill>
                  <a:schemeClr val="tx1"/>
                </a:solidFill>
              </a:rPr>
              <a:t> 	Различное толкование требований разработчиками ПО и пользователями можно выявить при демонстрации действующего прототипа системы.</a:t>
            </a:r>
          </a:p>
          <a:p>
            <a:pPr marL="0" indent="0">
              <a:buNone/>
            </a:pPr>
            <a:r>
              <a:rPr lang="ru-RU" b="1" dirty="0">
                <a:solidFill>
                  <a:schemeClr val="tx1"/>
                </a:solidFill>
              </a:rPr>
              <a:t>2.</a:t>
            </a:r>
            <a:r>
              <a:rPr lang="ru-RU" dirty="0">
                <a:solidFill>
                  <a:schemeClr val="tx1"/>
                </a:solidFill>
              </a:rPr>
              <a:t> 	В процессе создания прототипа разработчики могут выявить неполные или несогласованные требования.</a:t>
            </a:r>
          </a:p>
          <a:p>
            <a:pPr marL="0" indent="0">
              <a:buNone/>
            </a:pPr>
            <a:r>
              <a:rPr lang="ru-RU" b="1" dirty="0">
                <a:solidFill>
                  <a:schemeClr val="tx1"/>
                </a:solidFill>
              </a:rPr>
              <a:t>3.</a:t>
            </a:r>
            <a:r>
              <a:rPr lang="ru-RU" dirty="0">
                <a:solidFill>
                  <a:schemeClr val="tx1"/>
                </a:solidFill>
              </a:rPr>
              <a:t> 	Работая, хотя и ограниченно, в виде прототипа, система может продемонстрировать свои слабые и сильные стороны.</a:t>
            </a:r>
          </a:p>
          <a:p>
            <a:pPr marL="0" indent="0">
              <a:buNone/>
            </a:pPr>
            <a:r>
              <a:rPr lang="ru-RU" b="1" dirty="0" smtClean="0">
                <a:solidFill>
                  <a:schemeClr val="tx1"/>
                </a:solidFill>
              </a:rPr>
              <a:t>4.</a:t>
            </a:r>
            <a:r>
              <a:rPr lang="ru-RU" dirty="0" smtClean="0">
                <a:solidFill>
                  <a:schemeClr val="tx1"/>
                </a:solidFill>
              </a:rPr>
              <a:t> 	Прототип </a:t>
            </a:r>
            <a:r>
              <a:rPr lang="ru-RU" dirty="0">
                <a:solidFill>
                  <a:schemeClr val="tx1"/>
                </a:solidFill>
              </a:rPr>
              <a:t>может служить основой для написания спецификации высококачественной системы. Разработка прототипа обычно ведет к улучшению спецификации системы</a:t>
            </a:r>
            <a:r>
              <a:rPr lang="ru-RU" dirty="0" smtClean="0">
                <a:solidFill>
                  <a:schemeClr val="tx1"/>
                </a:solidFill>
              </a:rPr>
              <a:t>.</a:t>
            </a:r>
          </a:p>
          <a:p>
            <a:r>
              <a:rPr lang="ru-RU" dirty="0">
                <a:solidFill>
                  <a:schemeClr val="tx1"/>
                </a:solidFill>
              </a:rPr>
              <a:t>На основе изучения 39 различных программных проектов, использовавших </a:t>
            </a:r>
            <a:r>
              <a:rPr lang="ru-RU" dirty="0" err="1">
                <a:solidFill>
                  <a:schemeClr val="tx1"/>
                </a:solidFill>
              </a:rPr>
              <a:t>прототипирование</a:t>
            </a:r>
            <a:r>
              <a:rPr lang="ru-RU" dirty="0">
                <a:solidFill>
                  <a:schemeClr val="tx1"/>
                </a:solidFill>
              </a:rPr>
              <a:t>, </a:t>
            </a:r>
            <a:r>
              <a:rPr lang="ru-RU" dirty="0" smtClean="0">
                <a:solidFill>
                  <a:schemeClr val="tx1"/>
                </a:solidFill>
              </a:rPr>
              <a:t>сделан </a:t>
            </a:r>
            <a:r>
              <a:rPr lang="ru-RU" dirty="0">
                <a:solidFill>
                  <a:schemeClr val="tx1"/>
                </a:solidFill>
              </a:rPr>
              <a:t>вывод, что эффективность применения прототипов при разработке ПО состоит в следующем</a:t>
            </a:r>
            <a:r>
              <a:rPr lang="ru-RU" dirty="0" smtClean="0">
                <a:solidFill>
                  <a:schemeClr val="tx1"/>
                </a:solidFill>
              </a:rPr>
              <a:t>.</a:t>
            </a:r>
            <a:endParaRPr lang="ru-RU" dirty="0">
              <a:solidFill>
                <a:schemeClr val="tx1"/>
              </a:solidFill>
            </a:endParaRPr>
          </a:p>
          <a:p>
            <a:pPr lvl="1" algn="ctr"/>
            <a:r>
              <a:rPr lang="ru-RU" dirty="0">
                <a:solidFill>
                  <a:schemeClr val="tx1"/>
                </a:solidFill>
              </a:rPr>
              <a:t>1. Улучшаются эксплуатационные качества системы.</a:t>
            </a:r>
          </a:p>
          <a:p>
            <a:pPr lvl="1" algn="ctr"/>
            <a:r>
              <a:rPr lang="ru-RU" dirty="0">
                <a:solidFill>
                  <a:schemeClr val="tx1"/>
                </a:solidFill>
              </a:rPr>
              <a:t>2. Система больше соответствует потребностям пользователей.</a:t>
            </a:r>
          </a:p>
          <a:p>
            <a:pPr lvl="1" algn="ctr"/>
            <a:r>
              <a:rPr lang="ru-RU" dirty="0">
                <a:solidFill>
                  <a:schemeClr val="tx1"/>
                </a:solidFill>
              </a:rPr>
              <a:t>3. Системная архитектура становится более совершенной.</a:t>
            </a:r>
          </a:p>
          <a:p>
            <a:pPr lvl="1" algn="ctr"/>
            <a:r>
              <a:rPr lang="ru-RU" dirty="0">
                <a:solidFill>
                  <a:schemeClr val="tx1"/>
                </a:solidFill>
              </a:rPr>
              <a:t>4. Сопровождение системы упрощается и становится более удобным.</a:t>
            </a:r>
          </a:p>
          <a:p>
            <a:pPr lvl="1" algn="ctr"/>
            <a:r>
              <a:rPr lang="ru-RU" dirty="0">
                <a:solidFill>
                  <a:schemeClr val="tx1"/>
                </a:solidFill>
              </a:rPr>
              <a:t>5. Сокращаются расходы на разработку системы.</a:t>
            </a:r>
          </a:p>
          <a:p>
            <a:pPr algn="ctr"/>
            <a:endParaRPr lang="ru-RU" dirty="0">
              <a:solidFill>
                <a:schemeClr val="tx1"/>
              </a:solidFill>
            </a:endParaRPr>
          </a:p>
        </p:txBody>
      </p:sp>
    </p:spTree>
    <p:extLst>
      <p:ext uri="{BB962C8B-B14F-4D97-AF65-F5344CB8AC3E}">
        <p14:creationId xmlns:p14="http://schemas.microsoft.com/office/powerpoint/2010/main" val="12538268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14098" y="1"/>
            <a:ext cx="11671074" cy="1915886"/>
          </a:xfrm>
        </p:spPr>
        <p:txBody>
          <a:bodyPr/>
          <a:lstStyle/>
          <a:p>
            <a:r>
              <a:rPr lang="ru-RU" dirty="0">
                <a:solidFill>
                  <a:schemeClr val="tx1"/>
                </a:solidFill>
              </a:rPr>
              <a:t>Модель процесса разработки прототипа показана на рис</a:t>
            </a:r>
            <a:r>
              <a:rPr lang="ru-RU" dirty="0" smtClean="0">
                <a:solidFill>
                  <a:schemeClr val="tx1"/>
                </a:solidFill>
              </a:rPr>
              <a:t>. ниже. </a:t>
            </a:r>
            <a:r>
              <a:rPr lang="ru-RU" dirty="0">
                <a:solidFill>
                  <a:schemeClr val="tx1"/>
                </a:solidFill>
              </a:rPr>
              <a:t>На первом этапе данного процесса определяются </a:t>
            </a:r>
            <a:r>
              <a:rPr lang="ru-RU" u="sng" dirty="0">
                <a:solidFill>
                  <a:schemeClr val="tx1"/>
                </a:solidFill>
              </a:rPr>
              <a:t>назначение прототипа и цель </a:t>
            </a:r>
            <a:r>
              <a:rPr lang="ru-RU" u="sng" dirty="0" err="1">
                <a:solidFill>
                  <a:schemeClr val="tx1"/>
                </a:solidFill>
              </a:rPr>
              <a:t>прототипирования</a:t>
            </a:r>
            <a:r>
              <a:rPr lang="ru-RU" dirty="0">
                <a:solidFill>
                  <a:schemeClr val="tx1"/>
                </a:solidFill>
              </a:rPr>
              <a:t>. Целью может быть разработка макета пользовательского интерфейса, проверка функциональных системных требований или демонстрация реализуемости системы для руководства. Один и тот же прототип не может служить одновременно всем целям. Если цели определены неточно, функции прототипа могут быть восприняты неверно.</a:t>
            </a:r>
          </a:p>
          <a:p>
            <a:endParaRPr lang="ru-RU" dirty="0">
              <a:solidFill>
                <a:schemeClr val="tx1"/>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098" y="2060106"/>
            <a:ext cx="6935958" cy="2296884"/>
          </a:xfrm>
          <a:prstGeom prst="rect">
            <a:avLst/>
          </a:prstGeom>
        </p:spPr>
      </p:pic>
      <p:sp>
        <p:nvSpPr>
          <p:cNvPr id="5" name="TextBox 4"/>
          <p:cNvSpPr txBox="1"/>
          <p:nvPr/>
        </p:nvSpPr>
        <p:spPr>
          <a:xfrm>
            <a:off x="7111664" y="1915887"/>
            <a:ext cx="4713514" cy="2585323"/>
          </a:xfrm>
          <a:prstGeom prst="rect">
            <a:avLst/>
          </a:prstGeom>
          <a:noFill/>
        </p:spPr>
        <p:txBody>
          <a:bodyPr wrap="square" rtlCol="0">
            <a:spAutoFit/>
          </a:bodyPr>
          <a:lstStyle/>
          <a:p>
            <a:r>
              <a:rPr lang="ru-RU" dirty="0"/>
              <a:t>На следующем этапе процесса разработки прототипа определяются его функциональные возможности, т.е. принимается решение о том, какие свойства системы должен отражать прототип, а какие </a:t>
            </a:r>
            <a:r>
              <a:rPr lang="ru-RU" dirty="0" smtClean="0"/>
              <a:t>– </a:t>
            </a:r>
            <a:r>
              <a:rPr lang="ru-RU" dirty="0"/>
              <a:t>нет. Для уменьшения затрат на создание прототипа можно исключить некоторые системные функции. </a:t>
            </a:r>
            <a:endParaRPr lang="ru-RU" dirty="0"/>
          </a:p>
        </p:txBody>
      </p:sp>
      <p:sp>
        <p:nvSpPr>
          <p:cNvPr id="6" name="TextBox 5"/>
          <p:cNvSpPr txBox="1"/>
          <p:nvPr/>
        </p:nvSpPr>
        <p:spPr>
          <a:xfrm>
            <a:off x="1175657" y="4662770"/>
            <a:ext cx="9742715" cy="1754326"/>
          </a:xfrm>
          <a:prstGeom prst="rect">
            <a:avLst/>
          </a:prstGeom>
          <a:noFill/>
        </p:spPr>
        <p:txBody>
          <a:bodyPr wrap="square" rtlCol="0">
            <a:spAutoFit/>
          </a:bodyPr>
          <a:lstStyle/>
          <a:p>
            <a:r>
              <a:rPr lang="ru-RU" dirty="0"/>
              <a:t>Заключительный этап процесса </a:t>
            </a:r>
            <a:r>
              <a:rPr lang="ru-RU" dirty="0" err="1"/>
              <a:t>прототипирования</a:t>
            </a:r>
            <a:r>
              <a:rPr lang="ru-RU" dirty="0"/>
              <a:t> – оценивание созданного прототипа. </a:t>
            </a:r>
            <a:r>
              <a:rPr lang="ru-RU" dirty="0" smtClean="0"/>
              <a:t>Это наиболее важный этап процесса </a:t>
            </a:r>
            <a:r>
              <a:rPr lang="ru-RU" dirty="0" err="1" smtClean="0"/>
              <a:t>прототипирования</a:t>
            </a:r>
            <a:r>
              <a:rPr lang="ru-RU" dirty="0" smtClean="0"/>
              <a:t>. </a:t>
            </a:r>
            <a:r>
              <a:rPr lang="ru-RU" dirty="0"/>
              <a:t>Здесь проверяется, насколько созданный прототип соответствует своему назначению и целям, а также на его основе создается план мероприятий по совершенствованию разрабатываемой системы.</a:t>
            </a:r>
          </a:p>
          <a:p>
            <a:endParaRPr lang="ru-RU" dirty="0"/>
          </a:p>
        </p:txBody>
      </p:sp>
    </p:spTree>
    <p:extLst>
      <p:ext uri="{BB962C8B-B14F-4D97-AF65-F5344CB8AC3E}">
        <p14:creationId xmlns:p14="http://schemas.microsoft.com/office/powerpoint/2010/main" val="42808963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296" y="0"/>
            <a:ext cx="12015704" cy="620486"/>
          </a:xfrm>
        </p:spPr>
        <p:txBody>
          <a:bodyPr>
            <a:normAutofit/>
          </a:bodyPr>
          <a:lstStyle/>
          <a:p>
            <a:pPr algn="ctr"/>
            <a:r>
              <a:rPr lang="ru-RU" sz="2800" b="1" dirty="0" smtClean="0">
                <a:solidFill>
                  <a:schemeClr val="tx1"/>
                </a:solidFill>
              </a:rPr>
              <a:t>5.1. </a:t>
            </a:r>
            <a:r>
              <a:rPr lang="ru-RU" sz="2800" b="1" dirty="0" err="1">
                <a:solidFill>
                  <a:schemeClr val="tx1"/>
                </a:solidFill>
              </a:rPr>
              <a:t>Прототипирование</a:t>
            </a:r>
            <a:r>
              <a:rPr lang="ru-RU" sz="2800" b="1" dirty="0">
                <a:solidFill>
                  <a:schemeClr val="tx1"/>
                </a:solidFill>
              </a:rPr>
              <a:t> в процессе разработки ПО</a:t>
            </a:r>
            <a:endParaRPr lang="ru-RU" sz="2800" b="1" dirty="0">
              <a:solidFill>
                <a:schemeClr val="tx1"/>
              </a:solidFill>
            </a:endParaRPr>
          </a:p>
        </p:txBody>
      </p:sp>
      <p:sp>
        <p:nvSpPr>
          <p:cNvPr id="3" name="Объект 2"/>
          <p:cNvSpPr>
            <a:spLocks noGrp="1"/>
          </p:cNvSpPr>
          <p:nvPr>
            <p:ph idx="1"/>
          </p:nvPr>
        </p:nvSpPr>
        <p:spPr>
          <a:xfrm>
            <a:off x="259669" y="435428"/>
            <a:ext cx="11616645" cy="2601686"/>
          </a:xfrm>
        </p:spPr>
        <p:txBody>
          <a:bodyPr/>
          <a:lstStyle/>
          <a:p>
            <a:r>
              <a:rPr lang="ru-RU" dirty="0">
                <a:solidFill>
                  <a:schemeClr val="tx1"/>
                </a:solidFill>
              </a:rPr>
              <a:t>К</a:t>
            </a:r>
            <a:r>
              <a:rPr lang="ru-RU" dirty="0" smtClean="0">
                <a:solidFill>
                  <a:schemeClr val="tx1"/>
                </a:solidFill>
              </a:rPr>
              <a:t>онечным </a:t>
            </a:r>
            <a:r>
              <a:rPr lang="ru-RU" dirty="0">
                <a:solidFill>
                  <a:schemeClr val="tx1"/>
                </a:solidFill>
              </a:rPr>
              <a:t>пользователям трудно представить, как они будут использовать новую систему ПО в повседневной работе. Если система большая и сложная, то это невозможно сделать, прежде чем система будет создана и введена в эксплуатацию.</a:t>
            </a:r>
          </a:p>
          <a:p>
            <a:r>
              <a:rPr lang="ru-RU" dirty="0">
                <a:solidFill>
                  <a:schemeClr val="tx1"/>
                </a:solidFill>
              </a:rPr>
              <a:t>Один из способов преодоления этой трудности состоит в использовании </a:t>
            </a:r>
            <a:r>
              <a:rPr lang="ru-RU" b="1" dirty="0">
                <a:solidFill>
                  <a:schemeClr val="tx1"/>
                </a:solidFill>
              </a:rPr>
              <a:t>эволюционного метода</a:t>
            </a:r>
            <a:r>
              <a:rPr lang="ru-RU" dirty="0">
                <a:solidFill>
                  <a:schemeClr val="tx1"/>
                </a:solidFill>
              </a:rPr>
              <a:t> разработки систем. Это означает, что пользователю предоставляется незавершенная система, которая затем изменяется и дополняется до тех пор, пока не станут ясны все требования пользователя. В качестве альтернативы можно построить "</a:t>
            </a:r>
            <a:r>
              <a:rPr lang="ru-RU" b="1" dirty="0">
                <a:solidFill>
                  <a:schemeClr val="tx1"/>
                </a:solidFill>
              </a:rPr>
              <a:t>экспериментальный</a:t>
            </a:r>
            <a:r>
              <a:rPr lang="ru-RU" dirty="0">
                <a:solidFill>
                  <a:schemeClr val="tx1"/>
                </a:solidFill>
              </a:rPr>
              <a:t>" прототип, который поможет проанализировать и проверить требования</a:t>
            </a:r>
            <a:endParaRPr lang="ru-RU" dirty="0">
              <a:solidFill>
                <a:schemeClr val="tx1"/>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26" y="2951650"/>
            <a:ext cx="6451736" cy="1816292"/>
          </a:xfrm>
          <a:prstGeom prst="rect">
            <a:avLst/>
          </a:prstGeom>
        </p:spPr>
      </p:pic>
      <p:sp>
        <p:nvSpPr>
          <p:cNvPr id="5" name="TextBox 4"/>
          <p:cNvSpPr txBox="1"/>
          <p:nvPr/>
        </p:nvSpPr>
        <p:spPr>
          <a:xfrm>
            <a:off x="6460671" y="2788365"/>
            <a:ext cx="5573486" cy="2862322"/>
          </a:xfrm>
          <a:prstGeom prst="rect">
            <a:avLst/>
          </a:prstGeom>
          <a:noFill/>
        </p:spPr>
        <p:txBody>
          <a:bodyPr wrap="square" rtlCol="0">
            <a:spAutoFit/>
          </a:bodyPr>
          <a:lstStyle/>
          <a:p>
            <a:r>
              <a:rPr lang="ru-RU" b="1" dirty="0">
                <a:solidFill>
                  <a:srgbClr val="C00000"/>
                </a:solidFill>
              </a:rPr>
              <a:t>Целью эволюционного </a:t>
            </a:r>
            <a:r>
              <a:rPr lang="ru-RU" b="1" dirty="0" err="1">
                <a:solidFill>
                  <a:srgbClr val="C00000"/>
                </a:solidFill>
              </a:rPr>
              <a:t>прототипирования</a:t>
            </a:r>
            <a:r>
              <a:rPr lang="ru-RU" b="1" dirty="0">
                <a:solidFill>
                  <a:srgbClr val="C00000"/>
                </a:solidFill>
              </a:rPr>
              <a:t> </a:t>
            </a:r>
            <a:r>
              <a:rPr lang="ru-RU" dirty="0">
                <a:solidFill>
                  <a:schemeClr val="tx1">
                    <a:lumMod val="95000"/>
                    <a:lumOff val="5000"/>
                  </a:schemeClr>
                </a:solidFill>
              </a:rPr>
              <a:t>является поставка работающей системы конечному пользователю. Это означает, что необходимо начать создание системы, реализующей требования пользователя, которые наиболее понятны и которые имеют наивысший приоритет. Требования с более низким приоритетом и нечеткие требования реализуются по запросам пользователей.</a:t>
            </a:r>
          </a:p>
          <a:p>
            <a:endParaRPr lang="ru-RU" dirty="0"/>
          </a:p>
        </p:txBody>
      </p:sp>
      <p:sp>
        <p:nvSpPr>
          <p:cNvPr id="6" name="TextBox 5"/>
          <p:cNvSpPr txBox="1"/>
          <p:nvPr/>
        </p:nvSpPr>
        <p:spPr>
          <a:xfrm>
            <a:off x="1230086" y="5359014"/>
            <a:ext cx="9525000" cy="1477328"/>
          </a:xfrm>
          <a:prstGeom prst="rect">
            <a:avLst/>
          </a:prstGeom>
          <a:noFill/>
        </p:spPr>
        <p:txBody>
          <a:bodyPr wrap="square" rtlCol="0">
            <a:spAutoFit/>
          </a:bodyPr>
          <a:lstStyle/>
          <a:p>
            <a:r>
              <a:rPr lang="ru-RU" b="1" dirty="0">
                <a:solidFill>
                  <a:srgbClr val="C00000"/>
                </a:solidFill>
              </a:rPr>
              <a:t>Целью экспериментального </a:t>
            </a:r>
            <a:r>
              <a:rPr lang="ru-RU" b="1" dirty="0" err="1">
                <a:solidFill>
                  <a:srgbClr val="C00000"/>
                </a:solidFill>
              </a:rPr>
              <a:t>прототипирования</a:t>
            </a:r>
            <a:r>
              <a:rPr lang="ru-RU" b="1" dirty="0">
                <a:solidFill>
                  <a:srgbClr val="C00000"/>
                </a:solidFill>
              </a:rPr>
              <a:t> </a:t>
            </a:r>
            <a:r>
              <a:rPr lang="ru-RU" dirty="0">
                <a:solidFill>
                  <a:schemeClr val="tx1">
                    <a:lumMod val="95000"/>
                    <a:lumOff val="5000"/>
                  </a:schemeClr>
                </a:solidFill>
              </a:rPr>
              <a:t>является проверка и формирование системных требований. Здесь сначала создается прототип, реализующий те требования, которые сформулированы нечетко и с которыми необходимо "разобраться". Требования, которые сформулированы четко и понятно, не нуждаются в </a:t>
            </a:r>
            <a:r>
              <a:rPr lang="ru-RU" dirty="0" err="1">
                <a:solidFill>
                  <a:schemeClr val="tx1">
                    <a:lumMod val="95000"/>
                    <a:lumOff val="5000"/>
                  </a:schemeClr>
                </a:solidFill>
              </a:rPr>
              <a:t>прототипировании</a:t>
            </a:r>
            <a:r>
              <a:rPr lang="ru-RU" dirty="0">
                <a:solidFill>
                  <a:schemeClr val="tx1">
                    <a:lumMod val="95000"/>
                    <a:lumOff val="5000"/>
                  </a:schemeClr>
                </a:solidFill>
              </a:rPr>
              <a:t>.</a:t>
            </a:r>
            <a:endParaRPr lang="ru-RU" dirty="0">
              <a:solidFill>
                <a:schemeClr val="tx1">
                  <a:lumMod val="95000"/>
                  <a:lumOff val="5000"/>
                </a:schemeClr>
              </a:solidFill>
            </a:endParaRPr>
          </a:p>
        </p:txBody>
      </p:sp>
    </p:spTree>
    <p:extLst>
      <p:ext uri="{BB962C8B-B14F-4D97-AF65-F5344CB8AC3E}">
        <p14:creationId xmlns:p14="http://schemas.microsoft.com/office/powerpoint/2010/main" val="313025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2772" y="152400"/>
            <a:ext cx="11582400" cy="522514"/>
          </a:xfrm>
        </p:spPr>
        <p:txBody>
          <a:bodyPr>
            <a:normAutofit/>
          </a:bodyPr>
          <a:lstStyle/>
          <a:p>
            <a:pPr algn="ctr"/>
            <a:r>
              <a:rPr lang="ru-RU" sz="2800" b="1" dirty="0" smtClean="0">
                <a:solidFill>
                  <a:schemeClr val="tx1"/>
                </a:solidFill>
              </a:rPr>
              <a:t>2.2</a:t>
            </a:r>
            <a:r>
              <a:rPr lang="ru-RU" sz="2800" b="1" dirty="0">
                <a:solidFill>
                  <a:schemeClr val="tx1"/>
                </a:solidFill>
              </a:rPr>
              <a:t>. Нефункциональные требования</a:t>
            </a:r>
          </a:p>
        </p:txBody>
      </p:sp>
      <p:sp>
        <p:nvSpPr>
          <p:cNvPr id="3" name="Объект 2"/>
          <p:cNvSpPr>
            <a:spLocks noGrp="1"/>
          </p:cNvSpPr>
          <p:nvPr>
            <p:ph idx="1"/>
          </p:nvPr>
        </p:nvSpPr>
        <p:spPr>
          <a:xfrm>
            <a:off x="1480458" y="1828800"/>
            <a:ext cx="9993086" cy="5257799"/>
          </a:xfrm>
        </p:spPr>
        <p:txBody>
          <a:bodyPr/>
          <a:lstStyle/>
          <a:p>
            <a:r>
              <a:rPr lang="ru-RU" dirty="0" smtClean="0">
                <a:solidFill>
                  <a:schemeClr val="tx1"/>
                </a:solidFill>
              </a:rPr>
              <a:t>      Нефункциональные требования </a:t>
            </a:r>
            <a:r>
              <a:rPr lang="ru-RU" dirty="0">
                <a:solidFill>
                  <a:schemeClr val="tx1"/>
                </a:solidFill>
              </a:rPr>
              <a:t>связаны с </a:t>
            </a:r>
            <a:r>
              <a:rPr lang="ru-RU" dirty="0" smtClean="0">
                <a:solidFill>
                  <a:schemeClr val="tx1"/>
                </a:solidFill>
              </a:rPr>
              <a:t>такими интеграционными свойствами системы</a:t>
            </a:r>
            <a:r>
              <a:rPr lang="ru-RU" dirty="0">
                <a:solidFill>
                  <a:schemeClr val="tx1"/>
                </a:solidFill>
              </a:rPr>
              <a:t>, как надежность, время ответа или размер системы. Кроме того, нефункциональные требования могут определять ограничения на систему, например на пропускную способность устройств ввода-вывода, или форматы данных, используемых в системном интерфейсе</a:t>
            </a:r>
            <a:r>
              <a:rPr lang="ru-RU" dirty="0" smtClean="0">
                <a:solidFill>
                  <a:schemeClr val="tx1"/>
                </a:solidFill>
              </a:rPr>
              <a:t>.</a:t>
            </a:r>
          </a:p>
          <a:p>
            <a:r>
              <a:rPr lang="ru-RU" dirty="0">
                <a:solidFill>
                  <a:schemeClr val="tx1"/>
                </a:solidFill>
              </a:rPr>
              <a:t>Вместе с тем нефункциональные требования могут относиться не только к самой программной системе: одни могут относиться к технологическому процессу создания ПО, другие – содержать перечень стандартов качества, накладываемых на процесс разработки. Кроме того, в спецификации нефункциональных требований может быть указано, что проектирование системы должно выполняться только определенными </a:t>
            </a:r>
            <a:r>
              <a:rPr lang="en-US" dirty="0">
                <a:solidFill>
                  <a:schemeClr val="tx1"/>
                </a:solidFill>
              </a:rPr>
              <a:t>CASE</a:t>
            </a:r>
            <a:r>
              <a:rPr lang="ru-RU" dirty="0">
                <a:solidFill>
                  <a:schemeClr val="tx1"/>
                </a:solidFill>
              </a:rPr>
              <a:t>-средствами, и приведено описание процесса проектирования, которому необходимо следовать.</a:t>
            </a:r>
          </a:p>
          <a:p>
            <a:endParaRPr lang="ru-RU" dirty="0">
              <a:solidFill>
                <a:schemeClr val="tx1"/>
              </a:solidFill>
            </a:endParaRPr>
          </a:p>
          <a:p>
            <a:endParaRPr lang="ru-RU" dirty="0">
              <a:solidFill>
                <a:schemeClr val="tx1"/>
              </a:solidFill>
            </a:endParaRPr>
          </a:p>
        </p:txBody>
      </p:sp>
    </p:spTree>
    <p:extLst>
      <p:ext uri="{BB962C8B-B14F-4D97-AF65-F5344CB8AC3E}">
        <p14:creationId xmlns:p14="http://schemas.microsoft.com/office/powerpoint/2010/main" val="11362697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0725" y="0"/>
            <a:ext cx="11961275" cy="631371"/>
          </a:xfrm>
        </p:spPr>
        <p:txBody>
          <a:bodyPr>
            <a:noAutofit/>
          </a:bodyPr>
          <a:lstStyle/>
          <a:p>
            <a:pPr algn="ctr"/>
            <a:r>
              <a:rPr lang="ru-RU" sz="2800" b="1" dirty="0" smtClean="0"/>
              <a:t>5.2. </a:t>
            </a:r>
            <a:r>
              <a:rPr lang="ru-RU" sz="2800" b="1" dirty="0"/>
              <a:t>Технологии быстрого </a:t>
            </a:r>
            <a:r>
              <a:rPr lang="ru-RU" sz="2800" b="1" dirty="0" err="1"/>
              <a:t>прототипирования</a:t>
            </a:r>
            <a:endParaRPr lang="ru-RU" sz="2800" b="1" dirty="0"/>
          </a:p>
        </p:txBody>
      </p:sp>
      <p:sp>
        <p:nvSpPr>
          <p:cNvPr id="3" name="Объект 2"/>
          <p:cNvSpPr>
            <a:spLocks noGrp="1"/>
          </p:cNvSpPr>
          <p:nvPr>
            <p:ph idx="1"/>
          </p:nvPr>
        </p:nvSpPr>
        <p:spPr>
          <a:xfrm>
            <a:off x="677039" y="1643743"/>
            <a:ext cx="11308132" cy="4158343"/>
          </a:xfrm>
        </p:spPr>
        <p:txBody>
          <a:bodyPr/>
          <a:lstStyle/>
          <a:p>
            <a:r>
              <a:rPr lang="ru-RU" dirty="0">
                <a:solidFill>
                  <a:schemeClr val="tx1">
                    <a:lumMod val="95000"/>
                    <a:lumOff val="5000"/>
                  </a:schemeClr>
                </a:solidFill>
              </a:rPr>
              <a:t>Эти технологии рассчитаны главным образом на обеспечение быстрой разработки прототипов, а не на такие их системные характеристики, как производительность, удобство эксплуатации или безотказность. Существует три основных метода быстрой разработки прототипов</a:t>
            </a:r>
            <a:r>
              <a:rPr lang="ru-RU" dirty="0" smtClean="0">
                <a:solidFill>
                  <a:schemeClr val="tx1">
                    <a:lumMod val="95000"/>
                    <a:lumOff val="5000"/>
                  </a:schemeClr>
                </a:solidFill>
              </a:rPr>
              <a:t>.</a:t>
            </a:r>
          </a:p>
          <a:p>
            <a:endParaRPr lang="ru-RU" dirty="0">
              <a:solidFill>
                <a:schemeClr val="tx1">
                  <a:lumMod val="95000"/>
                  <a:lumOff val="5000"/>
                </a:schemeClr>
              </a:solidFill>
            </a:endParaRPr>
          </a:p>
          <a:p>
            <a:pPr marL="0" indent="0">
              <a:buNone/>
            </a:pPr>
            <a:r>
              <a:rPr lang="ru-RU" b="1" dirty="0">
                <a:solidFill>
                  <a:schemeClr val="tx1">
                    <a:lumMod val="95000"/>
                    <a:lumOff val="5000"/>
                  </a:schemeClr>
                </a:solidFill>
              </a:rPr>
              <a:t>1.</a:t>
            </a:r>
            <a:r>
              <a:rPr lang="ru-RU" dirty="0">
                <a:solidFill>
                  <a:schemeClr val="tx1">
                    <a:lumMod val="95000"/>
                    <a:lumOff val="5000"/>
                  </a:schemeClr>
                </a:solidFill>
              </a:rPr>
              <a:t> Разработка с применением динамических языков высокого уровня.</a:t>
            </a:r>
          </a:p>
          <a:p>
            <a:pPr marL="0" indent="0">
              <a:buNone/>
            </a:pPr>
            <a:r>
              <a:rPr lang="ru-RU" b="1" dirty="0">
                <a:solidFill>
                  <a:schemeClr val="tx1">
                    <a:lumMod val="95000"/>
                    <a:lumOff val="5000"/>
                  </a:schemeClr>
                </a:solidFill>
              </a:rPr>
              <a:t>2. </a:t>
            </a:r>
            <a:r>
              <a:rPr lang="ru-RU" dirty="0">
                <a:solidFill>
                  <a:schemeClr val="tx1">
                    <a:lumMod val="95000"/>
                    <a:lumOff val="5000"/>
                  </a:schemeClr>
                </a:solidFill>
              </a:rPr>
              <a:t>Использование языков программирования баз данных.</a:t>
            </a:r>
          </a:p>
          <a:p>
            <a:pPr marL="0" indent="0">
              <a:buNone/>
            </a:pPr>
            <a:r>
              <a:rPr lang="ru-RU" b="1" dirty="0">
                <a:solidFill>
                  <a:schemeClr val="tx1">
                    <a:lumMod val="95000"/>
                    <a:lumOff val="5000"/>
                  </a:schemeClr>
                </a:solidFill>
              </a:rPr>
              <a:t>3.</a:t>
            </a:r>
            <a:r>
              <a:rPr lang="ru-RU" dirty="0">
                <a:solidFill>
                  <a:schemeClr val="tx1">
                    <a:lumMod val="95000"/>
                    <a:lumOff val="5000"/>
                  </a:schemeClr>
                </a:solidFill>
              </a:rPr>
              <a:t> Сборка приложений с повторным использованием компонентов.</a:t>
            </a:r>
          </a:p>
          <a:p>
            <a:endParaRPr lang="ru-RU" dirty="0">
              <a:solidFill>
                <a:schemeClr val="tx1">
                  <a:lumMod val="95000"/>
                  <a:lumOff val="5000"/>
                </a:schemeClr>
              </a:solidFill>
            </a:endParaRPr>
          </a:p>
        </p:txBody>
      </p:sp>
    </p:spTree>
    <p:extLst>
      <p:ext uri="{BB962C8B-B14F-4D97-AF65-F5344CB8AC3E}">
        <p14:creationId xmlns:p14="http://schemas.microsoft.com/office/powerpoint/2010/main" val="2785429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525" y="0"/>
            <a:ext cx="12037475" cy="674914"/>
          </a:xfrm>
        </p:spPr>
        <p:txBody>
          <a:bodyPr>
            <a:normAutofit/>
          </a:bodyPr>
          <a:lstStyle/>
          <a:p>
            <a:pPr algn="ctr"/>
            <a:r>
              <a:rPr lang="ru-RU" sz="2800" b="1" dirty="0" smtClean="0">
                <a:solidFill>
                  <a:schemeClr val="tx1">
                    <a:lumMod val="95000"/>
                    <a:lumOff val="5000"/>
                  </a:schemeClr>
                </a:solidFill>
              </a:rPr>
              <a:t>5.2.1. </a:t>
            </a:r>
            <a:r>
              <a:rPr lang="ru-RU" sz="2800" b="1" dirty="0">
                <a:solidFill>
                  <a:schemeClr val="tx1">
                    <a:lumMod val="95000"/>
                    <a:lumOff val="5000"/>
                  </a:schemeClr>
                </a:solidFill>
              </a:rPr>
              <a:t>Применение динамических языков высокого уровня</a:t>
            </a:r>
            <a:endParaRPr lang="ru-RU" sz="2800" b="1" dirty="0">
              <a:solidFill>
                <a:schemeClr val="tx1">
                  <a:lumMod val="95000"/>
                  <a:lumOff val="5000"/>
                </a:schemeClr>
              </a:solidFill>
            </a:endParaRPr>
          </a:p>
        </p:txBody>
      </p:sp>
      <p:sp>
        <p:nvSpPr>
          <p:cNvPr id="3" name="Объект 2"/>
          <p:cNvSpPr>
            <a:spLocks noGrp="1"/>
          </p:cNvSpPr>
          <p:nvPr>
            <p:ph idx="1"/>
          </p:nvPr>
        </p:nvSpPr>
        <p:spPr>
          <a:xfrm>
            <a:off x="174708" y="631371"/>
            <a:ext cx="11788692" cy="6030686"/>
          </a:xfrm>
        </p:spPr>
        <p:txBody>
          <a:bodyPr>
            <a:normAutofit/>
          </a:bodyPr>
          <a:lstStyle/>
          <a:p>
            <a:r>
              <a:rPr lang="ru-RU" b="1" dirty="0"/>
              <a:t>Динамические языки высокого уровня </a:t>
            </a:r>
            <a:r>
              <a:rPr lang="ru-RU" dirty="0"/>
              <a:t>– это языки программирования, которые имеют мощные средства контроля данных во время выполнения программы. Они упрощают разработку программ, так как уменьшают число проблем, связанных с распределением памяти и управлением ею. Такие языки имеют средства, которые обычно должны быть построены из более примитивных конструкций в языках, подобных </a:t>
            </a:r>
            <a:r>
              <a:rPr lang="en-US" u="sng" dirty="0"/>
              <a:t>Ada</a:t>
            </a:r>
            <a:r>
              <a:rPr lang="ru-RU" dirty="0"/>
              <a:t> или </a:t>
            </a:r>
            <a:r>
              <a:rPr lang="ru-RU" u="sng" dirty="0"/>
              <a:t>С</a:t>
            </a:r>
            <a:r>
              <a:rPr lang="ru-RU" dirty="0"/>
              <a:t>. Примеры языков очень высокого уровня – </a:t>
            </a:r>
            <a:r>
              <a:rPr lang="en-US" u="sng" dirty="0"/>
              <a:t>Lisp</a:t>
            </a:r>
            <a:r>
              <a:rPr lang="ru-RU" dirty="0"/>
              <a:t> (основанный на структурах списков), </a:t>
            </a:r>
            <a:r>
              <a:rPr lang="en-US" u="sng" dirty="0"/>
              <a:t>Prolog</a:t>
            </a:r>
            <a:r>
              <a:rPr lang="ru-RU" dirty="0"/>
              <a:t> (основанный на алгебре логики) и </a:t>
            </a:r>
            <a:r>
              <a:rPr lang="en-US" u="sng" dirty="0"/>
              <a:t>Smalltalk</a:t>
            </a:r>
            <a:r>
              <a:rPr lang="ru-RU" dirty="0"/>
              <a:t> (основанный на объектах).</a:t>
            </a:r>
          </a:p>
          <a:p>
            <a:r>
              <a:rPr lang="ru-RU" dirty="0"/>
              <a:t>В табл. </a:t>
            </a:r>
            <a:r>
              <a:rPr lang="ru-RU" dirty="0" smtClean="0"/>
              <a:t>представлены </a:t>
            </a:r>
            <a:r>
              <a:rPr lang="ru-RU" dirty="0"/>
              <a:t>динамические языки, которые более всего используются при разработке прототипов. При выборе языка для написания прототипа необходимо ответить на ряд вопросов.</a:t>
            </a:r>
          </a:p>
          <a:p>
            <a:pPr marL="0" indent="0" algn="ctr">
              <a:buNone/>
            </a:pPr>
            <a:r>
              <a:rPr lang="ru-RU" b="1" dirty="0"/>
              <a:t>1.</a:t>
            </a:r>
            <a:r>
              <a:rPr lang="ru-RU" dirty="0"/>
              <a:t> </a:t>
            </a:r>
            <a:r>
              <a:rPr lang="ru-RU" dirty="0" smtClean="0"/>
              <a:t>Каков </a:t>
            </a:r>
            <a:r>
              <a:rPr lang="ru-RU" dirty="0"/>
              <a:t>тип разрабатываемого </a:t>
            </a:r>
            <a:r>
              <a:rPr lang="ru-RU" dirty="0" smtClean="0"/>
              <a:t>приложения? </a:t>
            </a:r>
          </a:p>
          <a:p>
            <a:pPr marL="0" indent="0" algn="ctr">
              <a:buNone/>
            </a:pPr>
            <a:r>
              <a:rPr lang="ru-RU" b="1" dirty="0" smtClean="0"/>
              <a:t>2</a:t>
            </a:r>
            <a:r>
              <a:rPr lang="ru-RU" b="1" dirty="0"/>
              <a:t>.</a:t>
            </a:r>
            <a:r>
              <a:rPr lang="ru-RU" dirty="0"/>
              <a:t> </a:t>
            </a:r>
            <a:r>
              <a:rPr lang="ru-RU" dirty="0" smtClean="0"/>
              <a:t>Каков </a:t>
            </a:r>
            <a:r>
              <a:rPr lang="ru-RU" dirty="0"/>
              <a:t>тип взаимодействия с </a:t>
            </a:r>
            <a:r>
              <a:rPr lang="ru-RU" dirty="0" smtClean="0"/>
              <a:t>пользователем?</a:t>
            </a:r>
          </a:p>
          <a:p>
            <a:pPr marL="0" indent="0" algn="ctr">
              <a:buNone/>
            </a:pPr>
            <a:r>
              <a:rPr lang="ru-RU" b="1" dirty="0" smtClean="0"/>
              <a:t>3</a:t>
            </a:r>
            <a:r>
              <a:rPr lang="ru-RU" b="1" dirty="0"/>
              <a:t>.</a:t>
            </a:r>
            <a:r>
              <a:rPr lang="ru-RU" dirty="0"/>
              <a:t> </a:t>
            </a:r>
            <a:r>
              <a:rPr lang="ru-RU" dirty="0" smtClean="0"/>
              <a:t>Какую </a:t>
            </a:r>
            <a:r>
              <a:rPr lang="ru-RU" dirty="0"/>
              <a:t>рабочую среду обеспечивает язык ? </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3574" y="4680580"/>
            <a:ext cx="9030960" cy="1981477"/>
          </a:xfrm>
          <a:prstGeom prst="rect">
            <a:avLst/>
          </a:prstGeom>
        </p:spPr>
      </p:pic>
    </p:spTree>
    <p:extLst>
      <p:ext uri="{BB962C8B-B14F-4D97-AF65-F5344CB8AC3E}">
        <p14:creationId xmlns:p14="http://schemas.microsoft.com/office/powerpoint/2010/main" val="10805746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296" y="0"/>
            <a:ext cx="12015704" cy="566057"/>
          </a:xfrm>
        </p:spPr>
        <p:txBody>
          <a:bodyPr>
            <a:normAutofit/>
          </a:bodyPr>
          <a:lstStyle/>
          <a:p>
            <a:pPr algn="ctr"/>
            <a:r>
              <a:rPr lang="ru-RU" sz="2800" b="1" dirty="0" smtClean="0">
                <a:solidFill>
                  <a:schemeClr val="tx1">
                    <a:lumMod val="95000"/>
                    <a:lumOff val="5000"/>
                  </a:schemeClr>
                </a:solidFill>
              </a:rPr>
              <a:t>5.2.2. </a:t>
            </a:r>
            <a:r>
              <a:rPr lang="ru-RU" sz="2800" b="1" dirty="0">
                <a:solidFill>
                  <a:schemeClr val="tx1">
                    <a:lumMod val="95000"/>
                    <a:lumOff val="5000"/>
                  </a:schemeClr>
                </a:solidFill>
              </a:rPr>
              <a:t>Программирование баз данных</a:t>
            </a:r>
            <a:endParaRPr lang="ru-RU" sz="2800" b="1" dirty="0">
              <a:solidFill>
                <a:schemeClr val="tx1">
                  <a:lumMod val="95000"/>
                  <a:lumOff val="5000"/>
                </a:schemeClr>
              </a:solidFill>
            </a:endParaRPr>
          </a:p>
        </p:txBody>
      </p:sp>
      <p:sp>
        <p:nvSpPr>
          <p:cNvPr id="3" name="Объект 2"/>
          <p:cNvSpPr>
            <a:spLocks noGrp="1"/>
          </p:cNvSpPr>
          <p:nvPr>
            <p:ph idx="1"/>
          </p:nvPr>
        </p:nvSpPr>
        <p:spPr>
          <a:xfrm>
            <a:off x="176295" y="566057"/>
            <a:ext cx="11754447" cy="6085114"/>
          </a:xfrm>
        </p:spPr>
        <p:txBody>
          <a:bodyPr>
            <a:normAutofit/>
          </a:bodyPr>
          <a:lstStyle/>
          <a:p>
            <a:r>
              <a:rPr lang="ru-RU" dirty="0">
                <a:solidFill>
                  <a:schemeClr val="tx1">
                    <a:lumMod val="95000"/>
                    <a:lumOff val="5000"/>
                  </a:schemeClr>
                </a:solidFill>
              </a:rPr>
              <a:t>Эволюционная разработка в настоящее время является стандартной методикой для создания бизнес-приложений малого и среднего размера. Большинство бизнес-приложений включают в себя систему управления </a:t>
            </a:r>
            <a:r>
              <a:rPr lang="ru-RU" i="1" dirty="0">
                <a:solidFill>
                  <a:schemeClr val="tx1">
                    <a:lumMod val="95000"/>
                    <a:lumOff val="5000"/>
                  </a:schemeClr>
                </a:solidFill>
              </a:rPr>
              <a:t>базой </a:t>
            </a:r>
            <a:r>
              <a:rPr lang="ru-RU" dirty="0">
                <a:solidFill>
                  <a:schemeClr val="tx1">
                    <a:lumMod val="95000"/>
                    <a:lumOff val="5000"/>
                  </a:schemeClr>
                </a:solidFill>
              </a:rPr>
              <a:t>данных и обработку данных, находящихся в ней.</a:t>
            </a:r>
          </a:p>
          <a:p>
            <a:r>
              <a:rPr lang="ru-RU" dirty="0">
                <a:solidFill>
                  <a:schemeClr val="tx1">
                    <a:lumMod val="95000"/>
                    <a:lumOff val="5000"/>
                  </a:schemeClr>
                </a:solidFill>
              </a:rPr>
              <a:t>Для поддержки разработки таких приложений все коммерческие системы управления базами данных имеют внутренние средства программирования. Программирование баз данных выполняется на основе специализированных языков, которые имеют встроенную базу знаний и средства, необходимые для работы с базами данных. Рабочая среда поддержки языка обеспечивает инструментальные средства для создания пользовательских интерфейсов, числовых вычислений и отчетов. Термин </a:t>
            </a:r>
            <a:r>
              <a:rPr lang="ru-RU" b="1" i="1" dirty="0">
                <a:solidFill>
                  <a:schemeClr val="tx1">
                    <a:lumMod val="95000"/>
                    <a:lumOff val="5000"/>
                  </a:schemeClr>
                </a:solidFill>
              </a:rPr>
              <a:t>язык четвертого поколения </a:t>
            </a:r>
            <a:r>
              <a:rPr lang="ru-RU" dirty="0">
                <a:solidFill>
                  <a:schemeClr val="tx1">
                    <a:lumMod val="95000"/>
                    <a:lumOff val="5000"/>
                  </a:schemeClr>
                </a:solidFill>
              </a:rPr>
              <a:t>применяется как к самому языку программирования баз данных, так и к его рабочей среде</a:t>
            </a:r>
            <a:r>
              <a:rPr lang="ru-RU" dirty="0" smtClean="0">
                <a:solidFill>
                  <a:schemeClr val="tx1">
                    <a:lumMod val="95000"/>
                    <a:lumOff val="5000"/>
                  </a:schemeClr>
                </a:solidFill>
              </a:rPr>
              <a:t>.</a:t>
            </a:r>
          </a:p>
          <a:p>
            <a:r>
              <a:rPr lang="ru-RU" dirty="0">
                <a:solidFill>
                  <a:schemeClr val="tx1">
                    <a:lumMod val="95000"/>
                    <a:lumOff val="5000"/>
                  </a:schemeClr>
                </a:solidFill>
              </a:rPr>
              <a:t>Обычно рабочая среда языков четвертого поколения включает следующие инструментальные </a:t>
            </a:r>
            <a:r>
              <a:rPr lang="ru-RU" dirty="0" smtClean="0">
                <a:solidFill>
                  <a:schemeClr val="tx1">
                    <a:lumMod val="95000"/>
                    <a:lumOff val="5000"/>
                  </a:schemeClr>
                </a:solidFill>
              </a:rPr>
              <a:t>средства.</a:t>
            </a:r>
            <a:endParaRPr lang="ru-RU" dirty="0">
              <a:solidFill>
                <a:schemeClr val="tx1">
                  <a:lumMod val="95000"/>
                  <a:lumOff val="5000"/>
                </a:schemeClr>
              </a:solidFill>
            </a:endParaRPr>
          </a:p>
          <a:p>
            <a:pPr marL="0" indent="0">
              <a:buNone/>
            </a:pPr>
            <a:r>
              <a:rPr lang="ru-RU" dirty="0">
                <a:solidFill>
                  <a:schemeClr val="tx1">
                    <a:lumMod val="95000"/>
                    <a:lumOff val="5000"/>
                  </a:schemeClr>
                </a:solidFill>
              </a:rPr>
              <a:t>1. 	В качестве </a:t>
            </a:r>
            <a:r>
              <a:rPr lang="ru-RU" dirty="0" smtClean="0">
                <a:solidFill>
                  <a:schemeClr val="tx1">
                    <a:lumMod val="95000"/>
                    <a:lumOff val="5000"/>
                  </a:schemeClr>
                </a:solidFill>
              </a:rPr>
              <a:t>языка </a:t>
            </a:r>
            <a:r>
              <a:rPr lang="ru-RU" dirty="0">
                <a:solidFill>
                  <a:schemeClr val="tx1">
                    <a:lumMod val="95000"/>
                    <a:lumOff val="5000"/>
                  </a:schemeClr>
                </a:solidFill>
              </a:rPr>
              <a:t>программирования баз </a:t>
            </a:r>
            <a:r>
              <a:rPr lang="ru-RU" dirty="0" smtClean="0">
                <a:solidFill>
                  <a:schemeClr val="tx1">
                    <a:lumMod val="95000"/>
                    <a:lumOff val="5000"/>
                  </a:schemeClr>
                </a:solidFill>
              </a:rPr>
              <a:t>данных </a:t>
            </a:r>
            <a:r>
              <a:rPr lang="ru-RU" dirty="0">
                <a:solidFill>
                  <a:schemeClr val="tx1">
                    <a:lumMod val="95000"/>
                    <a:lumOff val="5000"/>
                  </a:schemeClr>
                </a:solidFill>
              </a:rPr>
              <a:t>обычно используется </a:t>
            </a:r>
            <a:r>
              <a:rPr lang="en-US" dirty="0" smtClean="0">
                <a:solidFill>
                  <a:schemeClr val="tx1">
                    <a:lumMod val="95000"/>
                    <a:lumOff val="5000"/>
                  </a:schemeClr>
                </a:solidFill>
              </a:rPr>
              <a:t>SQL</a:t>
            </a:r>
            <a:r>
              <a:rPr lang="ru-RU" dirty="0" smtClean="0">
                <a:solidFill>
                  <a:schemeClr val="tx1">
                    <a:lumMod val="95000"/>
                    <a:lumOff val="5000"/>
                  </a:schemeClr>
                </a:solidFill>
              </a:rPr>
              <a:t>.</a:t>
            </a:r>
            <a:endParaRPr lang="ru-RU" dirty="0">
              <a:solidFill>
                <a:schemeClr val="tx1">
                  <a:lumMod val="95000"/>
                  <a:lumOff val="5000"/>
                </a:schemeClr>
              </a:solidFill>
            </a:endParaRPr>
          </a:p>
          <a:p>
            <a:pPr marL="0" indent="0">
              <a:buNone/>
            </a:pPr>
            <a:r>
              <a:rPr lang="ru-RU" dirty="0">
                <a:solidFill>
                  <a:schemeClr val="tx1">
                    <a:lumMod val="95000"/>
                    <a:lumOff val="5000"/>
                  </a:schemeClr>
                </a:solidFill>
              </a:rPr>
              <a:t>2. 	Генератор интерфейсов используется для создания форм ввода и отображения данных.</a:t>
            </a:r>
          </a:p>
          <a:p>
            <a:pPr marL="0" indent="0">
              <a:buNone/>
            </a:pPr>
            <a:r>
              <a:rPr lang="ru-RU" dirty="0">
                <a:solidFill>
                  <a:schemeClr val="tx1">
                    <a:lumMod val="95000"/>
                    <a:lumOff val="5000"/>
                  </a:schemeClr>
                </a:solidFill>
              </a:rPr>
              <a:t>3. 	Электронная таблица применяется для анализа данных и выполнения различных действий над числовой информацией.</a:t>
            </a:r>
          </a:p>
          <a:p>
            <a:pPr marL="0" indent="0">
              <a:buNone/>
            </a:pPr>
            <a:r>
              <a:rPr lang="ru-RU" dirty="0">
                <a:solidFill>
                  <a:schemeClr val="tx1">
                    <a:lumMod val="95000"/>
                    <a:lumOff val="5000"/>
                  </a:schemeClr>
                </a:solidFill>
              </a:rPr>
              <a:t>4. 	Генератор отчетов предназначен для создания отчетов на основе информации, содержащейся в базе данных.</a:t>
            </a:r>
          </a:p>
          <a:p>
            <a:endParaRPr lang="ru-RU" dirty="0">
              <a:solidFill>
                <a:schemeClr val="tx1">
                  <a:lumMod val="95000"/>
                  <a:lumOff val="5000"/>
                </a:schemeClr>
              </a:solidFill>
            </a:endParaRPr>
          </a:p>
          <a:p>
            <a:endParaRPr lang="ru-RU" dirty="0">
              <a:solidFill>
                <a:schemeClr val="tx1">
                  <a:lumMod val="95000"/>
                  <a:lumOff val="5000"/>
                </a:schemeClr>
              </a:solidFill>
            </a:endParaRPr>
          </a:p>
        </p:txBody>
      </p:sp>
    </p:spTree>
    <p:extLst>
      <p:ext uri="{BB962C8B-B14F-4D97-AF65-F5344CB8AC3E}">
        <p14:creationId xmlns:p14="http://schemas.microsoft.com/office/powerpoint/2010/main" val="35965288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525" y="1"/>
            <a:ext cx="12037475" cy="598714"/>
          </a:xfrm>
        </p:spPr>
        <p:txBody>
          <a:bodyPr>
            <a:normAutofit fontScale="90000"/>
          </a:bodyPr>
          <a:lstStyle/>
          <a:p>
            <a:pPr algn="ctr"/>
            <a:r>
              <a:rPr lang="ru-RU" sz="2800" b="1" dirty="0" smtClean="0">
                <a:solidFill>
                  <a:schemeClr val="tx1">
                    <a:lumMod val="95000"/>
                    <a:lumOff val="5000"/>
                  </a:schemeClr>
                </a:solidFill>
              </a:rPr>
              <a:t>5.2.3. </a:t>
            </a:r>
            <a:r>
              <a:rPr lang="ru-RU" sz="2800" b="1" dirty="0">
                <a:solidFill>
                  <a:schemeClr val="tx1">
                    <a:lumMod val="95000"/>
                    <a:lumOff val="5000"/>
                  </a:schemeClr>
                </a:solidFill>
              </a:rPr>
              <a:t>Сборка приложений с повторным использованием компонентов</a:t>
            </a:r>
            <a:endParaRPr lang="ru-RU" sz="2800" b="1" dirty="0">
              <a:solidFill>
                <a:schemeClr val="tx1">
                  <a:lumMod val="95000"/>
                  <a:lumOff val="5000"/>
                </a:schemeClr>
              </a:solidFill>
            </a:endParaRPr>
          </a:p>
        </p:txBody>
      </p:sp>
      <p:sp>
        <p:nvSpPr>
          <p:cNvPr id="3" name="Объект 2"/>
          <p:cNvSpPr>
            <a:spLocks noGrp="1"/>
          </p:cNvSpPr>
          <p:nvPr>
            <p:ph idx="1"/>
          </p:nvPr>
        </p:nvSpPr>
        <p:spPr>
          <a:xfrm>
            <a:off x="154524" y="598714"/>
            <a:ext cx="11874189" cy="1458685"/>
          </a:xfrm>
        </p:spPr>
        <p:txBody>
          <a:bodyPr>
            <a:normAutofit/>
          </a:bodyPr>
          <a:lstStyle/>
          <a:p>
            <a:r>
              <a:rPr lang="ru-RU" dirty="0">
                <a:solidFill>
                  <a:schemeClr val="tx1">
                    <a:lumMod val="95000"/>
                    <a:lumOff val="5000"/>
                  </a:schemeClr>
                </a:solidFill>
              </a:rPr>
              <a:t>Время, необходимое для разработки системы, можно уменьшить, если многие части такой системы будут использованы неоднократно. Для быстрого построения прототипа необходимо иметь набор компонентов, пригодных для повторного использования, и механизм сборки системы из этих компонентов.</a:t>
            </a:r>
            <a:endParaRPr lang="ru-RU" dirty="0">
              <a:solidFill>
                <a:schemeClr val="tx1">
                  <a:lumMod val="95000"/>
                  <a:lumOff val="5000"/>
                </a:schemeClr>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603" y="2734916"/>
            <a:ext cx="5199889" cy="1902398"/>
          </a:xfrm>
          <a:prstGeom prst="rect">
            <a:avLst/>
          </a:prstGeom>
        </p:spPr>
      </p:pic>
      <p:sp>
        <p:nvSpPr>
          <p:cNvPr id="5" name="TextBox 4"/>
          <p:cNvSpPr txBox="1"/>
          <p:nvPr/>
        </p:nvSpPr>
        <p:spPr>
          <a:xfrm>
            <a:off x="5660571" y="1820516"/>
            <a:ext cx="5943600" cy="3970318"/>
          </a:xfrm>
          <a:prstGeom prst="rect">
            <a:avLst/>
          </a:prstGeom>
          <a:noFill/>
        </p:spPr>
        <p:txBody>
          <a:bodyPr wrap="square" rtlCol="0">
            <a:spAutoFit/>
          </a:bodyPr>
          <a:lstStyle/>
          <a:p>
            <a:r>
              <a:rPr lang="ru-RU" dirty="0">
                <a:solidFill>
                  <a:schemeClr val="tx1">
                    <a:lumMod val="95000"/>
                    <a:lumOff val="5000"/>
                  </a:schemeClr>
                </a:solidFill>
              </a:rPr>
              <a:t>Разработку прототипа с повторным использованием компонентов можно реализовать на двух уровнях.</a:t>
            </a:r>
          </a:p>
          <a:p>
            <a:r>
              <a:rPr lang="ru-RU" dirty="0">
                <a:solidFill>
                  <a:schemeClr val="tx1">
                    <a:lumMod val="95000"/>
                    <a:lumOff val="5000"/>
                  </a:schemeClr>
                </a:solidFill>
              </a:rPr>
              <a:t> </a:t>
            </a:r>
          </a:p>
          <a:p>
            <a:pPr marL="342900" indent="-342900">
              <a:buAutoNum type="arabicPeriod"/>
            </a:pPr>
            <a:r>
              <a:rPr lang="ru-RU" b="1" dirty="0" smtClean="0">
                <a:solidFill>
                  <a:schemeClr val="tx1">
                    <a:lumMod val="95000"/>
                    <a:lumOff val="5000"/>
                  </a:schemeClr>
                </a:solidFill>
              </a:rPr>
              <a:t>Уровень </a:t>
            </a:r>
            <a:r>
              <a:rPr lang="ru-RU" b="1" dirty="0">
                <a:solidFill>
                  <a:schemeClr val="tx1">
                    <a:lumMod val="95000"/>
                    <a:lumOff val="5000"/>
                  </a:schemeClr>
                </a:solidFill>
              </a:rPr>
              <a:t>приложения</a:t>
            </a:r>
            <a:r>
              <a:rPr lang="ru-RU" dirty="0">
                <a:solidFill>
                  <a:schemeClr val="tx1">
                    <a:lumMod val="95000"/>
                    <a:lumOff val="5000"/>
                  </a:schemeClr>
                </a:solidFill>
              </a:rPr>
              <a:t>, когда целые прикладные системы интегрируются с прототипом так, чтобы были объединены их функциональные возможности. </a:t>
            </a:r>
            <a:endParaRPr lang="ru-RU" dirty="0" smtClean="0">
              <a:solidFill>
                <a:schemeClr val="tx1">
                  <a:lumMod val="95000"/>
                  <a:lumOff val="5000"/>
                </a:schemeClr>
              </a:solidFill>
            </a:endParaRPr>
          </a:p>
          <a:p>
            <a:pPr marL="342900" indent="-342900">
              <a:buAutoNum type="arabicPeriod"/>
            </a:pPr>
            <a:r>
              <a:rPr lang="ru-RU" b="1" dirty="0" smtClean="0">
                <a:solidFill>
                  <a:schemeClr val="tx1">
                    <a:lumMod val="95000"/>
                    <a:lumOff val="5000"/>
                  </a:schemeClr>
                </a:solidFill>
              </a:rPr>
              <a:t>Уровень </a:t>
            </a:r>
            <a:r>
              <a:rPr lang="ru-RU" b="1" dirty="0">
                <a:solidFill>
                  <a:schemeClr val="tx1">
                    <a:lumMod val="95000"/>
                    <a:lumOff val="5000"/>
                  </a:schemeClr>
                </a:solidFill>
              </a:rPr>
              <a:t>компонентов</a:t>
            </a:r>
            <a:r>
              <a:rPr lang="ru-RU" dirty="0">
                <a:solidFill>
                  <a:schemeClr val="tx1">
                    <a:lumMod val="95000"/>
                    <a:lumOff val="5000"/>
                  </a:schemeClr>
                </a:solidFill>
              </a:rPr>
              <a:t>, когда отдельные компоненты объединяются внутри структуры, реализующей систему. Такая структура может быть создана с помощью одного из языков описания сценариев, таких, как </a:t>
            </a:r>
            <a:r>
              <a:rPr lang="en-US" dirty="0">
                <a:solidFill>
                  <a:schemeClr val="tx1">
                    <a:lumMod val="95000"/>
                    <a:lumOff val="5000"/>
                  </a:schemeClr>
                </a:solidFill>
              </a:rPr>
              <a:t>Visual Basic</a:t>
            </a:r>
            <a:r>
              <a:rPr lang="ru-RU" dirty="0">
                <a:solidFill>
                  <a:schemeClr val="tx1">
                    <a:lumMod val="95000"/>
                    <a:lumOff val="5000"/>
                  </a:schemeClr>
                </a:solidFill>
              </a:rPr>
              <a:t>, </a:t>
            </a:r>
            <a:r>
              <a:rPr lang="en-US" dirty="0">
                <a:solidFill>
                  <a:schemeClr val="tx1">
                    <a:lumMod val="95000"/>
                    <a:lumOff val="5000"/>
                  </a:schemeClr>
                </a:solidFill>
              </a:rPr>
              <a:t>TCL</a:t>
            </a:r>
            <a:r>
              <a:rPr lang="ru-RU" dirty="0">
                <a:solidFill>
                  <a:schemeClr val="tx1">
                    <a:lumMod val="95000"/>
                    <a:lumOff val="5000"/>
                  </a:schemeClr>
                </a:solidFill>
              </a:rPr>
              <a:t>/</a:t>
            </a:r>
            <a:r>
              <a:rPr lang="en-US" dirty="0" smtClean="0">
                <a:solidFill>
                  <a:schemeClr val="tx1">
                    <a:lumMod val="95000"/>
                    <a:lumOff val="5000"/>
                  </a:schemeClr>
                </a:solidFill>
              </a:rPr>
              <a:t>TK</a:t>
            </a:r>
            <a:r>
              <a:rPr lang="ru-RU" dirty="0" smtClean="0">
                <a:solidFill>
                  <a:schemeClr val="tx1">
                    <a:lumMod val="95000"/>
                    <a:lumOff val="5000"/>
                  </a:schemeClr>
                </a:solidFill>
              </a:rPr>
              <a:t>, </a:t>
            </a:r>
            <a:r>
              <a:rPr lang="en-US" dirty="0" smtClean="0">
                <a:solidFill>
                  <a:schemeClr val="tx1">
                    <a:lumMod val="95000"/>
                    <a:lumOff val="5000"/>
                  </a:schemeClr>
                </a:solidFill>
              </a:rPr>
              <a:t>Python</a:t>
            </a:r>
            <a:r>
              <a:rPr lang="ru-RU" dirty="0" smtClean="0">
                <a:solidFill>
                  <a:schemeClr val="tx1">
                    <a:lumMod val="95000"/>
                    <a:lumOff val="5000"/>
                  </a:schemeClr>
                </a:solidFill>
              </a:rPr>
              <a:t> </a:t>
            </a:r>
            <a:r>
              <a:rPr lang="ru-RU" dirty="0">
                <a:solidFill>
                  <a:schemeClr val="tx1">
                    <a:lumMod val="95000"/>
                    <a:lumOff val="5000"/>
                  </a:schemeClr>
                </a:solidFill>
              </a:rPr>
              <a:t>или </a:t>
            </a:r>
            <a:r>
              <a:rPr lang="en-US" dirty="0" smtClean="0">
                <a:solidFill>
                  <a:schemeClr val="tx1">
                    <a:lumMod val="95000"/>
                    <a:lumOff val="5000"/>
                  </a:schemeClr>
                </a:solidFill>
              </a:rPr>
              <a:t>Perl</a:t>
            </a:r>
            <a:r>
              <a:rPr lang="ru-RU" dirty="0" smtClean="0">
                <a:solidFill>
                  <a:schemeClr val="tx1">
                    <a:lumMod val="95000"/>
                    <a:lumOff val="5000"/>
                  </a:schemeClr>
                </a:solidFill>
              </a:rPr>
              <a:t>. </a:t>
            </a:r>
            <a:endParaRPr lang="ru-RU" dirty="0">
              <a:solidFill>
                <a:schemeClr val="tx1">
                  <a:lumMod val="95000"/>
                  <a:lumOff val="5000"/>
                </a:schemeClr>
              </a:solidFill>
            </a:endParaRPr>
          </a:p>
        </p:txBody>
      </p:sp>
    </p:spTree>
    <p:extLst>
      <p:ext uri="{BB962C8B-B14F-4D97-AF65-F5344CB8AC3E}">
        <p14:creationId xmlns:p14="http://schemas.microsoft.com/office/powerpoint/2010/main" val="37596518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7182" y="0"/>
            <a:ext cx="12004818" cy="642257"/>
          </a:xfrm>
        </p:spPr>
        <p:txBody>
          <a:bodyPr>
            <a:normAutofit/>
          </a:bodyPr>
          <a:lstStyle/>
          <a:p>
            <a:pPr algn="ctr"/>
            <a:r>
              <a:rPr lang="ru-RU" sz="2800" b="1" dirty="0" smtClean="0">
                <a:solidFill>
                  <a:schemeClr val="tx1">
                    <a:lumMod val="95000"/>
                    <a:lumOff val="5000"/>
                  </a:schemeClr>
                </a:solidFill>
              </a:rPr>
              <a:t>5.3. </a:t>
            </a:r>
            <a:r>
              <a:rPr lang="ru-RU" sz="2800" b="1" dirty="0" err="1">
                <a:solidFill>
                  <a:schemeClr val="tx1">
                    <a:lumMod val="95000"/>
                    <a:lumOff val="5000"/>
                  </a:schemeClr>
                </a:solidFill>
              </a:rPr>
              <a:t>Прототипирование</a:t>
            </a:r>
            <a:r>
              <a:rPr lang="ru-RU" sz="2800" b="1" dirty="0">
                <a:solidFill>
                  <a:schemeClr val="tx1">
                    <a:lumMod val="95000"/>
                    <a:lumOff val="5000"/>
                  </a:schemeClr>
                </a:solidFill>
              </a:rPr>
              <a:t> пользовательских интерфейсов</a:t>
            </a:r>
            <a:endParaRPr lang="ru-RU" sz="2800" b="1" dirty="0">
              <a:solidFill>
                <a:schemeClr val="tx1">
                  <a:lumMod val="95000"/>
                  <a:lumOff val="5000"/>
                </a:schemeClr>
              </a:solidFill>
            </a:endParaRPr>
          </a:p>
        </p:txBody>
      </p:sp>
      <p:sp>
        <p:nvSpPr>
          <p:cNvPr id="3" name="Объект 2"/>
          <p:cNvSpPr>
            <a:spLocks noGrp="1"/>
          </p:cNvSpPr>
          <p:nvPr>
            <p:ph idx="1"/>
          </p:nvPr>
        </p:nvSpPr>
        <p:spPr>
          <a:xfrm>
            <a:off x="187182" y="642256"/>
            <a:ext cx="11700018" cy="6063343"/>
          </a:xfrm>
        </p:spPr>
        <p:txBody>
          <a:bodyPr>
            <a:normAutofit/>
          </a:bodyPr>
          <a:lstStyle/>
          <a:p>
            <a:r>
              <a:rPr lang="ru-RU" dirty="0"/>
              <a:t>Графические интерфейсы пользователя в настоящее время являются стандартом для интерактивных систем. Усилия, вкладываемые в определение, проектирование и реализацию такого интерфейса, составляют значительную часть стоимости разработки приложения. </a:t>
            </a:r>
            <a:r>
              <a:rPr lang="ru-RU" dirty="0" smtClean="0"/>
              <a:t>Разработчики </a:t>
            </a:r>
            <a:r>
              <a:rPr lang="ru-RU" dirty="0"/>
              <a:t>не должны навязывать пользователям свою точку зрения на проектируемый интерфейс. Пользователи должны принимать активное участие в процессе проектирования интерфейса. Такой взгляд на разработку интерфейса привел к подходу, названному проектированием, ориентированным на пользователя (</a:t>
            </a:r>
            <a:r>
              <a:rPr lang="en-US" dirty="0"/>
              <a:t>user</a:t>
            </a:r>
            <a:r>
              <a:rPr lang="ru-RU" dirty="0"/>
              <a:t>-</a:t>
            </a:r>
            <a:r>
              <a:rPr lang="en-US" dirty="0" err="1"/>
              <a:t>centred</a:t>
            </a:r>
            <a:r>
              <a:rPr lang="en-US" dirty="0"/>
              <a:t> design</a:t>
            </a:r>
            <a:r>
              <a:rPr lang="ru-RU" dirty="0" smtClean="0"/>
              <a:t>), </a:t>
            </a:r>
            <a:r>
              <a:rPr lang="ru-RU" dirty="0"/>
              <a:t>который основан на </a:t>
            </a:r>
            <a:r>
              <a:rPr lang="ru-RU" dirty="0" err="1"/>
              <a:t>прототипировании</a:t>
            </a:r>
            <a:r>
              <a:rPr lang="ru-RU" dirty="0"/>
              <a:t> интерфейса и участии пользователя в процессе его проектирования</a:t>
            </a:r>
            <a:r>
              <a:rPr lang="ru-RU" dirty="0" smtClean="0"/>
              <a:t>.</a:t>
            </a:r>
          </a:p>
          <a:p>
            <a:r>
              <a:rPr lang="ru-RU" b="1" dirty="0"/>
              <a:t>Генераторы интерфейсов </a:t>
            </a:r>
            <a:r>
              <a:rPr lang="ru-RU" dirty="0"/>
              <a:t>– это графические системы проектирования экранных форм, где интерфейсы компонуются из элементов типа меню, полей, пиктограмм и кнопок, которые, в свою очередь, можно просто выбрать из меню и поместить в экранную форму</a:t>
            </a:r>
            <a:r>
              <a:rPr lang="ru-RU" dirty="0" smtClean="0"/>
              <a:t>.</a:t>
            </a:r>
          </a:p>
          <a:p>
            <a:r>
              <a:rPr lang="ru-RU" dirty="0"/>
              <a:t>Миллионы людей сегодня имеют доступ к </a:t>
            </a:r>
            <a:r>
              <a:rPr lang="en-US" dirty="0"/>
              <a:t>Web</a:t>
            </a:r>
            <a:r>
              <a:rPr lang="ru-RU" dirty="0"/>
              <a:t>-</a:t>
            </a:r>
            <a:r>
              <a:rPr lang="ru-RU" dirty="0" err="1"/>
              <a:t>броузерам</a:t>
            </a:r>
            <a:r>
              <a:rPr lang="ru-RU" dirty="0"/>
              <a:t>. Они поддерживают язык разметки гипертекста </a:t>
            </a:r>
            <a:r>
              <a:rPr lang="en-US" dirty="0"/>
              <a:t>HTML</a:t>
            </a:r>
            <a:r>
              <a:rPr lang="ru-RU" dirty="0"/>
              <a:t>, который позволяет создавать пользовательские интерфейсы. Кнопки, поля, формы и таблицы могут быть включены в </a:t>
            </a:r>
            <a:r>
              <a:rPr lang="en-US" dirty="0"/>
              <a:t>Web</a:t>
            </a:r>
            <a:r>
              <a:rPr lang="ru-RU" dirty="0"/>
              <a:t>-страницы так же, как и средства мультимедиа. Сценарии обработки событий и данных, связанные с объектами интерфейса, могут выполняться или на машине </a:t>
            </a:r>
            <a:r>
              <a:rPr lang="en-US" dirty="0"/>
              <a:t>Web</a:t>
            </a:r>
            <a:r>
              <a:rPr lang="ru-RU" dirty="0"/>
              <a:t>-клиента, или на </a:t>
            </a:r>
            <a:r>
              <a:rPr lang="en-US" dirty="0"/>
              <a:t>Web</a:t>
            </a:r>
            <a:r>
              <a:rPr lang="ru-RU" dirty="0"/>
              <a:t>-сервере.</a:t>
            </a:r>
          </a:p>
          <a:p>
            <a:r>
              <a:rPr lang="ru-RU" dirty="0"/>
              <a:t>Для </a:t>
            </a:r>
            <a:r>
              <a:rPr lang="en-US" dirty="0"/>
              <a:t>Web</a:t>
            </a:r>
            <a:r>
              <a:rPr lang="ru-RU" dirty="0"/>
              <a:t>-ориентированных интерфейсов прототипы можно создавать с помощью стандартных редакторов </a:t>
            </a:r>
            <a:r>
              <a:rPr lang="en-US" dirty="0"/>
              <a:t>Web</a:t>
            </a:r>
            <a:r>
              <a:rPr lang="ru-RU" dirty="0"/>
              <a:t>-страниц, которые, по существу, строят пользовательские интерфейсы. Объекты на </a:t>
            </a:r>
            <a:r>
              <a:rPr lang="en-US" dirty="0"/>
              <a:t>Web</a:t>
            </a:r>
            <a:r>
              <a:rPr lang="ru-RU" dirty="0"/>
              <a:t>-странице определяются, как и связанные с ними операции, с помощью встроенных средств языка </a:t>
            </a:r>
            <a:r>
              <a:rPr lang="en-US" dirty="0" smtClean="0"/>
              <a:t>HTML</a:t>
            </a:r>
            <a:r>
              <a:rPr lang="ru-RU" dirty="0" smtClean="0"/>
              <a:t> </a:t>
            </a:r>
            <a:r>
              <a:rPr lang="ru-RU" dirty="0"/>
              <a:t>или с помощью языка </a:t>
            </a:r>
            <a:r>
              <a:rPr lang="en-US" dirty="0"/>
              <a:t>Java</a:t>
            </a:r>
            <a:r>
              <a:rPr lang="ru-RU" dirty="0"/>
              <a:t> либо сценариев.</a:t>
            </a:r>
          </a:p>
          <a:p>
            <a:endParaRPr lang="ru-RU" dirty="0"/>
          </a:p>
          <a:p>
            <a:endParaRPr lang="ru-RU" dirty="0"/>
          </a:p>
          <a:p>
            <a:endParaRPr lang="ru-RU" dirty="0"/>
          </a:p>
        </p:txBody>
      </p:sp>
    </p:spTree>
    <p:extLst>
      <p:ext uri="{BB962C8B-B14F-4D97-AF65-F5344CB8AC3E}">
        <p14:creationId xmlns:p14="http://schemas.microsoft.com/office/powerpoint/2010/main" val="36877211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0377" y="0"/>
            <a:ext cx="12004817" cy="555171"/>
          </a:xfrm>
        </p:spPr>
        <p:txBody>
          <a:bodyPr>
            <a:normAutofit/>
          </a:bodyPr>
          <a:lstStyle/>
          <a:p>
            <a:pPr algn="ctr"/>
            <a:r>
              <a:rPr lang="ru-RU" sz="2800" b="1" dirty="0" smtClean="0">
                <a:solidFill>
                  <a:schemeClr val="tx1">
                    <a:lumMod val="95000"/>
                    <a:lumOff val="5000"/>
                  </a:schemeClr>
                </a:solidFill>
              </a:rPr>
              <a:t>6. </a:t>
            </a:r>
            <a:r>
              <a:rPr lang="ru-RU" sz="2800" b="1" dirty="0">
                <a:solidFill>
                  <a:schemeClr val="tx1">
                    <a:lumMod val="95000"/>
                    <a:lumOff val="5000"/>
                  </a:schemeClr>
                </a:solidFill>
              </a:rPr>
              <a:t>Формальные спецификации ПО</a:t>
            </a:r>
            <a:endParaRPr lang="ru-RU" sz="2800" b="1" dirty="0">
              <a:solidFill>
                <a:schemeClr val="tx1">
                  <a:lumMod val="95000"/>
                  <a:lumOff val="5000"/>
                </a:schemeClr>
              </a:solidFill>
            </a:endParaRPr>
          </a:p>
        </p:txBody>
      </p:sp>
      <p:sp>
        <p:nvSpPr>
          <p:cNvPr id="3" name="Объект 2"/>
          <p:cNvSpPr>
            <a:spLocks noGrp="1"/>
          </p:cNvSpPr>
          <p:nvPr>
            <p:ph idx="1"/>
          </p:nvPr>
        </p:nvSpPr>
        <p:spPr>
          <a:xfrm>
            <a:off x="223040" y="1197428"/>
            <a:ext cx="11614519" cy="5987143"/>
          </a:xfrm>
        </p:spPr>
        <p:txBody>
          <a:bodyPr/>
          <a:lstStyle/>
          <a:p>
            <a:r>
              <a:rPr lang="ru-RU" dirty="0">
                <a:solidFill>
                  <a:schemeClr val="tx1">
                    <a:lumMod val="95000"/>
                    <a:lumOff val="5000"/>
                  </a:schemeClr>
                </a:solidFill>
              </a:rPr>
              <a:t>Термин </a:t>
            </a:r>
            <a:r>
              <a:rPr lang="ru-RU" b="1" dirty="0">
                <a:solidFill>
                  <a:schemeClr val="tx1">
                    <a:lumMod val="95000"/>
                    <a:lumOff val="5000"/>
                  </a:schemeClr>
                </a:solidFill>
              </a:rPr>
              <a:t>"формальные методы" </a:t>
            </a:r>
            <a:r>
              <a:rPr lang="ru-RU" dirty="0">
                <a:solidFill>
                  <a:schemeClr val="tx1">
                    <a:lumMod val="95000"/>
                    <a:lumOff val="5000"/>
                  </a:schemeClr>
                </a:solidFill>
              </a:rPr>
              <a:t>подразумевает ряд операций, в состав которых входят создание формальной спецификации системы, анализ и доказательство спецификации, реализация системы на основе преобразования формальной спецификации в программы </a:t>
            </a:r>
            <a:r>
              <a:rPr lang="ru-RU" dirty="0" smtClean="0">
                <a:solidFill>
                  <a:schemeClr val="tx1">
                    <a:lumMod val="95000"/>
                    <a:lumOff val="5000"/>
                  </a:schemeClr>
                </a:solidFill>
              </a:rPr>
              <a:t> </a:t>
            </a:r>
            <a:r>
              <a:rPr lang="ru-RU" dirty="0">
                <a:solidFill>
                  <a:schemeClr val="tx1">
                    <a:lumMod val="95000"/>
                    <a:lumOff val="5000"/>
                  </a:schemeClr>
                </a:solidFill>
              </a:rPr>
              <a:t>и верификация программ. Все эти действия зависят от формальной спецификации программного обеспечения. </a:t>
            </a:r>
            <a:endParaRPr lang="ru-RU" dirty="0" smtClean="0">
              <a:solidFill>
                <a:schemeClr val="tx1">
                  <a:lumMod val="95000"/>
                  <a:lumOff val="5000"/>
                </a:schemeClr>
              </a:solidFill>
            </a:endParaRPr>
          </a:p>
          <a:p>
            <a:r>
              <a:rPr lang="ru-RU" b="1" dirty="0" smtClean="0">
                <a:solidFill>
                  <a:schemeClr val="tx1">
                    <a:lumMod val="95000"/>
                    <a:lumOff val="5000"/>
                  </a:schemeClr>
                </a:solidFill>
              </a:rPr>
              <a:t>Формальная </a:t>
            </a:r>
            <a:r>
              <a:rPr lang="ru-RU" b="1" dirty="0">
                <a:solidFill>
                  <a:schemeClr val="tx1">
                    <a:lumMod val="95000"/>
                    <a:lumOff val="5000"/>
                  </a:schemeClr>
                </a:solidFill>
              </a:rPr>
              <a:t>спецификация </a:t>
            </a:r>
            <a:r>
              <a:rPr lang="ru-RU" dirty="0">
                <a:solidFill>
                  <a:schemeClr val="tx1">
                    <a:lumMod val="95000"/>
                    <a:lumOff val="5000"/>
                  </a:schemeClr>
                </a:solidFill>
              </a:rPr>
              <a:t>– это системная спецификация, записанная на языке, словарь, синтаксис и семантика которого определены формально. Необходимость формального определения языка предполагает, что этот язык основывается на математических концепциях. Здесь используется область математики, которая называется дискретной математикой и основывается на алгебре, теории множеств и алгебре логики</a:t>
            </a:r>
            <a:r>
              <a:rPr lang="ru-RU" dirty="0" smtClean="0">
                <a:solidFill>
                  <a:schemeClr val="tx1">
                    <a:lumMod val="95000"/>
                    <a:lumOff val="5000"/>
                  </a:schemeClr>
                </a:solidFill>
              </a:rPr>
              <a:t>.</a:t>
            </a:r>
          </a:p>
          <a:p>
            <a:r>
              <a:rPr lang="ru-RU" dirty="0">
                <a:solidFill>
                  <a:schemeClr val="tx1">
                    <a:lumMod val="95000"/>
                    <a:lumOff val="5000"/>
                  </a:schemeClr>
                </a:solidFill>
              </a:rPr>
              <a:t>В 1980-х годах многие исследователи считали, что формальные спецификации и формальные методы являются наиболее эффективным путем улучшения качества ПО. Они привели веские доводы в пользу того, что строгий и детальный анализ, который является неотъемлемой частью формальных методов, приведет к созданию программ с малым количеством ошибок. Они предсказывали, что к </a:t>
            </a:r>
            <a:r>
              <a:rPr lang="en-US" dirty="0">
                <a:solidFill>
                  <a:schemeClr val="tx1">
                    <a:lumMod val="95000"/>
                    <a:lumOff val="5000"/>
                  </a:schemeClr>
                </a:solidFill>
              </a:rPr>
              <a:t>XXI</a:t>
            </a:r>
            <a:r>
              <a:rPr lang="ru-RU" dirty="0">
                <a:solidFill>
                  <a:schemeClr val="tx1">
                    <a:lumMod val="95000"/>
                    <a:lumOff val="5000"/>
                  </a:schemeClr>
                </a:solidFill>
              </a:rPr>
              <a:t> столетию большая часть программного обеспечения будет разрабатываться с использованием формальных методов.</a:t>
            </a:r>
          </a:p>
          <a:p>
            <a:pPr marL="0" indent="0" algn="ctr">
              <a:buNone/>
            </a:pPr>
            <a:r>
              <a:rPr lang="ru-RU" dirty="0" smtClean="0">
                <a:solidFill>
                  <a:schemeClr val="tx1">
                    <a:lumMod val="95000"/>
                    <a:lumOff val="5000"/>
                  </a:schemeClr>
                </a:solidFill>
              </a:rPr>
              <a:t>Но эти </a:t>
            </a:r>
            <a:r>
              <a:rPr lang="ru-RU" dirty="0">
                <a:solidFill>
                  <a:schemeClr val="tx1">
                    <a:lumMod val="95000"/>
                    <a:lumOff val="5000"/>
                  </a:schemeClr>
                </a:solidFill>
              </a:rPr>
              <a:t>предсказания не сбылись, </a:t>
            </a:r>
            <a:r>
              <a:rPr lang="ru-RU" dirty="0" smtClean="0">
                <a:solidFill>
                  <a:schemeClr val="tx1">
                    <a:lumMod val="95000"/>
                    <a:lumOff val="5000"/>
                  </a:schemeClr>
                </a:solidFill>
              </a:rPr>
              <a:t>по </a:t>
            </a:r>
            <a:r>
              <a:rPr lang="ru-RU" dirty="0">
                <a:solidFill>
                  <a:schemeClr val="tx1">
                    <a:lumMod val="95000"/>
                    <a:lumOff val="5000"/>
                  </a:schemeClr>
                </a:solidFill>
              </a:rPr>
              <a:t>целому ряду причин.</a:t>
            </a:r>
          </a:p>
          <a:p>
            <a:endParaRPr lang="ru-RU" dirty="0">
              <a:solidFill>
                <a:schemeClr val="tx1">
                  <a:lumMod val="95000"/>
                  <a:lumOff val="5000"/>
                </a:schemeClr>
              </a:solidFill>
            </a:endParaRPr>
          </a:p>
          <a:p>
            <a:endParaRPr lang="ru-RU" dirty="0">
              <a:solidFill>
                <a:schemeClr val="tx1">
                  <a:lumMod val="95000"/>
                  <a:lumOff val="5000"/>
                </a:schemeClr>
              </a:solidFill>
            </a:endParaRPr>
          </a:p>
        </p:txBody>
      </p:sp>
    </p:spTree>
    <p:extLst>
      <p:ext uri="{BB962C8B-B14F-4D97-AF65-F5344CB8AC3E}">
        <p14:creationId xmlns:p14="http://schemas.microsoft.com/office/powerpoint/2010/main" val="11327452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211" y="0"/>
            <a:ext cx="12102789" cy="620486"/>
          </a:xfrm>
        </p:spPr>
        <p:txBody>
          <a:bodyPr>
            <a:normAutofit/>
          </a:bodyPr>
          <a:lstStyle/>
          <a:p>
            <a:pPr algn="ctr"/>
            <a:r>
              <a:rPr lang="ru-RU" sz="2800" b="1" dirty="0" smtClean="0">
                <a:solidFill>
                  <a:schemeClr val="tx1">
                    <a:lumMod val="95000"/>
                    <a:lumOff val="5000"/>
                  </a:schemeClr>
                </a:solidFill>
              </a:rPr>
              <a:t>6.1. </a:t>
            </a:r>
            <a:r>
              <a:rPr lang="ru-RU" sz="2800" b="1" dirty="0">
                <a:solidFill>
                  <a:schemeClr val="tx1">
                    <a:lumMod val="95000"/>
                    <a:lumOff val="5000"/>
                  </a:schemeClr>
                </a:solidFill>
              </a:rPr>
              <a:t>Формальные спецификации в процессе разработки ПО</a:t>
            </a:r>
            <a:endParaRPr lang="ru-RU" sz="2800" b="1" dirty="0">
              <a:solidFill>
                <a:schemeClr val="tx1">
                  <a:lumMod val="95000"/>
                  <a:lumOff val="5000"/>
                </a:schemeClr>
              </a:solidFill>
            </a:endParaRPr>
          </a:p>
        </p:txBody>
      </p:sp>
      <p:sp>
        <p:nvSpPr>
          <p:cNvPr id="3" name="Объект 2"/>
          <p:cNvSpPr>
            <a:spLocks noGrp="1"/>
          </p:cNvSpPr>
          <p:nvPr>
            <p:ph idx="1"/>
          </p:nvPr>
        </p:nvSpPr>
        <p:spPr>
          <a:xfrm>
            <a:off x="333077" y="1382486"/>
            <a:ext cx="11615056" cy="4985657"/>
          </a:xfrm>
        </p:spPr>
        <p:txBody>
          <a:bodyPr/>
          <a:lstStyle/>
          <a:p>
            <a:r>
              <a:rPr lang="ru-RU" dirty="0" smtClean="0">
                <a:solidFill>
                  <a:schemeClr val="tx1">
                    <a:lumMod val="95000"/>
                    <a:lumOff val="5000"/>
                  </a:schemeClr>
                </a:solidFill>
              </a:rPr>
              <a:t>Есть три уровня спецификации ПО </a:t>
            </a:r>
            <a:r>
              <a:rPr lang="ru-RU" b="1" dirty="0" smtClean="0">
                <a:solidFill>
                  <a:schemeClr val="tx1">
                    <a:lumMod val="95000"/>
                    <a:lumOff val="5000"/>
                  </a:schemeClr>
                </a:solidFill>
              </a:rPr>
              <a:t>пользовательские</a:t>
            </a:r>
            <a:r>
              <a:rPr lang="ru-RU" dirty="0" smtClean="0">
                <a:solidFill>
                  <a:schemeClr val="tx1">
                    <a:lumMod val="95000"/>
                    <a:lumOff val="5000"/>
                  </a:schemeClr>
                </a:solidFill>
              </a:rPr>
              <a:t> </a:t>
            </a:r>
            <a:r>
              <a:rPr lang="ru-RU" dirty="0">
                <a:solidFill>
                  <a:schemeClr val="tx1">
                    <a:lumMod val="95000"/>
                    <a:lumOff val="5000"/>
                  </a:schemeClr>
                </a:solidFill>
              </a:rPr>
              <a:t>и </a:t>
            </a:r>
            <a:r>
              <a:rPr lang="ru-RU" b="1" dirty="0">
                <a:solidFill>
                  <a:schemeClr val="tx1">
                    <a:lumMod val="95000"/>
                    <a:lumOff val="5000"/>
                  </a:schemeClr>
                </a:solidFill>
              </a:rPr>
              <a:t>системные</a:t>
            </a:r>
            <a:r>
              <a:rPr lang="ru-RU" dirty="0">
                <a:solidFill>
                  <a:schemeClr val="tx1">
                    <a:lumMod val="95000"/>
                    <a:lumOff val="5000"/>
                  </a:schemeClr>
                </a:solidFill>
              </a:rPr>
              <a:t> требования и спецификация </a:t>
            </a:r>
            <a:r>
              <a:rPr lang="ru-RU" b="1" dirty="0">
                <a:solidFill>
                  <a:schemeClr val="tx1">
                    <a:lumMod val="95000"/>
                    <a:lumOff val="5000"/>
                  </a:schemeClr>
                </a:solidFill>
              </a:rPr>
              <a:t>структуры программной системы</a:t>
            </a:r>
            <a:r>
              <a:rPr lang="ru-RU" dirty="0">
                <a:solidFill>
                  <a:schemeClr val="tx1">
                    <a:lumMod val="95000"/>
                    <a:lumOff val="5000"/>
                  </a:schemeClr>
                </a:solidFill>
              </a:rPr>
              <a:t>. Пользовательские требования наиболее обобщенные, спецификация структуры наиболее детальна. Формальные математические спецификации находятся где-то между системными требованиями и спецификацией структуры. Они не содержат деталей реализации системы, но должны представлять ее полную математическую модель.</a:t>
            </a:r>
          </a:p>
          <a:p>
            <a:r>
              <a:rPr lang="ru-RU" dirty="0">
                <a:solidFill>
                  <a:schemeClr val="tx1">
                    <a:lumMod val="95000"/>
                    <a:lumOff val="5000"/>
                  </a:schemeClr>
                </a:solidFill>
              </a:rPr>
              <a:t>По мере разработки спецификации участие заказчика уменьшается, а участие подрядчиков и непосредственно разработчиков ПО возрастает. На ранних стадиях разработки спецификация должна быть "ориентирована на заказчика" и написана так, чтобы он мог ее понять. Однако на заключительной стадии процесса разработки должна быть получена спецификация, в основном предназначенная для подрядчиков и разработчиков ПО, поскольку она будет служить основой для реализации системы. Эта конечная спецификация может быть формальной.</a:t>
            </a:r>
          </a:p>
          <a:p>
            <a:endParaRPr lang="ru-RU" dirty="0">
              <a:solidFill>
                <a:schemeClr val="tx1">
                  <a:lumMod val="95000"/>
                  <a:lumOff val="5000"/>
                </a:schemeClr>
              </a:solidFill>
            </a:endParaRPr>
          </a:p>
        </p:txBody>
      </p:sp>
    </p:spTree>
    <p:extLst>
      <p:ext uri="{BB962C8B-B14F-4D97-AF65-F5344CB8AC3E}">
        <p14:creationId xmlns:p14="http://schemas.microsoft.com/office/powerpoint/2010/main" val="6806841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50812" y="0"/>
            <a:ext cx="12041188" cy="2503714"/>
          </a:xfrm>
        </p:spPr>
        <p:txBody>
          <a:bodyPr/>
          <a:lstStyle/>
          <a:p>
            <a:r>
              <a:rPr lang="ru-RU" dirty="0">
                <a:solidFill>
                  <a:schemeClr val="tx1">
                    <a:lumMod val="95000"/>
                    <a:lumOff val="5000"/>
                  </a:schemeClr>
                </a:solidFill>
              </a:rPr>
              <a:t>На рис. </a:t>
            </a:r>
            <a:r>
              <a:rPr lang="ru-RU" dirty="0" smtClean="0">
                <a:solidFill>
                  <a:schemeClr val="tx1">
                    <a:lumMod val="95000"/>
                    <a:lumOff val="5000"/>
                  </a:schemeClr>
                </a:solidFill>
              </a:rPr>
              <a:t>1 </a:t>
            </a:r>
            <a:r>
              <a:rPr lang="ru-RU" dirty="0">
                <a:solidFill>
                  <a:schemeClr val="tx1">
                    <a:lumMod val="95000"/>
                    <a:lumOff val="5000"/>
                  </a:schemeClr>
                </a:solidFill>
              </a:rPr>
              <a:t>показаны этапы разработки спецификации ПО и их взаимосвязи с процессом проектирования. </a:t>
            </a:r>
            <a:endParaRPr lang="ru-RU" dirty="0" smtClean="0">
              <a:solidFill>
                <a:schemeClr val="tx1">
                  <a:lumMod val="95000"/>
                  <a:lumOff val="5000"/>
                </a:schemeClr>
              </a:solidFill>
            </a:endParaRPr>
          </a:p>
          <a:p>
            <a:r>
              <a:rPr lang="ru-RU" dirty="0" smtClean="0">
                <a:solidFill>
                  <a:schemeClr val="tx1">
                    <a:lumMod val="95000"/>
                    <a:lumOff val="5000"/>
                  </a:schemeClr>
                </a:solidFill>
              </a:rPr>
              <a:t>Этапы </a:t>
            </a:r>
            <a:r>
              <a:rPr lang="ru-RU" dirty="0">
                <a:solidFill>
                  <a:schemeClr val="tx1">
                    <a:lumMod val="95000"/>
                    <a:lumOff val="5000"/>
                  </a:schemeClr>
                </a:solidFill>
              </a:rPr>
              <a:t>разработки спецификации, показанные на рис. </a:t>
            </a:r>
            <a:r>
              <a:rPr lang="ru-RU" dirty="0" smtClean="0">
                <a:solidFill>
                  <a:schemeClr val="tx1">
                    <a:lumMod val="95000"/>
                    <a:lumOff val="5000"/>
                  </a:schemeClr>
                </a:solidFill>
              </a:rPr>
              <a:t>1</a:t>
            </a:r>
            <a:r>
              <a:rPr lang="ru-RU" dirty="0">
                <a:solidFill>
                  <a:schemeClr val="tx1">
                    <a:lumMod val="95000"/>
                    <a:lumOff val="5000"/>
                  </a:schemeClr>
                </a:solidFill>
              </a:rPr>
              <a:t>, не являются независимыми и не обязательно разрабатываются в приведенной последовательности</a:t>
            </a:r>
            <a:r>
              <a:rPr lang="ru-RU" dirty="0" smtClean="0">
                <a:solidFill>
                  <a:schemeClr val="tx1">
                    <a:lumMod val="95000"/>
                    <a:lumOff val="5000"/>
                  </a:schemeClr>
                </a:solidFill>
              </a:rPr>
              <a:t>.</a:t>
            </a:r>
          </a:p>
          <a:p>
            <a:r>
              <a:rPr lang="ru-RU" dirty="0" smtClean="0">
                <a:solidFill>
                  <a:schemeClr val="tx1">
                    <a:lumMod val="95000"/>
                    <a:lumOff val="5000"/>
                  </a:schemeClr>
                </a:solidFill>
              </a:rPr>
              <a:t> </a:t>
            </a:r>
            <a:r>
              <a:rPr lang="ru-RU" dirty="0">
                <a:solidFill>
                  <a:schemeClr val="tx1">
                    <a:lumMod val="95000"/>
                    <a:lumOff val="5000"/>
                  </a:schemeClr>
                </a:solidFill>
              </a:rPr>
              <a:t>На рис. 9.2 показано, что разработка спецификации и проектирование могут выполняться параллельно, когда информация от этапов разработки спецификации передается к этапам проектирования и наоборот.</a:t>
            </a:r>
          </a:p>
          <a:p>
            <a:endParaRPr lang="ru-RU" dirty="0">
              <a:solidFill>
                <a:schemeClr val="tx1">
                  <a:lumMod val="95000"/>
                  <a:lumOff val="5000"/>
                </a:schemeClr>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6629" y="4397125"/>
            <a:ext cx="5788189" cy="2240589"/>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12" y="2273515"/>
            <a:ext cx="6382641" cy="2324424"/>
          </a:xfrm>
          <a:prstGeom prst="rect">
            <a:avLst/>
          </a:prstGeom>
        </p:spPr>
      </p:pic>
    </p:spTree>
    <p:extLst>
      <p:ext uri="{BB962C8B-B14F-4D97-AF65-F5344CB8AC3E}">
        <p14:creationId xmlns:p14="http://schemas.microsoft.com/office/powerpoint/2010/main" val="37251517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1698" y="1"/>
            <a:ext cx="12106502" cy="2677886"/>
          </a:xfrm>
        </p:spPr>
        <p:txBody>
          <a:bodyPr>
            <a:normAutofit lnSpcReduction="10000"/>
          </a:bodyPr>
          <a:lstStyle/>
          <a:p>
            <a:r>
              <a:rPr lang="ru-RU" dirty="0">
                <a:solidFill>
                  <a:schemeClr val="tx1">
                    <a:lumMod val="95000"/>
                    <a:lumOff val="5000"/>
                  </a:schemeClr>
                </a:solidFill>
              </a:rPr>
              <a:t>Разработка и анализ формальной спецификации требуют дополнительных затрат. На рис. </a:t>
            </a:r>
            <a:r>
              <a:rPr lang="ru-RU" dirty="0" smtClean="0">
                <a:solidFill>
                  <a:schemeClr val="tx1">
                    <a:lumMod val="95000"/>
                    <a:lumOff val="5000"/>
                  </a:schemeClr>
                </a:solidFill>
              </a:rPr>
              <a:t>показана </a:t>
            </a:r>
            <a:r>
              <a:rPr lang="ru-RU" dirty="0">
                <a:solidFill>
                  <a:schemeClr val="tx1">
                    <a:lumMod val="95000"/>
                    <a:lumOff val="5000"/>
                  </a:schemeClr>
                </a:solidFill>
              </a:rPr>
              <a:t>стоимость создания ПО при разработке формальной спецификации и без нее. </a:t>
            </a:r>
            <a:endParaRPr lang="ru-RU" dirty="0" smtClean="0">
              <a:solidFill>
                <a:schemeClr val="tx1">
                  <a:lumMod val="95000"/>
                  <a:lumOff val="5000"/>
                </a:schemeClr>
              </a:solidFill>
            </a:endParaRPr>
          </a:p>
          <a:p>
            <a:r>
              <a:rPr lang="ru-RU" dirty="0" smtClean="0">
                <a:solidFill>
                  <a:schemeClr val="tx1">
                    <a:lumMod val="95000"/>
                    <a:lumOff val="5000"/>
                  </a:schemeClr>
                </a:solidFill>
              </a:rPr>
              <a:t>При </a:t>
            </a:r>
            <a:r>
              <a:rPr lang="ru-RU" dirty="0">
                <a:solidFill>
                  <a:schemeClr val="tx1">
                    <a:lumMod val="95000"/>
                    <a:lumOff val="5000"/>
                  </a:schemeClr>
                </a:solidFill>
              </a:rPr>
              <a:t>обычном процессе разработки ПО стоимость аттестации системы составляет около 50% всей стоимости разработки, а стоимость проектирования и реализации системы в два раза больше стоимости разработки спецификации. </a:t>
            </a:r>
            <a:endParaRPr lang="ru-RU" dirty="0" smtClean="0">
              <a:solidFill>
                <a:schemeClr val="tx1">
                  <a:lumMod val="95000"/>
                  <a:lumOff val="5000"/>
                </a:schemeClr>
              </a:solidFill>
            </a:endParaRPr>
          </a:p>
          <a:p>
            <a:r>
              <a:rPr lang="ru-RU" dirty="0" smtClean="0">
                <a:solidFill>
                  <a:schemeClr val="tx1">
                    <a:lumMod val="95000"/>
                    <a:lumOff val="5000"/>
                  </a:schemeClr>
                </a:solidFill>
              </a:rPr>
              <a:t>При </a:t>
            </a:r>
            <a:r>
              <a:rPr lang="ru-RU" dirty="0">
                <a:solidFill>
                  <a:schemeClr val="tx1">
                    <a:lumMod val="95000"/>
                    <a:lumOff val="5000"/>
                  </a:schemeClr>
                </a:solidFill>
              </a:rPr>
              <a:t>использовании формальной спецификации стоимости разработки спецификации и реализации системы соизмеримы, а стоимость аттестации значительно снижается, поскольку в процессе разработки формальной спецификации обнаруживаются и устраняются недоработки в требованиях, тем самым исключается переделка системы на последних стадиях ее создания.</a:t>
            </a:r>
          </a:p>
          <a:p>
            <a:endParaRPr lang="ru-RU" dirty="0">
              <a:solidFill>
                <a:schemeClr val="tx1">
                  <a:lumMod val="95000"/>
                  <a:lumOff val="5000"/>
                </a:schemeClr>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903" y="2677887"/>
            <a:ext cx="5447919" cy="3918856"/>
          </a:xfrm>
          <a:prstGeom prst="rect">
            <a:avLst/>
          </a:prstGeom>
        </p:spPr>
      </p:pic>
      <p:sp>
        <p:nvSpPr>
          <p:cNvPr id="5" name="TextBox 4"/>
          <p:cNvSpPr txBox="1"/>
          <p:nvPr/>
        </p:nvSpPr>
        <p:spPr>
          <a:xfrm>
            <a:off x="6214949" y="2790655"/>
            <a:ext cx="5812972" cy="3693319"/>
          </a:xfrm>
          <a:prstGeom prst="rect">
            <a:avLst/>
          </a:prstGeom>
          <a:noFill/>
        </p:spPr>
        <p:txBody>
          <a:bodyPr wrap="square" rtlCol="0">
            <a:spAutoFit/>
          </a:bodyPr>
          <a:lstStyle/>
          <a:p>
            <a:r>
              <a:rPr lang="ru-RU" dirty="0">
                <a:solidFill>
                  <a:schemeClr val="tx1">
                    <a:lumMod val="95000"/>
                    <a:lumOff val="5000"/>
                  </a:schemeClr>
                </a:solidFill>
              </a:rPr>
              <a:t>Существует два основных подхода к разработке формальной спецификации, которые используются для написания детализированных спецификаций нетривиальных программных систем.</a:t>
            </a:r>
          </a:p>
          <a:p>
            <a:r>
              <a:rPr lang="ru-RU" dirty="0">
                <a:solidFill>
                  <a:schemeClr val="tx1">
                    <a:lumMod val="95000"/>
                    <a:lumOff val="5000"/>
                  </a:schemeClr>
                </a:solidFill>
              </a:rPr>
              <a:t> </a:t>
            </a:r>
          </a:p>
          <a:p>
            <a:r>
              <a:rPr lang="ru-RU" dirty="0">
                <a:solidFill>
                  <a:schemeClr val="tx1">
                    <a:lumMod val="95000"/>
                    <a:lumOff val="5000"/>
                  </a:schemeClr>
                </a:solidFill>
              </a:rPr>
              <a:t>1. 	Алгебраический подход, при котором система описывается в терминах операций и их отношений.</a:t>
            </a:r>
          </a:p>
          <a:p>
            <a:r>
              <a:rPr lang="ru-RU" dirty="0">
                <a:solidFill>
                  <a:schemeClr val="tx1">
                    <a:lumMod val="95000"/>
                    <a:lumOff val="5000"/>
                  </a:schemeClr>
                </a:solidFill>
              </a:rPr>
              <a:t>2. 	Подход, ориентированный на моделирование, при котором модель системы строится с использованием математических </a:t>
            </a:r>
            <a:r>
              <a:rPr lang="ru-RU" dirty="0" smtClean="0">
                <a:solidFill>
                  <a:schemeClr val="tx1">
                    <a:lumMod val="95000"/>
                    <a:lumOff val="5000"/>
                  </a:schemeClr>
                </a:solidFill>
              </a:rPr>
              <a:t>конструкций</a:t>
            </a:r>
            <a:r>
              <a:rPr lang="ru-RU" dirty="0">
                <a:solidFill>
                  <a:schemeClr val="tx1">
                    <a:lumMod val="95000"/>
                    <a:lumOff val="5000"/>
                  </a:schemeClr>
                </a:solidFill>
              </a:rPr>
              <a:t>.</a:t>
            </a:r>
          </a:p>
        </p:txBody>
      </p:sp>
    </p:spTree>
    <p:extLst>
      <p:ext uri="{BB962C8B-B14F-4D97-AF65-F5344CB8AC3E}">
        <p14:creationId xmlns:p14="http://schemas.microsoft.com/office/powerpoint/2010/main" val="3889392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2143" y="119742"/>
            <a:ext cx="11821886" cy="544287"/>
          </a:xfrm>
        </p:spPr>
        <p:txBody>
          <a:bodyPr>
            <a:normAutofit fontScale="90000"/>
          </a:bodyPr>
          <a:lstStyle/>
          <a:p>
            <a:pPr algn="ctr"/>
            <a:r>
              <a:rPr lang="ru-RU" sz="2800" b="1" dirty="0" smtClean="0">
                <a:solidFill>
                  <a:schemeClr val="tx1"/>
                </a:solidFill>
              </a:rPr>
              <a:t>Рассмотрим классификацию </a:t>
            </a:r>
            <a:r>
              <a:rPr lang="ru-RU" sz="2800" b="1" dirty="0">
                <a:solidFill>
                  <a:schemeClr val="tx1"/>
                </a:solidFill>
              </a:rPr>
              <a:t>нефункциональных </a:t>
            </a:r>
            <a:r>
              <a:rPr lang="ru-RU" sz="2800" b="1" dirty="0" smtClean="0">
                <a:solidFill>
                  <a:schemeClr val="tx1"/>
                </a:solidFill>
              </a:rPr>
              <a:t>требований</a:t>
            </a:r>
            <a:r>
              <a:rPr lang="ru-RU" sz="2800" b="1" dirty="0">
                <a:solidFill>
                  <a:schemeClr val="tx1"/>
                </a:solidFill>
              </a:rPr>
              <a:t/>
            </a:r>
            <a:br>
              <a:rPr lang="ru-RU" sz="2800" b="1" dirty="0">
                <a:solidFill>
                  <a:schemeClr val="tx1"/>
                </a:solidFill>
              </a:rPr>
            </a:br>
            <a:endParaRPr lang="ru-RU" sz="2800" b="1" dirty="0">
              <a:solidFill>
                <a:schemeClr val="tx1"/>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664029"/>
            <a:ext cx="7358797" cy="4855028"/>
          </a:xfrm>
          <a:prstGeom prst="rect">
            <a:avLst/>
          </a:prstGeom>
        </p:spPr>
      </p:pic>
      <p:sp>
        <p:nvSpPr>
          <p:cNvPr id="5" name="TextBox 4"/>
          <p:cNvSpPr txBox="1"/>
          <p:nvPr/>
        </p:nvSpPr>
        <p:spPr>
          <a:xfrm>
            <a:off x="7413171" y="664029"/>
            <a:ext cx="4680858" cy="4770537"/>
          </a:xfrm>
          <a:prstGeom prst="rect">
            <a:avLst/>
          </a:prstGeom>
          <a:noFill/>
        </p:spPr>
        <p:txBody>
          <a:bodyPr wrap="square" rtlCol="0">
            <a:spAutoFit/>
          </a:bodyPr>
          <a:lstStyle/>
          <a:p>
            <a:r>
              <a:rPr lang="ru-RU" sz="1600" dirty="0"/>
              <a:t>Все нефункциональные требования, показанные на </a:t>
            </a:r>
            <a:r>
              <a:rPr lang="ru-RU" sz="1600" dirty="0" smtClean="0"/>
              <a:t>рис. удобнее разбить </a:t>
            </a:r>
            <a:r>
              <a:rPr lang="ru-RU" sz="1600" dirty="0"/>
              <a:t>на три большие </a:t>
            </a:r>
            <a:r>
              <a:rPr lang="ru-RU" sz="1600" dirty="0" smtClean="0"/>
              <a:t>группы:</a:t>
            </a:r>
          </a:p>
          <a:p>
            <a:pPr marL="342900" indent="-342900">
              <a:buAutoNum type="arabicParenR"/>
            </a:pPr>
            <a:r>
              <a:rPr lang="ru-RU" sz="1600" b="1" i="1" dirty="0" smtClean="0"/>
              <a:t>Требования </a:t>
            </a:r>
            <a:r>
              <a:rPr lang="ru-RU" sz="1600" b="1" i="1" dirty="0"/>
              <a:t>к продукту.</a:t>
            </a:r>
            <a:r>
              <a:rPr lang="ru-RU" sz="1600" i="1" dirty="0"/>
              <a:t> </a:t>
            </a:r>
            <a:r>
              <a:rPr lang="ru-RU" sz="1600" dirty="0"/>
              <a:t>Описывают эксплуатационные свойства программного продукта. Сюда относятся требования к производительности системы, объему необходимой памяти, </a:t>
            </a:r>
            <a:r>
              <a:rPr lang="ru-RU" sz="1600" dirty="0" smtClean="0"/>
              <a:t>надежности, </a:t>
            </a:r>
            <a:r>
              <a:rPr lang="ru-RU" sz="1600" dirty="0"/>
              <a:t>переносимости системы на разные компьютерные платформы и удобству эксплуатации</a:t>
            </a:r>
            <a:r>
              <a:rPr lang="ru-RU" sz="1600" dirty="0" smtClean="0"/>
              <a:t>.</a:t>
            </a:r>
          </a:p>
          <a:p>
            <a:pPr marL="342900" indent="-342900">
              <a:buAutoNum type="arabicParenR"/>
            </a:pPr>
            <a:r>
              <a:rPr lang="ru-RU" sz="1600" b="1" i="1" dirty="0"/>
              <a:t>Организационные требования.</a:t>
            </a:r>
            <a:r>
              <a:rPr lang="ru-RU" sz="1600" i="1" dirty="0"/>
              <a:t> </a:t>
            </a:r>
            <a:r>
              <a:rPr lang="ru-RU" sz="1600" dirty="0"/>
              <a:t>Отображают политику и организационные процедуры заказчика и разработчика ПО. Они включают стандарты разработки программного продукта, требования к реализации </a:t>
            </a:r>
            <a:r>
              <a:rPr lang="ru-RU" sz="1600" dirty="0" smtClean="0"/>
              <a:t>ПО, </a:t>
            </a:r>
            <a:r>
              <a:rPr lang="ru-RU" sz="1600" dirty="0"/>
              <a:t>выходные </a:t>
            </a:r>
            <a:r>
              <a:rPr lang="ru-RU" sz="1600" dirty="0" smtClean="0"/>
              <a:t>требования</a:t>
            </a:r>
            <a:r>
              <a:rPr lang="ru-RU" sz="1600" dirty="0"/>
              <a:t>.</a:t>
            </a:r>
          </a:p>
        </p:txBody>
      </p:sp>
      <p:sp>
        <p:nvSpPr>
          <p:cNvPr id="6" name="TextBox 5"/>
          <p:cNvSpPr txBox="1"/>
          <p:nvPr/>
        </p:nvSpPr>
        <p:spPr>
          <a:xfrm>
            <a:off x="1480457" y="5519057"/>
            <a:ext cx="10613572" cy="1323439"/>
          </a:xfrm>
          <a:prstGeom prst="rect">
            <a:avLst/>
          </a:prstGeom>
          <a:noFill/>
        </p:spPr>
        <p:txBody>
          <a:bodyPr wrap="square" rtlCol="0">
            <a:spAutoFit/>
          </a:bodyPr>
          <a:lstStyle/>
          <a:p>
            <a:r>
              <a:rPr lang="ru-RU" sz="1600" b="1" dirty="0" smtClean="0"/>
              <a:t>3) </a:t>
            </a:r>
            <a:r>
              <a:rPr lang="ru-RU" sz="1600" b="1" i="1" dirty="0"/>
              <a:t>Внешние требования. </a:t>
            </a:r>
            <a:r>
              <a:rPr lang="ru-RU" sz="1600" dirty="0"/>
              <a:t>Учитывают факторы, внешние по отношению к разрабатываемой системе и процессу ее разработки. Они включают требования, определяющие взаимодействие данной системы с другими системами, юридические требования, следование которым гарантирует, что система будет разрабатываться и функционировать в рамках существующего законодательства, а также этические требования. </a:t>
            </a:r>
            <a:endParaRPr lang="ru-RU" dirty="0"/>
          </a:p>
        </p:txBody>
      </p:sp>
    </p:spTree>
    <p:extLst>
      <p:ext uri="{BB962C8B-B14F-4D97-AF65-F5344CB8AC3E}">
        <p14:creationId xmlns:p14="http://schemas.microsoft.com/office/powerpoint/2010/main" val="2784887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40287" y="152399"/>
            <a:ext cx="4963884" cy="1197429"/>
          </a:xfrm>
        </p:spPr>
        <p:txBody>
          <a:bodyPr>
            <a:normAutofit fontScale="90000"/>
          </a:bodyPr>
          <a:lstStyle/>
          <a:p>
            <a:pPr algn="ctr"/>
            <a:r>
              <a:rPr lang="ru-RU" sz="2400" b="1" dirty="0" smtClean="0">
                <a:solidFill>
                  <a:schemeClr val="tx1"/>
                </a:solidFill>
              </a:rPr>
              <a:t>Пример количественных показателей для нефункциональных </a:t>
            </a:r>
            <a:r>
              <a:rPr lang="ru-RU" sz="2400" b="1" dirty="0">
                <a:solidFill>
                  <a:schemeClr val="tx1"/>
                </a:solidFill>
              </a:rPr>
              <a:t>требований </a:t>
            </a:r>
          </a:p>
        </p:txBody>
      </p:sp>
      <p:sp>
        <p:nvSpPr>
          <p:cNvPr id="5" name="Заголовок 1"/>
          <p:cNvSpPr txBox="1">
            <a:spLocks/>
          </p:cNvSpPr>
          <p:nvPr/>
        </p:nvSpPr>
        <p:spPr>
          <a:xfrm>
            <a:off x="1132114" y="152399"/>
            <a:ext cx="3962399" cy="1197429"/>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2400" b="1" dirty="0" smtClean="0">
                <a:solidFill>
                  <a:schemeClr val="tx1"/>
                </a:solidFill>
              </a:rPr>
              <a:t>Пример нефункциональных требований </a:t>
            </a:r>
            <a:endParaRPr lang="ru-RU" sz="2400" b="1" dirty="0">
              <a:solidFill>
                <a:schemeClr val="tx1"/>
              </a:solidFill>
            </a:endParaRPr>
          </a:p>
        </p:txBody>
      </p:sp>
      <p:sp>
        <p:nvSpPr>
          <p:cNvPr id="6" name="Объект 2"/>
          <p:cNvSpPr txBox="1">
            <a:spLocks/>
          </p:cNvSpPr>
          <p:nvPr/>
        </p:nvSpPr>
        <p:spPr>
          <a:xfrm>
            <a:off x="609600" y="1426029"/>
            <a:ext cx="4887686" cy="5094514"/>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3" charset="2"/>
              <a:buNone/>
            </a:pPr>
            <a:r>
              <a:rPr lang="ru-RU" u="sng" dirty="0" smtClean="0">
                <a:solidFill>
                  <a:schemeClr val="tx1"/>
                </a:solidFill>
              </a:rPr>
              <a:t>Требования к продукту:</a:t>
            </a:r>
            <a:r>
              <a:rPr lang="ru-RU" dirty="0" smtClean="0">
                <a:solidFill>
                  <a:schemeClr val="tx1"/>
                </a:solidFill>
              </a:rPr>
              <a:t> </a:t>
            </a:r>
          </a:p>
          <a:p>
            <a:pPr marL="0" indent="0">
              <a:buFont typeface="Wingdings 3" charset="2"/>
              <a:buNone/>
            </a:pPr>
            <a:r>
              <a:rPr lang="ru-RU" dirty="0" smtClean="0">
                <a:solidFill>
                  <a:schemeClr val="tx1"/>
                </a:solidFill>
              </a:rPr>
              <a:t>4.C.8. Все взаимодействия между интерфейсом APSE и пользователем осуществляются на основе стандартного множества символов языка </a:t>
            </a:r>
            <a:r>
              <a:rPr lang="ru-RU" dirty="0" err="1" smtClean="0">
                <a:solidFill>
                  <a:schemeClr val="tx1"/>
                </a:solidFill>
              </a:rPr>
              <a:t>Ada</a:t>
            </a:r>
            <a:r>
              <a:rPr lang="ru-RU" dirty="0" smtClean="0">
                <a:solidFill>
                  <a:schemeClr val="tx1"/>
                </a:solidFill>
              </a:rPr>
              <a:t>.</a:t>
            </a:r>
          </a:p>
          <a:p>
            <a:endParaRPr lang="ru-RU" dirty="0" smtClean="0">
              <a:solidFill>
                <a:schemeClr val="tx1"/>
              </a:solidFill>
            </a:endParaRPr>
          </a:p>
          <a:p>
            <a:pPr marL="0" indent="0" algn="ctr">
              <a:buFont typeface="Wingdings 3" charset="2"/>
              <a:buNone/>
            </a:pPr>
            <a:r>
              <a:rPr lang="ru-RU" u="sng" dirty="0" smtClean="0">
                <a:solidFill>
                  <a:schemeClr val="tx1"/>
                </a:solidFill>
              </a:rPr>
              <a:t>Организационные требования</a:t>
            </a:r>
          </a:p>
          <a:p>
            <a:pPr marL="0" indent="0">
              <a:buFont typeface="Wingdings 3" charset="2"/>
              <a:buNone/>
            </a:pPr>
            <a:r>
              <a:rPr lang="ru-RU" dirty="0" smtClean="0">
                <a:solidFill>
                  <a:schemeClr val="tx1"/>
                </a:solidFill>
              </a:rPr>
              <a:t>Разработка системы и создание сопутствующей документации выполняются на основе стандарта XYZCo-SP-STAN-95.</a:t>
            </a:r>
          </a:p>
          <a:p>
            <a:endParaRPr lang="ru-RU" dirty="0" smtClean="0">
              <a:solidFill>
                <a:schemeClr val="tx1"/>
              </a:solidFill>
            </a:endParaRPr>
          </a:p>
          <a:p>
            <a:pPr marL="0" indent="0" algn="ctr">
              <a:buFont typeface="Wingdings 3" charset="2"/>
              <a:buNone/>
            </a:pPr>
            <a:r>
              <a:rPr lang="ru-RU" u="sng" dirty="0" smtClean="0">
                <a:solidFill>
                  <a:schemeClr val="tx1"/>
                </a:solidFill>
              </a:rPr>
              <a:t>Внешние требования</a:t>
            </a:r>
          </a:p>
          <a:p>
            <a:pPr marL="0" indent="0">
              <a:buFont typeface="Wingdings 3" charset="2"/>
              <a:buNone/>
            </a:pPr>
            <a:r>
              <a:rPr lang="ru-RU" dirty="0" smtClean="0">
                <a:solidFill>
                  <a:schemeClr val="tx1"/>
                </a:solidFill>
              </a:rPr>
              <a:t>7.6.5. Система не должна раскрывать конфиденциальной информации о заказчике системы, кроме его имени, а также телефонного номера системных операторов.</a:t>
            </a:r>
          </a:p>
          <a:p>
            <a:endParaRPr lang="ru-RU" dirty="0">
              <a:solidFill>
                <a:schemeClr val="tx1"/>
              </a:solidFill>
            </a:endParaRPr>
          </a:p>
        </p:txBody>
      </p:sp>
      <p:graphicFrame>
        <p:nvGraphicFramePr>
          <p:cNvPr id="8" name="Таблица 7"/>
          <p:cNvGraphicFramePr>
            <a:graphicFrameLocks noGrp="1"/>
          </p:cNvGraphicFramePr>
          <p:nvPr>
            <p:extLst>
              <p:ext uri="{D42A27DB-BD31-4B8C-83A1-F6EECF244321}">
                <p14:modId xmlns:p14="http://schemas.microsoft.com/office/powerpoint/2010/main" val="3048766032"/>
              </p:ext>
            </p:extLst>
          </p:nvPr>
        </p:nvGraphicFramePr>
        <p:xfrm>
          <a:off x="5497286" y="1349828"/>
          <a:ext cx="6574971" cy="5355772"/>
        </p:xfrm>
        <a:graphic>
          <a:graphicData uri="http://schemas.openxmlformats.org/drawingml/2006/table">
            <a:tbl>
              <a:tblPr>
                <a:tableStyleId>{5C22544A-7EE6-4342-B048-85BDC9FD1C3A}</a:tableStyleId>
              </a:tblPr>
              <a:tblGrid>
                <a:gridCol w="1556657"/>
                <a:gridCol w="5018314"/>
              </a:tblGrid>
              <a:tr h="232860">
                <a:tc>
                  <a:txBody>
                    <a:bodyPr/>
                    <a:lstStyle/>
                    <a:p>
                      <a:pPr>
                        <a:spcAft>
                          <a:spcPts val="0"/>
                        </a:spcAft>
                      </a:pPr>
                      <a:r>
                        <a:rPr lang="ru-RU" sz="1400" dirty="0">
                          <a:effectLst/>
                        </a:rPr>
                        <a:t>Показатель</a:t>
                      </a:r>
                      <a:endParaRPr lang="ru-RU" sz="1100" dirty="0">
                        <a:effectLst/>
                        <a:latin typeface="Times New Roman" panose="02020603050405020304" pitchFamily="18" charset="0"/>
                        <a:ea typeface="Times New Roman" panose="02020603050405020304" pitchFamily="18" charset="0"/>
                      </a:endParaRPr>
                    </a:p>
                  </a:txBody>
                  <a:tcPr marL="25400" marR="25400" marT="0" marB="0">
                    <a:solidFill>
                      <a:schemeClr val="bg2"/>
                    </a:solidFill>
                  </a:tcPr>
                </a:tc>
                <a:tc>
                  <a:txBody>
                    <a:bodyPr/>
                    <a:lstStyle/>
                    <a:p>
                      <a:pPr>
                        <a:spcAft>
                          <a:spcPts val="0"/>
                        </a:spcAft>
                      </a:pPr>
                      <a:r>
                        <a:rPr lang="ru-RU" sz="1400" dirty="0">
                          <a:effectLst/>
                        </a:rPr>
                        <a:t>Единицы измерения</a:t>
                      </a:r>
                      <a:endParaRPr lang="ru-RU" sz="1100" dirty="0">
                        <a:effectLst/>
                        <a:latin typeface="Times New Roman" panose="02020603050405020304" pitchFamily="18" charset="0"/>
                        <a:ea typeface="Times New Roman" panose="02020603050405020304" pitchFamily="18" charset="0"/>
                      </a:endParaRPr>
                    </a:p>
                  </a:txBody>
                  <a:tcPr marL="25400" marR="25400" marT="0" marB="0">
                    <a:solidFill>
                      <a:schemeClr val="bg2"/>
                    </a:solidFill>
                  </a:tcPr>
                </a:tc>
              </a:tr>
              <a:tr h="5122912">
                <a:tc>
                  <a:txBody>
                    <a:bodyPr/>
                    <a:lstStyle/>
                    <a:p>
                      <a:pPr>
                        <a:spcAft>
                          <a:spcPts val="0"/>
                        </a:spcAft>
                      </a:pPr>
                      <a:r>
                        <a:rPr lang="ru-RU" sz="1400" dirty="0">
                          <a:effectLst/>
                        </a:rPr>
                        <a:t>Скорость</a:t>
                      </a:r>
                      <a:endParaRPr lang="ru-RU" sz="1100" dirty="0">
                        <a:effectLst/>
                      </a:endParaRPr>
                    </a:p>
                    <a:p>
                      <a:pPr>
                        <a:spcAft>
                          <a:spcPts val="0"/>
                        </a:spcAft>
                      </a:pPr>
                      <a:r>
                        <a:rPr lang="ru-RU" sz="1400" dirty="0">
                          <a:effectLst/>
                        </a:rPr>
                        <a:t> </a:t>
                      </a:r>
                      <a:endParaRPr lang="ru-RU" sz="1100" dirty="0">
                        <a:effectLst/>
                      </a:endParaRPr>
                    </a:p>
                    <a:p>
                      <a:pPr>
                        <a:spcAft>
                          <a:spcPts val="0"/>
                        </a:spcAft>
                      </a:pPr>
                      <a:r>
                        <a:rPr lang="ru-RU" sz="1400" dirty="0">
                          <a:effectLst/>
                        </a:rPr>
                        <a:t> </a:t>
                      </a:r>
                      <a:endParaRPr lang="ru-RU" sz="1100" dirty="0">
                        <a:effectLst/>
                      </a:endParaRPr>
                    </a:p>
                    <a:p>
                      <a:pPr>
                        <a:spcAft>
                          <a:spcPts val="0"/>
                        </a:spcAft>
                      </a:pPr>
                      <a:r>
                        <a:rPr lang="ru-RU" sz="1400" dirty="0">
                          <a:effectLst/>
                        </a:rPr>
                        <a:t> </a:t>
                      </a:r>
                      <a:endParaRPr lang="ru-RU" sz="1100" dirty="0">
                        <a:effectLst/>
                      </a:endParaRPr>
                    </a:p>
                    <a:p>
                      <a:pPr>
                        <a:spcAft>
                          <a:spcPts val="0"/>
                        </a:spcAft>
                      </a:pPr>
                      <a:r>
                        <a:rPr lang="ru-RU" sz="1400" dirty="0">
                          <a:effectLst/>
                        </a:rPr>
                        <a:t>Размер </a:t>
                      </a:r>
                      <a:endParaRPr lang="ru-RU" sz="1100" dirty="0">
                        <a:effectLst/>
                      </a:endParaRPr>
                    </a:p>
                    <a:p>
                      <a:pPr>
                        <a:spcAft>
                          <a:spcPts val="0"/>
                        </a:spcAft>
                      </a:pPr>
                      <a:r>
                        <a:rPr lang="ru-RU" sz="1400" dirty="0">
                          <a:effectLst/>
                        </a:rPr>
                        <a:t> </a:t>
                      </a:r>
                      <a:endParaRPr lang="ru-RU" sz="1100" dirty="0">
                        <a:effectLst/>
                      </a:endParaRPr>
                    </a:p>
                    <a:p>
                      <a:pPr>
                        <a:spcAft>
                          <a:spcPts val="0"/>
                        </a:spcAft>
                      </a:pPr>
                      <a:r>
                        <a:rPr lang="ru-RU" sz="1400" dirty="0">
                          <a:effectLst/>
                        </a:rPr>
                        <a:t> </a:t>
                      </a:r>
                      <a:endParaRPr lang="ru-RU" sz="1100" dirty="0">
                        <a:effectLst/>
                      </a:endParaRPr>
                    </a:p>
                    <a:p>
                      <a:pPr>
                        <a:spcAft>
                          <a:spcPts val="0"/>
                        </a:spcAft>
                      </a:pPr>
                      <a:r>
                        <a:rPr lang="ru-RU" sz="1400" dirty="0">
                          <a:effectLst/>
                        </a:rPr>
                        <a:t>Простота эксплуатации </a:t>
                      </a:r>
                      <a:endParaRPr lang="ru-RU" sz="1100" dirty="0">
                        <a:effectLst/>
                      </a:endParaRPr>
                    </a:p>
                    <a:p>
                      <a:pPr>
                        <a:spcAft>
                          <a:spcPts val="0"/>
                        </a:spcAft>
                      </a:pPr>
                      <a:r>
                        <a:rPr lang="ru-RU" sz="1400" dirty="0">
                          <a:effectLst/>
                        </a:rPr>
                        <a:t> </a:t>
                      </a:r>
                      <a:endParaRPr lang="ru-RU" sz="1100" dirty="0">
                        <a:effectLst/>
                      </a:endParaRPr>
                    </a:p>
                    <a:p>
                      <a:pPr>
                        <a:spcAft>
                          <a:spcPts val="0"/>
                        </a:spcAft>
                      </a:pPr>
                      <a:r>
                        <a:rPr lang="ru-RU" sz="1400" dirty="0">
                          <a:effectLst/>
                        </a:rPr>
                        <a:t> </a:t>
                      </a:r>
                      <a:endParaRPr lang="ru-RU" sz="1100" dirty="0">
                        <a:effectLst/>
                      </a:endParaRPr>
                    </a:p>
                    <a:p>
                      <a:pPr>
                        <a:spcAft>
                          <a:spcPts val="0"/>
                        </a:spcAft>
                      </a:pPr>
                      <a:r>
                        <a:rPr lang="ru-RU" sz="1400" dirty="0">
                          <a:effectLst/>
                        </a:rPr>
                        <a:t>Надежность</a:t>
                      </a:r>
                      <a:endParaRPr lang="ru-RU" sz="1100" dirty="0">
                        <a:effectLst/>
                      </a:endParaRPr>
                    </a:p>
                    <a:p>
                      <a:pPr>
                        <a:spcAft>
                          <a:spcPts val="0"/>
                        </a:spcAft>
                      </a:pPr>
                      <a:r>
                        <a:rPr lang="ru-RU" sz="1400" dirty="0">
                          <a:effectLst/>
                        </a:rPr>
                        <a:t> </a:t>
                      </a:r>
                      <a:endParaRPr lang="ru-RU" sz="1100" dirty="0">
                        <a:effectLst/>
                      </a:endParaRPr>
                    </a:p>
                    <a:p>
                      <a:pPr>
                        <a:spcAft>
                          <a:spcPts val="0"/>
                        </a:spcAft>
                      </a:pPr>
                      <a:r>
                        <a:rPr lang="ru-RU" sz="1400" dirty="0">
                          <a:effectLst/>
                        </a:rPr>
                        <a:t> </a:t>
                      </a:r>
                      <a:endParaRPr lang="ru-RU" sz="1100" dirty="0">
                        <a:effectLst/>
                      </a:endParaRPr>
                    </a:p>
                    <a:p>
                      <a:pPr>
                        <a:spcAft>
                          <a:spcPts val="0"/>
                        </a:spcAft>
                      </a:pPr>
                      <a:r>
                        <a:rPr lang="ru-RU" sz="1400" dirty="0">
                          <a:effectLst/>
                        </a:rPr>
                        <a:t> </a:t>
                      </a:r>
                      <a:endParaRPr lang="ru-RU" sz="1100" dirty="0">
                        <a:effectLst/>
                      </a:endParaRPr>
                    </a:p>
                    <a:p>
                      <a:pPr>
                        <a:spcAft>
                          <a:spcPts val="0"/>
                        </a:spcAft>
                      </a:pPr>
                      <a:r>
                        <a:rPr lang="ru-RU" sz="1400" dirty="0">
                          <a:effectLst/>
                        </a:rPr>
                        <a:t> </a:t>
                      </a:r>
                      <a:endParaRPr lang="ru-RU" sz="1100" dirty="0">
                        <a:effectLst/>
                      </a:endParaRPr>
                    </a:p>
                    <a:p>
                      <a:pPr>
                        <a:spcAft>
                          <a:spcPts val="0"/>
                        </a:spcAft>
                      </a:pPr>
                      <a:r>
                        <a:rPr lang="ru-RU" sz="1400" dirty="0">
                          <a:effectLst/>
                        </a:rPr>
                        <a:t>Устойчивость к сбоям </a:t>
                      </a:r>
                      <a:endParaRPr lang="ru-RU" sz="1100" dirty="0">
                        <a:effectLst/>
                      </a:endParaRPr>
                    </a:p>
                    <a:p>
                      <a:pPr>
                        <a:spcAft>
                          <a:spcPts val="0"/>
                        </a:spcAft>
                      </a:pPr>
                      <a:r>
                        <a:rPr lang="ru-RU" sz="1400" dirty="0">
                          <a:effectLst/>
                        </a:rPr>
                        <a:t> </a:t>
                      </a:r>
                      <a:endParaRPr lang="ru-RU" sz="1100" dirty="0">
                        <a:effectLst/>
                      </a:endParaRPr>
                    </a:p>
                    <a:p>
                      <a:pPr>
                        <a:spcAft>
                          <a:spcPts val="0"/>
                        </a:spcAft>
                      </a:pPr>
                      <a:r>
                        <a:rPr lang="ru-RU" sz="1400" dirty="0">
                          <a:effectLst/>
                        </a:rPr>
                        <a:t> </a:t>
                      </a:r>
                      <a:endParaRPr lang="ru-RU" sz="1100" dirty="0">
                        <a:effectLst/>
                      </a:endParaRPr>
                    </a:p>
                    <a:p>
                      <a:pPr>
                        <a:spcAft>
                          <a:spcPts val="0"/>
                        </a:spcAft>
                      </a:pPr>
                      <a:r>
                        <a:rPr lang="ru-RU" sz="1400" dirty="0">
                          <a:effectLst/>
                        </a:rPr>
                        <a:t> </a:t>
                      </a:r>
                      <a:endParaRPr lang="ru-RU" sz="1100" dirty="0">
                        <a:effectLst/>
                      </a:endParaRPr>
                    </a:p>
                    <a:p>
                      <a:pPr>
                        <a:spcAft>
                          <a:spcPts val="0"/>
                        </a:spcAft>
                      </a:pPr>
                      <a:r>
                        <a:rPr lang="ru-RU" sz="1400" dirty="0">
                          <a:effectLst/>
                        </a:rPr>
                        <a:t>Переносимость</a:t>
                      </a:r>
                      <a:endParaRPr lang="ru-RU" sz="1100" dirty="0">
                        <a:effectLst/>
                        <a:latin typeface="Times New Roman" panose="02020603050405020304" pitchFamily="18" charset="0"/>
                        <a:ea typeface="Times New Roman" panose="02020603050405020304" pitchFamily="18" charset="0"/>
                      </a:endParaRPr>
                    </a:p>
                  </a:txBody>
                  <a:tcPr marL="25400" marR="25400" marT="0" marB="0">
                    <a:solidFill>
                      <a:schemeClr val="bg2"/>
                    </a:solidFill>
                  </a:tcPr>
                </a:tc>
                <a:tc>
                  <a:txBody>
                    <a:bodyPr/>
                    <a:lstStyle/>
                    <a:p>
                      <a:pPr>
                        <a:spcAft>
                          <a:spcPts val="0"/>
                        </a:spcAft>
                      </a:pPr>
                      <a:r>
                        <a:rPr lang="ru-RU" sz="1400" dirty="0">
                          <a:effectLst/>
                        </a:rPr>
                        <a:t>Количество выполненных транзакций в секунду; </a:t>
                      </a:r>
                      <a:endParaRPr lang="ru-RU" sz="1100" dirty="0">
                        <a:effectLst/>
                      </a:endParaRPr>
                    </a:p>
                    <a:p>
                      <a:pPr>
                        <a:spcAft>
                          <a:spcPts val="0"/>
                        </a:spcAft>
                      </a:pPr>
                      <a:r>
                        <a:rPr lang="ru-RU" sz="1400" dirty="0">
                          <a:effectLst/>
                        </a:rPr>
                        <a:t>время реакции на действия пользователя; </a:t>
                      </a:r>
                      <a:endParaRPr lang="ru-RU" sz="1100" dirty="0">
                        <a:effectLst/>
                      </a:endParaRPr>
                    </a:p>
                    <a:p>
                      <a:pPr>
                        <a:spcAft>
                          <a:spcPts val="0"/>
                        </a:spcAft>
                      </a:pPr>
                      <a:r>
                        <a:rPr lang="ru-RU" sz="1400" dirty="0">
                          <a:effectLst/>
                        </a:rPr>
                        <a:t>время обновления экрана </a:t>
                      </a:r>
                      <a:endParaRPr lang="ru-RU" sz="1100" dirty="0">
                        <a:effectLst/>
                      </a:endParaRPr>
                    </a:p>
                    <a:p>
                      <a:pPr>
                        <a:spcAft>
                          <a:spcPts val="0"/>
                        </a:spcAft>
                      </a:pPr>
                      <a:r>
                        <a:rPr lang="ru-RU" sz="1400" dirty="0">
                          <a:effectLst/>
                        </a:rPr>
                        <a:t> </a:t>
                      </a:r>
                      <a:endParaRPr lang="ru-RU" sz="1100" dirty="0">
                        <a:effectLst/>
                      </a:endParaRPr>
                    </a:p>
                    <a:p>
                      <a:pPr>
                        <a:spcAft>
                          <a:spcPts val="0"/>
                        </a:spcAft>
                      </a:pPr>
                      <a:r>
                        <a:rPr lang="ru-RU" sz="1400" dirty="0">
                          <a:effectLst/>
                        </a:rPr>
                        <a:t>Килобайты; </a:t>
                      </a:r>
                      <a:endParaRPr lang="ru-RU" sz="1100" dirty="0">
                        <a:effectLst/>
                      </a:endParaRPr>
                    </a:p>
                    <a:p>
                      <a:pPr>
                        <a:spcAft>
                          <a:spcPts val="0"/>
                        </a:spcAft>
                      </a:pPr>
                      <a:r>
                        <a:rPr lang="ru-RU" sz="1400" dirty="0">
                          <a:effectLst/>
                        </a:rPr>
                        <a:t>количество модулей памяти </a:t>
                      </a:r>
                      <a:endParaRPr lang="ru-RU" sz="1100" dirty="0">
                        <a:effectLst/>
                      </a:endParaRPr>
                    </a:p>
                    <a:p>
                      <a:pPr>
                        <a:spcAft>
                          <a:spcPts val="0"/>
                        </a:spcAft>
                      </a:pPr>
                      <a:r>
                        <a:rPr lang="ru-RU" sz="1400" dirty="0">
                          <a:effectLst/>
                        </a:rPr>
                        <a:t> </a:t>
                      </a:r>
                      <a:endParaRPr lang="ru-RU" sz="1100" dirty="0">
                        <a:effectLst/>
                      </a:endParaRPr>
                    </a:p>
                    <a:p>
                      <a:pPr>
                        <a:spcAft>
                          <a:spcPts val="0"/>
                        </a:spcAft>
                      </a:pPr>
                      <a:r>
                        <a:rPr lang="ru-RU" sz="1400" dirty="0">
                          <a:effectLst/>
                        </a:rPr>
                        <a:t>Время обучения персонала; </a:t>
                      </a:r>
                      <a:endParaRPr lang="ru-RU" sz="1100" dirty="0">
                        <a:effectLst/>
                      </a:endParaRPr>
                    </a:p>
                    <a:p>
                      <a:pPr>
                        <a:spcAft>
                          <a:spcPts val="0"/>
                        </a:spcAft>
                      </a:pPr>
                      <a:r>
                        <a:rPr lang="ru-RU" sz="1400" dirty="0">
                          <a:effectLst/>
                        </a:rPr>
                        <a:t>количество статей в справочной системе</a:t>
                      </a:r>
                      <a:endParaRPr lang="ru-RU" sz="1100" dirty="0">
                        <a:effectLst/>
                      </a:endParaRPr>
                    </a:p>
                    <a:p>
                      <a:pPr>
                        <a:spcAft>
                          <a:spcPts val="0"/>
                        </a:spcAft>
                      </a:pPr>
                      <a:r>
                        <a:rPr lang="ru-RU" sz="1400" dirty="0">
                          <a:effectLst/>
                        </a:rPr>
                        <a:t> </a:t>
                      </a:r>
                      <a:endParaRPr lang="ru-RU" sz="1100" dirty="0">
                        <a:effectLst/>
                      </a:endParaRPr>
                    </a:p>
                    <a:p>
                      <a:pPr>
                        <a:spcAft>
                          <a:spcPts val="0"/>
                        </a:spcAft>
                      </a:pPr>
                      <a:r>
                        <a:rPr lang="ru-RU" sz="1400" dirty="0">
                          <a:effectLst/>
                        </a:rPr>
                        <a:t>Средняя продолжительность времени между двумя последовательными проявлениями ошибок в системе;</a:t>
                      </a:r>
                      <a:endParaRPr lang="ru-RU" sz="1100" dirty="0">
                        <a:effectLst/>
                      </a:endParaRPr>
                    </a:p>
                    <a:p>
                      <a:pPr>
                        <a:spcAft>
                          <a:spcPts val="0"/>
                        </a:spcAft>
                      </a:pPr>
                      <a:r>
                        <a:rPr lang="ru-RU" sz="1400" dirty="0">
                          <a:effectLst/>
                        </a:rPr>
                        <a:t>вероятность выхода системы из строя; </a:t>
                      </a:r>
                      <a:endParaRPr lang="ru-RU" sz="1100" dirty="0">
                        <a:effectLst/>
                      </a:endParaRPr>
                    </a:p>
                    <a:p>
                      <a:pPr>
                        <a:spcAft>
                          <a:spcPts val="0"/>
                        </a:spcAft>
                      </a:pPr>
                      <a:r>
                        <a:rPr lang="ru-RU" sz="1400" dirty="0">
                          <a:effectLst/>
                        </a:rPr>
                        <a:t>коэффициент готовности системы </a:t>
                      </a:r>
                      <a:endParaRPr lang="ru-RU" sz="1100" dirty="0">
                        <a:effectLst/>
                      </a:endParaRPr>
                    </a:p>
                    <a:p>
                      <a:pPr>
                        <a:spcAft>
                          <a:spcPts val="0"/>
                        </a:spcAft>
                      </a:pPr>
                      <a:r>
                        <a:rPr lang="ru-RU" sz="1400" dirty="0">
                          <a:effectLst/>
                        </a:rPr>
                        <a:t> </a:t>
                      </a:r>
                      <a:endParaRPr lang="ru-RU" sz="1100" dirty="0">
                        <a:effectLst/>
                      </a:endParaRPr>
                    </a:p>
                    <a:p>
                      <a:pPr>
                        <a:spcAft>
                          <a:spcPts val="0"/>
                        </a:spcAft>
                      </a:pPr>
                      <a:r>
                        <a:rPr lang="ru-RU" sz="1400" dirty="0">
                          <a:effectLst/>
                        </a:rPr>
                        <a:t>Время восстановления системы после сбоя; </a:t>
                      </a:r>
                      <a:endParaRPr lang="ru-RU" sz="1100" dirty="0">
                        <a:effectLst/>
                      </a:endParaRPr>
                    </a:p>
                    <a:p>
                      <a:pPr>
                        <a:spcAft>
                          <a:spcPts val="0"/>
                        </a:spcAft>
                      </a:pPr>
                      <a:r>
                        <a:rPr lang="ru-RU" sz="1400" dirty="0">
                          <a:effectLst/>
                        </a:rPr>
                        <a:t>процент событий, приводящих к сбоям; </a:t>
                      </a:r>
                      <a:endParaRPr lang="ru-RU" sz="1100" dirty="0">
                        <a:effectLst/>
                      </a:endParaRPr>
                    </a:p>
                    <a:p>
                      <a:pPr>
                        <a:spcAft>
                          <a:spcPts val="0"/>
                        </a:spcAft>
                      </a:pPr>
                      <a:r>
                        <a:rPr lang="ru-RU" sz="1400" dirty="0">
                          <a:effectLst/>
                        </a:rPr>
                        <a:t>вероятность порчи данных при сбоях </a:t>
                      </a:r>
                      <a:endParaRPr lang="ru-RU" sz="1100" dirty="0">
                        <a:effectLst/>
                      </a:endParaRPr>
                    </a:p>
                    <a:p>
                      <a:pPr>
                        <a:spcAft>
                          <a:spcPts val="0"/>
                        </a:spcAft>
                      </a:pPr>
                      <a:r>
                        <a:rPr lang="ru-RU" sz="1400" dirty="0">
                          <a:effectLst/>
                        </a:rPr>
                        <a:t> </a:t>
                      </a:r>
                      <a:endParaRPr lang="ru-RU" sz="1100" dirty="0">
                        <a:effectLst/>
                      </a:endParaRPr>
                    </a:p>
                    <a:p>
                      <a:pPr>
                        <a:spcAft>
                          <a:spcPts val="0"/>
                        </a:spcAft>
                      </a:pPr>
                      <a:r>
                        <a:rPr lang="ru-RU" sz="1400" dirty="0">
                          <a:effectLst/>
                        </a:rPr>
                        <a:t>Процент машинно-зависимых операторов; </a:t>
                      </a:r>
                      <a:endParaRPr lang="ru-RU" sz="1100" dirty="0">
                        <a:effectLst/>
                      </a:endParaRPr>
                    </a:p>
                    <a:p>
                      <a:pPr>
                        <a:spcAft>
                          <a:spcPts val="0"/>
                        </a:spcAft>
                      </a:pPr>
                      <a:r>
                        <a:rPr lang="ru-RU" sz="1400" dirty="0">
                          <a:effectLst/>
                        </a:rPr>
                        <a:t>количество машинно-зависимых подсистем</a:t>
                      </a:r>
                      <a:endParaRPr lang="ru-RU" sz="1100" dirty="0">
                        <a:effectLst/>
                        <a:latin typeface="Times New Roman" panose="02020603050405020304" pitchFamily="18" charset="0"/>
                        <a:ea typeface="Times New Roman" panose="02020603050405020304" pitchFamily="18" charset="0"/>
                      </a:endParaRPr>
                    </a:p>
                  </a:txBody>
                  <a:tcPr marL="25400" marR="25400" marT="0" marB="0">
                    <a:solidFill>
                      <a:schemeClr val="bg2"/>
                    </a:solidFill>
                  </a:tcPr>
                </a:tc>
              </a:tr>
            </a:tbl>
          </a:graphicData>
        </a:graphic>
      </p:graphicFrame>
    </p:spTree>
    <p:extLst>
      <p:ext uri="{BB962C8B-B14F-4D97-AF65-F5344CB8AC3E}">
        <p14:creationId xmlns:p14="http://schemas.microsoft.com/office/powerpoint/2010/main" val="785089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0485" y="79824"/>
            <a:ext cx="11178041" cy="682176"/>
          </a:xfrm>
        </p:spPr>
        <p:txBody>
          <a:bodyPr>
            <a:normAutofit/>
          </a:bodyPr>
          <a:lstStyle/>
          <a:p>
            <a:pPr algn="ctr"/>
            <a:r>
              <a:rPr lang="ru-RU" sz="2800" b="1" dirty="0" smtClean="0">
                <a:solidFill>
                  <a:schemeClr val="tx1"/>
                </a:solidFill>
              </a:rPr>
              <a:t>2.3. </a:t>
            </a:r>
            <a:r>
              <a:rPr lang="ru-RU" sz="2800" b="1" dirty="0">
                <a:solidFill>
                  <a:schemeClr val="tx1"/>
                </a:solidFill>
              </a:rPr>
              <a:t>Требования предметной области</a:t>
            </a:r>
          </a:p>
        </p:txBody>
      </p:sp>
      <p:sp>
        <p:nvSpPr>
          <p:cNvPr id="3" name="Объект 2"/>
          <p:cNvSpPr>
            <a:spLocks noGrp="1"/>
          </p:cNvSpPr>
          <p:nvPr>
            <p:ph idx="1"/>
          </p:nvPr>
        </p:nvSpPr>
        <p:spPr>
          <a:xfrm>
            <a:off x="620484" y="664029"/>
            <a:ext cx="11178041" cy="3995057"/>
          </a:xfrm>
        </p:spPr>
        <p:txBody>
          <a:bodyPr>
            <a:noAutofit/>
          </a:bodyPr>
          <a:lstStyle/>
          <a:p>
            <a:r>
              <a:rPr lang="ru-RU" dirty="0" smtClean="0">
                <a:solidFill>
                  <a:schemeClr val="tx1"/>
                </a:solidFill>
              </a:rPr>
              <a:t>          Данные требования </a:t>
            </a:r>
            <a:r>
              <a:rPr lang="ru-RU" dirty="0">
                <a:solidFill>
                  <a:schemeClr val="tx1"/>
                </a:solidFill>
              </a:rPr>
              <a:t>отображают условия, в которых будет эксплуатироваться программная </a:t>
            </a:r>
            <a:r>
              <a:rPr lang="ru-RU" dirty="0" smtClean="0">
                <a:solidFill>
                  <a:schemeClr val="tx1"/>
                </a:solidFill>
              </a:rPr>
              <a:t>     система</a:t>
            </a:r>
            <a:r>
              <a:rPr lang="ru-RU" dirty="0">
                <a:solidFill>
                  <a:schemeClr val="tx1"/>
                </a:solidFill>
              </a:rPr>
              <a:t>. Они могут быть представлены в виде новых функциональных требований, в виде ограничений на уже сформулированные функциональные требований или в виде указаний, как система должна выполнять вычисления. Эти требования очень важны, поскольку отображают ту предметную область, где будет использоваться данная система. Невыполнение требований предметной области может привести к выходу системы из строя.</a:t>
            </a:r>
          </a:p>
          <a:p>
            <a:pPr marL="0" indent="0" algn="ctr">
              <a:buNone/>
            </a:pPr>
            <a:r>
              <a:rPr lang="ru-RU" b="1" dirty="0">
                <a:solidFill>
                  <a:schemeClr val="tx1"/>
                </a:solidFill>
              </a:rPr>
              <a:t>В качестве примера рассмотрим требования к библиотечной </a:t>
            </a:r>
            <a:r>
              <a:rPr lang="ru-RU" b="1" dirty="0" smtClean="0">
                <a:solidFill>
                  <a:schemeClr val="tx1"/>
                </a:solidFill>
              </a:rPr>
              <a:t>системе:</a:t>
            </a:r>
            <a:endParaRPr lang="ru-RU" b="1" dirty="0">
              <a:solidFill>
                <a:schemeClr val="tx1"/>
              </a:solidFill>
            </a:endParaRPr>
          </a:p>
          <a:p>
            <a:pPr marL="0" indent="0">
              <a:buNone/>
            </a:pPr>
            <a:r>
              <a:rPr lang="ru-RU" dirty="0" smtClean="0">
                <a:solidFill>
                  <a:schemeClr val="tx1"/>
                </a:solidFill>
              </a:rPr>
              <a:t>1. </a:t>
            </a:r>
            <a:r>
              <a:rPr lang="ru-RU" dirty="0">
                <a:solidFill>
                  <a:schemeClr val="tx1"/>
                </a:solidFill>
              </a:rPr>
              <a:t>	Стандартный пользовательский интерфейс, предоставляющий доступ ко всем библиотечным базам данных, должен основываться на стандарте </a:t>
            </a:r>
            <a:r>
              <a:rPr lang="en-US" dirty="0">
                <a:solidFill>
                  <a:schemeClr val="tx1"/>
                </a:solidFill>
              </a:rPr>
              <a:t>Z</a:t>
            </a:r>
            <a:r>
              <a:rPr lang="ru-RU" dirty="0">
                <a:solidFill>
                  <a:schemeClr val="tx1"/>
                </a:solidFill>
              </a:rPr>
              <a:t>39.50.</a:t>
            </a:r>
          </a:p>
          <a:p>
            <a:pPr marL="0" indent="0">
              <a:buNone/>
            </a:pPr>
            <a:r>
              <a:rPr lang="ru-RU" dirty="0">
                <a:solidFill>
                  <a:schemeClr val="tx1"/>
                </a:solidFill>
              </a:rPr>
              <a:t>2. 	Для обеспечения авторских прав некоторые документы должны быть удалены из системы сразу после получения. Для этого, в зависимости от желания пользователя, эти документы могут быть распечатаны или на локальном системном сервере, или на сетевом принтере</a:t>
            </a:r>
            <a:r>
              <a:rPr lang="ru-RU" dirty="0" smtClean="0">
                <a:solidFill>
                  <a:schemeClr val="tx1"/>
                </a:solidFill>
              </a:rPr>
              <a:t>.</a:t>
            </a:r>
            <a:endParaRPr lang="ru-RU" dirty="0">
              <a:solidFill>
                <a:schemeClr val="tx1"/>
              </a:solidFill>
            </a:endParaRPr>
          </a:p>
          <a:p>
            <a:pPr marL="0" indent="0">
              <a:buNone/>
            </a:pPr>
            <a:endParaRPr lang="ru-RU" dirty="0">
              <a:solidFill>
                <a:schemeClr val="tx1"/>
              </a:solidFill>
            </a:endParaRPr>
          </a:p>
        </p:txBody>
      </p:sp>
      <p:sp>
        <p:nvSpPr>
          <p:cNvPr id="4" name="TextBox 3"/>
          <p:cNvSpPr txBox="1"/>
          <p:nvPr/>
        </p:nvSpPr>
        <p:spPr>
          <a:xfrm>
            <a:off x="979714" y="4797585"/>
            <a:ext cx="4659085" cy="2092881"/>
          </a:xfrm>
          <a:prstGeom prst="rect">
            <a:avLst/>
          </a:prstGeom>
          <a:noFill/>
        </p:spPr>
        <p:txBody>
          <a:bodyPr wrap="square" rtlCol="0">
            <a:spAutoFit/>
          </a:bodyPr>
          <a:lstStyle/>
          <a:p>
            <a:pPr algn="ctr"/>
            <a:r>
              <a:rPr lang="ru-RU" sz="1600" b="1" dirty="0"/>
              <a:t>Первое требование является ограничением на системное функциональное требование. Оно указывает, что пользовательский интерфейс к базам данных должен быть реализован согласно соответствующему библиотечному стандарту. </a:t>
            </a:r>
          </a:p>
          <a:p>
            <a:r>
              <a:rPr lang="ru-RU" dirty="0"/>
              <a:t>     </a:t>
            </a:r>
          </a:p>
        </p:txBody>
      </p:sp>
      <p:sp>
        <p:nvSpPr>
          <p:cNvPr id="5" name="TextBox 4"/>
          <p:cNvSpPr txBox="1"/>
          <p:nvPr/>
        </p:nvSpPr>
        <p:spPr>
          <a:xfrm>
            <a:off x="5998028" y="4797585"/>
            <a:ext cx="5595258" cy="2369880"/>
          </a:xfrm>
          <a:prstGeom prst="rect">
            <a:avLst/>
          </a:prstGeom>
          <a:noFill/>
        </p:spPr>
        <p:txBody>
          <a:bodyPr wrap="square" rtlCol="0">
            <a:spAutoFit/>
          </a:bodyPr>
          <a:lstStyle/>
          <a:p>
            <a:pPr algn="ctr"/>
            <a:r>
              <a:rPr lang="ru-RU" sz="1600" b="1" dirty="0"/>
              <a:t>Второе требование является внешним и направлено на выполнение закона об авторских правах, применяемого к библиотечным материалам. Из этого требования вытекает, что система должна иметь средство "</a:t>
            </a:r>
            <a:r>
              <a:rPr lang="ru-RU" sz="1600" b="1" dirty="0" err="1"/>
              <a:t>удалить_на_печать</a:t>
            </a:r>
            <a:r>
              <a:rPr lang="ru-RU" sz="1600" b="1" dirty="0"/>
              <a:t>", применяемое автоматически для некоторых типов библиотечных документов.</a:t>
            </a:r>
          </a:p>
          <a:p>
            <a:endParaRPr lang="ru-RU" dirty="0"/>
          </a:p>
          <a:p>
            <a:endParaRPr lang="ru-RU" dirty="0"/>
          </a:p>
        </p:txBody>
      </p:sp>
    </p:spTree>
    <p:extLst>
      <p:ext uri="{BB962C8B-B14F-4D97-AF65-F5344CB8AC3E}">
        <p14:creationId xmlns:p14="http://schemas.microsoft.com/office/powerpoint/2010/main" val="552298997"/>
      </p:ext>
    </p:extLst>
  </p:cSld>
  <p:clrMapOvr>
    <a:masterClrMapping/>
  </p:clrMapOvr>
</p:sld>
</file>

<file path=ppt/theme/theme1.xml><?xml version="1.0" encoding="utf-8"?>
<a:theme xmlns:a="http://schemas.openxmlformats.org/drawingml/2006/main" name="Легкий дым">
  <a:themeElements>
    <a:clrScheme name="Зеленый и желтый">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1100</TotalTime>
  <Words>5446</Words>
  <Application>Microsoft Office PowerPoint</Application>
  <PresentationFormat>Широкоэкранный</PresentationFormat>
  <Paragraphs>434</Paragraphs>
  <Slides>68</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68</vt:i4>
      </vt:variant>
    </vt:vector>
  </HeadingPairs>
  <TitlesOfParts>
    <vt:vector size="74" baseType="lpstr">
      <vt:lpstr>Arial</vt:lpstr>
      <vt:lpstr>Calibri</vt:lpstr>
      <vt:lpstr>Century Gothic</vt:lpstr>
      <vt:lpstr>Times New Roman</vt:lpstr>
      <vt:lpstr>Wingdings 3</vt:lpstr>
      <vt:lpstr>Легкий дым</vt:lpstr>
      <vt:lpstr>Инженерия программного   обеспечения  Часть II. Требования</vt:lpstr>
      <vt:lpstr>1. Требования к программному обеспечению</vt:lpstr>
      <vt:lpstr>Различие между пользовательскими и системными требованиями показаны в таблице.     В данной таблице показано, как пользовательские требования могут быть                 преобразованы в системные.</vt:lpstr>
      <vt:lpstr>2. Функциональные и нефункциональные требования</vt:lpstr>
      <vt:lpstr>2.1. Функциональные требования</vt:lpstr>
      <vt:lpstr>2.2. Нефункциональные требования</vt:lpstr>
      <vt:lpstr>Рассмотрим классификацию нефункциональных требований </vt:lpstr>
      <vt:lpstr>Пример количественных показателей для нефункциональных требований </vt:lpstr>
      <vt:lpstr>2.3. Требования предметной области</vt:lpstr>
      <vt:lpstr>2.4. Пользовательские требования</vt:lpstr>
      <vt:lpstr>Пример смешения различных требований: представляем требование к CASE-средству для редактирования схем структур программных систем. В этом требовании речь идет о возможности    отображения или сокрытия сетки, помогающей пользователю точно позиционировать     структурные элементы схемы.  </vt:lpstr>
      <vt:lpstr>Презентация PowerPoint</vt:lpstr>
      <vt:lpstr>2.5. Системные требования</vt:lpstr>
      <vt:lpstr>Презентация PowerPoint</vt:lpstr>
      <vt:lpstr>2.5.1. Структурированный язык спецификаций</vt:lpstr>
      <vt:lpstr>Презентация PowerPoint</vt:lpstr>
      <vt:lpstr>2.5.2. Создание спецификаций с помощью PDL</vt:lpstr>
      <vt:lpstr>Презентация PowerPoint</vt:lpstr>
      <vt:lpstr>2.5.3. Спецификация интерфейсов</vt:lpstr>
      <vt:lpstr>Пример: описания процедурного интерфейса </vt:lpstr>
      <vt:lpstr>2.6. Документирование системных требований</vt:lpstr>
      <vt:lpstr>Презентация PowerPoint</vt:lpstr>
      <vt:lpstr>Стандарт предполагает следующую структуру спецификации </vt:lpstr>
      <vt:lpstr>3. Разработка требований</vt:lpstr>
      <vt:lpstr>Процесс разработки требований</vt:lpstr>
      <vt:lpstr>3.1. Анализ осуществимости</vt:lpstr>
      <vt:lpstr>3.2. Формирование и анализ требований</vt:lpstr>
      <vt:lpstr>Обобщенная модель процесса формирования и анализа требований</vt:lpstr>
      <vt:lpstr>Презентация PowerPoint</vt:lpstr>
      <vt:lpstr>Существует три основных подхода к формированию требований: метод, основанный на множестве опорных точек зрения, сценарии и этнографический метод</vt:lpstr>
      <vt:lpstr>Презентация PowerPoint</vt:lpstr>
      <vt:lpstr>Презентация PowerPoint</vt:lpstr>
      <vt:lpstr>Сценарии</vt:lpstr>
      <vt:lpstr>Этнографический подход</vt:lpstr>
      <vt:lpstr>3.3. Аттестация требований</vt:lpstr>
      <vt:lpstr>Презентация PowerPoint</vt:lpstr>
      <vt:lpstr>3.4. Управление требованиями</vt:lpstr>
      <vt:lpstr>3.4.1. Постоянные и изменяемые требования</vt:lpstr>
      <vt:lpstr>3.4.2. Планирование управления требованиями</vt:lpstr>
      <vt:lpstr>Презентация PowerPoint</vt:lpstr>
      <vt:lpstr>3.4.3. Управление изменениями требований</vt:lpstr>
      <vt:lpstr>4. Модели систем</vt:lpstr>
      <vt:lpstr>Презентация PowerPoint</vt:lpstr>
      <vt:lpstr>4.1. Модели системного окружения</vt:lpstr>
      <vt:lpstr>Презентация PowerPoint</vt:lpstr>
      <vt:lpstr>Презентация PowerPoint</vt:lpstr>
      <vt:lpstr>4.2. Поведенческие модели</vt:lpstr>
      <vt:lpstr>4.2.1. Модели потоков данных</vt:lpstr>
      <vt:lpstr>4.2.2. Модели конечных автоматов </vt:lpstr>
      <vt:lpstr>Презентация PowerPoint</vt:lpstr>
      <vt:lpstr>Презентация PowerPoint</vt:lpstr>
      <vt:lpstr>4.3. Объектные модели</vt:lpstr>
      <vt:lpstr>Презентация PowerPoint</vt:lpstr>
      <vt:lpstr>4.4. Инструментальные CASE-средства</vt:lpstr>
      <vt:lpstr>Презентация PowerPoint</vt:lpstr>
      <vt:lpstr>5. Прототипирование программных систем</vt:lpstr>
      <vt:lpstr>Презентация PowerPoint</vt:lpstr>
      <vt:lpstr>Презентация PowerPoint</vt:lpstr>
      <vt:lpstr>5.1. Прототипирование в процессе разработки ПО</vt:lpstr>
      <vt:lpstr>5.2. Технологии быстрого прототипирования</vt:lpstr>
      <vt:lpstr>5.2.1. Применение динамических языков высокого уровня</vt:lpstr>
      <vt:lpstr>5.2.2. Программирование баз данных</vt:lpstr>
      <vt:lpstr>5.2.3. Сборка приложений с повторным использованием компонентов</vt:lpstr>
      <vt:lpstr>5.3. Прототипирование пользовательских интерфейсов</vt:lpstr>
      <vt:lpstr>6. Формальные спецификации ПО</vt:lpstr>
      <vt:lpstr>6.1. Формальные спецификации в процессе разработки ПО</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Инженерия программного   обеспечения  Часть II. Требования</dc:title>
  <dc:creator>Dawa</dc:creator>
  <cp:lastModifiedBy>Пользователь Windows</cp:lastModifiedBy>
  <cp:revision>249</cp:revision>
  <dcterms:created xsi:type="dcterms:W3CDTF">2019-03-03T17:47:17Z</dcterms:created>
  <dcterms:modified xsi:type="dcterms:W3CDTF">2019-03-19T09:18:01Z</dcterms:modified>
</cp:coreProperties>
</file>