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допомогою слів - 7%</c:v>
                </c:pt>
                <c:pt idx="1">
                  <c:v>звуковими засобами - 38%</c:v>
                </c:pt>
                <c:pt idx="2">
                  <c:v>за допомогою міміки, жестів і поз 55%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0.38000000000000006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F-4F4A-9785-11D09E3775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715660542432191"/>
          <c:y val="0.17981780402449696"/>
          <c:w val="0.4035841353164189"/>
          <c:h val="0.69314216972878395"/>
        </c:manualLayout>
      </c:layout>
      <c:overlay val="0"/>
      <c:txPr>
        <a:bodyPr/>
        <a:lstStyle/>
        <a:p>
          <a:pPr>
            <a:defRPr lang="ru-RU" sz="2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4A52-6A81-4D05-9216-601FB9E8A26D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2521-4BD2-45CE-8D63-23E63371F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1062-5746-4B57-BF8F-525BFD5D277C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AA45-70A5-466C-BA82-6DBC536F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E9D2-9A63-4CAE-8C52-37204038845B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F139-052E-4971-A621-5A727B689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033C-52F7-4F55-909E-11D43AE97BBA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DBA9-1E43-4628-8D12-0589493F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928C-C251-4B9C-93DF-3DD6567E1C00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294-8719-437D-BF24-12DE17D87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468C-40B8-4CE4-9998-3A0B8EC9CBAA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8C77-2777-4371-8BEA-E681B74B6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EB09-BD25-4382-B2BD-9EDFD3458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5CCC-01E8-404E-96B0-1891EADB8B6B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95E1-BAA4-4730-8BAA-49B6559A782C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903B-7FA2-4C4F-BE25-4B5C1C371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03C2-CFC0-4C0C-8D02-EE116407E851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5050-5212-4D42-9BF8-95ED0031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659F-64AB-4C35-8C24-89ED01C0B0B5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EF75-1EE1-4FE4-A9FA-F21ED6607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8595-E2FB-4286-95EE-2B122640BA74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4D70-F0E0-4621-BDCB-A4B930099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E65B9-8552-4662-A6E3-386DD9218FE7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C018C-0BD7-4774-A37A-5CBC6BF95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37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564904"/>
            <a:ext cx="5184576" cy="234124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НЕВЕРБАЛЬНІ ЗАСОБИ СПІЛКУВАННЯ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ПЕЧАЛЬ</a:t>
            </a:r>
            <a:endParaRPr lang="ru-RU" sz="54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ПОДИВ</a:t>
            </a:r>
            <a:endParaRPr lang="ru-RU" sz="54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7732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ПРЕЗИРСТВО</a:t>
            </a:r>
            <a:endParaRPr lang="ru-RU" sz="54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0021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70021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365104"/>
            <a:ext cx="8834760" cy="249289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Погляд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спрямований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трикутник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вершиною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є точка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посередині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чола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основою 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лінія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очима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є </a:t>
            </a:r>
            <a:r>
              <a:rPr lang="ru-RU" u="sng" dirty="0" err="1">
                <a:solidFill>
                  <a:schemeClr val="accent2">
                    <a:lumMod val="50000"/>
                  </a:schemeClr>
                </a:solidFill>
              </a:rPr>
              <a:t>діловим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опускається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нижче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очей.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погляд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фіксується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нижче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лінії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очей - то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accent2">
                    <a:lumMod val="50000"/>
                  </a:schemeClr>
                </a:solidFill>
              </a:rPr>
              <a:t>соціальний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погляд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u="sng" dirty="0" err="1">
                <a:solidFill>
                  <a:schemeClr val="accent2">
                    <a:lumMod val="50000"/>
                  </a:schemeClr>
                </a:solidFill>
              </a:rPr>
              <a:t>Інтимний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погляд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спрямовується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трикутник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очима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грудьми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3681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мімікою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тісно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пов'язаний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візуальний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контакт,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тобто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погляд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становить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важливу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спілкування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Розрізняють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діловий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світський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інтимний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погляди.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57216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ВИДИ: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 smtClean="0"/>
              <a:t>Ритмічні</a:t>
            </a:r>
            <a:r>
              <a:rPr lang="ru-RU" sz="2400" dirty="0" smtClean="0"/>
              <a:t> </a:t>
            </a:r>
            <a:r>
              <a:rPr lang="ru-RU" sz="2400" dirty="0"/>
              <a:t>жести </a:t>
            </a:r>
            <a:r>
              <a:rPr lang="ru-RU" sz="2400" dirty="0" err="1"/>
              <a:t>дублюють</a:t>
            </a:r>
            <a:r>
              <a:rPr lang="ru-RU" sz="2400" dirty="0"/>
              <a:t> </a:t>
            </a:r>
            <a:r>
              <a:rPr lang="ru-RU" sz="2400" dirty="0" err="1"/>
              <a:t>інтонацію</a:t>
            </a:r>
            <a:r>
              <a:rPr lang="ru-RU" sz="2400" dirty="0"/>
              <a:t>, </a:t>
            </a:r>
            <a:r>
              <a:rPr lang="ru-RU" sz="2400" dirty="0" err="1"/>
              <a:t>виокремлюють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висловлювання</a:t>
            </a:r>
            <a:r>
              <a:rPr lang="ru-RU" sz="2400" dirty="0"/>
              <a:t>, </a:t>
            </a:r>
            <a:r>
              <a:rPr lang="ru-RU" sz="2400" dirty="0" err="1"/>
              <a:t>підкреслюють</a:t>
            </a:r>
            <a:r>
              <a:rPr lang="ru-RU" sz="2400" dirty="0"/>
              <a:t> </a:t>
            </a:r>
            <a:r>
              <a:rPr lang="ru-RU" sz="2400" dirty="0" err="1"/>
              <a:t>логічний</a:t>
            </a:r>
            <a:r>
              <a:rPr lang="ru-RU" sz="2400" dirty="0"/>
              <a:t> </a:t>
            </a:r>
            <a:r>
              <a:rPr lang="ru-RU" sz="2400" dirty="0" err="1"/>
              <a:t>наголос</a:t>
            </a:r>
            <a:r>
              <a:rPr lang="ru-RU" sz="2400" dirty="0"/>
              <a:t>, </a:t>
            </a:r>
            <a:r>
              <a:rPr lang="ru-RU" sz="2400" dirty="0" err="1" smtClean="0"/>
              <a:t>зміну</a:t>
            </a:r>
            <a:r>
              <a:rPr lang="ru-RU" sz="2400" dirty="0" smtClean="0"/>
              <a:t> темпу </a:t>
            </a:r>
            <a:r>
              <a:rPr lang="ru-RU" sz="2400" dirty="0" err="1"/>
              <a:t>мовлення</a:t>
            </a:r>
            <a:r>
              <a:rPr lang="ru-RU" sz="24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 smtClean="0"/>
              <a:t>Емоційні</a:t>
            </a:r>
            <a:r>
              <a:rPr lang="ru-RU" sz="2400" dirty="0" smtClean="0"/>
              <a:t> </a:t>
            </a:r>
            <a:r>
              <a:rPr lang="ru-RU" sz="2400" dirty="0"/>
              <a:t>жести </a:t>
            </a:r>
            <a:r>
              <a:rPr lang="ru-RU" sz="2400" dirty="0" err="1"/>
              <a:t>передають</a:t>
            </a:r>
            <a:r>
              <a:rPr lang="ru-RU" sz="2400" dirty="0"/>
              <a:t> </a:t>
            </a:r>
            <a:r>
              <a:rPr lang="ru-RU" sz="2400" dirty="0" err="1"/>
              <a:t>найрізноманітніші</a:t>
            </a:r>
            <a:r>
              <a:rPr lang="ru-RU" sz="2400" dirty="0"/>
              <a:t> </a:t>
            </a:r>
            <a:r>
              <a:rPr lang="ru-RU" sz="2400" dirty="0" err="1"/>
              <a:t>відтінки</a:t>
            </a:r>
            <a:r>
              <a:rPr lang="ru-RU" sz="2400" dirty="0"/>
              <a:t> </a:t>
            </a:r>
            <a:r>
              <a:rPr lang="ru-RU" sz="2400" dirty="0" err="1"/>
              <a:t>почуттів</a:t>
            </a:r>
            <a:r>
              <a:rPr lang="ru-RU" sz="2400" dirty="0"/>
              <a:t>: </a:t>
            </a:r>
            <a:r>
              <a:rPr lang="ru-RU" sz="2400" dirty="0" err="1"/>
              <a:t>подив</a:t>
            </a:r>
            <a:r>
              <a:rPr lang="ru-RU" sz="2400" dirty="0"/>
              <a:t>, </a:t>
            </a:r>
            <a:r>
              <a:rPr lang="ru-RU" sz="2400" dirty="0" err="1"/>
              <a:t>радість</a:t>
            </a:r>
            <a:r>
              <a:rPr lang="ru-RU" sz="2400" dirty="0"/>
              <a:t>, </a:t>
            </a:r>
            <a:r>
              <a:rPr lang="ru-RU" sz="2400" dirty="0" err="1"/>
              <a:t>захоплення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роздратування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 smtClean="0"/>
              <a:t>Вказівні</a:t>
            </a:r>
            <a:r>
              <a:rPr lang="ru-RU" sz="2400" dirty="0" smtClean="0"/>
              <a:t> </a:t>
            </a:r>
            <a:r>
              <a:rPr lang="ru-RU" sz="2400" dirty="0"/>
              <a:t>жести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функцію</a:t>
            </a:r>
            <a:r>
              <a:rPr lang="ru-RU" sz="2400" dirty="0"/>
              <a:t>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якогось</a:t>
            </a:r>
            <a:r>
              <a:rPr lang="ru-RU" sz="2400" dirty="0"/>
              <a:t> предмета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однорідних</a:t>
            </a:r>
            <a:r>
              <a:rPr lang="ru-RU" sz="2400" dirty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 smtClean="0"/>
              <a:t>Зображувальними</a:t>
            </a:r>
            <a:r>
              <a:rPr lang="ru-RU" sz="2400" dirty="0" smtClean="0"/>
              <a:t> </a:t>
            </a:r>
            <a:r>
              <a:rPr lang="ru-RU" sz="2400" dirty="0"/>
              <a:t>жестами </a:t>
            </a:r>
            <a:r>
              <a:rPr lang="ru-RU" sz="2400" dirty="0" err="1"/>
              <a:t>відтворюють</a:t>
            </a:r>
            <a:r>
              <a:rPr lang="ru-RU" sz="2400" dirty="0"/>
              <a:t> </a:t>
            </a:r>
            <a:r>
              <a:rPr lang="ru-RU" sz="2400" dirty="0" err="1"/>
              <a:t>предмети</a:t>
            </a:r>
            <a:r>
              <a:rPr lang="ru-RU" sz="2400" dirty="0"/>
              <a:t>,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інших</a:t>
            </a:r>
            <a:r>
              <a:rPr lang="ru-RU" sz="2400" dirty="0"/>
              <a:t> людей (</a:t>
            </a:r>
            <a:r>
              <a:rPr lang="ru-RU" sz="2400" dirty="0" err="1"/>
              <a:t>їхню</a:t>
            </a:r>
            <a:r>
              <a:rPr lang="ru-RU" sz="2400" dirty="0"/>
              <a:t> форму</a:t>
            </a:r>
            <a:r>
              <a:rPr lang="ru-RU" sz="2400" dirty="0" smtClean="0"/>
              <a:t>, </a:t>
            </a:r>
            <a:r>
              <a:rPr lang="ru-RU" sz="2400" dirty="0" err="1" smtClean="0"/>
              <a:t>рухи</a:t>
            </a:r>
            <a:r>
              <a:rPr lang="ru-RU" sz="2400" dirty="0" smtClean="0"/>
              <a:t>, </a:t>
            </a:r>
            <a:r>
              <a:rPr lang="ru-RU" sz="2400" dirty="0" err="1"/>
              <a:t>розміри</a:t>
            </a:r>
            <a:r>
              <a:rPr lang="ru-RU" sz="2400" dirty="0"/>
              <a:t>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Жести-</a:t>
            </a:r>
            <a:r>
              <a:rPr lang="ru-RU" sz="2400" dirty="0" err="1" smtClean="0"/>
              <a:t>символи</a:t>
            </a:r>
            <a:r>
              <a:rPr lang="ru-RU" sz="2400" dirty="0" smtClean="0"/>
              <a:t> </a:t>
            </a:r>
            <a:r>
              <a:rPr lang="ru-RU" sz="2400" dirty="0" err="1"/>
              <a:t>інформують</a:t>
            </a:r>
            <a:r>
              <a:rPr lang="ru-RU" sz="2400" dirty="0"/>
              <a:t> про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властивості</a:t>
            </a:r>
            <a:r>
              <a:rPr lang="ru-RU" sz="2400" dirty="0"/>
              <a:t>, </a:t>
            </a:r>
            <a:r>
              <a:rPr lang="ru-RU" sz="2400" dirty="0" err="1" smtClean="0"/>
              <a:t>наміри</a:t>
            </a:r>
            <a:r>
              <a:rPr lang="ru-RU" sz="2400" dirty="0" smtClean="0"/>
              <a:t>. До </a:t>
            </a:r>
            <a:r>
              <a:rPr lang="ru-RU" sz="2400" dirty="0" err="1"/>
              <a:t>жестів-символів</a:t>
            </a:r>
            <a:r>
              <a:rPr lang="ru-RU" sz="2400" dirty="0"/>
              <a:t> належать </a:t>
            </a:r>
            <a:r>
              <a:rPr lang="ru-RU" sz="2400" dirty="0" err="1"/>
              <a:t>умовні</a:t>
            </a:r>
            <a:r>
              <a:rPr lang="ru-RU" sz="2400" dirty="0"/>
              <a:t> жести </a:t>
            </a:r>
            <a:r>
              <a:rPr lang="ru-RU" sz="2400" dirty="0" err="1"/>
              <a:t>вітання</a:t>
            </a:r>
            <a:r>
              <a:rPr lang="ru-RU" sz="2400" dirty="0"/>
              <a:t>, </a:t>
            </a:r>
            <a:r>
              <a:rPr lang="ru-RU" sz="2400" dirty="0" err="1"/>
              <a:t>прощання</a:t>
            </a:r>
            <a:r>
              <a:rPr lang="ru-RU" sz="2400" dirty="0"/>
              <a:t>, </a:t>
            </a:r>
            <a:r>
              <a:rPr lang="ru-RU" sz="2400" dirty="0" err="1"/>
              <a:t>заклик</a:t>
            </a:r>
            <a:r>
              <a:rPr lang="ru-RU" sz="2400" dirty="0"/>
              <a:t> до </a:t>
            </a:r>
            <a:r>
              <a:rPr lang="ru-RU" sz="2400" dirty="0" err="1" smtClean="0"/>
              <a:t>мовлення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537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Жести -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виражальні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рухи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рук,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передають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внутрішній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стан </a:t>
            </a:r>
            <a:r>
              <a:rPr lang="ru-RU" sz="3600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</a:t>
            </a:r>
            <a:r>
              <a:rPr lang="ru-RU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293096"/>
            <a:ext cx="5698976" cy="23041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пальці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рук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зціплені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- знак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розчарування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і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бажання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співрозмовника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приховати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своє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негативне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ставлення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spc="0" dirty="0" smtClean="0">
                <a:ln w="3175">
                  <a:solidFill>
                    <a:srgbClr val="66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Поширені жести і їх тлумачення:</a:t>
            </a:r>
            <a:endParaRPr lang="ru-RU" sz="4800" b="1" spc="0" dirty="0">
              <a:ln w="3175">
                <a:solidFill>
                  <a:srgbClr val="6633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97302" y="116632"/>
            <a:ext cx="3323283" cy="360069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solidFill>
                  <a:srgbClr val="663300"/>
                </a:solidFill>
              </a:rPr>
              <a:t>прикривання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>
                <a:solidFill>
                  <a:srgbClr val="663300"/>
                </a:solidFill>
              </a:rPr>
              <a:t>рота рукою - слухач </a:t>
            </a:r>
            <a:r>
              <a:rPr lang="ru-RU" sz="3600" b="1" dirty="0" err="1">
                <a:solidFill>
                  <a:srgbClr val="663300"/>
                </a:solidFill>
              </a:rPr>
              <a:t>розуміє</a:t>
            </a:r>
            <a:r>
              <a:rPr lang="ru-RU" sz="3600" b="1" dirty="0">
                <a:solidFill>
                  <a:srgbClr val="663300"/>
                </a:solidFill>
              </a:rPr>
              <a:t>, </a:t>
            </a:r>
            <a:r>
              <a:rPr lang="ru-RU" sz="3600" b="1" dirty="0" err="1">
                <a:solidFill>
                  <a:srgbClr val="663300"/>
                </a:solidFill>
              </a:rPr>
              <a:t>що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ви</a:t>
            </a:r>
            <a:r>
              <a:rPr lang="ru-RU" sz="3600" b="1" dirty="0">
                <a:solidFill>
                  <a:srgbClr val="663300"/>
                </a:solidFill>
              </a:rPr>
              <a:t> говорите неправду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4067175" y="1524000"/>
            <a:ext cx="4619625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b="1" dirty="0" err="1" smtClean="0"/>
              <a:t>почухування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потирання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вуха</a:t>
            </a:r>
            <a:r>
              <a:rPr lang="ru-RU" sz="3600" b="1" dirty="0" smtClean="0"/>
              <a:t> - </a:t>
            </a:r>
            <a:r>
              <a:rPr lang="ru-RU" sz="3600" b="1" dirty="0" err="1" smtClean="0"/>
              <a:t>співрозмовник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наслухався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хоче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висловитися</a:t>
            </a:r>
            <a:endParaRPr lang="ru-RU" sz="3600" b="1" dirty="0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598862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601663" y="1468847"/>
            <a:ext cx="4114800" cy="4104456"/>
          </a:xfrm>
        </p:spPr>
        <p:txBody>
          <a:bodyPr/>
          <a:lstStyle/>
          <a:p>
            <a:pPr marL="0" indent="0" algn="r" eaLnBrk="1" hangingPunct="1">
              <a:buFont typeface="Wingdings 2" pitchFamily="18" charset="2"/>
              <a:buNone/>
            </a:pPr>
            <a:r>
              <a:rPr lang="ru-RU" sz="3200" b="1" dirty="0" err="1" smtClean="0"/>
              <a:t>потирання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скронь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підборіддя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прикривання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обличчя</a:t>
            </a:r>
            <a:r>
              <a:rPr lang="ru-RU" sz="3200" b="1" dirty="0" smtClean="0"/>
              <a:t> руками - особа не </a:t>
            </a:r>
            <a:r>
              <a:rPr lang="ru-RU" sz="3200" b="1" dirty="0" err="1" smtClean="0"/>
              <a:t>налаштована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розмовляти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цей</a:t>
            </a:r>
            <a:r>
              <a:rPr lang="ru-RU" sz="3200" b="1" dirty="0" smtClean="0"/>
              <a:t> момент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108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4297363" y="1755911"/>
            <a:ext cx="4389437" cy="327315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b="1" dirty="0" err="1" smtClean="0"/>
              <a:t>людина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відводить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очі</a:t>
            </a:r>
            <a:r>
              <a:rPr lang="ru-RU" sz="3600" b="1" dirty="0" smtClean="0"/>
              <a:t> - </a:t>
            </a:r>
            <a:r>
              <a:rPr lang="ru-RU" sz="3600" b="1" dirty="0" err="1" smtClean="0"/>
              <a:t>підтвердження</a:t>
            </a:r>
            <a:r>
              <a:rPr lang="ru-RU" sz="3600" b="1" dirty="0" smtClean="0"/>
              <a:t> того,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вона </a:t>
            </a:r>
            <a:r>
              <a:rPr lang="ru-RU" sz="3600" b="1" dirty="0" err="1" smtClean="0"/>
              <a:t>щось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приховує</a:t>
            </a:r>
            <a:endParaRPr lang="ru-RU" sz="3600" b="1" dirty="0" smtClean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9020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496944" cy="38834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Невербальні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спілкування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це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система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немовних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знаків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слугують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засобами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обміну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інформацією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між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людьми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0"/>
            <a:ext cx="3635895" cy="3861048"/>
          </a:xfrm>
          <a:solidFill>
            <a:srgbClr val="FFCC99">
              <a:alpha val="61176"/>
            </a:srgbClr>
          </a:solidFill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 smtClean="0">
                <a:solidFill>
                  <a:srgbClr val="663300"/>
                </a:solidFill>
              </a:rPr>
              <a:t>схрещення</a:t>
            </a: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>
                <a:solidFill>
                  <a:srgbClr val="663300"/>
                </a:solidFill>
              </a:rPr>
              <a:t>рук на грудях - </a:t>
            </a:r>
            <a:r>
              <a:rPr lang="ru-RU" sz="3200" b="1" dirty="0" err="1">
                <a:solidFill>
                  <a:srgbClr val="663300"/>
                </a:solidFill>
              </a:rPr>
              <a:t>людина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>
                <a:solidFill>
                  <a:srgbClr val="663300"/>
                </a:solidFill>
              </a:rPr>
              <a:t>нервує</a:t>
            </a:r>
            <a:r>
              <a:rPr lang="ru-RU" sz="3200" b="1" dirty="0">
                <a:solidFill>
                  <a:srgbClr val="663300"/>
                </a:solidFill>
              </a:rPr>
              <a:t>, </a:t>
            </a:r>
            <a:r>
              <a:rPr lang="ru-RU" sz="3200" b="1" dirty="0" err="1">
                <a:solidFill>
                  <a:srgbClr val="663300"/>
                </a:solidFill>
              </a:rPr>
              <a:t>краще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>
                <a:solidFill>
                  <a:srgbClr val="663300"/>
                </a:solidFill>
              </a:rPr>
              <a:t>закінчити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 smtClean="0">
                <a:solidFill>
                  <a:srgbClr val="663300"/>
                </a:solidFill>
              </a:rPr>
              <a:t>розмову</a:t>
            </a: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err="1" smtClean="0">
                <a:solidFill>
                  <a:srgbClr val="663300"/>
                </a:solidFill>
              </a:rPr>
              <a:t>чи</a:t>
            </a: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>
                <a:solidFill>
                  <a:srgbClr val="663300"/>
                </a:solidFill>
              </a:rPr>
              <a:t>перейти на </a:t>
            </a:r>
            <a:r>
              <a:rPr lang="ru-RU" sz="3200" b="1" dirty="0" err="1">
                <a:solidFill>
                  <a:srgbClr val="663300"/>
                </a:solidFill>
              </a:rPr>
              <a:t>іншу</a:t>
            </a:r>
            <a:r>
              <a:rPr lang="ru-RU" sz="3200" b="1" dirty="0">
                <a:solidFill>
                  <a:srgbClr val="663300"/>
                </a:solidFill>
              </a:rPr>
              <a:t> тему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4393183" cy="2664594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відтягування</a:t>
            </a:r>
            <a:r>
              <a:rPr lang="ru-RU" sz="360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комірця</a:t>
            </a:r>
            <a:r>
              <a:rPr lang="ru-RU" sz="36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ru-RU" sz="3600" b="1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людина</a:t>
            </a:r>
            <a:r>
              <a:rPr lang="ru-RU" sz="36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гнівається</a:t>
            </a:r>
            <a:r>
              <a:rPr lang="ru-RU" sz="36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36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sz="36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схвильована</a:t>
            </a:r>
            <a:endParaRPr lang="ru-RU" sz="36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78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23713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Поза -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мимовільна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зумисна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постава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тіла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яку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приймає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людина</a:t>
            </a:r>
            <a:r>
              <a:rPr lang="ru-RU" sz="3600" b="1" dirty="0">
                <a:ln w="3200">
                  <a:solidFill>
                    <a:schemeClr val="accent2">
                      <a:lumMod val="40000"/>
                      <a:lumOff val="6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Вирізняють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закриті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" й "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відкриті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пози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736304"/>
          </a:xfrm>
        </p:spPr>
        <p:txBody>
          <a:bodyPr/>
          <a:lstStyle/>
          <a:p>
            <a:pPr eaLnBrk="1" hangingPunct="1"/>
            <a:r>
              <a:rPr lang="ru-RU" sz="2800" b="1" dirty="0" err="1" smtClean="0"/>
              <a:t>домінантним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долоня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розвернута</a:t>
            </a:r>
            <a:r>
              <a:rPr lang="ru-RU" sz="2800" b="1" dirty="0" smtClean="0"/>
              <a:t> вниз);</a:t>
            </a:r>
          </a:p>
          <a:p>
            <a:pPr eaLnBrk="1" hangingPunct="1"/>
            <a:r>
              <a:rPr lang="ru-RU" sz="2800" b="1" dirty="0" err="1" smtClean="0"/>
              <a:t>покірним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долоня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розвернута</a:t>
            </a:r>
            <a:r>
              <a:rPr lang="ru-RU" sz="2800" b="1" dirty="0" smtClean="0"/>
              <a:t> вверх);</a:t>
            </a:r>
          </a:p>
          <a:p>
            <a:pPr eaLnBrk="1" hangingPunct="1"/>
            <a:r>
              <a:rPr lang="ru-RU" sz="2800" b="1" dirty="0" err="1" smtClean="0"/>
              <a:t>рівноправним</a:t>
            </a:r>
            <a:r>
              <a:rPr lang="ru-RU" sz="2800" b="1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/>
              <a:t>Потиск</a:t>
            </a:r>
            <a:r>
              <a:rPr lang="ru-RU" b="1" dirty="0"/>
              <a:t> руки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: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912768" cy="34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048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/>
              <a:t>інтимна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від</a:t>
            </a:r>
            <a:r>
              <a:rPr lang="ru-RU" sz="2400" b="1" dirty="0"/>
              <a:t> 0 до 45 см) -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 з </a:t>
            </a:r>
            <a:r>
              <a:rPr lang="ru-RU" sz="2400" b="1" dirty="0" err="1"/>
              <a:t>дітьми</a:t>
            </a:r>
            <a:r>
              <a:rPr lang="ru-RU" sz="2400" b="1" dirty="0"/>
              <a:t>, дружиною, </a:t>
            </a:r>
            <a:r>
              <a:rPr lang="ru-RU" sz="2400" b="1" dirty="0" err="1"/>
              <a:t>коханими</a:t>
            </a:r>
            <a:r>
              <a:rPr lang="ru-RU" sz="2400" b="1" dirty="0"/>
              <a:t>, </a:t>
            </a:r>
            <a:r>
              <a:rPr lang="ru-RU" sz="2400" b="1" dirty="0" err="1"/>
              <a:t>коханими</a:t>
            </a:r>
            <a:r>
              <a:rPr lang="ru-RU" sz="2400" b="1" dirty="0"/>
              <a:t>, </a:t>
            </a:r>
            <a:r>
              <a:rPr lang="ru-RU" sz="2400" b="1" dirty="0" err="1"/>
              <a:t>найближчими</a:t>
            </a:r>
            <a:r>
              <a:rPr lang="ru-RU" sz="2400" b="1" dirty="0"/>
              <a:t> </a:t>
            </a:r>
            <a:r>
              <a:rPr lang="ru-RU" sz="2400" b="1" dirty="0" err="1"/>
              <a:t>друзями</a:t>
            </a:r>
            <a:r>
              <a:rPr lang="ru-RU" sz="2400" b="1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/>
              <a:t>особиста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від</a:t>
            </a:r>
            <a:r>
              <a:rPr lang="ru-RU" sz="2400" b="1" dirty="0"/>
              <a:t> 45 до 120 см) -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зустрічей</a:t>
            </a:r>
            <a:r>
              <a:rPr lang="ru-RU" sz="2400" b="1" dirty="0"/>
              <a:t>, на </a:t>
            </a:r>
            <a:r>
              <a:rPr lang="ru-RU" sz="2400" b="1" dirty="0" err="1"/>
              <a:t>вечірках</a:t>
            </a:r>
            <a:r>
              <a:rPr lang="ru-RU" sz="2400" b="1" dirty="0"/>
              <a:t>, у кулуарах </a:t>
            </a:r>
            <a:r>
              <a:rPr lang="ru-RU" sz="2400" b="1" dirty="0" err="1"/>
              <a:t>конференцій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/>
              <a:t>соціальна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суспільна</a:t>
            </a:r>
            <a:r>
              <a:rPr lang="ru-RU" sz="2400" b="1" dirty="0"/>
              <a:t>) (</a:t>
            </a:r>
            <a:r>
              <a:rPr lang="ru-RU" sz="2400" b="1" dirty="0" err="1"/>
              <a:t>від</a:t>
            </a:r>
            <a:r>
              <a:rPr lang="ru-RU" sz="2400" b="1" dirty="0"/>
              <a:t> 120 до 400 см) - </a:t>
            </a:r>
            <a:r>
              <a:rPr lang="ru-RU" sz="2400" b="1" dirty="0" err="1"/>
              <a:t>міжособистісне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 з </a:t>
            </a:r>
            <a:r>
              <a:rPr lang="ru-RU" sz="2400" b="1" dirty="0" err="1"/>
              <a:t>малознайомими</a:t>
            </a:r>
            <a:r>
              <a:rPr lang="ru-RU" sz="2400" b="1" dirty="0"/>
              <a:t> людьми;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/>
              <a:t>громадська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відкрита</a:t>
            </a:r>
            <a:r>
              <a:rPr lang="ru-RU" sz="2400" b="1" dirty="0"/>
              <a:t>) (</a:t>
            </a:r>
            <a:r>
              <a:rPr lang="ru-RU" sz="2400" b="1" dirty="0" err="1"/>
              <a:t>від</a:t>
            </a:r>
            <a:r>
              <a:rPr lang="ru-RU" sz="2400" b="1" dirty="0"/>
              <a:t> 400 до 750 см) </a:t>
            </a:r>
            <a:r>
              <a:rPr lang="ru-RU" sz="2400" b="1" dirty="0" err="1"/>
              <a:t>виступ</a:t>
            </a:r>
            <a:r>
              <a:rPr lang="ru-RU" sz="2400" b="1" dirty="0"/>
              <a:t> лектора перед </a:t>
            </a:r>
            <a:r>
              <a:rPr lang="ru-RU" sz="2400" b="1" dirty="0" err="1"/>
              <a:t>аудиторією</a:t>
            </a:r>
            <a:r>
              <a:rPr lang="ru-RU" sz="2400" b="1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 </a:t>
            </a:r>
            <a:r>
              <a:rPr lang="ru-RU" sz="4400" b="1" dirty="0" err="1" smtClean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Виокремлюють</a:t>
            </a:r>
            <a:r>
              <a:rPr lang="ru-RU" sz="4400" b="1" dirty="0" smtClean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 </a:t>
            </a:r>
            <a:r>
              <a:rPr lang="ru-RU" sz="4400" b="1" dirty="0" err="1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чотири</a:t>
            </a:r>
            <a:r>
              <a:rPr lang="ru-RU" sz="4400" b="1" dirty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 </a:t>
            </a:r>
            <a:r>
              <a:rPr lang="ru-RU" sz="4400" b="1" dirty="0" err="1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дистанції</a:t>
            </a:r>
            <a:r>
              <a:rPr lang="ru-RU" sz="4400" b="1" dirty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 </a:t>
            </a:r>
            <a:r>
              <a:rPr lang="ru-RU" sz="4400" b="1" dirty="0" err="1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між</a:t>
            </a:r>
            <a:r>
              <a:rPr lang="ru-RU" sz="4400" b="1" dirty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 </a:t>
            </a:r>
            <a:r>
              <a:rPr lang="ru-RU" sz="4400" b="1" dirty="0" err="1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учасниками</a:t>
            </a:r>
            <a:r>
              <a:rPr lang="ru-RU" sz="4400" b="1" dirty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 </a:t>
            </a:r>
            <a:r>
              <a:rPr lang="ru-RU" sz="4400" b="1" dirty="0" err="1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спілкувального</a:t>
            </a:r>
            <a:r>
              <a:rPr lang="ru-RU" sz="4400" b="1" dirty="0">
                <a:ln w="3200">
                  <a:solidFill>
                    <a:schemeClr val="tx1">
                      <a:lumMod val="95000"/>
                      <a:alpha val="25000"/>
                    </a:schemeClr>
                  </a:solidFill>
                  <a:prstDash val="solid"/>
                  <a:round/>
                </a:ln>
              </a:rPr>
              <a:t> акту: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980728"/>
            <a:ext cx="5688632" cy="23762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mtClean="0"/>
              <a:t>ДЯКУЮ ЗА УВАГУ!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1769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Кількість інформації, що передається: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265362"/>
          </a:xfrm>
          <a:solidFill>
            <a:srgbClr val="663300">
              <a:alpha val="41176"/>
            </a:srgbClr>
          </a:solidFill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думку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американських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вчених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для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формування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першого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враження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співрозмовника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важливими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є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перші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ЧОТИРИ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хвилини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зустрічі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деякі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вважають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досить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ДВОХ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хвилин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77559" y="4149080"/>
            <a:ext cx="6860828" cy="2448570"/>
          </a:xfrm>
          <a:solidFill>
            <a:srgbClr val="663300">
              <a:alpha val="61961"/>
            </a:srgbClr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Кінетичні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невербальні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засоби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(жести, </a:t>
            </a:r>
            <a:r>
              <a:rPr lang="ru-RU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пози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міміка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є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найважливішими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спілкуванні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Серед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них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важлива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роль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відводиться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міміці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28829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>
                <a:latin typeface="Arial Black" pitchFamily="34" charset="0"/>
                <a:cs typeface="Aharoni" pitchFamily="2" charset="-79"/>
              </a:rPr>
              <a:t>Міміка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>
                <a:latin typeface="Arial Black" pitchFamily="34" charset="0"/>
                <a:cs typeface="Aharoni" pitchFamily="2" charset="-79"/>
              </a:rPr>
              <a:t>репрезентує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>
                <a:latin typeface="Arial Black" pitchFamily="34" charset="0"/>
                <a:cs typeface="Aharoni" pitchFamily="2" charset="-79"/>
              </a:rPr>
              <a:t>шість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>
                <a:latin typeface="Arial Black" pitchFamily="34" charset="0"/>
                <a:cs typeface="Aharoni" pitchFamily="2" charset="-79"/>
              </a:rPr>
              <a:t>основних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>
                <a:latin typeface="Arial Black" pitchFamily="34" charset="0"/>
                <a:cs typeface="Aharoni" pitchFamily="2" charset="-79"/>
              </a:rPr>
              <a:t>емоційних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>
                <a:latin typeface="Arial Black" pitchFamily="34" charset="0"/>
                <a:cs typeface="Aharoni" pitchFamily="2" charset="-79"/>
              </a:rPr>
              <a:t>станів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: </a:t>
            </a:r>
            <a:endParaRPr lang="ru-RU" sz="2400" b="1" dirty="0" smtClean="0">
              <a:latin typeface="Arial Black" pitchFamily="34" charset="0"/>
              <a:cs typeface="Aharoni" pitchFamily="2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>
                <a:latin typeface="Arial Black" pitchFamily="34" charset="0"/>
                <a:cs typeface="Aharoni" pitchFamily="2" charset="-79"/>
              </a:rPr>
              <a:t>гнів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>
                <a:latin typeface="Arial Black" pitchFamily="34" charset="0"/>
                <a:cs typeface="Aharoni" pitchFamily="2" charset="-79"/>
              </a:rPr>
              <a:t>радість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страх;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печаль;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>
                <a:latin typeface="Arial Black" pitchFamily="34" charset="0"/>
                <a:cs typeface="Aharoni" pitchFamily="2" charset="-79"/>
              </a:rPr>
              <a:t>подив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>
                <a:latin typeface="Arial Black" pitchFamily="34" charset="0"/>
                <a:cs typeface="Aharoni" pitchFamily="2" charset="-79"/>
              </a:rPr>
              <a:t>презирство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299320"/>
          </a:xfrm>
          <a:solidFill>
            <a:srgbClr val="663300">
              <a:alpha val="54118"/>
            </a:srgb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Міміка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експресивні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рухи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м'язів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обличчя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виражають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психічний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стан,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почуття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настрій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певний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момент часу.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ГНІВ</a:t>
            </a:r>
            <a:endParaRPr lang="ru-RU" sz="54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72000" cy="45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72000" cy="45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РАДІСТЬ</a:t>
            </a:r>
            <a:endParaRPr lang="ru-RU" sz="54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СТРАХ</a:t>
            </a:r>
            <a:endParaRPr lang="ru-RU" sz="54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91611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91611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524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Aharoni</vt:lpstr>
      <vt:lpstr>Arial</vt:lpstr>
      <vt:lpstr>Arial Black</vt:lpstr>
      <vt:lpstr>Constantia</vt:lpstr>
      <vt:lpstr>Wingdings 2</vt:lpstr>
      <vt:lpstr>Бумажная</vt:lpstr>
      <vt:lpstr>НЕВЕРБАЛЬНІ ЗАСОБИ СПІЛКУВАННЯ</vt:lpstr>
      <vt:lpstr>Невербальні засоби спілкування - це система немовних знаків, що слугують засобами для обміну інформацією між людьми.</vt:lpstr>
      <vt:lpstr>Кількість інформації, що передається:</vt:lpstr>
      <vt:lpstr>Презентация PowerPoint</vt:lpstr>
      <vt:lpstr>Презентация PowerPoint</vt:lpstr>
      <vt:lpstr>Міміка - це експресивні рухи м'язів обличчя, що виражають психічний стан, почуття, настрій людини в певний момент часу.</vt:lpstr>
      <vt:lpstr>ГНІВ</vt:lpstr>
      <vt:lpstr>РАДІСТЬ</vt:lpstr>
      <vt:lpstr>СТРАХ</vt:lpstr>
      <vt:lpstr>ПЕЧАЛЬ</vt:lpstr>
      <vt:lpstr>ПОДИВ</vt:lpstr>
      <vt:lpstr>ПРЕЗИРСТВО</vt:lpstr>
      <vt:lpstr>З мімікою тісно пов'язаний візуальний контакт, тобто погляд, що становить важливу частину спілкування. Розрізняють діловий, світський та інтимний погляди.</vt:lpstr>
      <vt:lpstr>Жести - це виражальні рухи рук, що передають внутрішній стан людини.</vt:lpstr>
      <vt:lpstr>Поширені жести і їх тлумачення: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Поза - це мимовільна або зумисна постава тіла, яку приймає людина. Вирізняють "закриті" й "відкриті" пози. </vt:lpstr>
      <vt:lpstr>Потиск руки може бути трьох типів: </vt:lpstr>
      <vt:lpstr> Виокремлюють чотири дистанції між учасниками спілкувального акту: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НЕВЕРБАЛЬНІ ЗАСОБИ СПІЛКУВАННЯ</dc:title>
  <dc:creator>Маргарита</dc:creator>
  <cp:lastModifiedBy>Administrator</cp:lastModifiedBy>
  <cp:revision>77</cp:revision>
  <dcterms:created xsi:type="dcterms:W3CDTF">2013-12-04T22:38:11Z</dcterms:created>
  <dcterms:modified xsi:type="dcterms:W3CDTF">2022-12-09T17:55:42Z</dcterms:modified>
</cp:coreProperties>
</file>