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309905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3233791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5629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52174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19761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5465D5-E9D2-4FB9-A252-3BD265AE8C3E}"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317515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5465D5-E9D2-4FB9-A252-3BD265AE8C3E}" type="datetimeFigureOut">
              <a:rPr lang="ru-RU" smtClean="0"/>
              <a:t>18.02.2020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3502332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5465D5-E9D2-4FB9-A252-3BD265AE8C3E}" type="datetimeFigureOut">
              <a:rPr lang="ru-RU" smtClean="0"/>
              <a:t>18.02.2020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13999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5465D5-E9D2-4FB9-A252-3BD265AE8C3E}" type="datetimeFigureOut">
              <a:rPr lang="ru-RU" smtClean="0"/>
              <a:t>18.02.2020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29031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25465D5-E9D2-4FB9-A252-3BD265AE8C3E}"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3352585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25465D5-E9D2-4FB9-A252-3BD265AE8C3E}"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D654D5-B560-485D-9012-E05B1A6CE2B1}" type="slidenum">
              <a:rPr lang="ru-RU" smtClean="0"/>
              <a:t>‹#›</a:t>
            </a:fld>
            <a:endParaRPr lang="ru-RU"/>
          </a:p>
        </p:txBody>
      </p:sp>
    </p:spTree>
    <p:extLst>
      <p:ext uri="{BB962C8B-B14F-4D97-AF65-F5344CB8AC3E}">
        <p14:creationId xmlns:p14="http://schemas.microsoft.com/office/powerpoint/2010/main" val="187303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465D5-E9D2-4FB9-A252-3BD265AE8C3E}" type="datetimeFigureOut">
              <a:rPr lang="ru-RU" smtClean="0"/>
              <a:t>18.02.2020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654D5-B560-485D-9012-E05B1A6CE2B1}" type="slidenum">
              <a:rPr lang="ru-RU" smtClean="0"/>
              <a:t>‹#›</a:t>
            </a:fld>
            <a:endParaRPr lang="ru-RU"/>
          </a:p>
        </p:txBody>
      </p:sp>
    </p:spTree>
    <p:extLst>
      <p:ext uri="{BB962C8B-B14F-4D97-AF65-F5344CB8AC3E}">
        <p14:creationId xmlns:p14="http://schemas.microsoft.com/office/powerpoint/2010/main" val="2191699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81150" y="1993900"/>
            <a:ext cx="9144000" cy="2387600"/>
          </a:xfrm>
        </p:spPr>
        <p:txBody>
          <a:bodyPr>
            <a:normAutofit fontScale="90000"/>
          </a:bodyPr>
          <a:lstStyle/>
          <a:p>
            <a:r>
              <a:rPr lang="ru-RU" b="1" dirty="0" smtClean="0"/>
              <a:t>Аттестация </a:t>
            </a:r>
            <a:r>
              <a:rPr lang="ru-RU" b="1" dirty="0"/>
              <a:t>критических систем</a:t>
            </a:r>
            <a:br>
              <a:rPr lang="ru-RU" b="1" dirty="0"/>
            </a:br>
            <a:endParaRPr lang="ru-RU" dirty="0"/>
          </a:p>
        </p:txBody>
      </p:sp>
    </p:spTree>
    <p:extLst>
      <p:ext uri="{BB962C8B-B14F-4D97-AF65-F5344CB8AC3E}">
        <p14:creationId xmlns:p14="http://schemas.microsoft.com/office/powerpoint/2010/main" val="1384557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4325"/>
            <a:ext cx="10515600" cy="6415088"/>
          </a:xfrm>
        </p:spPr>
        <p:txBody>
          <a:bodyPr>
            <a:normAutofit fontScale="85000" lnSpcReduction="20000"/>
          </a:bodyPr>
          <a:lstStyle/>
          <a:p>
            <a:pPr marL="0" indent="0">
              <a:buNone/>
            </a:pPr>
            <a:r>
              <a:rPr lang="en-US" dirty="0" smtClean="0"/>
              <a:t>   </a:t>
            </a:r>
            <a:r>
              <a:rPr lang="ru-RU" dirty="0" smtClean="0"/>
              <a:t>Конечно</a:t>
            </a:r>
            <a:r>
              <a:rPr lang="ru-RU" dirty="0"/>
              <a:t>, разработка точного операционного профиля возможна только для систем, имеющих стандартный шаблон использования. Что касается других систем, то здесь каждый пользователь может обращаться с системой по-своему. Разные пользователи могут иметь различные взгляды на безотказность системы именно потому, что они используют разные ее функции и средства.</a:t>
            </a:r>
          </a:p>
          <a:p>
            <a:pPr marL="0" indent="0">
              <a:buNone/>
            </a:pPr>
            <a:r>
              <a:rPr lang="en-US" dirty="0" smtClean="0"/>
              <a:t>   </a:t>
            </a:r>
            <a:r>
              <a:rPr lang="ru-RU" dirty="0" smtClean="0"/>
              <a:t>Не </a:t>
            </a:r>
            <a:r>
              <a:rPr lang="ru-RU" dirty="0"/>
              <a:t>самым лучшим методом генерации большого множества данных, используемого для измерения безотказности, оказывается применение некоторых видов генераторов тестовых данных, которые могут автоматически создавать входные данные, соответствующие операционным профилям. Как правило, невозможно автоматизировать создание всех необходимых тестовых данных для интерактивных систем. Наборы данных для них должны создаваться вручную, а следовательно, с более высокими затратами.</a:t>
            </a:r>
          </a:p>
          <a:p>
            <a:pPr marL="0" indent="0">
              <a:buNone/>
            </a:pPr>
            <a:r>
              <a:rPr lang="en-US" dirty="0" smtClean="0"/>
              <a:t>   </a:t>
            </a:r>
            <a:r>
              <a:rPr lang="ru-RU" dirty="0" smtClean="0"/>
              <a:t>Статистическая </a:t>
            </a:r>
            <a:r>
              <a:rPr lang="ru-RU" dirty="0"/>
              <a:t>неопределенность – одна из основных проблем при измерении безотказности системы. Чтобы оценка показателей безотказности была наиболее точной, недостаточно просто спровоцировать в системе один сбой. Для точной оценки безотказности необходимо сгенерировать статистически значимое количество сбоев. В такой ситуации задача оценивания безотказности сводится в лучшем случае к минимизации количества ошибок в системе, в худшем – к измерению эффективности метода минимизации ошибок. Если в спецификации определен очень высокий уровень безотказности, то, как правило, генерация достаточного количества отказов в системе становится экономически невыгодной.</a:t>
            </a:r>
          </a:p>
        </p:txBody>
      </p:sp>
    </p:spTree>
    <p:extLst>
      <p:ext uri="{BB962C8B-B14F-4D97-AF65-F5344CB8AC3E}">
        <p14:creationId xmlns:p14="http://schemas.microsoft.com/office/powerpoint/2010/main" val="1175133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Операционные </a:t>
            </a:r>
            <a:r>
              <a:rPr lang="ru-RU" b="1" dirty="0" smtClean="0"/>
              <a:t>профили</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en-US" dirty="0" smtClean="0"/>
              <a:t>   </a:t>
            </a:r>
            <a:r>
              <a:rPr lang="ru-RU" dirty="0" smtClean="0"/>
              <a:t>Операционный </a:t>
            </a:r>
            <a:r>
              <a:rPr lang="ru-RU" dirty="0"/>
              <a:t>профиль отражает практику использования системы. Он состоит из спецификации классов входных данных и вероятности их появления. В тех случаях, когда новая система ПО устанавливается вместо уже существующей, вероятный шаблон использования новой системы построить сравнительно легко. Он должен соответствовать "обычному" использованию старой системы плюс дополнительные возможности, обусловленные наличием новых функций, включенных в новое ПО. Например, нетрудно построить операционный профиль для телекоммуникационных систем коммутации, поскольку телекоммуникационным компаниям известны шаблоны вызовов, которые обрабатываются в этих системах.</a:t>
            </a:r>
          </a:p>
          <a:p>
            <a:pPr marL="0" indent="0">
              <a:buNone/>
            </a:pPr>
            <a:r>
              <a:rPr lang="en-US" dirty="0" smtClean="0"/>
              <a:t>   </a:t>
            </a:r>
            <a:r>
              <a:rPr lang="ru-RU" dirty="0" smtClean="0"/>
              <a:t>Обычно </a:t>
            </a:r>
            <a:r>
              <a:rPr lang="ru-RU" dirty="0"/>
              <a:t>в операционном профиле входные данные с высокой вероятностью ввода разделяются на несколько небольших классов, на рис. 12.2 они показаны слева, а справа расположены классы входных данных, ввод которых мало вероятен, но возможен. Этих классов обычно очень много.</a:t>
            </a:r>
          </a:p>
        </p:txBody>
      </p:sp>
    </p:spTree>
    <p:extLst>
      <p:ext uri="{BB962C8B-B14F-4D97-AF65-F5344CB8AC3E}">
        <p14:creationId xmlns:p14="http://schemas.microsoft.com/office/powerpoint/2010/main" val="4034132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6000749"/>
            <a:ext cx="10515600" cy="519113"/>
          </a:xfrm>
        </p:spPr>
        <p:txBody>
          <a:bodyPr/>
          <a:lstStyle/>
          <a:p>
            <a:pPr marL="0" indent="0" algn="ctr">
              <a:buNone/>
            </a:pPr>
            <a:r>
              <a:rPr lang="ru-RU" i="1" dirty="0"/>
              <a:t>Рис. 12.2. Операционный </a:t>
            </a:r>
            <a:r>
              <a:rPr lang="ru-RU" i="1" dirty="0" smtClean="0"/>
              <a:t>профиль</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700506" y="714375"/>
            <a:ext cx="8733838" cy="5013961"/>
          </a:xfrm>
          <a:prstGeom prst="rect">
            <a:avLst/>
          </a:prstGeom>
          <a:noFill/>
          <a:ln>
            <a:noFill/>
          </a:ln>
        </p:spPr>
      </p:pic>
    </p:spTree>
    <p:extLst>
      <p:ext uri="{BB962C8B-B14F-4D97-AF65-F5344CB8AC3E}">
        <p14:creationId xmlns:p14="http://schemas.microsoft.com/office/powerpoint/2010/main" val="7784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6286500"/>
          </a:xfrm>
        </p:spPr>
        <p:txBody>
          <a:bodyPr>
            <a:normAutofit fontScale="85000" lnSpcReduction="20000"/>
          </a:bodyPr>
          <a:lstStyle/>
          <a:p>
            <a:pPr marL="0" indent="0">
              <a:buNone/>
            </a:pPr>
            <a:r>
              <a:rPr lang="en-US" dirty="0" smtClean="0"/>
              <a:t>   </a:t>
            </a:r>
            <a:r>
              <a:rPr lang="ru-RU" dirty="0" smtClean="0"/>
              <a:t>В </a:t>
            </a:r>
            <a:r>
              <a:rPr lang="ru-RU" dirty="0"/>
              <a:t>работах предложены правила разработки операционных профилей. Эти правила основаны на опыте построения операционных профилей для систем телекоммуникаций. Здесь накоплен достаточный опыт использования таких систем, поэтому процесс разработки операционных профилей относительно прост. Для систем, имеющих около 15 человеко-лет развития, операционный профиль был разработан примерно за 1 человеко-месяц. В других случаях создание операционного профиля заняло больше времени (2-3 человеко-года), однако, расходы на него полностью окупились после выпуска последующих систем. В этих работах подсчитано, что телекоммуникационная компания получила по крайней мере 10-кратное возмещение от инвестиций, вложенных в разработку операционных профилей.</a:t>
            </a:r>
          </a:p>
          <a:p>
            <a:pPr marL="0" indent="0">
              <a:buNone/>
            </a:pPr>
            <a:r>
              <a:rPr lang="en-US" dirty="0" smtClean="0"/>
              <a:t>   </a:t>
            </a:r>
            <a:r>
              <a:rPr lang="ru-RU" dirty="0" smtClean="0"/>
              <a:t>Если </a:t>
            </a:r>
            <a:r>
              <a:rPr lang="ru-RU" dirty="0"/>
              <a:t>система ПО инновационная, предвидеть, как она будет использоваться, намного сложнее. Система используется различными группами пользователей с разными ожиданиями, знаниями и опытом. У новых систем нет предыстории использования, и для работы с ними пользователи часто применяют способы, не предусмотренные разработчиками системы. Еще одна проблема состоит в том, что операционный профиль может меняться в ходе использования системы. По мере накопления опыта работы с системой навыки и уверенность пользователей меняются, и со временем они начинают использовать ПО более изощренными способами. Все эти причины часто не позволяют разработать надежный операционный профиль. В подобных ситуациях сложно оценить степень неопределенности в измерении показателей безотказности систем.</a:t>
            </a:r>
          </a:p>
        </p:txBody>
      </p:sp>
    </p:spTree>
    <p:extLst>
      <p:ext uri="{BB962C8B-B14F-4D97-AF65-F5344CB8AC3E}">
        <p14:creationId xmlns:p14="http://schemas.microsoft.com/office/powerpoint/2010/main" val="1587584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2.2</a:t>
            </a:r>
            <a:r>
              <a:rPr lang="ru-RU" b="1" dirty="0"/>
              <a:t>. Оценивание </a:t>
            </a:r>
            <a:r>
              <a:rPr lang="ru-RU" b="1" dirty="0" smtClean="0"/>
              <a:t>безотказности</a:t>
            </a:r>
            <a:endParaRPr lang="ru-RU" dirty="0"/>
          </a:p>
        </p:txBody>
      </p:sp>
      <p:sp>
        <p:nvSpPr>
          <p:cNvPr id="3" name="Объект 2"/>
          <p:cNvSpPr>
            <a:spLocks noGrp="1"/>
          </p:cNvSpPr>
          <p:nvPr>
            <p:ph idx="1"/>
          </p:nvPr>
        </p:nvSpPr>
        <p:spPr/>
        <p:txBody>
          <a:bodyPr/>
          <a:lstStyle/>
          <a:p>
            <a:pPr marL="0" indent="0">
              <a:buNone/>
            </a:pPr>
            <a:r>
              <a:rPr lang="en-US" dirty="0" smtClean="0"/>
              <a:t>   </a:t>
            </a:r>
            <a:r>
              <a:rPr lang="ru-RU" dirty="0" smtClean="0"/>
              <a:t>Во </a:t>
            </a:r>
            <a:r>
              <a:rPr lang="ru-RU" dirty="0"/>
              <a:t>время аттестации ПО менеджеры должны уделить основное внимание тестированию системы. Так как тестирование – очень дорогой процесс, важно завершить его как можно раньше, причем так, чтобы впоследствии не пришлось тестировать систему повторно. Тестирование завершается, если достигнут необходимый уровень безотказности системы. Конечно, иногда выясняется, что требующийся уровень безотказности никогда не будет достигнут. В этом случае менеджер должен принять нелегкое решение о переработке некоторых частей системы или перезаключении контракта с заказчиком.</a:t>
            </a:r>
          </a:p>
        </p:txBody>
      </p:sp>
    </p:spTree>
    <p:extLst>
      <p:ext uri="{BB962C8B-B14F-4D97-AF65-F5344CB8AC3E}">
        <p14:creationId xmlns:p14="http://schemas.microsoft.com/office/powerpoint/2010/main" val="269969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929312"/>
          </a:xfrm>
        </p:spPr>
        <p:txBody>
          <a:bodyPr>
            <a:normAutofit fontScale="92500" lnSpcReduction="20000"/>
          </a:bodyPr>
          <a:lstStyle/>
          <a:p>
            <a:pPr marL="0" indent="0">
              <a:buNone/>
            </a:pPr>
            <a:r>
              <a:rPr lang="en-US" dirty="0" smtClean="0"/>
              <a:t>   </a:t>
            </a:r>
            <a:r>
              <a:rPr lang="ru-RU" dirty="0" smtClean="0"/>
              <a:t>Модель </a:t>
            </a:r>
            <a:r>
              <a:rPr lang="ru-RU" dirty="0"/>
              <a:t>возрастания безотказности показывает, как меняется безотказность системы в процессе тестирования. Ошибки исправляются по мере обнаружения, так что во время тестирования и отладки системы ее безотказность должна возрастать. Для практического оценивания безотказности концептуальную модель возрастания безотказности необходимо преобразовать в математическую. Здесь не будет подробно рассматриваться такое преобразование, обсудим только саму модель возрастания безотказности</a:t>
            </a:r>
            <a:r>
              <a:rPr lang="ru-RU" dirty="0" smtClean="0"/>
              <a:t>.</a:t>
            </a:r>
            <a:endParaRPr lang="ru-RU" dirty="0"/>
          </a:p>
          <a:p>
            <a:pPr marL="0" indent="0">
              <a:buNone/>
            </a:pPr>
            <a:r>
              <a:rPr lang="en-US" dirty="0" smtClean="0"/>
              <a:t>   </a:t>
            </a:r>
            <a:r>
              <a:rPr lang="ru-RU" dirty="0" smtClean="0"/>
              <a:t>Во </a:t>
            </a:r>
            <a:r>
              <a:rPr lang="ru-RU" dirty="0"/>
              <a:t>многих предметных областях на основании экспериментов по оцениванию безотказности создается множество моделей возрастания безотказности. Самая простая – это модель ступенчатой функции, в которой при обнаружении и исправлении ошибки безотказность каждый раз возрастает на постоянную величину (рис. 12.3). В этой модели предполагается, что ошибки всегда исправляются без внесения новых ошибок, поэтому количество отказов и связанных с ними ошибок со временем уменьшается. Соответственно, после исправлений ошибок интенсивность отказов должна понижаться, как показано на рис. 12.3. Заметим, что интервалы времени на горизонтальной оси отражают время между повторными тестированиями системы (после исправления обнаруженных ошибок), поэтому они, как правило, не равны друг другу.</a:t>
            </a:r>
          </a:p>
        </p:txBody>
      </p:sp>
    </p:spTree>
    <p:extLst>
      <p:ext uri="{BB962C8B-B14F-4D97-AF65-F5344CB8AC3E}">
        <p14:creationId xmlns:p14="http://schemas.microsoft.com/office/powerpoint/2010/main" val="261747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29338"/>
            <a:ext cx="10515600" cy="404812"/>
          </a:xfrm>
        </p:spPr>
        <p:txBody>
          <a:bodyPr>
            <a:normAutofit fontScale="70000" lnSpcReduction="20000"/>
          </a:bodyPr>
          <a:lstStyle/>
          <a:p>
            <a:pPr marL="0" indent="0" algn="ctr">
              <a:buNone/>
            </a:pPr>
            <a:r>
              <a:rPr lang="ru-RU" i="1" dirty="0"/>
              <a:t>Рис. 12.3. Модель возрастания безотказности на основе </a:t>
            </a:r>
            <a:r>
              <a:rPr lang="ru-RU" i="1" dirty="0" err="1"/>
              <a:t>равноступенчатой</a:t>
            </a:r>
            <a:r>
              <a:rPr lang="ru-RU" i="1" dirty="0"/>
              <a:t> </a:t>
            </a:r>
            <a:r>
              <a:rPr lang="ru-RU" i="1" dirty="0" smtClean="0"/>
              <a:t>функции</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449581" y="871538"/>
            <a:ext cx="7292838" cy="5037455"/>
          </a:xfrm>
          <a:prstGeom prst="rect">
            <a:avLst/>
          </a:prstGeom>
          <a:noFill/>
          <a:ln>
            <a:noFill/>
          </a:ln>
        </p:spPr>
      </p:pic>
    </p:spTree>
    <p:extLst>
      <p:ext uri="{BB962C8B-B14F-4D97-AF65-F5344CB8AC3E}">
        <p14:creationId xmlns:p14="http://schemas.microsoft.com/office/powerpoint/2010/main" val="604712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2925"/>
            <a:ext cx="10515600" cy="5957888"/>
          </a:xfrm>
        </p:spPr>
        <p:txBody>
          <a:bodyPr>
            <a:normAutofit fontScale="92500" lnSpcReduction="20000"/>
          </a:bodyPr>
          <a:lstStyle/>
          <a:p>
            <a:pPr marL="0" indent="0">
              <a:buNone/>
            </a:pPr>
            <a:r>
              <a:rPr lang="en-US" dirty="0" smtClean="0"/>
              <a:t>   </a:t>
            </a:r>
            <a:r>
              <a:rPr lang="ru-RU" dirty="0" smtClean="0"/>
              <a:t>На </a:t>
            </a:r>
            <a:r>
              <a:rPr lang="ru-RU" dirty="0"/>
              <a:t>самом деле в процессе отладки не всегда удается локализовать ошибки; кроме того, изменение кода может привести к появлению новых ошибок. Вероятность появления новых ошибок может превысить вероятность проявления уже исправленных ошибок, в итоге безотказность системы может не возрасти, а наоборот уменьшиться.</a:t>
            </a:r>
          </a:p>
          <a:p>
            <a:pPr marL="0" indent="0">
              <a:buNone/>
            </a:pPr>
            <a:r>
              <a:rPr lang="en-US" dirty="0" smtClean="0"/>
              <a:t>   </a:t>
            </a:r>
            <a:r>
              <a:rPr lang="ru-RU" dirty="0" smtClean="0"/>
              <a:t>В </a:t>
            </a:r>
            <a:r>
              <a:rPr lang="ru-RU" dirty="0"/>
              <a:t>простой модели </a:t>
            </a:r>
            <a:r>
              <a:rPr lang="ru-RU" dirty="0" err="1"/>
              <a:t>равноступенчатого</a:t>
            </a:r>
            <a:r>
              <a:rPr lang="ru-RU" dirty="0"/>
              <a:t> возрастания безотказности также предполагается, что все ошибки вносят равный вклад в безотказность, поэтому каждое исправление ошибки повышает безотказность на некоторую постоянную величину. Однако не все ошибки равновероятны. Исправление наиболее часто проявляющихся ошибок приводит к возрастанию безотказности на большую величину, чем исправление редко проявляющихся ошибок. Поэтому возрастание безотказности на каждом временном шаге не будет постоянным.</a:t>
            </a:r>
          </a:p>
          <a:p>
            <a:pPr marL="0" indent="0">
              <a:buNone/>
            </a:pPr>
            <a:r>
              <a:rPr lang="en-US" dirty="0" smtClean="0"/>
              <a:t>   </a:t>
            </a:r>
            <a:r>
              <a:rPr lang="ru-RU" dirty="0" smtClean="0"/>
              <a:t>В </a:t>
            </a:r>
            <a:r>
              <a:rPr lang="ru-RU" dirty="0"/>
              <a:t>более поздних моделях возрастания безотказности, например, предложенных в работе, для решения этой проблемы вводится случайный элемент, который позволяет более точно оценить рост безотказности после исправлений ошибок в системе. Таким образом, при каждом исправлении ошибки безотказность возрастает не равномерно, а на некоторую величину, зависящую от случайного параметра (рис. </a:t>
            </a:r>
            <a:r>
              <a:rPr lang="en-US" dirty="0" smtClean="0"/>
              <a:t>12</a:t>
            </a:r>
            <a:r>
              <a:rPr lang="ru-RU" dirty="0" smtClean="0"/>
              <a:t>.4</a:t>
            </a:r>
            <a:r>
              <a:rPr lang="ru-RU" dirty="0"/>
              <a:t>).</a:t>
            </a:r>
          </a:p>
        </p:txBody>
      </p:sp>
    </p:spTree>
    <p:extLst>
      <p:ext uri="{BB962C8B-B14F-4D97-AF65-F5344CB8AC3E}">
        <p14:creationId xmlns:p14="http://schemas.microsoft.com/office/powerpoint/2010/main" val="3667114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6143625"/>
            <a:ext cx="10515600" cy="433387"/>
          </a:xfrm>
        </p:spPr>
        <p:txBody>
          <a:bodyPr>
            <a:normAutofit fontScale="70000" lnSpcReduction="20000"/>
          </a:bodyPr>
          <a:lstStyle/>
          <a:p>
            <a:pPr marL="0" indent="0" algn="ctr">
              <a:buNone/>
            </a:pPr>
            <a:r>
              <a:rPr lang="ru-RU" i="1" dirty="0"/>
              <a:t>Рис. 12.4. Модель возрастания безотказности на основе функции со случайным </a:t>
            </a:r>
            <a:r>
              <a:rPr lang="ru-RU" i="1" dirty="0" smtClean="0"/>
              <a:t>шагом</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317528" y="642937"/>
            <a:ext cx="7528368" cy="5344796"/>
          </a:xfrm>
          <a:prstGeom prst="rect">
            <a:avLst/>
          </a:prstGeom>
          <a:noFill/>
          <a:ln>
            <a:noFill/>
          </a:ln>
        </p:spPr>
      </p:pic>
    </p:spTree>
    <p:extLst>
      <p:ext uri="{BB962C8B-B14F-4D97-AF65-F5344CB8AC3E}">
        <p14:creationId xmlns:p14="http://schemas.microsoft.com/office/powerpoint/2010/main" val="3479565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4"/>
            <a:ext cx="10515600" cy="5815013"/>
          </a:xfrm>
        </p:spPr>
        <p:txBody>
          <a:bodyPr>
            <a:normAutofit fontScale="85000" lnSpcReduction="20000"/>
          </a:bodyPr>
          <a:lstStyle/>
          <a:p>
            <a:pPr marL="0" indent="0">
              <a:buNone/>
            </a:pPr>
            <a:r>
              <a:rPr lang="en-US" dirty="0" smtClean="0"/>
              <a:t>   </a:t>
            </a:r>
            <a:r>
              <a:rPr lang="ru-RU" dirty="0" smtClean="0"/>
              <a:t>В </a:t>
            </a:r>
            <a:r>
              <a:rPr lang="ru-RU" dirty="0"/>
              <a:t>модели, предложенной в, возможно уменьшение безотказности, если исправление ошибок вносит в ПО дополнительные ошибки. Данная модель также демонстрирует тот факт, что по мере исправления ошибок скорость возрастания безотказности в среднем понижается. Причина такого понижения обусловлена тем, что в процессе тестирования наиболее вероятные ошибки обнаруживаются самыми первыми, при этом исправление наиболее вероятных ошибок вносит наибольший вклад в возрастание безотказности.</a:t>
            </a:r>
          </a:p>
          <a:p>
            <a:pPr marL="0" indent="0">
              <a:buNone/>
            </a:pPr>
            <a:r>
              <a:rPr lang="en-US" dirty="0" smtClean="0"/>
              <a:t>   </a:t>
            </a:r>
            <a:r>
              <a:rPr lang="ru-RU" dirty="0" smtClean="0"/>
              <a:t>Описанные </a:t>
            </a:r>
            <a:r>
              <a:rPr lang="ru-RU" dirty="0"/>
              <a:t>выше модели являются дискретными и основаны на пошаговом возрастании безотказности. Перед тестированием новая версия ПО с исправленными ошибками должна иметь более низкую интенсивность отказов, чем предыдущая. Но для того, чтобы количественно оценить безотказность системы после заданного количества тестирований, нужны математические модели. Множество таких моделей, адаптированных для разных предметных областей представлено в работах.</a:t>
            </a:r>
          </a:p>
          <a:p>
            <a:pPr marL="0" indent="0">
              <a:buNone/>
            </a:pPr>
            <a:r>
              <a:rPr lang="en-US" dirty="0" smtClean="0"/>
              <a:t>   </a:t>
            </a:r>
            <a:r>
              <a:rPr lang="ru-RU" dirty="0" smtClean="0"/>
              <a:t>Проще </a:t>
            </a:r>
            <a:r>
              <a:rPr lang="ru-RU" dirty="0"/>
              <a:t>всего оценить безотказность, подобрав к измеренным данным известную модель безотказности. Затем эта модель экстраполируется на требующийся уровень безотказности. Время, за которое можно достичь заданной безотказности, затем легко определить по графику модели безотказности (рис. 12.5). Тестирование и отладка системы должны продолжаться до момента времени достижения необходимого уровня безотказности.</a:t>
            </a:r>
          </a:p>
        </p:txBody>
      </p:sp>
    </p:spTree>
    <p:extLst>
      <p:ext uri="{BB962C8B-B14F-4D97-AF65-F5344CB8AC3E}">
        <p14:creationId xmlns:p14="http://schemas.microsoft.com/office/powerpoint/2010/main" val="343029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a:xfrm>
            <a:off x="838200" y="1968500"/>
            <a:ext cx="10515600" cy="4351338"/>
          </a:xfrm>
        </p:spPr>
        <p:txBody>
          <a:bodyPr/>
          <a:lstStyle/>
          <a:p>
            <a:pPr marL="0" indent="0">
              <a:buNone/>
            </a:pPr>
            <a:r>
              <a:rPr lang="en-US" dirty="0" smtClean="0"/>
              <a:t>   </a:t>
            </a:r>
            <a:r>
              <a:rPr lang="ru-RU" dirty="0" smtClean="0"/>
              <a:t>В </a:t>
            </a:r>
            <a:r>
              <a:rPr lang="ru-RU" dirty="0"/>
              <a:t>настоящей </a:t>
            </a:r>
            <a:r>
              <a:rPr lang="ru-RU" dirty="0" smtClean="0"/>
              <a:t>лекции </a:t>
            </a:r>
            <a:r>
              <a:rPr lang="ru-RU" dirty="0"/>
              <a:t>рассматриваются методы верификации и аттестации критических систем. Прочитав эту </a:t>
            </a:r>
            <a:r>
              <a:rPr lang="ru-RU" dirty="0" smtClean="0"/>
              <a:t>лекцию, </a:t>
            </a:r>
            <a:r>
              <a:rPr lang="ru-RU" dirty="0"/>
              <a:t>вы должны:</a:t>
            </a:r>
          </a:p>
          <a:p>
            <a:pPr lvl="0"/>
            <a:r>
              <a:rPr lang="ru-RU" dirty="0"/>
              <a:t>знать преимущества и недостатки использования формальных методов верификации критических систем;</a:t>
            </a:r>
          </a:p>
          <a:p>
            <a:pPr lvl="0"/>
            <a:r>
              <a:rPr lang="ru-RU" dirty="0"/>
              <a:t>иметь представление о методах оценивания безотказности программных системы и модели возрастания безотказности;</a:t>
            </a:r>
          </a:p>
          <a:p>
            <a:r>
              <a:rPr lang="ru-RU" dirty="0"/>
              <a:t>познакомиться с основной идеей доказательства безопасности и уметь доказывать невозможность появления аварийных ситуаций в системе.</a:t>
            </a:r>
          </a:p>
        </p:txBody>
      </p:sp>
    </p:spTree>
    <p:extLst>
      <p:ext uri="{BB962C8B-B14F-4D97-AF65-F5344CB8AC3E}">
        <p14:creationId xmlns:p14="http://schemas.microsoft.com/office/powerpoint/2010/main" val="125328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12.5. Оценивание </a:t>
            </a:r>
            <a:r>
              <a:rPr lang="ru-RU" i="1" dirty="0" smtClean="0"/>
              <a:t>безотказности</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406797" y="485776"/>
            <a:ext cx="7378405" cy="4944745"/>
          </a:xfrm>
          <a:prstGeom prst="rect">
            <a:avLst/>
          </a:prstGeom>
          <a:noFill/>
          <a:ln>
            <a:noFill/>
          </a:ln>
        </p:spPr>
      </p:pic>
    </p:spTree>
    <p:extLst>
      <p:ext uri="{BB962C8B-B14F-4D97-AF65-F5344CB8AC3E}">
        <p14:creationId xmlns:p14="http://schemas.microsoft.com/office/powerpoint/2010/main" val="3794404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7"/>
            <a:ext cx="10515600" cy="6115050"/>
          </a:xfrm>
        </p:spPr>
        <p:txBody>
          <a:bodyPr>
            <a:normAutofit fontScale="92500" lnSpcReduction="20000"/>
          </a:bodyPr>
          <a:lstStyle/>
          <a:p>
            <a:pPr marL="0" indent="0">
              <a:buNone/>
            </a:pPr>
            <a:r>
              <a:rPr lang="ru-RU" dirty="0"/>
              <a:t>Оценка безотказности системы по модели безотказности имеет два принципиальных преимущества.</a:t>
            </a:r>
          </a:p>
          <a:p>
            <a:pPr marL="0" indent="0">
              <a:buNone/>
            </a:pPr>
            <a:r>
              <a:rPr lang="ru-RU" dirty="0"/>
              <a:t> </a:t>
            </a:r>
          </a:p>
          <a:p>
            <a:pPr marL="514350" indent="-514350">
              <a:buFont typeface="+mj-lt"/>
              <a:buAutoNum type="arabicPeriod"/>
            </a:pPr>
            <a:r>
              <a:rPr lang="ru-RU" i="1" dirty="0" smtClean="0"/>
              <a:t>Планирование </a:t>
            </a:r>
            <a:r>
              <a:rPr lang="ru-RU" i="1" dirty="0"/>
              <a:t>тестирования. </a:t>
            </a:r>
            <a:r>
              <a:rPr lang="ru-RU" dirty="0"/>
              <a:t>При составлении графика тестирования можно оценить время, в течение которого завершится тестирование. Если это время оказывается больше, чем запланировано в графике разработки системы, для тестирования необходимо привлечь дополнительные ресурсы.</a:t>
            </a:r>
          </a:p>
          <a:p>
            <a:pPr marL="514350" indent="-514350">
              <a:buFont typeface="+mj-lt"/>
              <a:buAutoNum type="arabicPeriod"/>
            </a:pPr>
            <a:r>
              <a:rPr lang="ru-RU" i="1" dirty="0" smtClean="0"/>
              <a:t>Требования </a:t>
            </a:r>
            <a:r>
              <a:rPr lang="ru-RU" i="1" dirty="0"/>
              <a:t>заказчика. </a:t>
            </a:r>
            <a:r>
              <a:rPr lang="ru-RU" dirty="0"/>
              <a:t>Иногда модель безотказности показывает, что возрастание безотказности идет медленно и для относительно малого прироста безотказности требуется приложить непропорционально много усилий. В такой ситуации совместно с заказчиком можно пересмотреть требования надежности. В другой ситуации модель может показать, что необходимый уровень безотказности, по всей видимости, никогда не будет достигнут. В этом случае также следует пересмотреть системные требования.</a:t>
            </a:r>
          </a:p>
          <a:p>
            <a:pPr marL="0" indent="0">
              <a:buNone/>
            </a:pPr>
            <a:r>
              <a:rPr lang="ru-RU" dirty="0"/>
              <a:t> </a:t>
            </a:r>
          </a:p>
          <a:p>
            <a:pPr marL="0" indent="0">
              <a:buNone/>
            </a:pPr>
            <a:r>
              <a:rPr lang="ru-RU" dirty="0"/>
              <a:t>Использование моделей возрастания безотказности и их применение на практике описано в работах.</a:t>
            </a:r>
          </a:p>
        </p:txBody>
      </p:sp>
    </p:spTree>
    <p:extLst>
      <p:ext uri="{BB962C8B-B14F-4D97-AF65-F5344CB8AC3E}">
        <p14:creationId xmlns:p14="http://schemas.microsoft.com/office/powerpoint/2010/main" val="2273234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a:t>
            </a:r>
            <a:r>
              <a:rPr lang="ru-RU" b="1" dirty="0"/>
              <a:t>. Гарантии </a:t>
            </a:r>
            <a:r>
              <a:rPr lang="ru-RU" b="1" dirty="0" smtClean="0"/>
              <a:t>безопасности</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en-US" dirty="0" smtClean="0"/>
              <a:t>   </a:t>
            </a:r>
            <a:r>
              <a:rPr lang="ru-RU" dirty="0" smtClean="0"/>
              <a:t>Получение </a:t>
            </a:r>
            <a:r>
              <a:rPr lang="ru-RU" dirty="0"/>
              <a:t>гарантий безопасности системы и аттестация ее безотказности – разные процессы. Безотказность можно определить количественно с помощью различных числовых показателей. Безопасность нельзя достоверно определить каким-либо количественным способом и, следовательно, невозможно измерить в ходе тестирования системы.</a:t>
            </a:r>
          </a:p>
          <a:p>
            <a:pPr marL="0" indent="0">
              <a:buNone/>
            </a:pPr>
            <a:r>
              <a:rPr lang="en-US" dirty="0" smtClean="0"/>
              <a:t>   </a:t>
            </a:r>
            <a:r>
              <a:rPr lang="ru-RU" dirty="0" smtClean="0"/>
              <a:t>Поэтому </a:t>
            </a:r>
            <a:r>
              <a:rPr lang="ru-RU" dirty="0"/>
              <a:t>аттестация безопасности определяет уровень надежности системы, который может варьироваться от "очень низкого" до "очень высокого". Здесь требуется профессиональная оценка безопасности. Во многих случаях определение безопасности частично базируется на опыте организации, разрабатывающей систему. Если в организации уже есть предварительно разработанные надежно функционирующие безопасные системы, то разумно предположить, что в данной организации будут разработаны подобные безопасные системы. С другой стороны, оценка безопасности должна опираться на реальную архитектуру системы, результаты верификации и аттестации, а также на процессы, которые применялись при разработке системы.</a:t>
            </a:r>
          </a:p>
        </p:txBody>
      </p:sp>
    </p:spTree>
    <p:extLst>
      <p:ext uri="{BB962C8B-B14F-4D97-AF65-F5344CB8AC3E}">
        <p14:creationId xmlns:p14="http://schemas.microsoft.com/office/powerpoint/2010/main" val="327112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3.1</a:t>
            </a:r>
            <a:r>
              <a:rPr lang="ru-RU" b="1" dirty="0"/>
              <a:t>.</a:t>
            </a:r>
            <a:r>
              <a:rPr lang="ru-RU" dirty="0"/>
              <a:t> </a:t>
            </a:r>
            <a:r>
              <a:rPr lang="ru-RU" b="1" dirty="0"/>
              <a:t>Верификация и </a:t>
            </a:r>
            <a:r>
              <a:rPr lang="ru-RU" b="1" dirty="0" smtClean="0"/>
              <a:t>аттестация</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dirty="0" smtClean="0"/>
              <a:t>   </a:t>
            </a:r>
            <a:r>
              <a:rPr lang="ru-RU" dirty="0" smtClean="0"/>
              <a:t>Верификация </a:t>
            </a:r>
            <a:r>
              <a:rPr lang="ru-RU" dirty="0"/>
              <a:t>и аттестация систем, критических по обеспечению безопасности, имеет много общего с тестированием любых систем с высокими требованиями надежности. Чтобы обнаружить как можно больше системных дефектов, следует применить всестороннее тестирование, а при оценке безотказности системы использовать статистическое тестирование. Однако вследствие чрезвычайно низкой частоты отказов, присущих многим системам, критическим по обеспечению безопасности, с помощью статистического тестирования не всегда удается количественно оценить безотказность системы, поскольку для этого требуется провести чрезвычайно большое количество тестов. При оценке безопасности системы эти тесты, используемые совместно с такими методами тестирования, как инспектирование кода и статические проверки, всего лишь дают основание считать систему безопасной.</a:t>
            </a:r>
          </a:p>
        </p:txBody>
      </p:sp>
    </p:spTree>
    <p:extLst>
      <p:ext uri="{BB962C8B-B14F-4D97-AF65-F5344CB8AC3E}">
        <p14:creationId xmlns:p14="http://schemas.microsoft.com/office/powerpoint/2010/main" val="3738597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7161"/>
            <a:ext cx="10515600" cy="6543676"/>
          </a:xfrm>
        </p:spPr>
        <p:txBody>
          <a:bodyPr>
            <a:normAutofit fontScale="85000" lnSpcReduction="20000"/>
          </a:bodyPr>
          <a:lstStyle/>
          <a:p>
            <a:pPr marL="0" indent="0">
              <a:buNone/>
            </a:pPr>
            <a:r>
              <a:rPr lang="en-US" dirty="0" smtClean="0"/>
              <a:t>   </a:t>
            </a:r>
            <a:r>
              <a:rPr lang="ru-RU" dirty="0" smtClean="0"/>
              <a:t>При </a:t>
            </a:r>
            <a:r>
              <a:rPr lang="ru-RU" dirty="0"/>
              <a:t>создании систем, критических по обеспечению безопасности, важен всесторонний анализ разрабатываемой системы. Предложено пять типов анализа системы, обязательных для систем с критическими требованиями безопасности.</a:t>
            </a:r>
          </a:p>
          <a:p>
            <a:pPr marL="0" indent="0">
              <a:buNone/>
            </a:pPr>
            <a:r>
              <a:rPr lang="ru-RU" dirty="0"/>
              <a:t> </a:t>
            </a:r>
          </a:p>
          <a:p>
            <a:pPr marL="514350" indent="-514350">
              <a:buFont typeface="+mj-lt"/>
              <a:buAutoNum type="arabicPeriod"/>
            </a:pPr>
            <a:r>
              <a:rPr lang="ru-RU" dirty="0" smtClean="0"/>
              <a:t>Анализ </a:t>
            </a:r>
            <a:r>
              <a:rPr lang="ru-RU" dirty="0"/>
              <a:t>правильности функционирования системы.</a:t>
            </a:r>
          </a:p>
          <a:p>
            <a:pPr marL="514350" indent="-514350">
              <a:buFont typeface="+mj-lt"/>
              <a:buAutoNum type="arabicPeriod"/>
            </a:pPr>
            <a:r>
              <a:rPr lang="ru-RU" dirty="0" smtClean="0"/>
              <a:t>Анализ </a:t>
            </a:r>
            <a:r>
              <a:rPr lang="ru-RU" dirty="0"/>
              <a:t>возможности изменения и понятности системной архитектуры.</a:t>
            </a:r>
          </a:p>
          <a:p>
            <a:pPr marL="514350" indent="-514350">
              <a:buFont typeface="+mj-lt"/>
              <a:buAutoNum type="arabicPeriod"/>
            </a:pPr>
            <a:r>
              <a:rPr lang="ru-RU" dirty="0" smtClean="0"/>
              <a:t>Анализ </a:t>
            </a:r>
            <a:r>
              <a:rPr lang="ru-RU" dirty="0"/>
              <a:t>соответствия алгоритма обработки и структуры данных определенному в спецификации поведению системы.</a:t>
            </a:r>
          </a:p>
          <a:p>
            <a:pPr marL="514350" indent="-514350">
              <a:buFont typeface="+mj-lt"/>
              <a:buAutoNum type="arabicPeriod"/>
            </a:pPr>
            <a:r>
              <a:rPr lang="ru-RU" dirty="0" smtClean="0"/>
              <a:t>Анализ </a:t>
            </a:r>
            <a:r>
              <a:rPr lang="ru-RU" dirty="0"/>
              <a:t>согласованности программного кода, алгоритмов и структур данных.</a:t>
            </a:r>
          </a:p>
          <a:p>
            <a:pPr marL="514350" indent="-514350">
              <a:buFont typeface="+mj-lt"/>
              <a:buAutoNum type="arabicPeriod"/>
            </a:pPr>
            <a:r>
              <a:rPr lang="ru-RU" dirty="0" smtClean="0"/>
              <a:t>Анализ </a:t>
            </a:r>
            <a:r>
              <a:rPr lang="ru-RU" dirty="0"/>
              <a:t>адекватности тестовых сценариев системным требованиям.</a:t>
            </a:r>
          </a:p>
          <a:p>
            <a:pPr marL="0" indent="0">
              <a:buNone/>
            </a:pPr>
            <a:r>
              <a:rPr lang="ru-RU" dirty="0"/>
              <a:t> </a:t>
            </a:r>
          </a:p>
          <a:p>
            <a:pPr marL="0" indent="0">
              <a:buNone/>
            </a:pPr>
            <a:r>
              <a:rPr lang="en-US" dirty="0" smtClean="0"/>
              <a:t>   </a:t>
            </a:r>
            <a:r>
              <a:rPr lang="ru-RU" dirty="0" smtClean="0"/>
              <a:t>Все </a:t>
            </a:r>
            <a:r>
              <a:rPr lang="ru-RU" dirty="0"/>
              <a:t>доказательства безопасности системы строятся на следующем предположении: количество ошибок в системе, которые приводят к аварийным ситуациям, намного меньше общего количества имеющихся в системе ошибок. Обеспечение безопасности должно сосредоточиться на выявлении потенциально опасных ошибок. Если оказывается, что эти ошибки не проявляются или проявляются, но не приводят к серьезным последствиям, то система считается надежной. В следующем разделе обсуждаются основы доказательства безопасности.</a:t>
            </a:r>
          </a:p>
        </p:txBody>
      </p:sp>
    </p:spTree>
    <p:extLst>
      <p:ext uri="{BB962C8B-B14F-4D97-AF65-F5344CB8AC3E}">
        <p14:creationId xmlns:p14="http://schemas.microsoft.com/office/powerpoint/2010/main" val="482223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3.2</a:t>
            </a:r>
            <a:r>
              <a:rPr lang="ru-RU" b="1" dirty="0"/>
              <a:t>.</a:t>
            </a:r>
            <a:r>
              <a:rPr lang="ru-RU" dirty="0"/>
              <a:t> </a:t>
            </a:r>
            <a:r>
              <a:rPr lang="ru-RU" b="1" dirty="0"/>
              <a:t>Доказательство </a:t>
            </a:r>
            <a:r>
              <a:rPr lang="ru-RU" b="1" dirty="0" smtClean="0"/>
              <a:t>безопасности</a:t>
            </a:r>
            <a:endParaRPr lang="ru-RU" dirty="0"/>
          </a:p>
        </p:txBody>
      </p:sp>
      <p:sp>
        <p:nvSpPr>
          <p:cNvPr id="3" name="Объект 2"/>
          <p:cNvSpPr>
            <a:spLocks noGrp="1"/>
          </p:cNvSpPr>
          <p:nvPr>
            <p:ph idx="1"/>
          </p:nvPr>
        </p:nvSpPr>
        <p:spPr>
          <a:xfrm>
            <a:off x="838200" y="2025650"/>
            <a:ext cx="10515600" cy="4351338"/>
          </a:xfrm>
        </p:spPr>
        <p:txBody>
          <a:bodyPr/>
          <a:lstStyle/>
          <a:p>
            <a:pPr marL="0" indent="0">
              <a:buNone/>
            </a:pPr>
            <a:r>
              <a:rPr lang="en-US" dirty="0" smtClean="0"/>
              <a:t>   </a:t>
            </a:r>
            <a:r>
              <a:rPr lang="ru-RU" dirty="0" smtClean="0"/>
              <a:t>Доказательства </a:t>
            </a:r>
            <a:r>
              <a:rPr lang="ru-RU" dirty="0"/>
              <a:t>правильности программ были предложены в качестве методов верификации ПО более 25 лет назад. Однако эти методы используются в основном в исследовательских лабораториях. Практические проблемы построения доказательства правильности ПО настолько сложны, что некоторые организации считают использование данных методов в процессе разработки обычных систем неоправданно дорогим. Но, как подчеркивалось в начале главы, для ряда критических приложений экономически выгодно использовать доказательства правильности системы, чем ликвидировать последствия отказов.</a:t>
            </a:r>
          </a:p>
        </p:txBody>
      </p:sp>
    </p:spTree>
    <p:extLst>
      <p:ext uri="{BB962C8B-B14F-4D97-AF65-F5344CB8AC3E}">
        <p14:creationId xmlns:p14="http://schemas.microsoft.com/office/powerpoint/2010/main" val="1112434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4"/>
            <a:ext cx="10515600" cy="6315075"/>
          </a:xfrm>
        </p:spPr>
        <p:txBody>
          <a:bodyPr>
            <a:normAutofit fontScale="85000" lnSpcReduction="10000"/>
          </a:bodyPr>
          <a:lstStyle/>
          <a:p>
            <a:pPr marL="0" indent="0">
              <a:buNone/>
            </a:pPr>
            <a:r>
              <a:rPr lang="en-US" dirty="0" smtClean="0"/>
              <a:t>   </a:t>
            </a:r>
            <a:r>
              <a:rPr lang="ru-RU" dirty="0" smtClean="0"/>
              <a:t>Несмотря </a:t>
            </a:r>
            <a:r>
              <a:rPr lang="ru-RU" dirty="0"/>
              <a:t>на то что для большинства систем разрабатывать доказательства правильности нерентабельно, иногда возникает необходимость разработать доказательства безопасности, демонстрирующие соответствие данной программы требованиям по обеспечению безопасности. При доказательстве безопасности необязательно доказывать соответствие программы спецификации. Необходимо только показать, что выполнение программы не приводит к сбоям с опасными последствиями.</a:t>
            </a:r>
          </a:p>
          <a:p>
            <a:pPr marL="0" indent="0">
              <a:buNone/>
            </a:pPr>
            <a:r>
              <a:rPr lang="en-US" dirty="0" smtClean="0"/>
              <a:t>   </a:t>
            </a:r>
            <a:r>
              <a:rPr lang="ru-RU" dirty="0" smtClean="0"/>
              <a:t>Наиболее </a:t>
            </a:r>
            <a:r>
              <a:rPr lang="ru-RU" dirty="0"/>
              <a:t>эффективный метод доказательства безопасности системы – доказательство от противного. В начале доказательства делают предположение, что во время работы программы может возникнуть опасное состояние, определенное в процессе анализа рисков. Затем выполняют систематический анализ кода и доказывают, что предусловия для данного состояния противоречат постусловиям всех ветвей программы, приводящих к данному состоянию. Если это действительно так, то начальное предположение об опасном состоянии неверно. Если это же верно для всех других определенных рисков, значит, система безопасна.</a:t>
            </a:r>
          </a:p>
          <a:p>
            <a:pPr marL="0" indent="0">
              <a:buNone/>
            </a:pPr>
            <a:r>
              <a:rPr lang="en-US" dirty="0" smtClean="0"/>
              <a:t>   </a:t>
            </a:r>
            <a:r>
              <a:rPr lang="ru-RU" dirty="0" smtClean="0"/>
              <a:t>Рассмотрим </a:t>
            </a:r>
            <a:r>
              <a:rPr lang="ru-RU" dirty="0"/>
              <a:t>для примера код, представленный в листинге 12.1, который является частью реализации системы управления инъекциями инсулина. В код добавлены комментарии, чтобы связать его с деревом отказов, показанным на рис. 12.3.</a:t>
            </a:r>
          </a:p>
        </p:txBody>
      </p:sp>
    </p:spTree>
    <p:extLst>
      <p:ext uri="{BB962C8B-B14F-4D97-AF65-F5344CB8AC3E}">
        <p14:creationId xmlns:p14="http://schemas.microsoft.com/office/powerpoint/2010/main" val="3857371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5750"/>
            <a:ext cx="10515600" cy="6572250"/>
          </a:xfrm>
        </p:spPr>
        <p:txBody>
          <a:bodyPr>
            <a:normAutofit fontScale="62500" lnSpcReduction="20000"/>
          </a:bodyPr>
          <a:lstStyle/>
          <a:p>
            <a:pPr marL="0" indent="0">
              <a:buNone/>
            </a:pPr>
            <a:r>
              <a:rPr lang="ru-RU" b="1" dirty="0"/>
              <a:t>Листинг 12.1. Программа управления инъекциями </a:t>
            </a:r>
            <a:r>
              <a:rPr lang="ru-RU" b="1" dirty="0" smtClean="0"/>
              <a:t>инсулина</a:t>
            </a:r>
            <a:endParaRPr lang="ru-RU" dirty="0"/>
          </a:p>
          <a:p>
            <a:pPr marL="0" indent="0">
              <a:buNone/>
            </a:pPr>
            <a:r>
              <a:rPr lang="ru-RU" dirty="0"/>
              <a:t>//Вводимая доза инсулина является функцией уровня сахара в крови, </a:t>
            </a:r>
          </a:p>
          <a:p>
            <a:pPr marL="0" indent="0">
              <a:buNone/>
            </a:pPr>
            <a:r>
              <a:rPr lang="ru-RU" dirty="0"/>
              <a:t>//предыдущей суммарной введенной дозы и времени предыдущей инъекции</a:t>
            </a:r>
          </a:p>
          <a:p>
            <a:pPr marL="0" indent="0">
              <a:buNone/>
            </a:pPr>
            <a:r>
              <a:rPr lang="en-US" dirty="0" err="1"/>
              <a:t>currentDose</a:t>
            </a:r>
            <a:r>
              <a:rPr lang="ru-RU" dirty="0"/>
              <a:t> = </a:t>
            </a:r>
            <a:r>
              <a:rPr lang="en-US" dirty="0" err="1"/>
              <a:t>computelnsulin</a:t>
            </a:r>
            <a:r>
              <a:rPr lang="ru-RU" dirty="0"/>
              <a:t> () ;</a:t>
            </a:r>
          </a:p>
          <a:p>
            <a:pPr marL="0" indent="0">
              <a:buNone/>
            </a:pPr>
            <a:r>
              <a:rPr lang="ru-RU" dirty="0"/>
              <a:t>//Проверка безопасности: если необходимо, изменяется </a:t>
            </a:r>
            <a:r>
              <a:rPr lang="en-US" dirty="0" err="1"/>
              <a:t>currentDose</a:t>
            </a:r>
            <a:endParaRPr lang="ru-RU" dirty="0"/>
          </a:p>
          <a:p>
            <a:pPr marL="0" indent="0">
              <a:buNone/>
            </a:pPr>
            <a:r>
              <a:rPr lang="en-US" dirty="0"/>
              <a:t>//1-</a:t>
            </a:r>
            <a:r>
              <a:rPr lang="ru-RU" dirty="0"/>
              <a:t>й оператор</a:t>
            </a:r>
            <a:r>
              <a:rPr lang="en-US" dirty="0"/>
              <a:t> if</a:t>
            </a:r>
            <a:endParaRPr lang="ru-RU" dirty="0"/>
          </a:p>
          <a:p>
            <a:pPr marL="0" indent="0">
              <a:buNone/>
            </a:pPr>
            <a:r>
              <a:rPr lang="en-US" dirty="0"/>
              <a:t>if (</a:t>
            </a:r>
            <a:r>
              <a:rPr lang="en-US" dirty="0" err="1"/>
              <a:t>previousDose</a:t>
            </a:r>
            <a:r>
              <a:rPr lang="en-US" dirty="0"/>
              <a:t> == 0)</a:t>
            </a:r>
            <a:endParaRPr lang="ru-RU" dirty="0"/>
          </a:p>
          <a:p>
            <a:pPr marL="0" indent="0">
              <a:buNone/>
            </a:pPr>
            <a:r>
              <a:rPr lang="en-US" dirty="0"/>
              <a:t>{</a:t>
            </a:r>
            <a:endParaRPr lang="ru-RU" dirty="0"/>
          </a:p>
          <a:p>
            <a:pPr marL="0" indent="0">
              <a:buNone/>
            </a:pPr>
            <a:r>
              <a:rPr lang="en-US" dirty="0"/>
              <a:t>if(</a:t>
            </a:r>
            <a:r>
              <a:rPr lang="en-US" dirty="0" err="1"/>
              <a:t>currentDose</a:t>
            </a:r>
            <a:r>
              <a:rPr lang="en-US" dirty="0"/>
              <a:t> &gt; 16) </a:t>
            </a:r>
            <a:endParaRPr lang="ru-RU" dirty="0"/>
          </a:p>
          <a:p>
            <a:pPr marL="0" indent="0">
              <a:buNone/>
            </a:pPr>
            <a:r>
              <a:rPr lang="en-US" dirty="0" err="1"/>
              <a:t>currentDose</a:t>
            </a:r>
            <a:r>
              <a:rPr lang="en-US" dirty="0"/>
              <a:t> = 16; </a:t>
            </a:r>
            <a:endParaRPr lang="ru-RU" dirty="0"/>
          </a:p>
          <a:p>
            <a:pPr marL="0" indent="0">
              <a:buNone/>
            </a:pPr>
            <a:r>
              <a:rPr lang="en-US" dirty="0"/>
              <a:t>} </a:t>
            </a:r>
            <a:endParaRPr lang="ru-RU" dirty="0"/>
          </a:p>
          <a:p>
            <a:pPr marL="0" indent="0">
              <a:buNone/>
            </a:pPr>
            <a:r>
              <a:rPr lang="en-US" dirty="0"/>
              <a:t>else</a:t>
            </a:r>
            <a:endParaRPr lang="ru-RU" dirty="0"/>
          </a:p>
          <a:p>
            <a:pPr marL="0" indent="0">
              <a:buNone/>
            </a:pPr>
            <a:r>
              <a:rPr lang="en-US" dirty="0"/>
              <a:t>if (</a:t>
            </a:r>
            <a:r>
              <a:rPr lang="en-US" dirty="0" err="1"/>
              <a:t>currentDose</a:t>
            </a:r>
            <a:r>
              <a:rPr lang="en-US" dirty="0"/>
              <a:t> &gt; (</a:t>
            </a:r>
            <a:r>
              <a:rPr lang="en-US" dirty="0" err="1"/>
              <a:t>previousDose</a:t>
            </a:r>
            <a:r>
              <a:rPr lang="en-US" dirty="0"/>
              <a:t> * 2) )</a:t>
            </a:r>
            <a:endParaRPr lang="ru-RU" dirty="0"/>
          </a:p>
          <a:p>
            <a:pPr marL="0" indent="0">
              <a:buNone/>
            </a:pPr>
            <a:r>
              <a:rPr lang="en-US" dirty="0" err="1"/>
              <a:t>currentDose</a:t>
            </a:r>
            <a:r>
              <a:rPr lang="en-US" dirty="0"/>
              <a:t> = (</a:t>
            </a:r>
            <a:r>
              <a:rPr lang="en-US" dirty="0" err="1"/>
              <a:t>previousDose</a:t>
            </a:r>
            <a:r>
              <a:rPr lang="en-US" dirty="0"/>
              <a:t> * 2; </a:t>
            </a:r>
            <a:endParaRPr lang="ru-RU" dirty="0"/>
          </a:p>
          <a:p>
            <a:pPr marL="0" indent="0">
              <a:buNone/>
            </a:pPr>
            <a:r>
              <a:rPr lang="en-US" dirty="0"/>
              <a:t>//2-</a:t>
            </a:r>
            <a:r>
              <a:rPr lang="ru-RU" dirty="0"/>
              <a:t>й оператор</a:t>
            </a:r>
            <a:r>
              <a:rPr lang="en-US" dirty="0"/>
              <a:t> if </a:t>
            </a:r>
            <a:endParaRPr lang="ru-RU" dirty="0"/>
          </a:p>
          <a:p>
            <a:pPr marL="0" indent="0">
              <a:buNone/>
            </a:pPr>
            <a:r>
              <a:rPr lang="en-US" dirty="0"/>
              <a:t>if (</a:t>
            </a:r>
            <a:r>
              <a:rPr lang="en-US" dirty="0" err="1"/>
              <a:t>currentDose</a:t>
            </a:r>
            <a:r>
              <a:rPr lang="en-US" dirty="0"/>
              <a:t> &lt; </a:t>
            </a:r>
            <a:r>
              <a:rPr lang="en-US" dirty="0" err="1"/>
              <a:t>minimumDose</a:t>
            </a:r>
            <a:r>
              <a:rPr lang="en-US" dirty="0"/>
              <a:t>)</a:t>
            </a:r>
            <a:endParaRPr lang="ru-RU" dirty="0"/>
          </a:p>
          <a:p>
            <a:pPr marL="0" indent="0">
              <a:buNone/>
            </a:pPr>
            <a:r>
              <a:rPr lang="en-US" dirty="0" err="1"/>
              <a:t>currentDose</a:t>
            </a:r>
            <a:r>
              <a:rPr lang="en-US" dirty="0"/>
              <a:t> = 0; </a:t>
            </a:r>
            <a:endParaRPr lang="ru-RU" dirty="0"/>
          </a:p>
          <a:p>
            <a:pPr marL="0" indent="0">
              <a:buNone/>
            </a:pPr>
            <a:r>
              <a:rPr lang="en-US" dirty="0"/>
              <a:t>else if (</a:t>
            </a:r>
            <a:r>
              <a:rPr lang="en-US" dirty="0" err="1"/>
              <a:t>currentDose</a:t>
            </a:r>
            <a:r>
              <a:rPr lang="en-US" dirty="0"/>
              <a:t> &gt; </a:t>
            </a:r>
            <a:r>
              <a:rPr lang="en-US" dirty="0" err="1"/>
              <a:t>maxDose</a:t>
            </a:r>
            <a:r>
              <a:rPr lang="en-US" dirty="0"/>
              <a:t>)</a:t>
            </a:r>
            <a:endParaRPr lang="ru-RU" dirty="0"/>
          </a:p>
          <a:p>
            <a:pPr marL="0" indent="0">
              <a:buNone/>
            </a:pPr>
            <a:r>
              <a:rPr lang="en-US" dirty="0" err="1"/>
              <a:t>currentDose</a:t>
            </a:r>
            <a:r>
              <a:rPr lang="ru-RU" dirty="0"/>
              <a:t> = </a:t>
            </a:r>
            <a:r>
              <a:rPr lang="en-US" dirty="0" err="1"/>
              <a:t>maxDose</a:t>
            </a:r>
            <a:r>
              <a:rPr lang="ru-RU" dirty="0"/>
              <a:t>; </a:t>
            </a:r>
          </a:p>
          <a:p>
            <a:pPr marL="0" indent="0">
              <a:buNone/>
            </a:pPr>
            <a:r>
              <a:rPr lang="en-US" dirty="0" err="1"/>
              <a:t>administerlnsulin</a:t>
            </a:r>
            <a:r>
              <a:rPr lang="ru-RU" dirty="0"/>
              <a:t> (</a:t>
            </a:r>
            <a:r>
              <a:rPr lang="en-US" dirty="0" err="1"/>
              <a:t>currentDose</a:t>
            </a:r>
            <a:r>
              <a:rPr lang="ru-RU" dirty="0"/>
              <a:t>);</a:t>
            </a:r>
          </a:p>
        </p:txBody>
      </p:sp>
    </p:spTree>
    <p:extLst>
      <p:ext uri="{BB962C8B-B14F-4D97-AF65-F5344CB8AC3E}">
        <p14:creationId xmlns:p14="http://schemas.microsoft.com/office/powerpoint/2010/main" val="236731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4"/>
            <a:ext cx="10515600" cy="6100763"/>
          </a:xfrm>
        </p:spPr>
        <p:txBody>
          <a:bodyPr>
            <a:normAutofit fontScale="85000" lnSpcReduction="20000"/>
          </a:bodyPr>
          <a:lstStyle/>
          <a:p>
            <a:pPr marL="0" indent="0">
              <a:buNone/>
            </a:pPr>
            <a:r>
              <a:rPr lang="en-US" dirty="0" smtClean="0"/>
              <a:t>   </a:t>
            </a:r>
            <a:r>
              <a:rPr lang="ru-RU" dirty="0" smtClean="0"/>
              <a:t>Доказательство </a:t>
            </a:r>
            <a:r>
              <a:rPr lang="ru-RU" dirty="0"/>
              <a:t>безопасности для данного кода включает доказательство того, что вводимая доза инсулина никогда не превысит максимальный уровень, отдельно установленный для каждого больного диабетом. Таким образом, совсем необязательно доказывать, что система выдает "правильную" дозу, достаточно доказать, что пациенту никогда не будет выдана слишком большая доза инсулина.</a:t>
            </a:r>
          </a:p>
          <a:p>
            <a:pPr marL="0" indent="0">
              <a:buNone/>
            </a:pPr>
            <a:r>
              <a:rPr lang="en-US" dirty="0" smtClean="0"/>
              <a:t>   </a:t>
            </a:r>
            <a:r>
              <a:rPr lang="ru-RU" dirty="0" smtClean="0"/>
              <a:t>Для </a:t>
            </a:r>
            <a:r>
              <a:rPr lang="ru-RU" dirty="0"/>
              <a:t>построения доказательства безопасности находим предусловие для опасного состояния, в данном случае это условие </a:t>
            </a:r>
            <a:r>
              <a:rPr lang="en-US" b="1" dirty="0" err="1"/>
              <a:t>currentDose</a:t>
            </a:r>
            <a:r>
              <a:rPr lang="ru-RU" b="1" dirty="0"/>
              <a:t> &gt; </a:t>
            </a:r>
            <a:r>
              <a:rPr lang="en-US" b="1" dirty="0" err="1"/>
              <a:t>maxDose</a:t>
            </a:r>
            <a:r>
              <a:rPr lang="ru-RU" dirty="0"/>
              <a:t>. Затем необходимо показать, что все ветви программы приводят к противоречию с данным условием. Если это действительно так, то условие опасного состояния никогда не будет истинным, а следовательно, система безопасна.</a:t>
            </a:r>
          </a:p>
          <a:p>
            <a:pPr marL="0" indent="0">
              <a:buNone/>
            </a:pPr>
            <a:r>
              <a:rPr lang="en-US" dirty="0" smtClean="0"/>
              <a:t>   </a:t>
            </a:r>
            <a:r>
              <a:rPr lang="ru-RU" dirty="0" smtClean="0"/>
              <a:t>Доказательство </a:t>
            </a:r>
            <a:r>
              <a:rPr lang="ru-RU" dirty="0"/>
              <a:t>безопасности, подобное представленному на рис. 12.6, намного короче, чем формальная верификация системы. Сначала определяются все возможные ветви, которые приводят к потенциально опасному состоянию. Для этого необходимо пройти в обратном порядке все ветви, идущие от данного опасного состояния, и рассмотреть последнее присвоение у всех переменных состояния на каждой ветви. Предыдущие вычисления (например, 1-й оператор </a:t>
            </a:r>
            <a:r>
              <a:rPr lang="en-US" b="1" dirty="0"/>
              <a:t>if</a:t>
            </a:r>
            <a:r>
              <a:rPr lang="ru-RU" dirty="0"/>
              <a:t> на рис. 12.6) можно не рассматривать. В этом примере нам необходимо рассмотреть набор возможных значений переменной </a:t>
            </a:r>
            <a:r>
              <a:rPr lang="en-US" b="1" dirty="0" err="1"/>
              <a:t>currentDose</a:t>
            </a:r>
            <a:r>
              <a:rPr lang="ru-RU" dirty="0"/>
              <a:t> (текущая доза) непосредственно перед выполнением метода </a:t>
            </a:r>
            <a:r>
              <a:rPr lang="en-US" b="1" dirty="0" err="1"/>
              <a:t>administerlnsulin</a:t>
            </a:r>
            <a:r>
              <a:rPr lang="ru-RU" dirty="0"/>
              <a:t> (регулирование инсулина).</a:t>
            </a:r>
          </a:p>
        </p:txBody>
      </p:sp>
    </p:spTree>
    <p:extLst>
      <p:ext uri="{BB962C8B-B14F-4D97-AF65-F5344CB8AC3E}">
        <p14:creationId xmlns:p14="http://schemas.microsoft.com/office/powerpoint/2010/main" val="1899990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6157911"/>
            <a:ext cx="10515600" cy="404813"/>
          </a:xfrm>
        </p:spPr>
        <p:txBody>
          <a:bodyPr>
            <a:normAutofit fontScale="92500" lnSpcReduction="20000"/>
          </a:bodyPr>
          <a:lstStyle/>
          <a:p>
            <a:pPr marL="0" indent="0" algn="ctr">
              <a:buNone/>
            </a:pPr>
            <a:r>
              <a:rPr lang="ru-RU" i="1" dirty="0"/>
              <a:t>Рис. 12.6. Доказательство безопасности методом от </a:t>
            </a:r>
            <a:r>
              <a:rPr lang="ru-RU" i="1" dirty="0" smtClean="0"/>
              <a:t>противного</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721577" y="155687"/>
            <a:ext cx="4720272" cy="6002224"/>
          </a:xfrm>
          <a:prstGeom prst="rect">
            <a:avLst/>
          </a:prstGeom>
          <a:noFill/>
          <a:ln>
            <a:noFill/>
          </a:ln>
        </p:spPr>
      </p:pic>
    </p:spTree>
    <p:extLst>
      <p:ext uri="{BB962C8B-B14F-4D97-AF65-F5344CB8AC3E}">
        <p14:creationId xmlns:p14="http://schemas.microsoft.com/office/powerpoint/2010/main" val="95807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7238"/>
            <a:ext cx="10515600" cy="5419725"/>
          </a:xfrm>
        </p:spPr>
        <p:txBody>
          <a:bodyPr>
            <a:normAutofit fontScale="85000" lnSpcReduction="20000"/>
          </a:bodyPr>
          <a:lstStyle/>
          <a:p>
            <a:pPr marL="0" indent="0">
              <a:buNone/>
            </a:pPr>
            <a:r>
              <a:rPr lang="en-US" dirty="0" smtClean="0"/>
              <a:t>   </a:t>
            </a:r>
            <a:r>
              <a:rPr lang="ru-RU" dirty="0" smtClean="0"/>
              <a:t>Верификация </a:t>
            </a:r>
            <a:r>
              <a:rPr lang="ru-RU" dirty="0"/>
              <a:t>и аттестация критической системы имеют много общего с подобными процессами, выполняемыми над любой другой программной системой. В ходе этих процессов проверяется соответствие системы своей спецификации и соответствие поведения системы требованиям заказчика. Однако природа критических систем такова, что, как правило, в дополнение к обычному анализу и тестированию системы необходимы еще процессы доказательства ее надежности. Это требуется по двум причинам.</a:t>
            </a:r>
          </a:p>
          <a:p>
            <a:pPr marL="0" indent="0">
              <a:buNone/>
            </a:pPr>
            <a:r>
              <a:rPr lang="ru-RU" dirty="0"/>
              <a:t> </a:t>
            </a:r>
          </a:p>
          <a:p>
            <a:pPr marL="514350" indent="-514350">
              <a:buFont typeface="+mj-lt"/>
              <a:buAutoNum type="arabicPeriod"/>
            </a:pPr>
            <a:r>
              <a:rPr lang="ru-RU" i="1" dirty="0" smtClean="0"/>
              <a:t>Цена </a:t>
            </a:r>
            <a:r>
              <a:rPr lang="ru-RU" i="1" dirty="0"/>
              <a:t>отказа критических систем. </a:t>
            </a:r>
            <a:r>
              <a:rPr lang="ru-RU" dirty="0"/>
              <a:t>В критических системах стоимость отказа и его последствия потенциально значительно выше, чем в других системах. Поэтому экономически выгоднее выделить достаточно средств на верификацию и аттестацию критических систем, чтобы обнаружить и исправить возможные ошибки еще в процессе разработки системы.</a:t>
            </a:r>
          </a:p>
          <a:p>
            <a:pPr marL="514350" indent="-514350">
              <a:buFont typeface="+mj-lt"/>
              <a:buAutoNum type="arabicPeriod"/>
            </a:pPr>
            <a:r>
              <a:rPr lang="ru-RU" i="1" dirty="0" smtClean="0"/>
              <a:t>Аттестация </a:t>
            </a:r>
            <a:r>
              <a:rPr lang="ru-RU" i="1" dirty="0"/>
              <a:t>свойств функциональной надежности. </a:t>
            </a:r>
            <a:r>
              <a:rPr lang="ru-RU" dirty="0"/>
              <a:t>Заказчики критических систем должны быть уверены в том, что система соответствует определенным показателям функциональной надежности (работоспособность, безотказность, безопасность и защищенность). Для оценки этих свойств требуется специальный процесс верификации и аттестации, который рассматривается далее в главе.</a:t>
            </a:r>
          </a:p>
        </p:txBody>
      </p:sp>
    </p:spTree>
    <p:extLst>
      <p:ext uri="{BB962C8B-B14F-4D97-AF65-F5344CB8AC3E}">
        <p14:creationId xmlns:p14="http://schemas.microsoft.com/office/powerpoint/2010/main" val="3593375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514351"/>
            <a:ext cx="10515600" cy="6100762"/>
          </a:xfrm>
        </p:spPr>
        <p:txBody>
          <a:bodyPr>
            <a:normAutofit fontScale="92500" lnSpcReduction="10000"/>
          </a:bodyPr>
          <a:lstStyle/>
          <a:p>
            <a:pPr marL="0" indent="0">
              <a:buNone/>
            </a:pPr>
            <a:r>
              <a:rPr lang="en-US" dirty="0" smtClean="0"/>
              <a:t>   </a:t>
            </a:r>
            <a:r>
              <a:rPr lang="ru-RU" dirty="0" smtClean="0"/>
              <a:t>В </a:t>
            </a:r>
            <a:r>
              <a:rPr lang="ru-RU" dirty="0"/>
              <a:t>представленном на рис. 12.6 доказательстве вызов метода </a:t>
            </a:r>
            <a:r>
              <a:rPr lang="en-US" dirty="0" err="1"/>
              <a:t>administerlnsulin</a:t>
            </a:r>
            <a:r>
              <a:rPr lang="ru-RU" dirty="0"/>
              <a:t> возможен в трех ветвях программы.</a:t>
            </a:r>
          </a:p>
          <a:p>
            <a:pPr marL="0" indent="0">
              <a:buNone/>
            </a:pPr>
            <a:r>
              <a:rPr lang="ru-RU" dirty="0"/>
              <a:t> </a:t>
            </a:r>
          </a:p>
          <a:p>
            <a:pPr marL="514350" indent="-514350">
              <a:buFont typeface="+mj-lt"/>
              <a:buAutoNum type="arabicPeriod"/>
            </a:pPr>
            <a:r>
              <a:rPr lang="ru-RU" dirty="0" smtClean="0"/>
              <a:t>Ни </a:t>
            </a:r>
            <a:r>
              <a:rPr lang="ru-RU" dirty="0"/>
              <a:t>одно из ответвлений 2-го оператора </a:t>
            </a:r>
            <a:r>
              <a:rPr lang="en-US" b="1" dirty="0"/>
              <a:t>if</a:t>
            </a:r>
            <a:r>
              <a:rPr lang="ru-RU" dirty="0"/>
              <a:t> не выполняется. Данная ситуация имеет место, если значение переменной </a:t>
            </a:r>
            <a:r>
              <a:rPr lang="en-US" b="1" dirty="0" err="1"/>
              <a:t>CurrentDose</a:t>
            </a:r>
            <a:r>
              <a:rPr lang="ru-RU" dirty="0"/>
              <a:t> больше или равно </a:t>
            </a:r>
            <a:r>
              <a:rPr lang="en-US" b="1" dirty="0" err="1"/>
              <a:t>minimumDose</a:t>
            </a:r>
            <a:r>
              <a:rPr lang="ru-RU" dirty="0"/>
              <a:t> (минимальная доза) и меньше или равно </a:t>
            </a:r>
            <a:r>
              <a:rPr lang="en-US" b="1" dirty="0" err="1"/>
              <a:t>maxDose</a:t>
            </a:r>
            <a:r>
              <a:rPr lang="ru-RU" dirty="0"/>
              <a:t> (максимальная доза).</a:t>
            </a:r>
          </a:p>
          <a:p>
            <a:pPr marL="514350" indent="-514350">
              <a:buFont typeface="+mj-lt"/>
              <a:buAutoNum type="arabicPeriod"/>
            </a:pPr>
            <a:r>
              <a:rPr lang="ru-RU" dirty="0" smtClean="0"/>
              <a:t>Выполняется </a:t>
            </a:r>
            <a:r>
              <a:rPr lang="ru-RU" dirty="0"/>
              <a:t>ветвь </a:t>
            </a:r>
            <a:r>
              <a:rPr lang="en-US" b="1" dirty="0"/>
              <a:t>then</a:t>
            </a:r>
            <a:r>
              <a:rPr lang="ru-RU" dirty="0"/>
              <a:t> 2-го оператора </a:t>
            </a:r>
            <a:r>
              <a:rPr lang="en-US" b="1" dirty="0"/>
              <a:t>if</a:t>
            </a:r>
            <a:r>
              <a:rPr lang="ru-RU" dirty="0"/>
              <a:t>. В этом случае </a:t>
            </a:r>
            <a:r>
              <a:rPr lang="en-US" dirty="0" err="1"/>
              <a:t>currentppse</a:t>
            </a:r>
            <a:r>
              <a:rPr lang="ru-RU" dirty="0"/>
              <a:t> присваивается значение нуль. Здесь постусловием будет </a:t>
            </a:r>
            <a:r>
              <a:rPr lang="en-US" b="1" dirty="0" err="1"/>
              <a:t>currentDose</a:t>
            </a:r>
            <a:r>
              <a:rPr lang="ru-RU" dirty="0"/>
              <a:t> = 0.</a:t>
            </a:r>
          </a:p>
          <a:p>
            <a:pPr marL="514350" indent="-514350">
              <a:buFont typeface="+mj-lt"/>
              <a:buAutoNum type="arabicPeriod"/>
            </a:pPr>
            <a:r>
              <a:rPr lang="ru-RU" dirty="0" smtClean="0"/>
              <a:t>Выполняется </a:t>
            </a:r>
            <a:r>
              <a:rPr lang="ru-RU" dirty="0"/>
              <a:t>ветвь </a:t>
            </a:r>
            <a:r>
              <a:rPr lang="en-US" b="1" dirty="0"/>
              <a:t>else</a:t>
            </a:r>
            <a:r>
              <a:rPr lang="ru-RU" dirty="0"/>
              <a:t> 2-го оператора </a:t>
            </a:r>
            <a:r>
              <a:rPr lang="en-US" dirty="0"/>
              <a:t>if</a:t>
            </a:r>
            <a:r>
              <a:rPr lang="ru-RU" dirty="0"/>
              <a:t>. В этом случае </a:t>
            </a:r>
            <a:r>
              <a:rPr lang="en-US" b="1" dirty="0" err="1"/>
              <a:t>currentDose</a:t>
            </a:r>
            <a:r>
              <a:rPr lang="ru-RU" dirty="0"/>
              <a:t> присваивается значение </a:t>
            </a:r>
            <a:r>
              <a:rPr lang="en-US" dirty="0" err="1"/>
              <a:t>maxDose</a:t>
            </a:r>
            <a:r>
              <a:rPr lang="ru-RU" dirty="0"/>
              <a:t>. Постусловием этой ветви будет </a:t>
            </a:r>
            <a:r>
              <a:rPr lang="en-US" b="1" dirty="0" err="1"/>
              <a:t>currentDose</a:t>
            </a:r>
            <a:r>
              <a:rPr lang="en-US" dirty="0"/>
              <a:t> </a:t>
            </a:r>
            <a:r>
              <a:rPr lang="ru-RU" b="1" dirty="0"/>
              <a:t>=</a:t>
            </a:r>
            <a:r>
              <a:rPr lang="ru-RU" dirty="0"/>
              <a:t> </a:t>
            </a:r>
            <a:r>
              <a:rPr lang="en-US" b="1" dirty="0" err="1"/>
              <a:t>maxDose</a:t>
            </a:r>
            <a:r>
              <a:rPr lang="ru-RU" dirty="0"/>
              <a:t>.</a:t>
            </a:r>
          </a:p>
          <a:p>
            <a:pPr marL="0" indent="0">
              <a:buNone/>
            </a:pPr>
            <a:r>
              <a:rPr lang="ru-RU" dirty="0"/>
              <a:t> </a:t>
            </a:r>
          </a:p>
          <a:p>
            <a:pPr marL="0" indent="0">
              <a:buNone/>
            </a:pPr>
            <a:r>
              <a:rPr lang="en-US" dirty="0" smtClean="0"/>
              <a:t>   </a:t>
            </a:r>
            <a:r>
              <a:rPr lang="ru-RU" dirty="0" smtClean="0"/>
              <a:t>Во </a:t>
            </a:r>
            <a:r>
              <a:rPr lang="ru-RU" dirty="0"/>
              <a:t>всех трех случаях постусловие противоречит предусловию опасного состояния, поэтому система безопасна.</a:t>
            </a:r>
          </a:p>
        </p:txBody>
      </p:sp>
    </p:spTree>
    <p:extLst>
      <p:ext uri="{BB962C8B-B14F-4D97-AF65-F5344CB8AC3E}">
        <p14:creationId xmlns:p14="http://schemas.microsoft.com/office/powerpoint/2010/main" val="4215443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3.3</a:t>
            </a:r>
            <a:r>
              <a:rPr lang="ru-RU" sz="3200" b="1" dirty="0"/>
              <a:t>. Обеспечение безопасности в процессе разработки </a:t>
            </a:r>
            <a:r>
              <a:rPr lang="ru-RU" sz="3200" b="1" dirty="0" smtClean="0"/>
              <a:t>ПО</a:t>
            </a:r>
            <a:endParaRPr lang="ru-RU" sz="3200"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В </a:t>
            </a:r>
            <a:r>
              <a:rPr lang="ru-RU" dirty="0"/>
              <a:t>начале главы уже поднимался вопрос о важности обеспечения качества процесса разработки системы. Данный вопрос важен для любых критических систем, а особенно для систем, критических по обеспечению безопасности, на что есть две причины.</a:t>
            </a:r>
          </a:p>
          <a:p>
            <a:pPr marL="0" indent="0">
              <a:buNone/>
            </a:pPr>
            <a:r>
              <a:rPr lang="ru-RU" dirty="0"/>
              <a:t> </a:t>
            </a:r>
          </a:p>
          <a:p>
            <a:pPr marL="514350" indent="-514350">
              <a:buFont typeface="+mj-lt"/>
              <a:buAutoNum type="arabicPeriod"/>
            </a:pPr>
            <a:r>
              <a:rPr lang="ru-RU" dirty="0" smtClean="0"/>
              <a:t>Аварийные </a:t>
            </a:r>
            <a:r>
              <a:rPr lang="ru-RU" dirty="0"/>
              <a:t>ситуации – редкие события в критических системах, поэтому практически невозможно смоделировать их во время тестирования системы.</a:t>
            </a:r>
          </a:p>
          <a:p>
            <a:pPr marL="514350" indent="-514350">
              <a:buFont typeface="+mj-lt"/>
              <a:buAutoNum type="arabicPeriod"/>
            </a:pPr>
            <a:r>
              <a:rPr lang="ru-RU" dirty="0" smtClean="0"/>
              <a:t>Требования </a:t>
            </a:r>
            <a:r>
              <a:rPr lang="ru-RU" dirty="0"/>
              <a:t>безопасности, иногда не исключают ненадежного поведения системы. Посредством тестирования и других процессов аттестации невозможно полностью доказать соответствие системы требованиям безопасности.</a:t>
            </a:r>
          </a:p>
        </p:txBody>
      </p:sp>
    </p:spTree>
    <p:extLst>
      <p:ext uri="{BB962C8B-B14F-4D97-AF65-F5344CB8AC3E}">
        <p14:creationId xmlns:p14="http://schemas.microsoft.com/office/powerpoint/2010/main" val="29522178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8624"/>
            <a:ext cx="10515600" cy="6029325"/>
          </a:xfrm>
        </p:spPr>
        <p:txBody>
          <a:bodyPr>
            <a:normAutofit fontScale="85000" lnSpcReduction="20000"/>
          </a:bodyPr>
          <a:lstStyle/>
          <a:p>
            <a:pPr marL="0" indent="0">
              <a:buNone/>
            </a:pPr>
            <a:r>
              <a:rPr lang="ru-RU" dirty="0" smtClean="0"/>
              <a:t>   Из </a:t>
            </a:r>
            <a:r>
              <a:rPr lang="ru-RU" dirty="0"/>
              <a:t>модели жизненного цикла разработки систем с критическими требованиями безопасности следует, что безопасности необходимо уделять внимание на протяжении всех этапов процесса разработки ПО. Поэтому в процесс разработки критической системы необходимо включить мероприятия по обеспечению безопасности разрабатываемой системы и среди них перечисленные ниже.</a:t>
            </a:r>
          </a:p>
          <a:p>
            <a:pPr marL="0" indent="0">
              <a:buNone/>
            </a:pPr>
            <a:r>
              <a:rPr lang="ru-RU" dirty="0"/>
              <a:t> </a:t>
            </a:r>
          </a:p>
          <a:p>
            <a:pPr marL="514350" indent="-514350">
              <a:buFont typeface="+mj-lt"/>
              <a:buAutoNum type="arabicPeriod"/>
            </a:pPr>
            <a:r>
              <a:rPr lang="ru-RU" dirty="0" smtClean="0"/>
              <a:t>Создание </a:t>
            </a:r>
            <a:r>
              <a:rPr lang="ru-RU" dirty="0"/>
              <a:t>системы регистрации и наблюдения, которая отслеживает опасности в системе, начиная с этапа предварительного анализа рисков и заканчивая тестированием и аттестацией системы.</a:t>
            </a:r>
          </a:p>
          <a:p>
            <a:pPr marL="514350" indent="-514350">
              <a:buFont typeface="+mj-lt"/>
              <a:buAutoNum type="arabicPeriod"/>
            </a:pPr>
            <a:r>
              <a:rPr lang="ru-RU" dirty="0" smtClean="0"/>
              <a:t>Назначение </a:t>
            </a:r>
            <a:r>
              <a:rPr lang="ru-RU" dirty="0"/>
              <a:t>инженеров, которые будут отвечать за все аспекты безопасности системы.</a:t>
            </a:r>
          </a:p>
          <a:p>
            <a:pPr marL="514350" indent="-514350">
              <a:buFont typeface="+mj-lt"/>
              <a:buAutoNum type="arabicPeriod"/>
            </a:pPr>
            <a:r>
              <a:rPr lang="ru-RU" dirty="0" smtClean="0"/>
              <a:t>Всесторонний </a:t>
            </a:r>
            <a:r>
              <a:rPr lang="ru-RU" dirty="0"/>
              <a:t>анализ безопасности на протяжении всего процесса разработки.</a:t>
            </a:r>
          </a:p>
          <a:p>
            <a:pPr marL="514350" indent="-514350">
              <a:buFont typeface="+mj-lt"/>
              <a:buAutoNum type="arabicPeriod"/>
            </a:pPr>
            <a:r>
              <a:rPr lang="ru-RU" dirty="0" smtClean="0"/>
              <a:t>Создание </a:t>
            </a:r>
            <a:r>
              <a:rPr lang="ru-RU" dirty="0"/>
              <a:t>системы сертификации безопасности, посредством которой аттестуются компоненты с критическими требованиями безопасности.</a:t>
            </a:r>
          </a:p>
          <a:p>
            <a:pPr marL="514350" indent="-514350">
              <a:buFont typeface="+mj-lt"/>
              <a:buAutoNum type="arabicPeriod"/>
            </a:pPr>
            <a:r>
              <a:rPr lang="ru-RU" dirty="0" smtClean="0"/>
              <a:t>Использование </a:t>
            </a:r>
            <a:r>
              <a:rPr lang="ru-RU" dirty="0"/>
              <a:t>четко разработанной системы управления конфигурацией, которая необходима для отслеживания всех связанных с системной безопасностью документов и их согласования с соответствующей технической документацией.</a:t>
            </a:r>
          </a:p>
        </p:txBody>
      </p:sp>
    </p:spTree>
    <p:extLst>
      <p:ext uri="{BB962C8B-B14F-4D97-AF65-F5344CB8AC3E}">
        <p14:creationId xmlns:p14="http://schemas.microsoft.com/office/powerpoint/2010/main" val="1784488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1"/>
            <a:ext cx="10515600" cy="6300789"/>
          </a:xfrm>
        </p:spPr>
        <p:txBody>
          <a:bodyPr>
            <a:normAutofit fontScale="92500" lnSpcReduction="10000"/>
          </a:bodyPr>
          <a:lstStyle/>
          <a:p>
            <a:pPr marL="0" indent="0">
              <a:buNone/>
            </a:pPr>
            <a:r>
              <a:rPr lang="ru-RU" dirty="0" smtClean="0"/>
              <a:t>   Чтобы </a:t>
            </a:r>
            <a:r>
              <a:rPr lang="ru-RU" dirty="0"/>
              <a:t>показать, что представляет собой процесс аттестации систем, критических по обеспечению безопасности, рассмотрим процесс анализа рисков, который является важной частью разработки таких систем. Напомним, что в процессе анализа рисков, определяются и анализируются системные риски. Анализ рисков выполняется на протяжении всего процесса разработки системы, поэтому необходимо быть уверенным, что на всех этапах процесса разработки риски рассмотрены должным образом.</a:t>
            </a:r>
          </a:p>
          <a:p>
            <a:pPr marL="0" indent="0">
              <a:buNone/>
            </a:pPr>
            <a:r>
              <a:rPr lang="ru-RU" dirty="0" smtClean="0"/>
              <a:t>   Если </a:t>
            </a:r>
            <a:r>
              <a:rPr lang="ru-RU" dirty="0"/>
              <a:t>в процессе разработки четко определены внутренние риски системы, то далее доказывается, что эти риски не могут привести к аварийным ситуациям. Это доказательство может быть подкреплено доказательством безопасности, рассмотренным в разделе </a:t>
            </a:r>
            <a:r>
              <a:rPr lang="ru-RU" dirty="0" smtClean="0"/>
              <a:t>3.2</a:t>
            </a:r>
            <a:r>
              <a:rPr lang="ru-RU" dirty="0"/>
              <a:t>. Основным документом безопасности является документ, в котором проанализированы и отслежены все риски, определенные в процессе специфицирования системы. Этот документ затем используется на всех этапах процесса разработки ПО для оценки того, как на каждом этапе разработки учитываются риски. Упрощенный пример анализа рисков, выполненный для системы инъекции инсулина, показан во врезке 12.1.</a:t>
            </a:r>
          </a:p>
        </p:txBody>
      </p:sp>
    </p:spTree>
    <p:extLst>
      <p:ext uri="{BB962C8B-B14F-4D97-AF65-F5344CB8AC3E}">
        <p14:creationId xmlns:p14="http://schemas.microsoft.com/office/powerpoint/2010/main" val="3990458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57275"/>
            <a:ext cx="10515600" cy="5557838"/>
          </a:xfrm>
        </p:spPr>
        <p:txBody>
          <a:bodyPr>
            <a:normAutofit/>
          </a:bodyPr>
          <a:lstStyle/>
          <a:p>
            <a:pPr marL="0" indent="0">
              <a:buNone/>
            </a:pPr>
            <a:r>
              <a:rPr lang="ru-RU" sz="1800" b="1" dirty="0"/>
              <a:t>Врезка 12.1. Анализ </a:t>
            </a:r>
            <a:r>
              <a:rPr lang="ru-RU" sz="1800" b="1" dirty="0" smtClean="0"/>
              <a:t>рисков</a:t>
            </a:r>
          </a:p>
          <a:p>
            <a:pPr marL="0" indent="0">
              <a:buNone/>
            </a:pPr>
            <a:endParaRPr lang="ru-RU" sz="1800" dirty="0"/>
          </a:p>
          <a:p>
            <a:pPr marL="0" indent="0">
              <a:buNone/>
            </a:pPr>
            <a:r>
              <a:rPr lang="ru-RU" sz="1800" b="1" dirty="0"/>
              <a:t>Анализ рисков</a:t>
            </a:r>
            <a:r>
              <a:rPr lang="ru-RU" sz="1800" dirty="0"/>
              <a:t> 			</a:t>
            </a:r>
            <a:r>
              <a:rPr lang="ru-RU" sz="1800" dirty="0" smtClean="0"/>
              <a:t>	</a:t>
            </a:r>
            <a:r>
              <a:rPr lang="ru-RU" sz="1800" b="1" dirty="0" smtClean="0"/>
              <a:t>Стр</a:t>
            </a:r>
            <a:r>
              <a:rPr lang="ru-RU" sz="1800" b="1" dirty="0"/>
              <a:t>. 4. Печать </a:t>
            </a:r>
            <a:r>
              <a:rPr lang="ru-RU" sz="1800" b="1" dirty="0" smtClean="0"/>
              <a:t>20.02.99</a:t>
            </a:r>
          </a:p>
          <a:p>
            <a:pPr marL="0" indent="0">
              <a:buNone/>
            </a:pPr>
            <a:endParaRPr lang="ru-RU" sz="1800" dirty="0"/>
          </a:p>
          <a:p>
            <a:pPr marL="0" indent="0">
              <a:buNone/>
            </a:pPr>
            <a:r>
              <a:rPr lang="ru-RU" sz="1800" i="1" dirty="0"/>
              <a:t>Система: Система инъекций инсулина 	</a:t>
            </a:r>
            <a:r>
              <a:rPr lang="ru-RU" sz="1800" i="1" dirty="0" smtClean="0"/>
              <a:t>Файл</a:t>
            </a:r>
            <a:r>
              <a:rPr lang="ru-RU" sz="1800" i="1" dirty="0"/>
              <a:t>: </a:t>
            </a:r>
            <a:r>
              <a:rPr lang="en-US" sz="1800" i="1" dirty="0" err="1"/>
              <a:t>InsuIinPump</a:t>
            </a:r>
            <a:r>
              <a:rPr lang="ru-RU" sz="1800" i="1" dirty="0"/>
              <a:t>/</a:t>
            </a:r>
            <a:r>
              <a:rPr lang="en-US" sz="1800" i="1" dirty="0"/>
              <a:t>Safety</a:t>
            </a:r>
            <a:r>
              <a:rPr lang="ru-RU" sz="1800" i="1" dirty="0"/>
              <a:t>/</a:t>
            </a:r>
            <a:r>
              <a:rPr lang="en-US" sz="1800" i="1" dirty="0" err="1" smtClean="0"/>
              <a:t>HazardLog</a:t>
            </a:r>
            <a:endParaRPr lang="ru-RU" sz="1800" dirty="0"/>
          </a:p>
          <a:p>
            <a:pPr marL="0" indent="0">
              <a:buNone/>
            </a:pPr>
            <a:r>
              <a:rPr lang="ru-RU" sz="1800" i="1" dirty="0" smtClean="0"/>
              <a:t>Инженер </a:t>
            </a:r>
            <a:r>
              <a:rPr lang="ru-RU" sz="1800" i="1" dirty="0"/>
              <a:t>по </a:t>
            </a:r>
            <a:r>
              <a:rPr lang="ru-RU" sz="1800" dirty="0"/>
              <a:t>безопасности: </a:t>
            </a:r>
            <a:r>
              <a:rPr lang="ru-RU" sz="1800" i="1" dirty="0"/>
              <a:t>Джеймс Браун 	</a:t>
            </a:r>
            <a:r>
              <a:rPr lang="ru-RU" sz="1800" i="1" dirty="0" smtClean="0"/>
              <a:t>Версия </a:t>
            </a:r>
            <a:r>
              <a:rPr lang="ru-RU" sz="1800" i="1" dirty="0"/>
              <a:t>анализа: </a:t>
            </a:r>
            <a:r>
              <a:rPr lang="ru-RU" sz="1800" dirty="0" smtClean="0"/>
              <a:t>1/3</a:t>
            </a:r>
            <a:endParaRPr lang="ru-RU" sz="1800" dirty="0"/>
          </a:p>
          <a:p>
            <a:pPr marL="0" indent="0">
              <a:buNone/>
            </a:pPr>
            <a:r>
              <a:rPr lang="ru-RU" sz="1800" i="1" dirty="0"/>
              <a:t>Опасное событие 			</a:t>
            </a:r>
            <a:r>
              <a:rPr lang="ru-RU" sz="1800" dirty="0" smtClean="0"/>
              <a:t>Передозировка инсулина</a:t>
            </a:r>
            <a:endParaRPr lang="ru-RU" sz="1800" dirty="0"/>
          </a:p>
          <a:p>
            <a:pPr marL="0" indent="0">
              <a:buNone/>
            </a:pPr>
            <a:r>
              <a:rPr lang="ru-RU" sz="1800" i="1" dirty="0"/>
              <a:t>Обнаружил 				</a:t>
            </a:r>
            <a:r>
              <a:rPr lang="ru-RU" sz="1800" dirty="0" smtClean="0"/>
              <a:t>Джейн Вильяме</a:t>
            </a:r>
            <a:endParaRPr lang="ru-RU" sz="1800" dirty="0"/>
          </a:p>
          <a:p>
            <a:pPr marL="0" indent="0">
              <a:buNone/>
            </a:pPr>
            <a:r>
              <a:rPr lang="ru-RU" sz="1800" i="1" dirty="0"/>
              <a:t>Класс критичности 			</a:t>
            </a:r>
            <a:r>
              <a:rPr lang="ru-RU" sz="1800" dirty="0" smtClean="0"/>
              <a:t>1</a:t>
            </a:r>
            <a:endParaRPr lang="ru-RU" sz="1800" dirty="0"/>
          </a:p>
          <a:p>
            <a:pPr marL="0" indent="0">
              <a:buNone/>
            </a:pPr>
            <a:r>
              <a:rPr lang="ru-RU" sz="1800" i="1" dirty="0"/>
              <a:t>Степень риска 				</a:t>
            </a:r>
            <a:r>
              <a:rPr lang="ru-RU" sz="1800" dirty="0" smtClean="0"/>
              <a:t>Высокая</a:t>
            </a:r>
            <a:endParaRPr lang="ru-RU" sz="1800" dirty="0"/>
          </a:p>
          <a:p>
            <a:pPr marL="0" indent="0">
              <a:buNone/>
            </a:pPr>
            <a:r>
              <a:rPr lang="ru-RU" sz="1800" i="1" dirty="0"/>
              <a:t>Дерево отказов определено 		</a:t>
            </a:r>
            <a:r>
              <a:rPr lang="ru-RU" sz="1800" dirty="0" smtClean="0"/>
              <a:t>ДА</a:t>
            </a:r>
            <a:r>
              <a:rPr lang="ru-RU" sz="1800" dirty="0"/>
              <a:t>. </a:t>
            </a:r>
            <a:r>
              <a:rPr lang="ru-RU" sz="1800" i="1" dirty="0"/>
              <a:t>Дата </a:t>
            </a:r>
            <a:r>
              <a:rPr lang="ru-RU" sz="1800" dirty="0"/>
              <a:t>24.01.99. </a:t>
            </a:r>
            <a:r>
              <a:rPr lang="ru-RU" sz="1800" i="1" dirty="0"/>
              <a:t>Документ </a:t>
            </a:r>
            <a:r>
              <a:rPr lang="ru-RU" sz="1800" dirty="0"/>
              <a:t>Анализ сбоев, стр. </a:t>
            </a:r>
            <a:r>
              <a:rPr lang="ru-RU" sz="1800" dirty="0" smtClean="0"/>
              <a:t>5</a:t>
            </a:r>
            <a:endParaRPr lang="ru-RU" sz="1800" dirty="0"/>
          </a:p>
          <a:p>
            <a:pPr marL="0" indent="0">
              <a:buNone/>
            </a:pPr>
            <a:r>
              <a:rPr lang="ru-RU" sz="1800" i="1" dirty="0"/>
              <a:t>Дерево отказов построено 		</a:t>
            </a:r>
            <a:r>
              <a:rPr lang="ru-RU" sz="1800" dirty="0" smtClean="0"/>
              <a:t>Джейн </a:t>
            </a:r>
            <a:r>
              <a:rPr lang="ru-RU" sz="1800" dirty="0"/>
              <a:t>Вильяме и Билл </a:t>
            </a:r>
            <a:r>
              <a:rPr lang="ru-RU" sz="1800" dirty="0" smtClean="0"/>
              <a:t>Смит</a:t>
            </a:r>
            <a:endParaRPr lang="ru-RU" sz="1800" dirty="0"/>
          </a:p>
          <a:p>
            <a:pPr marL="0" indent="0">
              <a:buNone/>
            </a:pPr>
            <a:r>
              <a:rPr lang="ru-RU" sz="1800" i="1" dirty="0"/>
              <a:t>Дерево отказов проверено 		</a:t>
            </a:r>
            <a:r>
              <a:rPr lang="ru-RU" sz="1800" dirty="0" smtClean="0"/>
              <a:t>ДА</a:t>
            </a:r>
            <a:r>
              <a:rPr lang="ru-RU" sz="1800" dirty="0"/>
              <a:t>. </a:t>
            </a:r>
            <a:r>
              <a:rPr lang="ru-RU" sz="1800" i="1" dirty="0"/>
              <a:t>Дата </a:t>
            </a:r>
            <a:r>
              <a:rPr lang="ru-RU" sz="1800" dirty="0"/>
              <a:t>28.01.99. </a:t>
            </a:r>
            <a:r>
              <a:rPr lang="ru-RU" sz="1800" i="1" dirty="0"/>
              <a:t>Проверил </a:t>
            </a:r>
            <a:r>
              <a:rPr lang="ru-RU" sz="1800" dirty="0"/>
              <a:t>Джеймс Браун</a:t>
            </a:r>
          </a:p>
          <a:p>
            <a:pPr marL="0" indent="0">
              <a:buNone/>
            </a:pPr>
            <a:endParaRPr lang="ru-RU" dirty="0"/>
          </a:p>
        </p:txBody>
      </p:sp>
    </p:spTree>
    <p:extLst>
      <p:ext uri="{BB962C8B-B14F-4D97-AF65-F5344CB8AC3E}">
        <p14:creationId xmlns:p14="http://schemas.microsoft.com/office/powerpoint/2010/main" val="28945804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6243638"/>
          </a:xfrm>
        </p:spPr>
        <p:txBody>
          <a:bodyPr>
            <a:normAutofit fontScale="92500" lnSpcReduction="10000"/>
          </a:bodyPr>
          <a:lstStyle/>
          <a:p>
            <a:pPr marL="0" indent="0">
              <a:buNone/>
            </a:pPr>
            <a:r>
              <a:rPr lang="ru-RU" b="1" dirty="0"/>
              <a:t>Требования безопасности </a:t>
            </a:r>
            <a:r>
              <a:rPr lang="ru-RU" b="1" dirty="0" smtClean="0"/>
              <a:t>системы</a:t>
            </a:r>
          </a:p>
          <a:p>
            <a:pPr marL="0" indent="0">
              <a:buNone/>
            </a:pPr>
            <a:endParaRPr lang="ru-RU" dirty="0"/>
          </a:p>
          <a:p>
            <a:pPr marL="514350" indent="-514350">
              <a:buFont typeface="+mj-lt"/>
              <a:buAutoNum type="arabicPeriod"/>
            </a:pPr>
            <a:r>
              <a:rPr lang="ru-RU" dirty="0" smtClean="0"/>
              <a:t>В </a:t>
            </a:r>
            <a:r>
              <a:rPr lang="ru-RU" dirty="0"/>
              <a:t>системе должны быть средства для самотестирования системы датчиков, часов и средств инъекции инсулина.</a:t>
            </a:r>
          </a:p>
          <a:p>
            <a:pPr marL="514350" indent="-514350">
              <a:buFont typeface="+mj-lt"/>
              <a:buAutoNum type="arabicPeriod"/>
            </a:pPr>
            <a:r>
              <a:rPr lang="ru-RU" dirty="0" smtClean="0"/>
              <a:t>Самопроверка </a:t>
            </a:r>
            <a:r>
              <a:rPr lang="ru-RU" dirty="0"/>
              <a:t>ПО должна выполняться один раз в минуту.</a:t>
            </a:r>
          </a:p>
          <a:p>
            <a:pPr marL="514350" indent="-514350">
              <a:buFont typeface="+mj-lt"/>
              <a:buAutoNum type="arabicPeriod"/>
            </a:pPr>
            <a:r>
              <a:rPr lang="ru-RU" dirty="0" smtClean="0"/>
              <a:t>Если </a:t>
            </a:r>
            <a:r>
              <a:rPr lang="ru-RU" dirty="0"/>
              <a:t>при проверке ПО обнаруживаются ошибки в каких-либо компонентах системы, то выдается звуковое предупреждение, а на мониторе отображается название компонента, в котором обнаружены ошибки. Инъекция инсулина при этом приостанавливается.</a:t>
            </a:r>
          </a:p>
          <a:p>
            <a:pPr marL="514350" indent="-514350">
              <a:buFont typeface="+mj-lt"/>
              <a:buAutoNum type="arabicPeriod"/>
            </a:pPr>
            <a:r>
              <a:rPr lang="ru-RU" dirty="0" smtClean="0"/>
              <a:t>В </a:t>
            </a:r>
            <a:r>
              <a:rPr lang="ru-RU" dirty="0"/>
              <a:t>системе должна быть возможность ручной корректировки дозы, которая позволяет пользователю изменять рассчитанную ранее дозу инсулина.</a:t>
            </a:r>
          </a:p>
          <a:p>
            <a:pPr marL="514350" indent="-514350">
              <a:buFont typeface="+mj-lt"/>
              <a:buAutoNum type="arabicPeriod"/>
            </a:pPr>
            <a:r>
              <a:rPr lang="ru-RU" dirty="0" smtClean="0"/>
              <a:t>Новое </a:t>
            </a:r>
            <a:r>
              <a:rPr lang="ru-RU" dirty="0"/>
              <a:t>значение дозы должно быть не больше установленного предельного значения. Таких предельных значений может быть несколько, если система конфигурируется медицинским персоналом.</a:t>
            </a:r>
          </a:p>
          <a:p>
            <a:endParaRPr lang="ru-RU" dirty="0"/>
          </a:p>
        </p:txBody>
      </p:sp>
    </p:spTree>
    <p:extLst>
      <p:ext uri="{BB962C8B-B14F-4D97-AF65-F5344CB8AC3E}">
        <p14:creationId xmlns:p14="http://schemas.microsoft.com/office/powerpoint/2010/main" val="738457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585787"/>
            <a:ext cx="10515600" cy="6043613"/>
          </a:xfrm>
        </p:spPr>
        <p:txBody>
          <a:bodyPr>
            <a:normAutofit fontScale="92500" lnSpcReduction="20000"/>
          </a:bodyPr>
          <a:lstStyle/>
          <a:p>
            <a:pPr marL="0" indent="0">
              <a:buNone/>
            </a:pPr>
            <a:r>
              <a:rPr lang="ru-RU" dirty="0" smtClean="0"/>
              <a:t>   Как </a:t>
            </a:r>
            <a:r>
              <a:rPr lang="ru-RU" dirty="0"/>
              <a:t>следует из приведенного примера анализа рисков, желательно назначить ответственное лицо (специалиста), который отвечал бы за безопасность будущей системы, но не участвовал в ее разработке. Задача такого специалиста – следить, чтобы все необходимые мероприятия для обеспечения безопасности были выполнены и описаны в соответствующих документах. Заказчик системы может также потребовать независимого проверяющего по обеспечению безопасности из сторонней организации, который будет отчитываться непосредственно перед заказчиком.</a:t>
            </a:r>
          </a:p>
          <a:p>
            <a:pPr marL="0" indent="0">
              <a:buNone/>
            </a:pPr>
            <a:r>
              <a:rPr lang="ru-RU" dirty="0" smtClean="0"/>
              <a:t>   В </a:t>
            </a:r>
            <a:r>
              <a:rPr lang="ru-RU" dirty="0"/>
              <a:t>большинстве случаев отвечать за обеспечение безопасности должны дипломированные специалисты. В Великобритании такими специалистами, как правило, являются сотрудники проектных институтов и квалифицированные инженеры. За обеспечение безопасности не должны отвечать малоопытные некомпетентные инженеры. Не следует привлекать для этого и специалистов по программному обеспечению. Возможно, в будущем, в соответствии с более развитыми стандартами процесса разработки критического ПО, потребуется, чтобы инженеры, отвечающие за обеспечение безопасности, были дипломированными специалистами соответствующего профиля.</a:t>
            </a:r>
          </a:p>
        </p:txBody>
      </p:sp>
    </p:spTree>
    <p:extLst>
      <p:ext uri="{BB962C8B-B14F-4D97-AF65-F5344CB8AC3E}">
        <p14:creationId xmlns:p14="http://schemas.microsoft.com/office/powerpoint/2010/main" val="13654873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3.4</a:t>
            </a:r>
            <a:r>
              <a:rPr lang="ru-RU" b="1" dirty="0"/>
              <a:t>. Контроль безопасности </a:t>
            </a:r>
            <a:r>
              <a:rPr lang="ru-RU" b="1" dirty="0" smtClean="0"/>
              <a:t>исполнения</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В </a:t>
            </a:r>
            <a:r>
              <a:rPr lang="ru-RU" dirty="0"/>
              <a:t>отличие от обычного программирования, при безопасном в программу добавляются дополнительные операторы для проверки наличия ошибок в системе. Подобная технология может использоваться и в системах, критических по обеспечению безопасности. В программу добавляется контрольный код, который проверяет ограничения безопасности, и в случае их нарушения включается обработка исключительной ситуации. Ограничения безопасности можно представить в виде формальных условий. Эти условия являются предикатами, описывающими ограничения, которые должны выполняться перед следующим исполняемым оператором. В системах с критическими требованиями безопасности, формальные условия должны создаваться на основе спецификации требований безопасности. Такие ограничения безопасности более полно обеспечивают надежное поведение системы.</a:t>
            </a:r>
          </a:p>
          <a:p>
            <a:pPr marL="0" indent="0">
              <a:buNone/>
            </a:pPr>
            <a:r>
              <a:rPr lang="ru-RU" dirty="0" smtClean="0"/>
              <a:t>   Особое </a:t>
            </a:r>
            <a:r>
              <a:rPr lang="ru-RU" dirty="0"/>
              <a:t>значение имеют условия для обеспечения безопасности взаимодействий компонентов системы. Например, в системе инъекции инсулина при регулировании дозы в блок инъекции может поступить сигнал на увеличенную дозу инсулина (листинг 12.2). Максимально допустимое увеличение дозы инсулина можно определить заранее и включить в систему в виде формального условия.</a:t>
            </a:r>
          </a:p>
        </p:txBody>
      </p:sp>
    </p:spTree>
    <p:extLst>
      <p:ext uri="{BB962C8B-B14F-4D97-AF65-F5344CB8AC3E}">
        <p14:creationId xmlns:p14="http://schemas.microsoft.com/office/powerpoint/2010/main" val="666295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4325"/>
            <a:ext cx="10515600" cy="6243638"/>
          </a:xfrm>
        </p:spPr>
        <p:txBody>
          <a:bodyPr>
            <a:normAutofit fontScale="85000" lnSpcReduction="20000"/>
          </a:bodyPr>
          <a:lstStyle/>
          <a:p>
            <a:pPr marL="0" indent="0">
              <a:buNone/>
            </a:pPr>
            <a:r>
              <a:rPr lang="ru-RU" b="1" dirty="0"/>
              <a:t>Листинг 12.2. Управление инъекцией инсулина</a:t>
            </a:r>
          </a:p>
          <a:p>
            <a:pPr marL="0" indent="0">
              <a:buNone/>
            </a:pPr>
            <a:r>
              <a:rPr lang="ru-RU" dirty="0"/>
              <a:t> </a:t>
            </a:r>
          </a:p>
          <a:p>
            <a:pPr marL="0" indent="0">
              <a:buNone/>
            </a:pPr>
            <a:r>
              <a:rPr lang="en-US" dirty="0"/>
              <a:t>static void </a:t>
            </a:r>
            <a:r>
              <a:rPr lang="en-US" dirty="0" err="1"/>
              <a:t>administerlnsulin</a:t>
            </a:r>
            <a:r>
              <a:rPr lang="en-US" dirty="0"/>
              <a:t> ( ) throws </a:t>
            </a:r>
            <a:r>
              <a:rPr lang="en-US" dirty="0" err="1"/>
              <a:t>SafetyException</a:t>
            </a:r>
            <a:r>
              <a:rPr lang="en-US" dirty="0"/>
              <a:t> { </a:t>
            </a:r>
            <a:endParaRPr lang="ru-RU" dirty="0"/>
          </a:p>
          <a:p>
            <a:pPr marL="0" indent="0">
              <a:buNone/>
            </a:pPr>
            <a:r>
              <a:rPr lang="en-US" dirty="0" err="1"/>
              <a:t>int</a:t>
            </a:r>
            <a:r>
              <a:rPr lang="en-US" dirty="0"/>
              <a:t> </a:t>
            </a:r>
            <a:r>
              <a:rPr lang="en-US" dirty="0" err="1"/>
              <a:t>maxlncrements</a:t>
            </a:r>
            <a:r>
              <a:rPr lang="en-US" dirty="0"/>
              <a:t> = </a:t>
            </a:r>
            <a:r>
              <a:rPr lang="en-US" dirty="0" err="1"/>
              <a:t>InsulinPump.maxDose</a:t>
            </a:r>
            <a:r>
              <a:rPr lang="en-US" dirty="0"/>
              <a:t> / 8; </a:t>
            </a:r>
            <a:endParaRPr lang="ru-RU" dirty="0"/>
          </a:p>
          <a:p>
            <a:pPr marL="0" indent="0">
              <a:buNone/>
            </a:pPr>
            <a:r>
              <a:rPr lang="en-US" dirty="0" err="1"/>
              <a:t>int</a:t>
            </a:r>
            <a:r>
              <a:rPr lang="en-US" dirty="0"/>
              <a:t> increments = </a:t>
            </a:r>
            <a:r>
              <a:rPr lang="en-US" dirty="0" err="1"/>
              <a:t>InsulinPump.currentDose</a:t>
            </a:r>
            <a:r>
              <a:rPr lang="en-US" dirty="0"/>
              <a:t> / 8; </a:t>
            </a:r>
            <a:endParaRPr lang="ru-RU" dirty="0"/>
          </a:p>
          <a:p>
            <a:pPr marL="0" indent="0">
              <a:buNone/>
            </a:pPr>
            <a:r>
              <a:rPr lang="en-US" dirty="0"/>
              <a:t>// </a:t>
            </a:r>
            <a:r>
              <a:rPr lang="ru-RU" dirty="0"/>
              <a:t>проверка условия</a:t>
            </a:r>
            <a:r>
              <a:rPr lang="en-US" dirty="0"/>
              <a:t> </a:t>
            </a:r>
            <a:r>
              <a:rPr lang="en-US" dirty="0" err="1"/>
              <a:t>currentDose</a:t>
            </a:r>
            <a:r>
              <a:rPr lang="en-US" dirty="0"/>
              <a:t> </a:t>
            </a:r>
            <a:r>
              <a:rPr lang="en-US" i="1" dirty="0"/>
              <a:t>&lt;= </a:t>
            </a:r>
            <a:r>
              <a:rPr lang="en-US" dirty="0" err="1"/>
              <a:t>InsulinPump.maxDose</a:t>
            </a:r>
            <a:r>
              <a:rPr lang="en-US" dirty="0"/>
              <a:t> </a:t>
            </a:r>
            <a:endParaRPr lang="ru-RU" dirty="0"/>
          </a:p>
          <a:p>
            <a:pPr marL="0" indent="0">
              <a:buNone/>
            </a:pPr>
            <a:r>
              <a:rPr lang="en-US" dirty="0"/>
              <a:t>if (</a:t>
            </a:r>
            <a:r>
              <a:rPr lang="en-US" dirty="0" err="1"/>
              <a:t>InsulinPump.currentDose</a:t>
            </a:r>
            <a:r>
              <a:rPr lang="en-US" dirty="0"/>
              <a:t> &gt; </a:t>
            </a:r>
            <a:r>
              <a:rPr lang="en-US" dirty="0" err="1"/>
              <a:t>InsulinPump.maxDose</a:t>
            </a:r>
            <a:r>
              <a:rPr lang="en-US" dirty="0"/>
              <a:t>)</a:t>
            </a:r>
            <a:endParaRPr lang="ru-RU" dirty="0"/>
          </a:p>
          <a:p>
            <a:pPr marL="0" indent="0">
              <a:buNone/>
            </a:pPr>
            <a:r>
              <a:rPr lang="en-US" dirty="0"/>
              <a:t>throw new </a:t>
            </a:r>
            <a:r>
              <a:rPr lang="en-US" dirty="0" err="1"/>
              <a:t>SafetyException</a:t>
            </a:r>
            <a:r>
              <a:rPr lang="en-US" dirty="0"/>
              <a:t> (</a:t>
            </a:r>
            <a:r>
              <a:rPr lang="en-US" dirty="0" err="1"/>
              <a:t>Pump.doseHigh</a:t>
            </a:r>
            <a:r>
              <a:rPr lang="en-US" dirty="0"/>
              <a:t>); </a:t>
            </a:r>
            <a:endParaRPr lang="ru-RU" dirty="0"/>
          </a:p>
          <a:p>
            <a:pPr marL="0" indent="0">
              <a:buNone/>
            </a:pPr>
            <a:r>
              <a:rPr lang="en-US" dirty="0"/>
              <a:t>else</a:t>
            </a:r>
            <a:endParaRPr lang="ru-RU" dirty="0"/>
          </a:p>
          <a:p>
            <a:pPr marL="0" indent="0">
              <a:buNone/>
            </a:pPr>
            <a:r>
              <a:rPr lang="en-US" dirty="0"/>
              <a:t>for (</a:t>
            </a:r>
            <a:r>
              <a:rPr lang="en-US" dirty="0" err="1"/>
              <a:t>int</a:t>
            </a:r>
            <a:r>
              <a:rPr lang="en-US" dirty="0"/>
              <a:t> </a:t>
            </a:r>
            <a:r>
              <a:rPr lang="en-US" dirty="0" err="1"/>
              <a:t>i</a:t>
            </a:r>
            <a:r>
              <a:rPr lang="en-US" dirty="0"/>
              <a:t> = 1 ; </a:t>
            </a:r>
            <a:r>
              <a:rPr lang="en-US" dirty="0" err="1"/>
              <a:t>i</a:t>
            </a:r>
            <a:r>
              <a:rPr lang="en-US" dirty="0"/>
              <a:t> &lt;= increments; </a:t>
            </a:r>
            <a:r>
              <a:rPr lang="en-US" dirty="0" err="1"/>
              <a:t>i</a:t>
            </a:r>
            <a:r>
              <a:rPr lang="en-US" dirty="0"/>
              <a:t>++)</a:t>
            </a:r>
            <a:endParaRPr lang="ru-RU" dirty="0"/>
          </a:p>
          <a:p>
            <a:pPr marL="0" indent="0">
              <a:buNone/>
            </a:pPr>
            <a:r>
              <a:rPr lang="en-US" dirty="0"/>
              <a:t>{</a:t>
            </a:r>
            <a:endParaRPr lang="ru-RU" dirty="0"/>
          </a:p>
          <a:p>
            <a:pPr marL="0" indent="0">
              <a:buNone/>
            </a:pPr>
            <a:r>
              <a:rPr lang="en-US" dirty="0" err="1"/>
              <a:t>generateSignal</a:t>
            </a:r>
            <a:r>
              <a:rPr lang="en-US" dirty="0"/>
              <a:t> ( ); </a:t>
            </a:r>
            <a:endParaRPr lang="ru-RU" dirty="0"/>
          </a:p>
          <a:p>
            <a:pPr marL="0" indent="0">
              <a:buNone/>
            </a:pPr>
            <a:r>
              <a:rPr lang="en-US" dirty="0"/>
              <a:t>if (</a:t>
            </a:r>
            <a:r>
              <a:rPr lang="en-US" dirty="0" err="1"/>
              <a:t>i</a:t>
            </a:r>
            <a:r>
              <a:rPr lang="en-US" dirty="0"/>
              <a:t> &gt; </a:t>
            </a:r>
            <a:r>
              <a:rPr lang="en-US" dirty="0" err="1"/>
              <a:t>maxlncrements</a:t>
            </a:r>
            <a:r>
              <a:rPr lang="en-US" dirty="0"/>
              <a:t>)</a:t>
            </a:r>
            <a:endParaRPr lang="ru-RU" dirty="0"/>
          </a:p>
          <a:p>
            <a:pPr marL="0" indent="0">
              <a:buNone/>
            </a:pPr>
            <a:r>
              <a:rPr lang="en-US" dirty="0"/>
              <a:t>throw hew </a:t>
            </a:r>
            <a:r>
              <a:rPr lang="en-US" dirty="0" err="1"/>
              <a:t>SafetyException</a:t>
            </a:r>
            <a:r>
              <a:rPr lang="en-US" dirty="0"/>
              <a:t> (</a:t>
            </a:r>
            <a:r>
              <a:rPr lang="en-US" dirty="0" err="1"/>
              <a:t>Pump.incorrectlncrements</a:t>
            </a:r>
            <a:r>
              <a:rPr lang="en-US" dirty="0"/>
              <a:t>) ;</a:t>
            </a:r>
            <a:endParaRPr lang="ru-RU" dirty="0"/>
          </a:p>
          <a:p>
            <a:pPr marL="0" indent="0">
              <a:buNone/>
            </a:pPr>
            <a:r>
              <a:rPr lang="ru-RU" dirty="0"/>
              <a:t>} </a:t>
            </a:r>
          </a:p>
          <a:p>
            <a:pPr marL="0" indent="0">
              <a:buNone/>
            </a:pPr>
            <a:r>
              <a:rPr lang="ru-RU" dirty="0"/>
              <a:t>}// </a:t>
            </a:r>
            <a:r>
              <a:rPr lang="en-US" dirty="0" err="1"/>
              <a:t>administerlnsulin</a:t>
            </a:r>
            <a:endParaRPr lang="ru-RU" dirty="0"/>
          </a:p>
        </p:txBody>
      </p:sp>
    </p:spTree>
    <p:extLst>
      <p:ext uri="{BB962C8B-B14F-4D97-AF65-F5344CB8AC3E}">
        <p14:creationId xmlns:p14="http://schemas.microsoft.com/office/powerpoint/2010/main" val="35637050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28775"/>
            <a:ext cx="10515600" cy="4548188"/>
          </a:xfrm>
        </p:spPr>
        <p:txBody>
          <a:bodyPr/>
          <a:lstStyle/>
          <a:p>
            <a:pPr marL="0" indent="0">
              <a:buNone/>
            </a:pPr>
            <a:r>
              <a:rPr lang="ru-RU" dirty="0" smtClean="0"/>
              <a:t>   Если </a:t>
            </a:r>
            <a:r>
              <a:rPr lang="ru-RU" dirty="0"/>
              <a:t>при вычислении значения переменной </a:t>
            </a:r>
            <a:r>
              <a:rPr lang="en-US" b="1" dirty="0" err="1"/>
              <a:t>currentDose</a:t>
            </a:r>
            <a:r>
              <a:rPr lang="ru-RU" dirty="0"/>
              <a:t> (текущая доза) возникает ошибка, то происходит прерывание программы. Сигнал на чрезмерную дозу инсулина не выдается, так как контрольное условие гарантирует, что система выдаст дозу, не большую, чем </a:t>
            </a:r>
            <a:r>
              <a:rPr lang="en-US" b="1" dirty="0" err="1"/>
              <a:t>maxDose</a:t>
            </a:r>
            <a:r>
              <a:rPr lang="ru-RU" dirty="0"/>
              <a:t> (максимальная доза). В принципе большая часть кода с условиями безопасности может быть создана автоматически с помощью препроцессора обработки условий. Однако такой способ не всегда приемлем, часто код контрольных условий создается вручную.</a:t>
            </a:r>
          </a:p>
        </p:txBody>
      </p:sp>
    </p:spTree>
    <p:extLst>
      <p:ext uri="{BB962C8B-B14F-4D97-AF65-F5344CB8AC3E}">
        <p14:creationId xmlns:p14="http://schemas.microsoft.com/office/powerpoint/2010/main" val="157154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2"/>
            <a:ext cx="10515600" cy="5915025"/>
          </a:xfrm>
        </p:spPr>
        <p:txBody>
          <a:bodyPr>
            <a:normAutofit fontScale="77500" lnSpcReduction="20000"/>
          </a:bodyPr>
          <a:lstStyle/>
          <a:p>
            <a:pPr marL="0" indent="0">
              <a:buNone/>
            </a:pPr>
            <a:r>
              <a:rPr lang="en-US" dirty="0" smtClean="0"/>
              <a:t>   </a:t>
            </a:r>
            <a:r>
              <a:rPr lang="ru-RU" dirty="0" smtClean="0"/>
              <a:t>По </a:t>
            </a:r>
            <a:r>
              <a:rPr lang="ru-RU" dirty="0"/>
              <a:t>указанным выше причинам стоимость процесса верификации и аттестации для критических систем обычно значительно выше, чем для других систем. Нет ничего удивительного в том, что на верификацию и аттестацию критических систем приходится более 50% от полной стоимости разработки. Конечно, такие расходы оправдывают себя, если удается избежать дорогостоящих отказов системы. Например, в 1996 году вследствие отказа программного обеспечения, установленного на ракете </a:t>
            </a:r>
            <a:r>
              <a:rPr lang="en-US" dirty="0"/>
              <a:t>Ariane</a:t>
            </a:r>
            <a:r>
              <a:rPr lang="ru-RU" dirty="0"/>
              <a:t> 5, потеряно несколько спутников, стоимостью сотни миллионов долларов.</a:t>
            </a:r>
          </a:p>
          <a:p>
            <a:pPr marL="0" indent="0">
              <a:buNone/>
            </a:pPr>
            <a:r>
              <a:rPr lang="en-US" dirty="0" smtClean="0"/>
              <a:t>   </a:t>
            </a:r>
            <a:r>
              <a:rPr lang="ru-RU" dirty="0" smtClean="0"/>
              <a:t>В </a:t>
            </a:r>
            <a:r>
              <a:rPr lang="ru-RU" dirty="0"/>
              <a:t>процессе аттестации критических систем кроме непосредственной аттестации систем должна также проводиться аттестация процессов, используемых при ее разработке. На качество системы влияет качество процессов разработки ПО. Поэтому при создании систем с высокими требованиями надежности необходимо прежде всего обеспечить четкое соблюдение стандартов процесса разработки.</a:t>
            </a:r>
          </a:p>
          <a:p>
            <a:pPr marL="0" indent="0">
              <a:buNone/>
            </a:pPr>
            <a:r>
              <a:rPr lang="en-US" dirty="0" smtClean="0"/>
              <a:t>   </a:t>
            </a:r>
            <a:r>
              <a:rPr lang="ru-RU" dirty="0" smtClean="0"/>
              <a:t>Такая </a:t>
            </a:r>
            <a:r>
              <a:rPr lang="ru-RU" dirty="0"/>
              <a:t>аттестация процесса разработки является неотъемлемой частью стандартов управления качеством </a:t>
            </a:r>
            <a:r>
              <a:rPr lang="en-US" dirty="0"/>
              <a:t>ISO</a:t>
            </a:r>
            <a:r>
              <a:rPr lang="ru-RU" dirty="0"/>
              <a:t> 9000. Согласно этим стандартам, на все используемые процессы разработки и связанные с ними процессы, обеспечивающие их соблюдение, должна быть документация. Как правило, требуется иметь систему сертификации полноты и завершенности процессов разработки и проверки качества промежуточных и конечного продуктов, например, в виде специальных форм. Стандарты </a:t>
            </a:r>
            <a:r>
              <a:rPr lang="en-US" dirty="0"/>
              <a:t>ISO</a:t>
            </a:r>
            <a:r>
              <a:rPr lang="ru-RU" dirty="0"/>
              <a:t> 9000 определяют, какие промежуточные продукты процесса должны производиться и контролироваться, и кто отвечает за их производство и проверку. Использование форм, которые описывают процесс анализа системных отказов, рассматривается в разделе </a:t>
            </a:r>
            <a:r>
              <a:rPr lang="ru-RU" dirty="0" smtClean="0"/>
              <a:t>3.3</a:t>
            </a:r>
            <a:r>
              <a:rPr lang="ru-RU" dirty="0"/>
              <a:t>.</a:t>
            </a:r>
          </a:p>
        </p:txBody>
      </p:sp>
    </p:spTree>
    <p:extLst>
      <p:ext uri="{BB962C8B-B14F-4D97-AF65-F5344CB8AC3E}">
        <p14:creationId xmlns:p14="http://schemas.microsoft.com/office/powerpoint/2010/main" val="27109087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a:t>
            </a:r>
            <a:r>
              <a:rPr lang="ru-RU" b="1" dirty="0"/>
              <a:t>. Оценивание защищенности </a:t>
            </a:r>
            <a:r>
              <a:rPr lang="ru-RU" b="1" dirty="0" smtClean="0"/>
              <a:t>ПО</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ru-RU" dirty="0" smtClean="0"/>
              <a:t>   В </a:t>
            </a:r>
            <a:r>
              <a:rPr lang="ru-RU" dirty="0"/>
              <a:t>настоящее время оценивание защищенности системы приобретает большое значение, поскольку все чаще системы объединяются посредством </a:t>
            </a:r>
            <a:r>
              <a:rPr lang="en-US" dirty="0"/>
              <a:t>Internet</a:t>
            </a:r>
            <a:r>
              <a:rPr lang="ru-RU" dirty="0"/>
              <a:t>. </a:t>
            </a:r>
            <a:r>
              <a:rPr lang="ru-RU" dirty="0" smtClean="0"/>
              <a:t>Требования </a:t>
            </a:r>
            <a:r>
              <a:rPr lang="ru-RU" dirty="0"/>
              <a:t>защищенности в некоторых отношениях подобны требованиям безопасности. В частности, они определяют нештатное поведение системы, а не ее "рабочее" поведение. Однако, как правило, невозможно определить это поведение в виде простых ограничений, контролируемых системой.</a:t>
            </a:r>
          </a:p>
          <a:p>
            <a:pPr marL="0" indent="0">
              <a:buNone/>
            </a:pPr>
            <a:r>
              <a:rPr lang="ru-RU" dirty="0" smtClean="0"/>
              <a:t>   Основное </a:t>
            </a:r>
            <a:r>
              <a:rPr lang="ru-RU" dirty="0"/>
              <a:t>отличие между</a:t>
            </a:r>
            <a:r>
              <a:rPr lang="ru-RU" i="1" dirty="0"/>
              <a:t> </a:t>
            </a:r>
            <a:r>
              <a:rPr lang="ru-RU" dirty="0"/>
              <a:t>безопасностью и защищенностью состоит в том, что проблемы безопасности обычно имеют случайный характер, в то время как атаки на защищенность системы совершаются преднамеренно. Даже в тех системах, которые используются уже много лет, изобретательный взломщик может найти новый способ проникнуть в систему, которая до сих пор считалась защищенной. Например, долгое время считавшийся безопасным алгоритм шифрования данных </a:t>
            </a:r>
            <a:r>
              <a:rPr lang="en-US" dirty="0"/>
              <a:t>RSA</a:t>
            </a:r>
            <a:r>
              <a:rPr lang="ru-RU" dirty="0"/>
              <a:t> был взломан в 1999 году.</a:t>
            </a:r>
          </a:p>
        </p:txBody>
      </p:sp>
    </p:spTree>
    <p:extLst>
      <p:ext uri="{BB962C8B-B14F-4D97-AF65-F5344CB8AC3E}">
        <p14:creationId xmlns:p14="http://schemas.microsoft.com/office/powerpoint/2010/main" val="1014318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500062"/>
            <a:ext cx="10515600" cy="5957888"/>
          </a:xfrm>
        </p:spPr>
        <p:txBody>
          <a:bodyPr>
            <a:normAutofit fontScale="77500" lnSpcReduction="20000"/>
          </a:bodyPr>
          <a:lstStyle/>
          <a:p>
            <a:pPr marL="0" indent="0">
              <a:buNone/>
            </a:pPr>
            <a:r>
              <a:rPr lang="ru-RU" dirty="0" smtClean="0"/>
              <a:t>   Существует четыре дополняющих друг друга метода проверки защищенности.</a:t>
            </a:r>
          </a:p>
          <a:p>
            <a:pPr marL="0" indent="0">
              <a:buNone/>
            </a:pPr>
            <a:r>
              <a:rPr lang="ru-RU" dirty="0"/>
              <a:t> </a:t>
            </a:r>
          </a:p>
          <a:p>
            <a:pPr marL="514350" indent="-514350">
              <a:buFont typeface="+mj-lt"/>
              <a:buAutoNum type="arabicPeriod"/>
            </a:pPr>
            <a:r>
              <a:rPr lang="ru-RU" i="1" dirty="0" smtClean="0"/>
              <a:t>Аттестация</a:t>
            </a:r>
            <a:r>
              <a:rPr lang="ru-RU" i="1" dirty="0"/>
              <a:t>, основанная на предыдущем опыте. </a:t>
            </a:r>
            <a:r>
              <a:rPr lang="ru-RU" dirty="0"/>
              <a:t>Здесь система анализируется по отношению к различным типам атак, известных группе аттестации. Данный тип аттестации обычно проводится совместно с аттестацией, выполняемой инструментальными средствами.</a:t>
            </a:r>
          </a:p>
          <a:p>
            <a:pPr marL="514350" indent="-514350">
              <a:buFont typeface="+mj-lt"/>
              <a:buAutoNum type="arabicPeriod"/>
            </a:pPr>
            <a:r>
              <a:rPr lang="ru-RU" i="1" dirty="0" smtClean="0"/>
              <a:t>Аттестация </a:t>
            </a:r>
            <a:r>
              <a:rPr lang="ru-RU" i="1" dirty="0"/>
              <a:t>инструментальными средствами. </a:t>
            </a:r>
            <a:r>
              <a:rPr lang="ru-RU" dirty="0"/>
              <a:t>Здесь для анализа системы используются разные инструменты защищенности, например, программа проверки паролей. Данный метод дополняет аттестацию, основанную на предыдущем опыте.</a:t>
            </a:r>
          </a:p>
          <a:p>
            <a:pPr marL="514350" indent="-514350">
              <a:buFont typeface="+mj-lt"/>
              <a:buAutoNum type="arabicPeriod"/>
            </a:pPr>
            <a:r>
              <a:rPr lang="ru-RU" i="1" dirty="0" smtClean="0"/>
              <a:t>Команда </a:t>
            </a:r>
            <a:r>
              <a:rPr lang="ru-RU" i="1" dirty="0"/>
              <a:t>взлома. </a:t>
            </a:r>
            <a:r>
              <a:rPr lang="ru-RU" dirty="0"/>
              <a:t>Команда ставит перед собой цель – взломать систему разными способами. Например, моделируются атаки на систему.</a:t>
            </a:r>
          </a:p>
          <a:p>
            <a:pPr marL="514350" indent="-514350">
              <a:buFont typeface="+mj-lt"/>
              <a:buAutoNum type="arabicPeriod"/>
            </a:pPr>
            <a:r>
              <a:rPr lang="ru-RU" i="1" dirty="0" smtClean="0"/>
              <a:t>Формальная </a:t>
            </a:r>
            <a:r>
              <a:rPr lang="ru-RU" i="1" dirty="0"/>
              <a:t>верификация. </a:t>
            </a:r>
            <a:r>
              <a:rPr lang="ru-RU" dirty="0"/>
              <a:t>Выполняется проверка системы на соответствие формальной спецификации защищенности. Этот метод не имеет широкого применения.</a:t>
            </a:r>
          </a:p>
          <a:p>
            <a:pPr marL="0" indent="0">
              <a:buNone/>
            </a:pPr>
            <a:r>
              <a:rPr lang="ru-RU" dirty="0"/>
              <a:t> </a:t>
            </a:r>
          </a:p>
          <a:p>
            <a:pPr marL="0" indent="0">
              <a:buNone/>
            </a:pPr>
            <a:r>
              <a:rPr lang="ru-RU" dirty="0" smtClean="0"/>
              <a:t>   Конечным </a:t>
            </a:r>
            <a:r>
              <a:rPr lang="ru-RU" dirty="0"/>
              <a:t>пользователям очень сложно проверить защищенность системы. Поэтому в Северной Америке и Европе выработаны системы критериев оценки защищенности, которые контролируются специально обученными экспертами. Поставщики готового ПО могут представить на рассмотрение свои конечные продукты для оценки и сертификации по различным критериям защищенности.</a:t>
            </a:r>
          </a:p>
        </p:txBody>
      </p:sp>
    </p:spTree>
    <p:extLst>
      <p:ext uri="{BB962C8B-B14F-4D97-AF65-F5344CB8AC3E}">
        <p14:creationId xmlns:p14="http://schemas.microsoft.com/office/powerpoint/2010/main" val="29695702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150"/>
          </a:xfrm>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a:xfrm>
            <a:off x="838200" y="1300164"/>
            <a:ext cx="10515600" cy="5343524"/>
          </a:xfrm>
        </p:spPr>
        <p:txBody>
          <a:bodyPr>
            <a:normAutofit fontScale="77500" lnSpcReduction="20000"/>
          </a:bodyPr>
          <a:lstStyle/>
          <a:p>
            <a:r>
              <a:rPr lang="ru-RU" dirty="0" smtClean="0"/>
              <a:t>Из-за </a:t>
            </a:r>
            <a:r>
              <a:rPr lang="ru-RU" dirty="0"/>
              <a:t>высокой стоимости последствий отказов в критических системах такие методы верификации и аттестации, как формальная спецификация и доказательства, требующие значительных расходов, могут оказаться рентабельными для критических систем.</a:t>
            </a:r>
          </a:p>
          <a:p>
            <a:r>
              <a:rPr lang="ru-RU" dirty="0" smtClean="0"/>
              <a:t>Статистическое </a:t>
            </a:r>
            <a:r>
              <a:rPr lang="ru-RU" dirty="0"/>
              <a:t>тестирование применяется для оценки безотказности ПО. При этом проводится тестирование системы с наборами тестовых данных, соответствующими операционным профилям данного ПО. Генерация тестовых данных может быть автоматизирована.</a:t>
            </a:r>
          </a:p>
          <a:p>
            <a:r>
              <a:rPr lang="ru-RU" dirty="0" smtClean="0"/>
              <a:t>Модели </a:t>
            </a:r>
            <a:r>
              <a:rPr lang="ru-RU" dirty="0"/>
              <a:t>возрастания безотказности моделируют изменения безотказности в процессе тестирования по мере исправления ошибок в ПО. Модели возрастания безотказности можно использовать для оценивания момента достижения необходимой безотказности и завершения тестирования ПО.</a:t>
            </a:r>
          </a:p>
          <a:p>
            <a:r>
              <a:rPr lang="ru-RU" dirty="0" smtClean="0"/>
              <a:t>Доказательство </a:t>
            </a:r>
            <a:r>
              <a:rPr lang="ru-RU" dirty="0"/>
              <a:t>безопасности является эффективным методом оценивания надежности готового продукта. В ходе доказательства демонстрируется невозможность возникновения отказов в системе. Обычно доказательство безопасности проще, чем доказательство соответствия программы своей спецификации.</a:t>
            </a:r>
          </a:p>
          <a:p>
            <a:r>
              <a:rPr lang="ru-RU" dirty="0" smtClean="0"/>
              <a:t>Аттестацию </a:t>
            </a:r>
            <a:r>
              <a:rPr lang="ru-RU" dirty="0"/>
              <a:t>защищенности можно провести методом анализа, основанного на предыдущем опыте, с помощью инструментальных средств или с помощью команды, имитирующей атаки на систему.</a:t>
            </a:r>
          </a:p>
        </p:txBody>
      </p:sp>
    </p:spTree>
    <p:extLst>
      <p:ext uri="{BB962C8B-B14F-4D97-AF65-F5344CB8AC3E}">
        <p14:creationId xmlns:p14="http://schemas.microsoft.com/office/powerpoint/2010/main" val="508452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p:txBody>
          <a:bodyPr>
            <a:normAutofit lnSpcReduction="10000"/>
          </a:bodyPr>
          <a:lstStyle/>
          <a:p>
            <a:pPr marL="514350" indent="-514350">
              <a:buFont typeface="+mj-lt"/>
              <a:buAutoNum type="arabicPeriod"/>
            </a:pPr>
            <a:r>
              <a:rPr lang="ru-RU" dirty="0" smtClean="0"/>
              <a:t>Объясните</a:t>
            </a:r>
            <a:r>
              <a:rPr lang="ru-RU" dirty="0"/>
              <a:t>, почему практически невозможно проверить безотказность системы, если требование безотказности определено как малое число отказов за время работы системы.</a:t>
            </a:r>
          </a:p>
          <a:p>
            <a:pPr marL="514350" indent="-514350">
              <a:buFont typeface="+mj-lt"/>
              <a:buAutoNum type="arabicPeriod"/>
            </a:pPr>
            <a:r>
              <a:rPr lang="ru-RU" dirty="0" smtClean="0"/>
              <a:t>Этично </a:t>
            </a:r>
            <a:r>
              <a:rPr lang="ru-RU" dirty="0"/>
              <a:t>ли поведение разработчика, который соглашается поставить заказчику программную систему с известными дефектами? Этично ли его поведение, если в данной ситуации он заблаговременно предупредит заказчика о наличии в системе ошибок? Разумно ли заявлять о безотказности системы в таких обстоятельствах?</a:t>
            </a:r>
          </a:p>
          <a:p>
            <a:pPr marL="514350" indent="-514350">
              <a:buFont typeface="+mj-lt"/>
              <a:buAutoNum type="arabicPeriod"/>
            </a:pPr>
            <a:r>
              <a:rPr lang="ru-RU" dirty="0" smtClean="0"/>
              <a:t>Объясните</a:t>
            </a:r>
            <a:r>
              <a:rPr lang="ru-RU" dirty="0"/>
              <a:t>, почему обеспечение безотказности системы не гарантирует безопасность системы.</a:t>
            </a:r>
          </a:p>
        </p:txBody>
      </p:sp>
    </p:spTree>
    <p:extLst>
      <p:ext uri="{BB962C8B-B14F-4D97-AF65-F5344CB8AC3E}">
        <p14:creationId xmlns:p14="http://schemas.microsoft.com/office/powerpoint/2010/main" val="22768529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6315075"/>
          </a:xfrm>
        </p:spPr>
        <p:txBody>
          <a:bodyPr>
            <a:normAutofit fontScale="62500" lnSpcReduction="20000"/>
          </a:bodyPr>
          <a:lstStyle/>
          <a:p>
            <a:pPr marL="514350" indent="-514350">
              <a:buFont typeface="+mj-lt"/>
              <a:buAutoNum type="arabicPeriod" startAt="4"/>
            </a:pPr>
            <a:r>
              <a:rPr lang="ru-RU" dirty="0" smtClean="0"/>
              <a:t>Система </a:t>
            </a:r>
            <a:r>
              <a:rPr lang="ru-RU" dirty="0"/>
              <a:t>управления дверным замком в системе хранения радиоактивных отходов спроектирована с учетом безопасности обслуживающего персонала. Вход в хранилище разрешен, только когда установлены защитные экраны или если уровень радиации в хранилище ниже некоторого установленного значения (</a:t>
            </a:r>
            <a:r>
              <a:rPr lang="en-US" dirty="0" err="1"/>
              <a:t>dangerLevel</a:t>
            </a:r>
            <a:r>
              <a:rPr lang="ru-RU" dirty="0"/>
              <a:t>). Итак:</a:t>
            </a:r>
          </a:p>
          <a:p>
            <a:r>
              <a:rPr lang="ru-RU" dirty="0" smtClean="0"/>
              <a:t>если </a:t>
            </a:r>
            <a:r>
              <a:rPr lang="ru-RU" dirty="0"/>
              <a:t>контролируемые на расстоянии защитные экраны установлены, зарегистрированный оператор может открыть дверь;</a:t>
            </a:r>
          </a:p>
          <a:p>
            <a:r>
              <a:rPr lang="ru-RU" dirty="0" smtClean="0"/>
              <a:t>если </a:t>
            </a:r>
            <a:r>
              <a:rPr lang="ru-RU" dirty="0"/>
              <a:t>уровень радиоактивности меньше некоторого определенного значения, зарегистрированный оператор может открыть дверь;</a:t>
            </a:r>
          </a:p>
          <a:p>
            <a:r>
              <a:rPr lang="ru-RU" dirty="0" smtClean="0"/>
              <a:t>регистрация </a:t>
            </a:r>
            <a:r>
              <a:rPr lang="ru-RU" dirty="0"/>
              <a:t>оператора определяется посредством ввода им личного входного кода.</a:t>
            </a:r>
          </a:p>
          <a:p>
            <a:pPr marL="514350" indent="-514350">
              <a:buFont typeface="+mj-lt"/>
              <a:buAutoNum type="arabicPeriod" startAt="5"/>
            </a:pPr>
            <a:r>
              <a:rPr lang="ru-RU" dirty="0"/>
              <a:t>Программный код на языке </a:t>
            </a:r>
            <a:r>
              <a:rPr lang="en-US" dirty="0"/>
              <a:t>Java</a:t>
            </a:r>
            <a:r>
              <a:rPr lang="ru-RU" dirty="0"/>
              <a:t>, используемый для управления механизмом дверного замка, представлен в листинге 12.3. Заметим, что безопасное состояние состоит в том, чтобы не разрешить вход в хранилище, если не выполнены перечисленные выше условия.</a:t>
            </a:r>
          </a:p>
          <a:p>
            <a:pPr marL="514350" indent="-514350">
              <a:buFont typeface="+mj-lt"/>
              <a:buAutoNum type="arabicPeriod" startAt="5"/>
            </a:pPr>
            <a:r>
              <a:rPr lang="ru-RU" dirty="0"/>
              <a:t>Покажите, что код в листинге 12.3 потенциально небезопасный. Измените его так, чтобы он стал безопасным.</a:t>
            </a:r>
          </a:p>
          <a:p>
            <a:pPr marL="514350" indent="-514350">
              <a:buFont typeface="+mj-lt"/>
              <a:buAutoNum type="arabicPeriod" startAt="5"/>
            </a:pPr>
            <a:r>
              <a:rPr lang="ru-RU" dirty="0" smtClean="0"/>
              <a:t>Используя </a:t>
            </a:r>
            <a:r>
              <a:rPr lang="ru-RU" dirty="0"/>
              <a:t>спецификацию вычисления дозы в системе управления инъекцией инсулина, по аналогии с программой из листинга 12.1 напишите на языке </a:t>
            </a:r>
            <a:r>
              <a:rPr lang="en-US" dirty="0"/>
              <a:t>Java</a:t>
            </a:r>
            <a:r>
              <a:rPr lang="ru-RU" dirty="0"/>
              <a:t> код метода </a:t>
            </a:r>
            <a:r>
              <a:rPr lang="en-US" dirty="0" err="1"/>
              <a:t>computelnsulin</a:t>
            </a:r>
            <a:r>
              <a:rPr lang="ru-RU" dirty="0"/>
              <a:t>. Постройте неформальное доказательство безопасности этого кода.</a:t>
            </a:r>
          </a:p>
          <a:p>
            <a:pPr marL="514350" indent="-514350">
              <a:buFont typeface="+mj-lt"/>
              <a:buAutoNum type="arabicPeriod" startAt="5"/>
            </a:pPr>
            <a:r>
              <a:rPr lang="ru-RU" dirty="0" smtClean="0"/>
              <a:t>Опишите</a:t>
            </a:r>
            <a:r>
              <a:rPr lang="ru-RU" dirty="0"/>
              <a:t>, как вы проводите аттестацию системы защиты с помощью паролей для разработанных вами приложений. Объясните назначение и применение любого инструментального средства, которое, на ваш взгляд, может оказаться полезным.</a:t>
            </a:r>
          </a:p>
          <a:p>
            <a:pPr marL="514350" indent="-514350">
              <a:buFont typeface="+mj-lt"/>
              <a:buAutoNum type="arabicPeriod" startAt="5"/>
            </a:pPr>
            <a:r>
              <a:rPr lang="ru-RU" dirty="0" smtClean="0"/>
              <a:t>Предположим</a:t>
            </a:r>
            <a:r>
              <a:rPr lang="ru-RU" dirty="0"/>
              <a:t>, что вы представитель группы разработчиков программного обеспечения для химического завода, работа которого вызывает серьезное загрязнение окружающей среды. Ваш руководитель во время интервью на телевидении заявил, что процесс аттестации программной системы всесторонний и ошибок в ней быть не может. Далее он сообщил, что проблемы возникают вследствие неправильных действий операторов, обслуживающих систему. Системные операторы не согласны с такими заявлениями и предлагают бастовать. Как вы будете действовать в сложившейся ситуации?</a:t>
            </a:r>
          </a:p>
        </p:txBody>
      </p:sp>
    </p:spTree>
    <p:extLst>
      <p:ext uri="{BB962C8B-B14F-4D97-AF65-F5344CB8AC3E}">
        <p14:creationId xmlns:p14="http://schemas.microsoft.com/office/powerpoint/2010/main" val="26180864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4300"/>
            <a:ext cx="10515600" cy="6600825"/>
          </a:xfrm>
        </p:spPr>
        <p:txBody>
          <a:bodyPr>
            <a:normAutofit fontScale="55000" lnSpcReduction="20000"/>
          </a:bodyPr>
          <a:lstStyle/>
          <a:p>
            <a:pPr marL="0" indent="0">
              <a:buNone/>
            </a:pPr>
            <a:r>
              <a:rPr lang="ru-RU" b="1" dirty="0"/>
              <a:t>Листинг 12.3. Управление дверным </a:t>
            </a:r>
            <a:r>
              <a:rPr lang="ru-RU" b="1" dirty="0" smtClean="0"/>
              <a:t>замком</a:t>
            </a:r>
            <a:endParaRPr lang="ru-RU" dirty="0"/>
          </a:p>
          <a:p>
            <a:pPr marL="0" indent="0">
              <a:buNone/>
            </a:pPr>
            <a:r>
              <a:rPr lang="en-US" dirty="0" err="1"/>
              <a:t>entryCode</a:t>
            </a:r>
            <a:r>
              <a:rPr lang="en-US" dirty="0"/>
              <a:t> = </a:t>
            </a:r>
            <a:r>
              <a:rPr lang="en-US" dirty="0" err="1"/>
              <a:t>lock.getEntryCode</a:t>
            </a:r>
            <a:r>
              <a:rPr lang="en-US" dirty="0"/>
              <a:t>();</a:t>
            </a:r>
            <a:endParaRPr lang="ru-RU" dirty="0"/>
          </a:p>
          <a:p>
            <a:pPr marL="0" indent="0">
              <a:buNone/>
            </a:pPr>
            <a:r>
              <a:rPr lang="en-US" dirty="0"/>
              <a:t>if(</a:t>
            </a:r>
            <a:r>
              <a:rPr lang="en-US" dirty="0" err="1"/>
              <a:t>entryCode</a:t>
            </a:r>
            <a:r>
              <a:rPr lang="en-US" dirty="0"/>
              <a:t> == </a:t>
            </a:r>
            <a:r>
              <a:rPr lang="en-US" dirty="0" err="1"/>
              <a:t>lock.authorisedCode</a:t>
            </a:r>
            <a:r>
              <a:rPr lang="en-US" dirty="0"/>
              <a:t>)</a:t>
            </a:r>
            <a:endParaRPr lang="ru-RU" dirty="0"/>
          </a:p>
          <a:p>
            <a:pPr marL="0" indent="0">
              <a:buNone/>
            </a:pPr>
            <a:r>
              <a:rPr lang="en-US" dirty="0"/>
              <a:t>{</a:t>
            </a:r>
            <a:endParaRPr lang="ru-RU" dirty="0"/>
          </a:p>
          <a:p>
            <a:pPr marL="0" indent="0">
              <a:buNone/>
            </a:pPr>
            <a:r>
              <a:rPr lang="en-US" dirty="0" err="1"/>
              <a:t>shieldStatus</a:t>
            </a:r>
            <a:r>
              <a:rPr lang="en-US" dirty="0"/>
              <a:t> = </a:t>
            </a:r>
            <a:r>
              <a:rPr lang="en-US" dirty="0" err="1"/>
              <a:t>Shield.getStatus</a:t>
            </a:r>
            <a:r>
              <a:rPr lang="en-US" dirty="0"/>
              <a:t>(); </a:t>
            </a:r>
            <a:endParaRPr lang="ru-RU" dirty="0"/>
          </a:p>
          <a:p>
            <a:pPr marL="0" indent="0">
              <a:buNone/>
            </a:pPr>
            <a:r>
              <a:rPr lang="en-US" dirty="0" err="1"/>
              <a:t>radiationLevel</a:t>
            </a:r>
            <a:r>
              <a:rPr lang="en-US" dirty="0"/>
              <a:t> = </a:t>
            </a:r>
            <a:r>
              <a:rPr lang="en-US" dirty="0" err="1"/>
              <a:t>RadSensor.get</a:t>
            </a:r>
            <a:r>
              <a:rPr lang="en-US" dirty="0"/>
              <a:t>(); </a:t>
            </a:r>
            <a:endParaRPr lang="ru-RU" dirty="0"/>
          </a:p>
          <a:p>
            <a:pPr marL="0" indent="0">
              <a:buNone/>
            </a:pPr>
            <a:r>
              <a:rPr lang="en-US" dirty="0"/>
              <a:t>if(</a:t>
            </a:r>
            <a:r>
              <a:rPr lang="en-US" dirty="0" err="1"/>
              <a:t>radiationLevel</a:t>
            </a:r>
            <a:r>
              <a:rPr lang="en-US" dirty="0"/>
              <a:t> &lt; </a:t>
            </a:r>
            <a:r>
              <a:rPr lang="en-US" dirty="0" err="1"/>
              <a:t>dangerLevel</a:t>
            </a:r>
            <a:r>
              <a:rPr lang="en-US" dirty="0"/>
              <a:t>)</a:t>
            </a:r>
            <a:endParaRPr lang="ru-RU" dirty="0"/>
          </a:p>
          <a:p>
            <a:pPr marL="0" indent="0">
              <a:buNone/>
            </a:pPr>
            <a:r>
              <a:rPr lang="en-US" dirty="0"/>
              <a:t>state = safe ; </a:t>
            </a:r>
            <a:endParaRPr lang="ru-RU" dirty="0"/>
          </a:p>
          <a:p>
            <a:pPr marL="0" indent="0">
              <a:buNone/>
            </a:pPr>
            <a:r>
              <a:rPr lang="en-US" dirty="0"/>
              <a:t>else</a:t>
            </a:r>
            <a:endParaRPr lang="ru-RU" dirty="0"/>
          </a:p>
          <a:p>
            <a:pPr marL="0" indent="0">
              <a:buNone/>
            </a:pPr>
            <a:r>
              <a:rPr lang="en-US" dirty="0"/>
              <a:t>state = unsafe ; </a:t>
            </a:r>
            <a:endParaRPr lang="ru-RU" dirty="0"/>
          </a:p>
          <a:p>
            <a:pPr marL="0" indent="0">
              <a:buNone/>
            </a:pPr>
            <a:r>
              <a:rPr lang="en-US" dirty="0"/>
              <a:t>if(</a:t>
            </a:r>
            <a:r>
              <a:rPr lang="en-US" dirty="0" err="1"/>
              <a:t>shieldStatus</a:t>
            </a:r>
            <a:r>
              <a:rPr lang="en-US" dirty="0"/>
              <a:t> == </a:t>
            </a:r>
            <a:r>
              <a:rPr lang="en-US" dirty="0" err="1"/>
              <a:t>Shield.inPlace</a:t>
            </a:r>
            <a:r>
              <a:rPr lang="en-US" dirty="0"/>
              <a:t>())</a:t>
            </a:r>
            <a:endParaRPr lang="ru-RU" dirty="0"/>
          </a:p>
          <a:p>
            <a:pPr marL="0" indent="0">
              <a:buNone/>
            </a:pPr>
            <a:r>
              <a:rPr lang="en-US" dirty="0"/>
              <a:t>state = safe ; </a:t>
            </a:r>
            <a:endParaRPr lang="ru-RU" dirty="0"/>
          </a:p>
          <a:p>
            <a:pPr marL="0" indent="0">
              <a:buNone/>
            </a:pPr>
            <a:r>
              <a:rPr lang="en-US" dirty="0"/>
              <a:t>if(state == safe) </a:t>
            </a:r>
            <a:endParaRPr lang="ru-RU" dirty="0"/>
          </a:p>
          <a:p>
            <a:pPr marL="0" indent="0">
              <a:buNone/>
            </a:pPr>
            <a:r>
              <a:rPr lang="en-US" dirty="0"/>
              <a:t>{</a:t>
            </a:r>
            <a:endParaRPr lang="ru-RU" dirty="0"/>
          </a:p>
          <a:p>
            <a:pPr marL="0" indent="0">
              <a:buNone/>
            </a:pPr>
            <a:r>
              <a:rPr lang="en-US" dirty="0" err="1"/>
              <a:t>Door.locked</a:t>
            </a:r>
            <a:r>
              <a:rPr lang="en-US" dirty="0"/>
              <a:t> = false ; </a:t>
            </a:r>
            <a:endParaRPr lang="ru-RU" dirty="0"/>
          </a:p>
          <a:p>
            <a:pPr marL="0" indent="0">
              <a:buNone/>
            </a:pPr>
            <a:r>
              <a:rPr lang="en-US" dirty="0" err="1"/>
              <a:t>Door.unlock</a:t>
            </a:r>
            <a:r>
              <a:rPr lang="en-US" dirty="0"/>
              <a:t>(); </a:t>
            </a:r>
            <a:endParaRPr lang="ru-RU" dirty="0"/>
          </a:p>
          <a:p>
            <a:pPr marL="0" indent="0">
              <a:buNone/>
            </a:pPr>
            <a:r>
              <a:rPr lang="en-US" dirty="0"/>
              <a:t>}</a:t>
            </a:r>
            <a:endParaRPr lang="ru-RU" dirty="0"/>
          </a:p>
          <a:p>
            <a:pPr marL="0" indent="0">
              <a:buNone/>
            </a:pPr>
            <a:r>
              <a:rPr lang="en-US" dirty="0"/>
              <a:t>else </a:t>
            </a:r>
            <a:endParaRPr lang="ru-RU" dirty="0"/>
          </a:p>
          <a:p>
            <a:pPr marL="0" indent="0">
              <a:buNone/>
            </a:pPr>
            <a:r>
              <a:rPr lang="en-US" dirty="0"/>
              <a:t>{</a:t>
            </a:r>
            <a:endParaRPr lang="ru-RU" dirty="0"/>
          </a:p>
          <a:p>
            <a:pPr marL="0" indent="0">
              <a:buNone/>
            </a:pPr>
            <a:r>
              <a:rPr lang="en-US" dirty="0" err="1"/>
              <a:t>Door.lock</a:t>
            </a:r>
            <a:r>
              <a:rPr lang="en-US" dirty="0"/>
              <a:t>(); </a:t>
            </a:r>
            <a:endParaRPr lang="ru-RU" dirty="0"/>
          </a:p>
          <a:p>
            <a:pPr marL="0" indent="0">
              <a:buNone/>
            </a:pPr>
            <a:r>
              <a:rPr lang="en-US" dirty="0" err="1"/>
              <a:t>Door.locked</a:t>
            </a:r>
            <a:r>
              <a:rPr lang="en-US" dirty="0"/>
              <a:t> = true; </a:t>
            </a:r>
            <a:endParaRPr lang="ru-RU" dirty="0"/>
          </a:p>
          <a:p>
            <a:pPr marL="0" indent="0">
              <a:buNone/>
            </a:pPr>
            <a:r>
              <a:rPr lang="ru-RU" dirty="0"/>
              <a:t>} </a:t>
            </a:r>
          </a:p>
          <a:p>
            <a:pPr marL="0" indent="0">
              <a:buNone/>
            </a:pPr>
            <a:r>
              <a:rPr lang="ru-RU" dirty="0" smtClean="0"/>
              <a:t>}</a:t>
            </a:r>
            <a:endParaRPr lang="ru-RU" dirty="0"/>
          </a:p>
        </p:txBody>
      </p:sp>
    </p:spTree>
    <p:extLst>
      <p:ext uri="{BB962C8B-B14F-4D97-AF65-F5344CB8AC3E}">
        <p14:creationId xmlns:p14="http://schemas.microsoft.com/office/powerpoint/2010/main" val="3549951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t>1</a:t>
            </a:r>
            <a:r>
              <a:rPr lang="ru-RU" sz="4000" b="1" dirty="0"/>
              <a:t>. Формальные методы и критические </a:t>
            </a:r>
            <a:r>
              <a:rPr lang="ru-RU" sz="4000" b="1" dirty="0" smtClean="0"/>
              <a:t>системы</a:t>
            </a:r>
            <a:endParaRPr lang="ru-RU" sz="4000" dirty="0"/>
          </a:p>
        </p:txBody>
      </p:sp>
      <p:sp>
        <p:nvSpPr>
          <p:cNvPr id="3" name="Объект 2"/>
          <p:cNvSpPr>
            <a:spLocks noGrp="1"/>
          </p:cNvSpPr>
          <p:nvPr>
            <p:ph idx="1"/>
          </p:nvPr>
        </p:nvSpPr>
        <p:spPr/>
        <p:txBody>
          <a:bodyPr>
            <a:normAutofit fontScale="70000" lnSpcReduction="20000"/>
          </a:bodyPr>
          <a:lstStyle/>
          <a:p>
            <a:pPr marL="0" indent="0">
              <a:buNone/>
            </a:pPr>
            <a:r>
              <a:rPr lang="en-US" dirty="0" smtClean="0"/>
              <a:t>   </a:t>
            </a:r>
            <a:r>
              <a:rPr lang="ru-RU" dirty="0" smtClean="0"/>
              <a:t>В </a:t>
            </a:r>
            <a:r>
              <a:rPr lang="ru-RU" dirty="0"/>
              <a:t>организациях, занимающихся разработкой критических систем, все еще продолжаются дебаты о роли формальных методов в процессе разработки систем с критическими требованиями к безопасности и надежности. Использование формальной математической спецификации и связанной с ней верификации является стандартом в Великобритании для систем, критических по обеспечению безопасности. Однако большинство разработчиков критических систем считают формальные методы неэффективными и уверены, что их использование может привести даже к снижению (а не повышению) надежности системы. Формальные методы применяются на двух уровнях разработки критических систем.</a:t>
            </a:r>
          </a:p>
          <a:p>
            <a:pPr marL="0" indent="0">
              <a:buNone/>
            </a:pPr>
            <a:r>
              <a:rPr lang="ru-RU" dirty="0"/>
              <a:t> </a:t>
            </a:r>
          </a:p>
          <a:p>
            <a:pPr marL="514350" indent="-514350">
              <a:buFont typeface="+mj-lt"/>
              <a:buAutoNum type="arabicPeriod"/>
            </a:pPr>
            <a:r>
              <a:rPr lang="ru-RU" dirty="0" smtClean="0"/>
              <a:t>Разработка </a:t>
            </a:r>
            <a:r>
              <a:rPr lang="ru-RU" dirty="0"/>
              <a:t>формальной спецификации системы и математический анализ противоречий в формальной спецификации. Данная методика эффективно выявляет ошибки и упущения в системной спецификации. В этой главе использование формального подхода рассматривается на примере спецификации части системы, отвечающей за инъекции инсулина.</a:t>
            </a:r>
          </a:p>
          <a:p>
            <a:pPr marL="514350" indent="-514350">
              <a:buFont typeface="+mj-lt"/>
              <a:buAutoNum type="arabicPeriod"/>
            </a:pPr>
            <a:r>
              <a:rPr lang="ru-RU" dirty="0" smtClean="0"/>
              <a:t>Формальная </a:t>
            </a:r>
            <a:r>
              <a:rPr lang="ru-RU" dirty="0"/>
              <a:t>верификация для проверки соответствия программного кода системной спецификации. Для формальной верификации нужна формальная спецификация. Формальная верификация эффективно выявляет ошибки, сделанные на этапах программирования и проектирования системы.</a:t>
            </a:r>
          </a:p>
        </p:txBody>
      </p:sp>
    </p:spTree>
    <p:extLst>
      <p:ext uri="{BB962C8B-B14F-4D97-AF65-F5344CB8AC3E}">
        <p14:creationId xmlns:p14="http://schemas.microsoft.com/office/powerpoint/2010/main" val="4009504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8"/>
            <a:ext cx="10515600" cy="6243637"/>
          </a:xfrm>
        </p:spPr>
        <p:txBody>
          <a:bodyPr>
            <a:normAutofit fontScale="70000" lnSpcReduction="20000"/>
          </a:bodyPr>
          <a:lstStyle/>
          <a:p>
            <a:pPr marL="0" indent="0">
              <a:buNone/>
            </a:pPr>
            <a:r>
              <a:rPr lang="en-US" dirty="0" smtClean="0"/>
              <a:t>   </a:t>
            </a:r>
            <a:r>
              <a:rPr lang="ru-RU" dirty="0" smtClean="0"/>
              <a:t>Аргумент </a:t>
            </a:r>
            <a:r>
              <a:rPr lang="ru-RU" dirty="0"/>
              <a:t>за использование формальной спецификации и связанной с ней верификации программ состоит в том, что во время формального специфицирования выполняется тщательный и подробный анализ требований. Этот анализ позволяет выявить потенциальные противоречия и упущения, которые в противном случае могут оказаться незамеченными вплоть до появления рабочей версии системы. Формальная верификация демонстрирует соответствие разрабатываемой программы спецификации.</a:t>
            </a:r>
          </a:p>
          <a:p>
            <a:pPr marL="0" indent="0">
              <a:buNone/>
            </a:pPr>
            <a:r>
              <a:rPr lang="en-US" dirty="0" smtClean="0"/>
              <a:t>   </a:t>
            </a:r>
            <a:r>
              <a:rPr lang="ru-RU" dirty="0" smtClean="0"/>
              <a:t>Против </a:t>
            </a:r>
            <a:r>
              <a:rPr lang="ru-RU" dirty="0"/>
              <a:t>использования формальной спецификации выдвигается следующий аргумент: ее использование требует специальной системы нотаций, пользоваться которой может только специально обученный персонал. Используемая для формальной спецификации система нотаций может оказаться непонятной специалистам в той предметной области, где будет эксплуатироваться система. Поэтому проблемы согласования требований необходимо решить с помощью специальных формальных методов. В этой ситуации разработчики ПО не могут распознать потенциальные проблемы требований, поскольку не являются специалистами в предметной области приложения; специалисты в области приложения также не могут обнаружить проблемы, так как они не понимают спецификацию. Поэтому, несмотря на то что спецификация может быть математически корректной, свойства системы, которые требуются в действительности, в спецификации могут быть не определены.</a:t>
            </a:r>
          </a:p>
          <a:p>
            <a:pPr marL="0" indent="0">
              <a:buNone/>
            </a:pPr>
            <a:r>
              <a:rPr lang="en-US" dirty="0" smtClean="0"/>
              <a:t>   </a:t>
            </a:r>
            <a:r>
              <a:rPr lang="ru-RU" dirty="0" smtClean="0"/>
              <a:t>Верификация </a:t>
            </a:r>
            <a:r>
              <a:rPr lang="ru-RU" dirty="0"/>
              <a:t>нетривиальной системы ПО занимает много времени и требует применения специальных средств и методов, например, методов доказательства теорем и математического оценивания. Поэтому верификация является чрезвычайно дорогостоящим процессом, причем с увеличением размеров системы расходы на формальную верификацию возрастают нелинейно. Именно поэтому многие считают формальную верификацию экономически не выгодной. Такого же уровня надежности или безопасности можно достигнуть с меньшими затратами, используя такие методы верификации, как инспектирование и тестирование системы. Такое утверждение пока невозможно ни подтвердить, ни опровергнуть, поэтому при разработке некоторых систем все равно применяются формальные методы.</a:t>
            </a:r>
          </a:p>
        </p:txBody>
      </p:sp>
    </p:spTree>
    <p:extLst>
      <p:ext uri="{BB962C8B-B14F-4D97-AF65-F5344CB8AC3E}">
        <p14:creationId xmlns:p14="http://schemas.microsoft.com/office/powerpoint/2010/main" val="133374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385763"/>
            <a:ext cx="10515600" cy="6472237"/>
          </a:xfrm>
        </p:spPr>
        <p:txBody>
          <a:bodyPr>
            <a:normAutofit fontScale="70000" lnSpcReduction="20000"/>
          </a:bodyPr>
          <a:lstStyle/>
          <a:p>
            <a:pPr marL="0" indent="0">
              <a:buNone/>
            </a:pPr>
            <a:r>
              <a:rPr lang="en-US" dirty="0" smtClean="0"/>
              <a:t>   </a:t>
            </a:r>
            <a:r>
              <a:rPr lang="ru-RU" dirty="0" smtClean="0"/>
              <a:t>Иногда </a:t>
            </a:r>
            <a:r>
              <a:rPr lang="ru-RU" dirty="0"/>
              <a:t>говорят, что использование формальных методов в процессе разработки системы позволяет создать более надежные и безотказные системы. Несомненно, формальная спецификация содержит меньше противоречий, которые должен разрешать разработчик. Однако формальная спецификация и доказательство не гарантируют, что система окажется надежной на практике, чему есть несколько причин.</a:t>
            </a:r>
          </a:p>
          <a:p>
            <a:pPr marL="0" indent="0">
              <a:buNone/>
            </a:pPr>
            <a:r>
              <a:rPr lang="ru-RU" dirty="0"/>
              <a:t> </a:t>
            </a:r>
          </a:p>
          <a:p>
            <a:pPr marL="514350" indent="-514350">
              <a:buFont typeface="+mj-lt"/>
              <a:buAutoNum type="arabicPeriod"/>
            </a:pPr>
            <a:r>
              <a:rPr lang="ru-RU" i="1" dirty="0" smtClean="0"/>
              <a:t>Спецификация </a:t>
            </a:r>
            <a:r>
              <a:rPr lang="ru-RU" i="1" dirty="0"/>
              <a:t>может не отражать реальных требований пользователей системы. </a:t>
            </a:r>
            <a:r>
              <a:rPr lang="ru-RU" dirty="0"/>
              <a:t>Установлено, что многие ошибки являются следствием ошибок и упущений в системной спецификации, не обнаруженных при создании формальной спецификации. Кроме того, пользователям часто непонятны формальные нотации, поэтому они не могут непосредственно проанализировать формальную спецификацию и обнаружить в ней ошибки и упущения.</a:t>
            </a:r>
          </a:p>
          <a:p>
            <a:pPr marL="514350" indent="-514350">
              <a:buFont typeface="+mj-lt"/>
              <a:buAutoNum type="arabicPeriod"/>
            </a:pPr>
            <a:r>
              <a:rPr lang="ru-RU" i="1" dirty="0" smtClean="0"/>
              <a:t>В </a:t>
            </a:r>
            <a:r>
              <a:rPr lang="ru-RU" i="1" dirty="0"/>
              <a:t>доказательствах могут быть ошибки. </a:t>
            </a:r>
            <a:r>
              <a:rPr lang="ru-RU" dirty="0"/>
              <a:t>Доказательства больших и сложных программ, как правило, также большие и сложные, поэтому часто содержат ошибки.</a:t>
            </a:r>
          </a:p>
          <a:p>
            <a:pPr marL="514350" indent="-514350">
              <a:buFont typeface="+mj-lt"/>
              <a:buAutoNum type="arabicPeriod"/>
            </a:pPr>
            <a:r>
              <a:rPr lang="ru-RU" i="1" dirty="0" smtClean="0"/>
              <a:t>При </a:t>
            </a:r>
            <a:r>
              <a:rPr lang="ru-RU" i="1" dirty="0"/>
              <a:t>доказательстве применяется неверный шаблон использования. </a:t>
            </a:r>
            <a:r>
              <a:rPr lang="ru-RU" dirty="0"/>
              <a:t>Если система используется неверно, то доказательство также может быть неверным.</a:t>
            </a:r>
          </a:p>
          <a:p>
            <a:pPr marL="0" indent="0">
              <a:buNone/>
            </a:pPr>
            <a:r>
              <a:rPr lang="ru-RU" dirty="0"/>
              <a:t> </a:t>
            </a:r>
          </a:p>
          <a:p>
            <a:pPr marL="0" indent="0">
              <a:buNone/>
            </a:pPr>
            <a:r>
              <a:rPr lang="en-US" dirty="0" smtClean="0"/>
              <a:t>   </a:t>
            </a:r>
            <a:r>
              <a:rPr lang="ru-RU" dirty="0" smtClean="0"/>
              <a:t>Несмотря </a:t>
            </a:r>
            <a:r>
              <a:rPr lang="ru-RU" dirty="0"/>
              <a:t>на все эти недостатки, я полагаю, что формальные методы играют важную роль в разработке надежного и безопасного ПО. Формальные спецификации весьма эффективно выявляют проблемы требований, которые являются наиболее распространенными ошибками. Формальная верификация повышает уровень надежности наиболее критических компонентов этих систем. Формальные методы получают все большее распространение, поскольку постоянно растет спрос на надежные системы и увеличивается число специалистов, знакомых с этими методами. Но должно пройти еще немало времени, чтобы использование формальных методов в процессе разработки критических систем стало обычным делом.</a:t>
            </a:r>
          </a:p>
        </p:txBody>
      </p:sp>
    </p:spTree>
    <p:extLst>
      <p:ext uri="{BB962C8B-B14F-4D97-AF65-F5344CB8AC3E}">
        <p14:creationId xmlns:p14="http://schemas.microsoft.com/office/powerpoint/2010/main" val="2711186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2250"/>
            <a:ext cx="10515600" cy="1325563"/>
          </a:xfrm>
        </p:spPr>
        <p:txBody>
          <a:bodyPr/>
          <a:lstStyle/>
          <a:p>
            <a:pPr algn="ctr"/>
            <a:r>
              <a:rPr lang="ru-RU" b="1" dirty="0" smtClean="0"/>
              <a:t>2</a:t>
            </a:r>
            <a:r>
              <a:rPr lang="ru-RU" b="1" dirty="0"/>
              <a:t>. Аттестация </a:t>
            </a:r>
            <a:r>
              <a:rPr lang="ru-RU" b="1" dirty="0" smtClean="0"/>
              <a:t>безотказности</a:t>
            </a:r>
            <a:endParaRPr lang="ru-RU" dirty="0"/>
          </a:p>
        </p:txBody>
      </p:sp>
      <p:sp>
        <p:nvSpPr>
          <p:cNvPr id="3" name="Объект 2"/>
          <p:cNvSpPr>
            <a:spLocks noGrp="1"/>
          </p:cNvSpPr>
          <p:nvPr>
            <p:ph idx="1"/>
          </p:nvPr>
        </p:nvSpPr>
        <p:spPr>
          <a:xfrm>
            <a:off x="838200" y="1668461"/>
            <a:ext cx="10515600" cy="4803775"/>
          </a:xfrm>
        </p:spPr>
        <p:txBody>
          <a:bodyPr>
            <a:normAutofit fontScale="70000" lnSpcReduction="20000"/>
          </a:bodyPr>
          <a:lstStyle/>
          <a:p>
            <a:pPr marL="0" indent="0">
              <a:buNone/>
            </a:pPr>
            <a:r>
              <a:rPr lang="en-US" dirty="0" smtClean="0"/>
              <a:t>   </a:t>
            </a:r>
            <a:r>
              <a:rPr lang="ru-RU" dirty="0" smtClean="0"/>
              <a:t>Для </a:t>
            </a:r>
            <a:r>
              <a:rPr lang="ru-RU" dirty="0"/>
              <a:t>специфицирования требований безотказности систем разработано множество различных числовых показателей. Чтобы быть уверенным, что система соответствует требованиям, необходимо измерить ее показатели безотказности, учитывая работу типичного пользователя</a:t>
            </a:r>
            <a:r>
              <a:rPr lang="ru-RU" dirty="0" smtClean="0"/>
              <a:t>.</a:t>
            </a:r>
            <a:endParaRPr lang="ru-RU" dirty="0"/>
          </a:p>
          <a:p>
            <a:pPr marL="0" indent="0">
              <a:buNone/>
            </a:pPr>
            <a:r>
              <a:rPr lang="en-US" dirty="0" smtClean="0"/>
              <a:t>   </a:t>
            </a:r>
            <a:r>
              <a:rPr lang="ru-RU" dirty="0" smtClean="0"/>
              <a:t>Процесс </a:t>
            </a:r>
            <a:r>
              <a:rPr lang="ru-RU" dirty="0"/>
              <a:t>измерения показателей безотказности системы представлен на рис. 12.1; он состоит из четырех этапов.</a:t>
            </a:r>
          </a:p>
          <a:p>
            <a:pPr marL="0" indent="0">
              <a:buNone/>
            </a:pPr>
            <a:r>
              <a:rPr lang="ru-RU" dirty="0"/>
              <a:t> </a:t>
            </a:r>
          </a:p>
          <a:p>
            <a:pPr marL="514350" indent="-514350">
              <a:buFont typeface="+mj-lt"/>
              <a:buAutoNum type="arabicPeriod"/>
            </a:pPr>
            <a:r>
              <a:rPr lang="ru-RU" dirty="0" smtClean="0"/>
              <a:t>На </a:t>
            </a:r>
            <a:r>
              <a:rPr lang="ru-RU" dirty="0"/>
              <a:t>этапе определения операционного профиля изучаются аналогичные существующие системы. Операционный профиль задает разные классы входных данных системы и вероятность их ввода в нормальных режимах ее работы. Этот этап рассматривается в следующем разделе.</a:t>
            </a:r>
          </a:p>
          <a:p>
            <a:pPr marL="514350" indent="-514350">
              <a:buFont typeface="+mj-lt"/>
              <a:buAutoNum type="arabicPeriod"/>
            </a:pPr>
            <a:r>
              <a:rPr lang="ru-RU" dirty="0" smtClean="0"/>
              <a:t>Подбирается </a:t>
            </a:r>
            <a:r>
              <a:rPr lang="ru-RU" dirty="0"/>
              <a:t>множество тестовых данных (иногда с помощью генератора тестовых данных), соответствующих операционному профилю.</a:t>
            </a:r>
          </a:p>
          <a:p>
            <a:pPr marL="514350" indent="-514350">
              <a:buFont typeface="+mj-lt"/>
              <a:buAutoNum type="arabicPeriod"/>
            </a:pPr>
            <a:r>
              <a:rPr lang="ru-RU" dirty="0" smtClean="0"/>
              <a:t>Проводится </a:t>
            </a:r>
            <a:r>
              <a:rPr lang="ru-RU" dirty="0"/>
              <a:t>тестирование системы с подобранными данными и подсчитывается число отказов. Также фиксируется количество повторов этих отказов. Выбранные временные единицы должны подходить для используемых показателей.</a:t>
            </a:r>
          </a:p>
          <a:p>
            <a:pPr marL="514350" indent="-514350">
              <a:buFont typeface="+mj-lt"/>
              <a:buAutoNum type="arabicPeriod"/>
            </a:pPr>
            <a:r>
              <a:rPr lang="ru-RU" dirty="0" smtClean="0"/>
              <a:t>После </a:t>
            </a:r>
            <a:r>
              <a:rPr lang="ru-RU" dirty="0"/>
              <a:t>получения статистически значимого количества отказов следует этап вычисления показателей безотказности системы.</a:t>
            </a:r>
          </a:p>
        </p:txBody>
      </p:sp>
    </p:spTree>
    <p:extLst>
      <p:ext uri="{BB962C8B-B14F-4D97-AF65-F5344CB8AC3E}">
        <p14:creationId xmlns:p14="http://schemas.microsoft.com/office/powerpoint/2010/main" val="99626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825624"/>
            <a:ext cx="10515600" cy="4746625"/>
          </a:xfrm>
        </p:spPr>
        <p:txBody>
          <a:bodyPr>
            <a:normAutofit fontScale="70000" lnSpcReduction="20000"/>
          </a:bodyPr>
          <a:lstStyle/>
          <a:p>
            <a:pPr marL="0" indent="0" algn="ctr">
              <a:buNone/>
            </a:pPr>
            <a:r>
              <a:rPr lang="ru-RU" i="1" dirty="0"/>
              <a:t>Рис. 12.1. Процесс измерения показателей безотказности</a:t>
            </a:r>
            <a:endParaRPr lang="ru-RU" dirty="0"/>
          </a:p>
          <a:p>
            <a:pPr marL="0" indent="0">
              <a:buNone/>
            </a:pPr>
            <a:r>
              <a:rPr lang="ru-RU" dirty="0"/>
              <a:t> </a:t>
            </a:r>
          </a:p>
          <a:p>
            <a:pPr marL="0" indent="0">
              <a:buNone/>
            </a:pPr>
            <a:r>
              <a:rPr lang="ru-RU" dirty="0"/>
              <a:t>Данный метод иногда называют статистическим тестированием. Цель статистического тестирования – оценить безотказность системы. Статистическое тестирование противоположно тестированию дефектов, проводимому в целях обнаружения ошибок в системе.</a:t>
            </a:r>
          </a:p>
          <a:p>
            <a:pPr marL="0" indent="0">
              <a:buNone/>
            </a:pPr>
            <a:r>
              <a:rPr lang="ru-RU" dirty="0"/>
              <a:t>Этот концептуально привлекательный метод измерения безотказности не так прост для применения на практике. Принципиальные трудности возникают по нескольким причинам.</a:t>
            </a:r>
          </a:p>
          <a:p>
            <a:pPr marL="0" indent="0">
              <a:buNone/>
            </a:pPr>
            <a:r>
              <a:rPr lang="ru-RU" dirty="0"/>
              <a:t> </a:t>
            </a:r>
          </a:p>
          <a:p>
            <a:pPr marL="514350" indent="-514350">
              <a:buFont typeface="+mj-lt"/>
              <a:buAutoNum type="arabicPeriod"/>
            </a:pPr>
            <a:r>
              <a:rPr lang="ru-RU" i="1" dirty="0" smtClean="0"/>
              <a:t>Неопределенность </a:t>
            </a:r>
            <a:r>
              <a:rPr lang="ru-RU" i="1" dirty="0"/>
              <a:t>операционного профиля. </a:t>
            </a:r>
            <a:r>
              <a:rPr lang="ru-RU" dirty="0"/>
              <a:t>Профили могут неточно отражать реальное использование системы.</a:t>
            </a:r>
          </a:p>
          <a:p>
            <a:pPr marL="514350" indent="-514350">
              <a:buFont typeface="+mj-lt"/>
              <a:buAutoNum type="arabicPeriod"/>
            </a:pPr>
            <a:r>
              <a:rPr lang="ru-RU" i="1" dirty="0" smtClean="0"/>
              <a:t>Высокая </a:t>
            </a:r>
            <a:r>
              <a:rPr lang="ru-RU" i="1" dirty="0"/>
              <a:t>стоимость генерации тестовых данных. </a:t>
            </a:r>
            <a:r>
              <a:rPr lang="ru-RU" dirty="0"/>
              <a:t>Если нет возможности автоматической генерации тестовых данных, то создание большого количества тестовых данных занимает много времени.</a:t>
            </a:r>
          </a:p>
          <a:p>
            <a:pPr marL="514350" indent="-514350">
              <a:buFont typeface="+mj-lt"/>
              <a:buAutoNum type="arabicPeriod"/>
            </a:pPr>
            <a:r>
              <a:rPr lang="ru-RU" i="1" dirty="0" smtClean="0"/>
              <a:t>Статистическая </a:t>
            </a:r>
            <a:r>
              <a:rPr lang="ru-RU" i="1" dirty="0"/>
              <a:t>неопределенность в случае высокой безотказности. </a:t>
            </a:r>
            <a:r>
              <a:rPr lang="ru-RU" dirty="0"/>
              <a:t>Для точного измерения показателей безотказности необходимо сгенерировать статистически значимое число отказов.</a:t>
            </a:r>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696156" y="528638"/>
            <a:ext cx="8799688" cy="1178877"/>
          </a:xfrm>
          <a:prstGeom prst="rect">
            <a:avLst/>
          </a:prstGeom>
          <a:noFill/>
          <a:ln>
            <a:noFill/>
          </a:ln>
        </p:spPr>
      </p:pic>
    </p:spTree>
    <p:extLst>
      <p:ext uri="{BB962C8B-B14F-4D97-AF65-F5344CB8AC3E}">
        <p14:creationId xmlns:p14="http://schemas.microsoft.com/office/powerpoint/2010/main" val="335343874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4492</Words>
  <Application>Microsoft Office PowerPoint</Application>
  <PresentationFormat>Широкоэкранный</PresentationFormat>
  <Paragraphs>231</Paragraphs>
  <Slides>45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45</vt:i4>
      </vt:variant>
    </vt:vector>
  </HeadingPairs>
  <TitlesOfParts>
    <vt:vector size="49" baseType="lpstr">
      <vt:lpstr>Arial</vt:lpstr>
      <vt:lpstr>Calibri</vt:lpstr>
      <vt:lpstr>Calibri Light</vt:lpstr>
      <vt:lpstr>Тема Office</vt:lpstr>
      <vt:lpstr>Аттестация критических систем </vt:lpstr>
      <vt:lpstr>Цели</vt:lpstr>
      <vt:lpstr>Презентация PowerPoint</vt:lpstr>
      <vt:lpstr>Презентация PowerPoint</vt:lpstr>
      <vt:lpstr>1. Формальные методы и критические системы</vt:lpstr>
      <vt:lpstr>Презентация PowerPoint</vt:lpstr>
      <vt:lpstr>Презентация PowerPoint</vt:lpstr>
      <vt:lpstr>2. Аттестация безотказности</vt:lpstr>
      <vt:lpstr>Презентация PowerPoint</vt:lpstr>
      <vt:lpstr>Презентация PowerPoint</vt:lpstr>
      <vt:lpstr>2.1. Операционные профили</vt:lpstr>
      <vt:lpstr>Презентация PowerPoint</vt:lpstr>
      <vt:lpstr>Презентация PowerPoint</vt:lpstr>
      <vt:lpstr>2.2. Оценивание безотказности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Гарантии безопасности</vt:lpstr>
      <vt:lpstr>3.1. Верификация и аттестация</vt:lpstr>
      <vt:lpstr>Презентация PowerPoint</vt:lpstr>
      <vt:lpstr>3.2. Доказательство безопасности</vt:lpstr>
      <vt:lpstr>Презентация PowerPoint</vt:lpstr>
      <vt:lpstr>Презентация PowerPoint</vt:lpstr>
      <vt:lpstr>Презентация PowerPoint</vt:lpstr>
      <vt:lpstr>Презентация PowerPoint</vt:lpstr>
      <vt:lpstr>Презентация PowerPoint</vt:lpstr>
      <vt:lpstr>3.3. Обеспечение безопасности в процессе разработки ПО</vt:lpstr>
      <vt:lpstr>Презентация PowerPoint</vt:lpstr>
      <vt:lpstr>Презентация PowerPoint</vt:lpstr>
      <vt:lpstr>Презентация PowerPoint</vt:lpstr>
      <vt:lpstr>Презентация PowerPoint</vt:lpstr>
      <vt:lpstr>Презентация PowerPoint</vt:lpstr>
      <vt:lpstr>3.4. Контроль безопасности исполнения</vt:lpstr>
      <vt:lpstr>Презентация PowerPoint</vt:lpstr>
      <vt:lpstr>Презентация PowerPoint</vt:lpstr>
      <vt:lpstr>4. Оценивание защищенности ПО</vt:lpstr>
      <vt:lpstr>Презентация PowerPoint</vt:lpstr>
      <vt:lpstr>КЛЮЧЕВЫЕ ПОНЯТИЯ</vt:lpstr>
      <vt:lpstr>Упражнения</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9</cp:revision>
  <dcterms:created xsi:type="dcterms:W3CDTF">2020-02-18T08:05:35Z</dcterms:created>
  <dcterms:modified xsi:type="dcterms:W3CDTF">2020-02-18T11:15:31Z</dcterms:modified>
</cp:coreProperties>
</file>