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ECECE-79D9-42EB-A33C-4F2A13F93D71}" type="datetimeFigureOut">
              <a:rPr lang="uk-UA" smtClean="0"/>
              <a:t>18.03.2024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E1960-81C2-4F16-8BAB-8F52AAEB32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24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E1960-81C2-4F16-8BAB-8F52AAEB32C8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554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162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66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84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0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132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10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135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83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42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6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99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88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50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03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73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89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37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A99F7A-222C-407E-980D-E052DECE1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ACCF2F-00E9-4CB3-9422-6D8EAD19BF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263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-tk.lntu.edu.ua/pluginfile.php/16960/mod_resource/content/0/%D0%A1%D0%B8%D1%81%D1%82%D0%B5%D0%BC%D0%B0%20%D1%80%D1%96%D0%B2%D0%BD%D1%8F%D0%BD%D1%8C.%20%D0%9D%D0%B5%D1%80%D1%96%D0%B2%D0%BD%D0%BE%D1%81%D1%82%D1%96.pdf" TargetMode="External"/><Relationship Id="rId2" Type="http://schemas.openxmlformats.org/officeDocument/2006/relationships/hyperlink" Target="https://www.miyklas.com.ua/p/algebra/9-klas/sistemi-rivnian-iak-matematichna-model-prikladnoyi-zadachi-14339/osnovni-poniattia-14340/re-0819aef8-7142-4ee8-b6ff-d6e180c86a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orter.zp.ua/shho-take-ratsionalne-rivnyannya.html" TargetMode="External"/><Relationship Id="rId5" Type="http://schemas.openxmlformats.org/officeDocument/2006/relationships/hyperlink" Target="https://naurok.com.ua/urok-z-temi-racionalni-rivnyannya-rivnosilni-rivnyannya-109922.html" TargetMode="External"/><Relationship Id="rId4" Type="http://schemas.openxmlformats.org/officeDocument/2006/relationships/hyperlink" Target="https://pidruchnyk.com.ua/860-poglybleno-algebra-dlya-8-klasu-2016-merzlyak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1AE45-4FD5-CE0F-DDEB-7925EC461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Раціональні рівняння. Система раціональних рівнянь </a:t>
            </a:r>
            <a:endParaRPr lang="en-GB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355B2F-05DB-D8FF-DE7B-831DEB6D29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Виконала студентка 12-321 групи нігальчук єва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45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85701-8D99-58DA-642E-734F6819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81891"/>
          </a:xfrm>
        </p:spPr>
        <p:txBody>
          <a:bodyPr>
            <a:normAutofit/>
          </a:bodyPr>
          <a:lstStyle/>
          <a:p>
            <a:pPr algn="ctr"/>
            <a:r>
              <a:rPr lang="uk-UA" sz="2400" kern="100" dirty="0">
                <a:solidFill>
                  <a:prstClr val="white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властивості рівнянь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B60E50F-4932-FE10-93FA-9AB3097409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385455"/>
                <a:ext cx="10131425" cy="4946072"/>
              </a:xfrm>
            </p:spPr>
            <p:txBody>
              <a:bodyPr/>
              <a:lstStyle/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 i 2x = 0;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2x = 4 i 4x - 8 = 0;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UA" sz="1800" kern="1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 i (x - 1) (x + 1) = 0;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x-1=0 i</a:t>
                </a:r>
                <a:r>
                  <a:rPr lang="ru-UA" sz="1800" kern="100" dirty="0">
                    <a:effectLst/>
                    <a:latin typeface="MS Gothic" panose="020B0609070205080204" pitchFamily="49" charset="-128"/>
                    <a:ea typeface="Calibri" panose="020F0502020204030204" pitchFamily="34" charset="0"/>
                    <a:cs typeface="MS Gothic" panose="020B0609070205080204" pitchFamily="49" charset="-128"/>
                  </a:rPr>
                  <a:t> (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UA" sz="1800" kern="1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+1</a:t>
                </a:r>
                <a:r>
                  <a:rPr lang="ru-UA" sz="1800" kern="100" dirty="0">
                    <a:effectLst/>
                    <a:latin typeface="MS Gothic" panose="020B0609070205080204" pitchFamily="49" charset="-128"/>
                    <a:ea typeface="Calibri" panose="020F0502020204030204" pitchFamily="34" charset="0"/>
                    <a:cs typeface="MS Gothic" panose="020B0609070205080204" pitchFamily="49" charset="-128"/>
                  </a:rPr>
                  <a:t>)(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x-1</a:t>
                </a:r>
                <a:r>
                  <a:rPr lang="ru-UA" sz="1800" kern="100" dirty="0">
                    <a:effectLst/>
                    <a:latin typeface="MS Gothic" panose="020B0609070205080204" pitchFamily="49" charset="-128"/>
                    <a:ea typeface="Calibri" panose="020F0502020204030204" pitchFamily="34" charset="0"/>
                    <a:cs typeface="MS Gothic" panose="020B0609070205080204" pitchFamily="49" charset="-128"/>
                  </a:rPr>
                  <a:t>)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</a:t>
                </a:r>
                <a:r>
                  <a:rPr lang="en-US" sz="1800" kern="100" dirty="0">
                    <a:effectLst/>
                    <a:latin typeface="MS Gothic" panose="020B0609070205080204" pitchFamily="49" charset="-128"/>
                    <a:ea typeface="Calibri" panose="020F0502020204030204" pitchFamily="34" charset="0"/>
                    <a:cs typeface="MS Gothic" panose="020B0609070205080204" pitchFamily="49" charset="-128"/>
                  </a:rPr>
                  <a:t>；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(х - 1) </a:t>
                </a:r>
                <a:r>
                  <a:rPr lang="ru-UA" sz="1800" kern="1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 і (х - 1)</a:t>
                </a:r>
                <a:r>
                  <a:rPr lang="ru-UA" sz="1800" kern="1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1000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0.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Множина </a:t>
                </a:r>
                <a:r>
                  <a:rPr lang="uk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коренів</a:t>
                </a:r>
                <a:r>
                  <a:rPr lang="ru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кожного з рівнянь х</a:t>
                </a:r>
                <a:r>
                  <a:rPr lang="ru-UA" sz="1800" kern="1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-5 і </a:t>
                </a:r>
                <a14:m>
                  <m:oMath xmlns:m="http://schemas.openxmlformats.org/officeDocument/2006/math">
                    <m:r>
                      <a:rPr lang="ru-UA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ru-UA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-3</a:t>
                </a: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є порожньою, тобто множини коренів цих рівнянь рівні. Отже за означенням ці рівняння є рівносильними.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B60E50F-4932-FE10-93FA-9AB309740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385455"/>
                <a:ext cx="10131425" cy="4946072"/>
              </a:xfrm>
              <a:blipFill>
                <a:blip r:embed="rId2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08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A5882-E310-1DB2-7C1D-83A663DE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26473"/>
          </a:xfrm>
        </p:spPr>
        <p:txBody>
          <a:bodyPr>
            <a:normAutofit/>
          </a:bodyPr>
          <a:lstStyle/>
          <a:p>
            <a:pPr algn="ctr"/>
            <a:r>
              <a:rPr lang="uk-UA" sz="2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endParaRPr lang="en-GB" sz="20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630832-A028-3BA0-73D4-66987A4EE6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5974" y="1238865"/>
                <a:ext cx="11366091" cy="547656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uk-UA" sz="19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Приклад</a:t>
                </a:r>
                <a:r>
                  <a:rPr lang="ru-UA" sz="19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uk-UA" sz="19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uk-UA" sz="19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uk-UA" sz="19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ru-UA" sz="19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1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9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Розв’язання</a:t>
                </a:r>
                <a:r>
                  <a:rPr lang="uk-UA" sz="1900" kern="1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GB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uk-UA" sz="19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GB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uk-UA" sz="19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GB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uk-UA" sz="19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endParaRPr lang="en-GB" sz="1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9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Зводимо до спільного знаменника, після</a:t>
                </a:r>
                <a:r>
                  <a:rPr lang="ru-UA" sz="19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900" kern="1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чого </a:t>
                </a:r>
                <a:r>
                  <a:rPr lang="uk-UA" sz="19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отримаємо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d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+3−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⋅3</m:t>
                        </m:r>
                        <m:d>
                          <m:dPr>
                            <m:ctrlPr>
                              <a:rPr lang="en-GB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GB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GB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uk-UA" sz="19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=0;</m:t>
                    </m:r>
                    <m:f>
                      <m:fPr>
                        <m:ctrlPr>
                          <a:rPr lang="en-GB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uk-UA" sz="19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GB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GB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9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uk-UA" sz="19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endParaRPr lang="en-GB" sz="1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9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Отримане рівняння рівносильне системі:</a:t>
                </a:r>
                <a:endParaRPr lang="en-GB" sz="1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9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−2=0</m:t>
                              </m:r>
                            </m:e>
                            <m:e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19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19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uk-UA" sz="19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sz="19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9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19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uk-UA" sz="19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sz="19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≠0</m:t>
                              </m:r>
                            </m:e>
                          </m:eqArr>
                        </m:e>
                      </m:d>
                      <m:r>
                        <a:rPr lang="uk-UA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GB" sz="1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9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9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19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uk-UA" sz="19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+1≠0</m:t>
                              </m:r>
                            </m:e>
                            <m:e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−1≠0</m:t>
                              </m:r>
                            </m:e>
                          </m:eqArr>
                        </m:e>
                      </m:d>
                      <m:r>
                        <a:rPr lang="uk-UA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GB" sz="1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9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=0,5</m:t>
                              </m:r>
                            </m:e>
                            <m:e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≠−0,5</m:t>
                              </m:r>
                            </m:e>
                            <m:e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19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≠0.5</m:t>
                              </m:r>
                            </m:e>
                          </m:eqArr>
                        </m:e>
                      </m:d>
                      <m:r>
                        <a:rPr lang="uk-UA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GB" sz="1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Відповідь: коренів немає.</a:t>
                </a:r>
                <a:endParaRPr lang="en-GB" sz="16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630832-A028-3BA0-73D4-66987A4EE6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974" y="1238865"/>
                <a:ext cx="11366091" cy="5476567"/>
              </a:xfrm>
              <a:blipFill>
                <a:blip r:embed="rId2"/>
                <a:stretch>
                  <a:fillRect l="-483" b="-44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30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7AFC8-7D86-98AA-5C65-609D801C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457200"/>
          </a:xfrm>
        </p:spPr>
        <p:txBody>
          <a:bodyPr>
            <a:normAutofit/>
          </a:bodyPr>
          <a:lstStyle/>
          <a:p>
            <a:pPr algn="ctr"/>
            <a:r>
              <a:rPr lang="uk-UA" sz="2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endParaRPr lang="en-GB" sz="20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1EB1954-AC88-E134-0FFF-3D598ACD6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468583"/>
                <a:ext cx="10411690" cy="4876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Приклад 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ru-UA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UA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UA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kern="1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Розв’язання.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uk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−16−</m:t>
                        </m:r>
                        <m:sSup>
                          <m:sSupPr>
                            <m:ctrlPr>
                              <a:rPr lang="en-GB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uk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uk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uk-UA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uk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uk-UA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Отримане рівняння рівносильне системі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GB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−16=0</m:t>
                            </m:r>
                          </m:e>
                          <m:e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−4≠0</m:t>
                            </m:r>
                          </m:e>
                        </m:eqArr>
                      </m:e>
                    </m:d>
                    <m:r>
                      <a:rPr lang="uk-UA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 або </m:t>
                            </m:r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≠4</m:t>
                            </m:r>
                          </m:e>
                        </m:eqArr>
                      </m:e>
                    </m:d>
                    <m:r>
                      <a:rPr lang="uk-UA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a:rPr lang="uk-UA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1EB1954-AC88-E134-0FFF-3D598ACD6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468583"/>
                <a:ext cx="10411690" cy="4876800"/>
              </a:xfrm>
              <a:blipFill>
                <a:blip r:embed="rId2"/>
                <a:stretch>
                  <a:fillRect l="-41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41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5351D-8628-F811-C47E-6C2F2DCD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45127"/>
          </a:xfrm>
        </p:spPr>
        <p:txBody>
          <a:bodyPr/>
          <a:lstStyle/>
          <a:p>
            <a:r>
              <a:rPr lang="uk-UA" sz="2400" kern="1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 3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0F3B18-EC8D-4303-CC88-007ED4EC82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454727"/>
                <a:ext cx="10131425" cy="4336473"/>
              </a:xfrm>
            </p:spPr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000" kern="100" dirty="0" smtClean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Турист </a:t>
                </a:r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проплив на човні 3 км за течією річки та 2 км проти течії за 30 хв. Знайдіть швидкість човна в стоячій воді, якщо швидкість течії дорівнює 2 км/год.</a:t>
                </a:r>
                <a:endParaRPr lang="en-GB" sz="20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ru-RU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язання. Нехай швидкість човна в стоячій воді дорівнює х км/год. Тоді, його швидкість за течією річки становить (х+2) км/год, а проти течії – (х-2) км/год. Турист проплив 3 км за течією за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год, а 2 км проти течії за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год. Оскільки весь шлях було пройдено за 30 хв=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год,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uk-UA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uk-UA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GB" sz="20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0F3B18-EC8D-4303-CC88-007ED4EC8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454727"/>
                <a:ext cx="10131425" cy="4336473"/>
              </a:xfrm>
              <a:blipFill>
                <a:blip r:embed="rId2"/>
                <a:stretch>
                  <a:fillRect l="-542" r="-66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92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2C365-83CF-217A-2AE5-29BD9DD0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75855"/>
            <a:ext cx="10131425" cy="227036"/>
          </a:xfrm>
        </p:spPr>
        <p:txBody>
          <a:bodyPr>
            <a:noAutofit/>
          </a:bodyPr>
          <a:lstStyle/>
          <a:p>
            <a:r>
              <a:rPr lang="uk-UA" sz="1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GB" sz="1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яжемо отримане рівняння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9B03F62-5D10-2CF6-33D5-20FB92F2E1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659" y="1002891"/>
                <a:ext cx="11956026" cy="563388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den>
                      </m:f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−6+2</m:t>
                          </m:r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num>
                        <m:den>
                          <m:sSup>
                            <m:sSupPr>
                              <m:ctrlP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=0;</m:t>
                      </m:r>
                    </m:oMath>
                  </m:oMathPara>
                </a14:m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−4−</m:t>
                          </m:r>
                          <m:sSup>
                            <m:sSupPr>
                              <m:ctrlP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d>
                        </m:den>
                      </m:f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=0;</m:t>
                      </m:r>
                    </m:oMath>
                  </m:oMathPara>
                </a14:m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uk-UA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d>
                        </m:den>
                      </m:f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=0;</m:t>
                      </m:r>
                    </m:oMath>
                  </m:oMathPara>
                </a14:m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uk-UA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uk-UA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≠0</m:t>
                              </m:r>
                            </m:e>
                          </m:eqArr>
                        </m:e>
                      </m:d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GB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10−</m:t>
                                  </m:r>
                                  <m:r>
                                    <a:rPr lang="uk-UA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≠2</m:t>
                              </m:r>
                            </m:e>
                            <m:e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≠−2</m:t>
                              </m:r>
                            </m:e>
                          </m:eqArr>
                        </m:e>
                      </m:d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або </m:t>
                      </m:r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uk-UA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=10.</m:t>
                      </m:r>
                    </m:oMath>
                  </m:oMathPara>
                </a14:m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Корінь х=0 не задовольняє змісту задачі. Отже, швидкість човна в стоячій воді дорівнює 10 км/год.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Відповідь: 10 км/год.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9B03F62-5D10-2CF6-33D5-20FB92F2E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59" y="1002891"/>
                <a:ext cx="11956026" cy="5633884"/>
              </a:xfrm>
              <a:blipFill>
                <a:blip r:embed="rId2"/>
                <a:stretch>
                  <a:fillRect l="-3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99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6A498-8734-3C74-F626-F73D97AB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97527"/>
          </a:xfrm>
        </p:spPr>
        <p:txBody>
          <a:bodyPr>
            <a:normAutofit/>
          </a:bodyPr>
          <a:lstStyle/>
          <a:p>
            <a:pPr algn="ctr"/>
            <a:r>
              <a:rPr lang="uk-UA" sz="1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Система раціональних рівнянь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E0D159C-4F77-68BA-224B-7B0EA701F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177637"/>
                <a:ext cx="10131425" cy="530629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u="sng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Раціональним рівнянням</a:t>
                </a:r>
                <a:r>
                  <a:rPr lang="en-GB" sz="1800" u="sng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u="sng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 двома змінними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x 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y 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називають рівняння вигляду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 g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)=0, де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g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—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раціональний вираз.</a:t>
                </a:r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Приклади</a:t>
                </a:r>
                <a:r>
                  <a:rPr lang="ru-RU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раціональних</a:t>
                </a:r>
                <a:r>
                  <a:rPr lang="ru-RU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рівнянь</a:t>
                </a:r>
                <a:r>
                  <a:rPr lang="ru-RU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 двома </a:t>
                </a:r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змінними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x </a:t>
                </a:r>
                <a:r>
                  <a:rPr lang="ru-RU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y 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=2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−5</a:t>
                </a:r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−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1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</a:t>
                </a:r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1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uk-UA" sz="1800" kern="1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=16</a:t>
                </a:r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=1</a:t>
                </a:r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u="sng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Розв'язком рівняння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 g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)=0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називають таку пару чисел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яка </a:t>
                </a:r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обертає 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рівність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g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)=0</a:t>
                </a:r>
                <a:r>
                  <a:rPr lang="en-GB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правильну числову рівність</a:t>
                </a:r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Рівняння з двома змінними має безліч розв'язків.</a:t>
                </a:r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Якщо поставлена задача знайти пари чисел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які одночасно задовольняють рівнянню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g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і рівнянню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p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y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тоді кажуть, що рівняння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g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і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p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y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GB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kern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утворюють систему рівнянь:</a:t>
                </a:r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uk-UA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uk-UA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uk-UA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uk-UA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uk-UA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uk-UA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E0D159C-4F77-68BA-224B-7B0EA701F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177637"/>
                <a:ext cx="10131425" cy="5306290"/>
              </a:xfrm>
              <a:blipFill>
                <a:blip r:embed="rId2"/>
                <a:stretch>
                  <a:fillRect l="-542" r="-5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424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31A50-A93B-D4E5-967B-E72BBAA8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1"/>
            <a:ext cx="9912926" cy="443344"/>
          </a:xfrm>
        </p:spPr>
        <p:txBody>
          <a:bodyPr>
            <a:normAutofit/>
          </a:bodyPr>
          <a:lstStyle/>
          <a:p>
            <a:pPr algn="ctr"/>
            <a:r>
              <a:rPr lang="uk-UA" sz="18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рівнянь з двома змінними</a:t>
            </a:r>
            <a:endParaRPr lang="en-GB" sz="18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77FBF85-9EA6-B398-CC03-D007B03937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052945"/>
                <a:ext cx="10131425" cy="562494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600" kern="100" dirty="0" smtClean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Пару </a:t>
                </a:r>
                <a:r>
                  <a:rPr lang="uk-UA" sz="1600" kern="100" dirty="0" smtClean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значень</a:t>
                </a:r>
                <a:r>
                  <a:rPr lang="en-GB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ru-RU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GB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яка </a:t>
                </a:r>
                <a:r>
                  <a:rPr lang="uk-UA" sz="1600" kern="100" dirty="0" smtClean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одночасно</a:t>
                </a:r>
                <a:r>
                  <a:rPr lang="ru-RU" sz="1600" kern="100" dirty="0" smtClean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є розв'язком і </a:t>
                </a:r>
                <a:r>
                  <a:rPr lang="uk-UA" sz="1600" kern="100" dirty="0" smtClean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першого</a:t>
                </a:r>
                <a:r>
                  <a:rPr lang="ru-RU" sz="1600" kern="100" dirty="0" smtClean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 другого </a:t>
                </a:r>
                <a:r>
                  <a:rPr lang="uk-UA" sz="1600" kern="100" dirty="0" smtClean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рівнянь</a:t>
                </a:r>
                <a:r>
                  <a:rPr lang="ru-RU" sz="1600" kern="100" dirty="0" smtClean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системи, називають</a:t>
                </a:r>
                <a:r>
                  <a:rPr lang="en-GB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ru-RU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розв'язком системи </a:t>
                </a:r>
                <a:r>
                  <a:rPr lang="uk-UA" sz="1600" kern="100" dirty="0" smtClean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рівнянь</a:t>
                </a:r>
                <a:r>
                  <a:rPr lang="ru-RU" sz="1600" kern="100" dirty="0" smtClean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1600" kern="1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600" kern="100" dirty="0">
                    <a:solidFill>
                      <a:srgbClr val="FF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!</a:t>
                </a:r>
                <a:r>
                  <a:rPr lang="uk-UA" sz="1600" kern="100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Розв'язати систему рівнянь — це означає знайти всі її розв'язки або встановити, що розв'язків немає</a:t>
                </a:r>
                <a:r>
                  <a:rPr lang="uk-UA" sz="16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000" kern="100" dirty="0"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Приклад 1.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GB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r>
                              <a:rPr lang="uk-UA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>
                              <a:rPr lang="uk-UA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en-GB" sz="2000" kern="1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000" kern="1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Підставимо задане значення </a:t>
                </a:r>
                <a14:m>
                  <m:oMath xmlns:m="http://schemas.openxmlformats.org/officeDocument/2006/math">
                    <m:r>
                      <a:rPr lang="uk-UA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uk-UA" sz="2000" kern="1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 рівняння </a:t>
                </a:r>
                <a14:m>
                  <m:oMath xmlns:m="http://schemas.openxmlformats.org/officeDocument/2006/math">
                    <m:r>
                      <a:rPr lang="uk-UA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uk-UA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uk-UA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uk-UA" sz="2000" kern="1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отримаємо</a:t>
                </a:r>
                <a:endParaRPr lang="en-GB" sz="2000" kern="1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000" kern="1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GB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uk-UA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GB" sz="2000" kern="1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000" kern="1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GB" sz="2000" kern="1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000" kern="100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язуємо рівняння щодо </a:t>
                </a:r>
                <a14:m>
                  <m:oMath xmlns:m="http://schemas.openxmlformats.org/officeDocument/2006/math">
                    <m:r>
                      <a:rPr lang="uk-UA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000" kern="100" dirty="0" smtClean="0"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GB" sz="2000" kern="1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GB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uk-UA" sz="1600" kern="1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GB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GB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GB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GB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uk-UA" sz="1600" kern="1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GB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uk-UA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uk-UA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uk-UA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uk-UA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uk-UA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+1=0,</m:t>
                      </m:r>
                    </m:oMath>
                  </m:oMathPara>
                </a14:m>
                <a:endParaRPr lang="uk-UA" sz="1600" kern="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GB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GB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GB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uk-UA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uk-UA" sz="1600" kern="1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GB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uk-UA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uk-UA" sz="16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GB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uk-UA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uk-UA" sz="16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GB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6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77FBF85-9EA6-B398-CC03-D007B03937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052945"/>
                <a:ext cx="10131425" cy="5624946"/>
              </a:xfrm>
              <a:blipFill>
                <a:blip r:embed="rId2"/>
                <a:stretch>
                  <a:fillRect l="-602" t="-325" r="-24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36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34C98-B449-6848-FB98-7183EE3F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24938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ADE8F8B-C20E-CCA5-79A1-DB23F319CA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659" y="1094509"/>
                <a:ext cx="9785778" cy="51538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Якщо 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добуток дорівнює </a:t>
                </a:r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нулю, 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 принаймні один з множників дорівнює нулю </a:t>
                </a:r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uk-UA" kern="1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або  </a:t>
                </a:r>
                <a14:m>
                  <m:oMath xmlns:m="http://schemas.openxmlformats.org/officeDocument/2006/math">
                    <m:r>
                      <a:rPr lang="uk-UA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GB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uk-UA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+1=0;</m:t>
                    </m:r>
                  </m:oMath>
                </a14:m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uk-UA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або     </a:t>
                </a:r>
                <a14:m>
                  <m:oMath xmlns:m="http://schemas.openxmlformats.org/officeDocument/2006/math">
                    <m:r>
                      <a:rPr lang="uk-UA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uk-UA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GB" sz="1800" kern="1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Підставляємо в систему значення х</a:t>
                </a:r>
                <a:endParaRPr lang="en-GB" sz="1800" kern="1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GB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uk-UA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uk-UA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uk-UA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  <m:e>
                          <m:r>
                            <a:rPr lang="uk-UA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uk-UA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e>
                      </m:eqArr>
                    </m:oMath>
                  </m:oMathPara>
                </a14:m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uk-UA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uk-UA" sz="18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uk-UA" sz="1800" kern="100" dirty="0" smtClean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kern="1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Перевірка:</a:t>
                </a:r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1=</m:t>
                              </m:r>
                              <m:sSup>
                                <m:sSupPr>
                                  <m:ctrlPr>
                                    <a:rPr lang="en-GB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uk-UA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r>
                                <a:rPr lang="uk-UA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1=2⋅1−1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1=1</m:t>
                              </m:r>
                            </m:e>
                            <m:e>
                              <m:r>
                                <a:rPr lang="uk-UA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Відповідь: (х</a:t>
                </a:r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у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uk-UA" sz="1800" kern="1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1; 1</a:t>
                </a:r>
                <a:r>
                  <a:rPr lang="uk-UA" sz="18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GB" sz="1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ADE8F8B-C20E-CCA5-79A1-DB23F319CA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59" y="1094509"/>
                <a:ext cx="9785778" cy="5153891"/>
              </a:xfrm>
              <a:blipFill>
                <a:blip r:embed="rId2"/>
                <a:stretch>
                  <a:fillRect l="-561" t="-23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97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979B1-CBF8-7D27-C451-2054829B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Використані джерела 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69298-DD6B-A55C-6763-7A54C121C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https://www.miyklas.com.ua/p/algebra/9-klas/sistemi-rivnian-iak-matematichna-model-prikladnoyi-zadachi-14339/osnovni-poniattia-14340/re-0819aef8-7142-4ee8-b6ff-d6e180c86a60</a:t>
            </a:r>
            <a:endParaRPr lang="uk-UA" dirty="0"/>
          </a:p>
          <a:p>
            <a:r>
              <a:rPr lang="en-GB" dirty="0">
                <a:hlinkClick r:id="rId3"/>
              </a:rPr>
              <a:t>https://e-tk.lntu.edu.ua/pluginfile.php/16960/mod_resource/content/0/%D0%A1%D0%B8%D1%81%D1%82%D0%B5%D0%BC%D0%B0%20%D1%80%D1%96%D0%B2%D0%BD%D1%8F%D0%BD%D1%8C.%20%D0%9D%D0%B5%D1%80%D1%96%D0%B2%D0%BD%D0%BE%D1%81%D1%82%D1%96.pdf</a:t>
            </a:r>
            <a:endParaRPr lang="uk-UA" dirty="0"/>
          </a:p>
          <a:p>
            <a:r>
              <a:rPr lang="en-GB" dirty="0">
                <a:hlinkClick r:id="rId4"/>
              </a:rPr>
              <a:t>https://pidruchnyk.com.ua/860-poglybleno-algebra-dlya-8-klasu-2016-merzlyak.html</a:t>
            </a:r>
            <a:endParaRPr lang="uk-UA" dirty="0"/>
          </a:p>
          <a:p>
            <a:r>
              <a:rPr lang="en-GB" dirty="0">
                <a:hlinkClick r:id="rId5"/>
              </a:rPr>
              <a:t>https://naurok.com.ua/urok-z-temi-racionalni-rivnyannya-rivnosilni-rivnyannya-109922.html</a:t>
            </a:r>
            <a:endParaRPr lang="uk-UA" dirty="0"/>
          </a:p>
          <a:p>
            <a:r>
              <a:rPr lang="en-GB" dirty="0">
                <a:hlinkClick r:id="rId6"/>
              </a:rPr>
              <a:t>https://reporter.zp.ua/shho-take-ratsionalne-rivnyannya.html</a:t>
            </a:r>
            <a:endParaRPr lang="uk-UA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6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0A1E3A3-E51E-5B73-09A4-D26E8995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Дякую за увагу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63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74641-4DCB-7A12-B1B7-CA77A280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1.Вступ 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A492B-BF74-0488-E76D-582B63127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Сьогодні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я </a:t>
            </a:r>
            <a:r>
              <a:rPr lang="uk-UA" sz="2400" dirty="0" smtClean="0">
                <a:latin typeface="Arial Black" panose="020B0A04020102020204" pitchFamily="34" charset="0"/>
              </a:rPr>
              <a:t>хотіла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би </a:t>
            </a:r>
            <a:r>
              <a:rPr lang="uk-UA" sz="2400" dirty="0" smtClean="0">
                <a:latin typeface="Arial Black" panose="020B0A04020102020204" pitchFamily="34" charset="0"/>
              </a:rPr>
              <a:t>поділитися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з вами </a:t>
            </a:r>
            <a:r>
              <a:rPr lang="uk-UA" sz="2400" dirty="0" smtClean="0">
                <a:latin typeface="Arial Black" panose="020B0A04020102020204" pitchFamily="34" charset="0"/>
              </a:rPr>
              <a:t>інформацією про раціональні рівняння та системи раціональних рівнянь. Ця тема є важливою в алгебрі та математичному моделюванні, оскільки раціональні рівняння зустрічаються в різних областях науки та природних явищ.</a:t>
            </a:r>
            <a:endParaRPr lang="uk-U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5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FD99E-699C-F908-4954-E87EC953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92727"/>
          </a:xfrm>
        </p:spPr>
        <p:txBody>
          <a:bodyPr/>
          <a:lstStyle/>
          <a:p>
            <a:pPr algn="ctr"/>
            <a:r>
              <a:rPr lang="ru-RU" dirty="0"/>
              <a:t>2.Раціональні </a:t>
            </a:r>
            <a:r>
              <a:rPr lang="uk-UA" dirty="0" smtClean="0"/>
              <a:t>рівняння</a:t>
            </a:r>
            <a:r>
              <a:rPr lang="ru-RU" dirty="0" smtClean="0"/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1973287-F4C8-12D0-7F00-2E04334B15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76400"/>
                <a:ext cx="10131425" cy="466898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0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Раціональні рівняння - це рівняння, в яких присутні раціональні вирази, тобто вирази з раціональними числами та змінними. Основна мета при розв'язанні раціональних рівнянь полягає у знаходженні значень змінних, що задовольняють цим рівнянням. Часто раціональні рівняння виникають у математичних моделях різних фізичних, економічних або інженерних проблем.</a:t>
                </a:r>
                <a:endParaRPr lang="en-GB" sz="20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0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задано дві функції у = f (x) і у = g (х) та поставлено задачу знайти множину значень аргументу х, при яких значення функцій f і g рівні. У такому випадку говорять, що треба </a:t>
                </a:r>
                <a:r>
                  <a:rPr lang="uk-UA" sz="2000" kern="100" dirty="0" smtClean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розв'язати </a:t>
                </a:r>
                <a:r>
                  <a:rPr lang="uk-UA" sz="20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рівняння </a:t>
                </a:r>
                <a:r>
                  <a:rPr lang="en-GB" sz="20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uk-UA" sz="20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(x) = g (x).</a:t>
                </a:r>
                <a:endParaRPr lang="en-GB" sz="20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0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Раціональні рівняння бувають двох видів цілі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uk-UA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та дробові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uk-UA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GB" sz="20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0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знаходження дробово-раціонального рівняння потрібно знайти область допустимих значень (ОДЗ): значення змінної, при яких існують вирази в обох частинах рівняння.</a:t>
                </a:r>
                <a:endParaRPr lang="en-GB" sz="20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GB" sz="200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1973287-F4C8-12D0-7F00-2E04334B15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76400"/>
                <a:ext cx="10131425" cy="4668981"/>
              </a:xfrm>
              <a:blipFill>
                <a:blip r:embed="rId2"/>
                <a:stretch>
                  <a:fillRect l="-662" t="-9661" r="-662" b="-23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64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351E6-2C0E-0FE8-5A2F-0285EBB1F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541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7C6B9B4-5F89-5EFB-B335-A3C43D2A49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260764"/>
                <a:ext cx="10131425" cy="5237017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400" kern="100" dirty="0" smtClean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ОДЗ рівняння  - це спільна ОДЗ виразів лівої та правої частини рівняння.</a:t>
                </a:r>
                <a:r>
                  <a:rPr lang="uk-UA" sz="24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Наприклад:      </a:t>
                </a:r>
                <a:endParaRPr lang="en-GB" sz="24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4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1)4(х-8)=7-9х – ціле раціональне рівняння, тому його ОДЗ – будь – яке </a:t>
                </a:r>
                <a:r>
                  <a:rPr lang="uk-UA" sz="2400" kern="100" dirty="0" smtClean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дійсне число</a:t>
                </a:r>
                <a:r>
                  <a:rPr lang="uk-UA" sz="24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GB" sz="24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4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3х</m:t>
                        </m:r>
                      </m:num>
                      <m:den>
                        <m:r>
                          <a:rPr lang="uk-UA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х−4</m:t>
                        </m:r>
                      </m:den>
                    </m:f>
                  </m:oMath>
                </a14:m>
                <a:r>
                  <a:rPr lang="uk-UA" sz="24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=8 – дробово - раціональне рівняння. Тому його ОДЗ знаходимо з умови х-4</a:t>
                </a:r>
                <a14:m>
                  <m:oMath xmlns:m="http://schemas.openxmlformats.org/officeDocument/2006/math">
                    <m:r>
                      <a:rPr lang="uk-UA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≠0;</m:t>
                    </m:r>
                  </m:oMath>
                </a14:m>
                <a:r>
                  <a:rPr lang="uk-UA" sz="24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х</a:t>
                </a:r>
                <a14:m>
                  <m:oMath xmlns:m="http://schemas.openxmlformats.org/officeDocument/2006/math">
                    <m:r>
                      <a:rPr lang="uk-UA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≠4</m:t>
                    </m:r>
                  </m:oMath>
                </a14:m>
                <a:r>
                  <a:rPr lang="uk-UA" sz="2400" kern="100" dirty="0" smtClean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uk-UA" sz="24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тобто ОДЗ рівняння </a:t>
                </a:r>
                <a:r>
                  <a:rPr lang="uk-UA" sz="24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будь – яке </a:t>
                </a:r>
                <a:r>
                  <a:rPr lang="uk-UA" sz="2400" kern="100" dirty="0" smtClean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дійсне число</a:t>
                </a:r>
                <a:r>
                  <a:rPr lang="uk-UA" sz="24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крім числа 4.</a:t>
                </a:r>
                <a:endParaRPr lang="en-GB" sz="24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4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х−1</m:t>
                        </m:r>
                      </m:den>
                    </m:f>
                  </m:oMath>
                </a14:m>
                <a:r>
                  <a:rPr lang="uk-UA" sz="24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uk-UA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х−2</m:t>
                        </m:r>
                      </m:den>
                    </m:f>
                    <m:r>
                      <a:rPr lang="uk-UA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GB" sz="24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4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х-1</a:t>
                </a:r>
                <a14:m>
                  <m:oMath xmlns:m="http://schemas.openxmlformats.org/officeDocument/2006/math">
                    <m:r>
                      <a:rPr lang="uk-UA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≠0;</m:t>
                    </m:r>
                  </m:oMath>
                </a14:m>
                <a:r>
                  <a:rPr lang="uk-UA" sz="24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та х-2</a:t>
                </a:r>
                <a14:m>
                  <m:oMath xmlns:m="http://schemas.openxmlformats.org/officeDocument/2006/math">
                    <m:r>
                      <a:rPr lang="uk-UA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endParaRPr lang="en-GB" sz="24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24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uk-UA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≠1</m:t>
                    </m:r>
                  </m:oMath>
                </a14:m>
                <a:r>
                  <a:rPr lang="uk-UA" sz="24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х</a:t>
                </a:r>
                <a14:m>
                  <m:oMath xmlns:m="http://schemas.openxmlformats.org/officeDocument/2006/math">
                    <m:r>
                      <a:rPr lang="uk-UA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≠2</m:t>
                    </m:r>
                  </m:oMath>
                </a14:m>
                <a:r>
                  <a:rPr lang="uk-UA" sz="24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отже  ОДЗ рівняння </a:t>
                </a:r>
                <a:r>
                  <a:rPr lang="uk-UA" sz="2400" kern="1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будь – яке число крім чисел 1 та </a:t>
                </a:r>
                <a:r>
                  <a:rPr lang="uk-UA" sz="2400" kern="100" dirty="0" smtClean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2:</a:t>
                </a:r>
                <a:r>
                  <a:rPr lang="en-US" sz="2400" kern="100" dirty="0" smtClean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D(x)=(</a:t>
                </a:r>
                <a:r>
                  <a:rPr lang="uk-UA" sz="2400" kern="1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sz="24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;1)∪(1;2)∪(2;+∞</m:t>
                    </m:r>
                  </m:oMath>
                </a14:m>
                <a:r>
                  <a:rPr lang="en-GB" sz="2400" kern="100" dirty="0" smtClean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uk-UA" sz="2400" kern="100" dirty="0" smtClean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24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240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7C6B9B4-5F89-5EFB-B335-A3C43D2A4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260764"/>
                <a:ext cx="10131425" cy="5237017"/>
              </a:xfrm>
              <a:blipFill>
                <a:blip r:embed="rId2"/>
                <a:stretch>
                  <a:fillRect l="-963" t="-1048" r="-9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2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7E48B-F651-AF89-3309-0D2CBC55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23455"/>
          </a:xfrm>
        </p:spPr>
        <p:txBody>
          <a:bodyPr>
            <a:normAutofit/>
          </a:bodyPr>
          <a:lstStyle/>
          <a:p>
            <a:r>
              <a:rPr lang="uk-UA" sz="2000" b="1" kern="1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розв’язування дробово - раціональних рівнянь</a:t>
            </a:r>
            <a:endParaRPr lang="en-GB" sz="20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9915FA6-4473-FE3A-BADC-15AACDF616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GB" sz="2000" kern="100" dirty="0" smtClean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kern="100" dirty="0" smtClean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Знайти </a:t>
                </a:r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ОДЗ рівняння.</a:t>
                </a:r>
                <a:endParaRPr lang="en-GB" sz="20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Звести його до виду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 шляхом рівносильних перетворень(А і В цілі раціональні вирази).</a:t>
                </a:r>
                <a:endParaRPr lang="en-GB" sz="20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Замінити дане рівняння на рівняння виду А=0; розв’язати його.</a:t>
                </a:r>
                <a:endParaRPr lang="en-GB" sz="20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uk-UA" sz="2000" kern="100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Перевірити, чи всі знайдені корені входять до ОДЗ рівняння; ті з коренів, що не входять, є сторонніми коренями.</a:t>
                </a:r>
                <a:endParaRPr lang="en-GB" sz="2000" kern="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2000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9915FA6-4473-FE3A-BADC-15AACDF616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3" r="-66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93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492CA-F406-9985-522B-EDAB0383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68038"/>
            <a:ext cx="10131425" cy="2216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Приклад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5AD28F1-DB22-951E-CA36-CD0984B785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025236"/>
                <a:ext cx="10131425" cy="50014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400" dirty="0" smtClean="0">
                    <a:latin typeface="Arial Black" panose="020B0A04020102020204" pitchFamily="34" charset="0"/>
                    <a:cs typeface="Times New Roman" panose="02020603050405020304" pitchFamily="18" charset="0"/>
                  </a:rPr>
                  <a:t>   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240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00" dirty="0">
                    <a:latin typeface="Arial Black" panose="020B0A04020102020204" pitchFamily="34" charset="0"/>
                    <a:cs typeface="Times New Roman" panose="02020603050405020304" pitchFamily="18" charset="0"/>
                  </a:rPr>
                  <a:t>-4х)/(х-2)=0</a:t>
                </a:r>
              </a:p>
              <a:p>
                <a:pPr marL="0" indent="0">
                  <a:buNone/>
                </a:pPr>
                <a:r>
                  <a:rPr lang="uk-UA" sz="2400" dirty="0">
                    <a:latin typeface="Arial Black" panose="020B0A04020102020204" pitchFamily="34" charset="0"/>
                    <a:cs typeface="Times New Roman" panose="02020603050405020304" pitchFamily="18" charset="0"/>
                  </a:rPr>
                  <a:t>	ОДЗ:    х-2≠0;   х≠2</a:t>
                </a:r>
              </a:p>
              <a:p>
                <a:pPr marL="0" indent="0">
                  <a:buNone/>
                </a:pPr>
                <a:r>
                  <a:rPr lang="uk-UA" sz="2400" dirty="0">
                    <a:latin typeface="Arial Black" panose="020B0A04020102020204" pitchFamily="34" charset="0"/>
                    <a:cs typeface="Times New Roman" panose="02020603050405020304" pitchFamily="18" charset="0"/>
                  </a:rPr>
                  <a:t>	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240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00" dirty="0">
                    <a:latin typeface="Arial Black" panose="020B0A04020102020204" pitchFamily="34" charset="0"/>
                    <a:cs typeface="Times New Roman" panose="02020603050405020304" pitchFamily="18" charset="0"/>
                  </a:rPr>
                  <a:t>-4х=0</a:t>
                </a:r>
              </a:p>
              <a:p>
                <a:pPr marL="0" indent="0">
                  <a:buNone/>
                </a:pPr>
                <a:r>
                  <a:rPr lang="uk-UA" sz="2400" dirty="0">
                    <a:latin typeface="Arial Black" panose="020B0A04020102020204" pitchFamily="34" charset="0"/>
                    <a:cs typeface="Times New Roman" panose="02020603050405020304" pitchFamily="18" charset="0"/>
                  </a:rPr>
                  <a:t>2х(х-2)=0</a:t>
                </a:r>
              </a:p>
              <a:p>
                <a:pPr marL="0" indent="0">
                  <a:buNone/>
                </a:pPr>
                <a:r>
                  <a:rPr lang="uk-UA" sz="2400" dirty="0">
                    <a:latin typeface="Arial Black" panose="020B0A04020102020204" pitchFamily="34" charset="0"/>
                    <a:cs typeface="Times New Roman" panose="02020603050405020304" pitchFamily="18" charset="0"/>
                  </a:rPr>
                  <a:t>2х=0 або х-2=0</a:t>
                </a:r>
              </a:p>
              <a:p>
                <a:pPr marL="0" indent="0">
                  <a:buNone/>
                </a:pPr>
                <a:r>
                  <a:rPr lang="uk-UA" sz="2400" dirty="0">
                    <a:latin typeface="Arial Black" panose="020B0A04020102020204" pitchFamily="34" charset="0"/>
                    <a:cs typeface="Times New Roman" panose="02020603050405020304" pitchFamily="18" charset="0"/>
                  </a:rPr>
                  <a:t>х=0 або  х=2 </a:t>
                </a:r>
              </a:p>
              <a:p>
                <a:pPr marL="0" indent="0">
                  <a:buNone/>
                </a:pPr>
                <a:r>
                  <a:rPr lang="uk-UA" sz="2400" dirty="0">
                    <a:latin typeface="Arial Black" panose="020B0A04020102020204" pitchFamily="34" charset="0"/>
                    <a:cs typeface="Times New Roman" panose="02020603050405020304" pitchFamily="18" charset="0"/>
                  </a:rPr>
                  <a:t> х=0 входить в ОДЗ, х=2 не входить в ОДЗ,  сторонній корінь.</a:t>
                </a:r>
              </a:p>
              <a:p>
                <a:pPr marL="0" indent="0">
                  <a:buNone/>
                </a:pPr>
                <a:r>
                  <a:rPr lang="uk-UA" sz="2400" dirty="0">
                    <a:latin typeface="Arial Black" panose="020B0A04020102020204" pitchFamily="34" charset="0"/>
                    <a:cs typeface="Times New Roman" panose="02020603050405020304" pitchFamily="18" charset="0"/>
                  </a:rPr>
                  <a:t>Відповідь: о.</a:t>
                </a:r>
              </a:p>
              <a:p>
                <a:endParaRPr lang="ru-RU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5AD28F1-DB22-951E-CA36-CD0984B785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025236"/>
                <a:ext cx="10131425" cy="5001493"/>
              </a:xfrm>
              <a:blipFill>
                <a:blip r:embed="rId2"/>
                <a:stretch>
                  <a:fillRect l="-963" t="-170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00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24911-71F0-2ADC-E405-89A26983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40327"/>
          </a:xfrm>
        </p:spPr>
        <p:txBody>
          <a:bodyPr>
            <a:normAutofit/>
          </a:bodyPr>
          <a:lstStyle/>
          <a:p>
            <a:pPr algn="ctr"/>
            <a:r>
              <a:rPr lang="uk-UA" sz="2400" kern="1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властивості рівнянь</a:t>
            </a:r>
            <a:endParaRPr lang="en-GB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FD4E2-F985-8390-22E5-98D7473F7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54727"/>
            <a:ext cx="10131425" cy="4336473"/>
          </a:xfrm>
        </p:spPr>
        <p:txBody>
          <a:bodyPr>
            <a:normAutofit/>
          </a:bodyPr>
          <a:lstStyle/>
          <a:p>
            <a:pPr marL="171450" indent="0" algn="just">
              <a:lnSpc>
                <a:spcPct val="107000"/>
              </a:lnSpc>
              <a:buNone/>
            </a:pPr>
            <a:endParaRPr lang="en-GB" sz="20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uk-UA" sz="2000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в деякій частині рівняння виконати тотожні перетворення, яке не змінює ОДЗ, то одержимо рівняння рівносильне даному.</a:t>
            </a:r>
            <a:endParaRPr lang="en-GB" sz="20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uk-UA" sz="2000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деякий доданок перенести з однієї частини рівняння в іншу, змінивши знак на протилежний, то одержимо рівняння рівносильне даному.</a:t>
            </a:r>
            <a:endParaRPr lang="en-GB" sz="20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uk-UA" sz="2000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обидві частини рівняння помножити або поділити на одне й те ж саме </a:t>
            </a:r>
            <a:r>
              <a:rPr lang="uk-UA" sz="2000" kern="1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число, </a:t>
            </a:r>
            <a:r>
              <a:rPr lang="uk-UA" sz="2000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відмінне від нуля, то одержимо рівняння рівносильне даному.</a:t>
            </a:r>
            <a:endParaRPr lang="en-GB" sz="20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4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C98B5-5340-DD5E-13B7-11403E9E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332509"/>
          </a:xfrm>
        </p:spPr>
        <p:txBody>
          <a:bodyPr>
            <a:noAutofit/>
          </a:bodyPr>
          <a:lstStyle/>
          <a:p>
            <a:pPr algn="ctr"/>
            <a:r>
              <a:rPr lang="uk-UA" sz="2000" kern="1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властивості рівнянь</a:t>
            </a:r>
            <a:endParaRPr lang="en-GB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9034010-4671-15F2-81BA-DA01F88690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274619"/>
                <a:ext cx="10131425" cy="514003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i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Означення</a:t>
                </a: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uk-UA" sz="1800" u="sng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Областю визначення рівняння</a:t>
                </a: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 (x) = g (х) називають множину значень змінної х, при яких мають зміст обидві частини рівняння.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 означення випливає, що областю визначення рівняння f (x) = g (х) є множина D(f)</a:t>
                </a:r>
                <a14:m>
                  <m:oMath xmlns:m="http://schemas.openxmlformats.org/officeDocument/2006/math">
                    <m:r>
                      <a:rPr lang="uk-UA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D(g).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Розглянемо декілька прикладів: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• областю визначення лінійного рівняння, тобто рівняння виду ах = b, є множина всіх чисел;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• </a:t>
                </a:r>
                <a:r>
                  <a:rPr lang="uk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областю</a:t>
                </a:r>
                <a:r>
                  <a:rPr lang="ru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визначення рівняння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UA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UA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0 є </a:t>
                </a:r>
                <a:r>
                  <a:rPr lang="uk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множина</a:t>
                </a:r>
                <a:r>
                  <a:rPr lang="ru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{х</a:t>
                </a:r>
                <a14:m>
                  <m:oMath xmlns:m="http://schemas.openxmlformats.org/officeDocument/2006/math">
                    <m:r>
                      <a:rPr lang="ru-UA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х</a:t>
                </a:r>
                <a14:m>
                  <m:oMath xmlns:m="http://schemas.openxmlformats.org/officeDocument/2006/math">
                    <m:r>
                      <a:rPr lang="ru-UA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-2};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• </a:t>
                </a:r>
                <a:r>
                  <a:rPr lang="uk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областю</a:t>
                </a:r>
                <a:r>
                  <a:rPr lang="ru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визначення рівняння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UA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0 є </a:t>
                </a:r>
                <a:r>
                  <a:rPr lang="uk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множина</a:t>
                </a:r>
                <a:r>
                  <a:rPr lang="ru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{х</a:t>
                </a:r>
                <a14:m>
                  <m:oMath xmlns:m="http://schemas.openxmlformats.org/officeDocument/2006/math">
                    <m:r>
                      <a:rPr lang="ru-UA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х &lt; 0}.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uk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Незважаючи</a:t>
                </a:r>
                <a:r>
                  <a:rPr lang="ru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те що рівняння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UA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-2 не </a:t>
                </a:r>
                <a:r>
                  <a:rPr lang="uk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має</a:t>
                </a:r>
                <a:r>
                  <a:rPr lang="ru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коренів, його областю визначення є множина всіх чисел.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того </a:t>
                </a:r>
                <a:r>
                  <a:rPr lang="uk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щоб</a:t>
                </a:r>
                <a:r>
                  <a:rPr lang="ru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значення</a:t>
                </a:r>
                <a:r>
                  <a:rPr lang="ru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змінної х було коренем рівняння f (x) = g (х), </a:t>
                </a:r>
                <a:r>
                  <a:rPr lang="uk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необхідно</a:t>
                </a:r>
                <a:r>
                  <a:rPr lang="ru-UA" sz="18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виконання умови х </a:t>
                </a:r>
                <a14:m>
                  <m:oMath xmlns:m="http://schemas.openxmlformats.org/officeDocument/2006/math">
                    <m:r>
                      <a:rPr lang="ru-UA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 (f) </a:t>
                </a:r>
                <a14:m>
                  <m:oMath xmlns:m="http://schemas.openxmlformats.org/officeDocument/2006/math">
                    <m:r>
                      <a:rPr lang="ru-UA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 </m:t>
                    </m:r>
                  </m:oMath>
                </a14:m>
                <a:r>
                  <a:rPr lang="ru-UA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(g).</a:t>
                </a:r>
                <a:endParaRPr lang="en-GB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9034010-4671-15F2-81BA-DA01F8869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274619"/>
                <a:ext cx="10131425" cy="5140036"/>
              </a:xfrm>
              <a:blipFill>
                <a:blip r:embed="rId2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90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FE428-AE35-50D1-8DA2-542F1359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12618"/>
          </a:xfrm>
        </p:spPr>
        <p:txBody>
          <a:bodyPr>
            <a:normAutofit/>
          </a:bodyPr>
          <a:lstStyle/>
          <a:p>
            <a:pPr algn="ctr"/>
            <a:r>
              <a:rPr lang="uk-UA" sz="2400" kern="100" dirty="0">
                <a:solidFill>
                  <a:prstClr val="white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властивості рівнянь</a:t>
            </a:r>
            <a:endParaRPr lang="en-GB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D9D858-FFF8-497B-040C-736A0B34E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350815"/>
            <a:ext cx="3063505" cy="262150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A9D792-342C-A5B7-1828-08BFA02CB5EC}"/>
              </a:ext>
            </a:extLst>
          </p:cNvPr>
          <p:cNvSpPr txBox="1"/>
          <p:nvPr/>
        </p:nvSpPr>
        <p:spPr>
          <a:xfrm>
            <a:off x="4532671" y="2350815"/>
            <a:ext cx="6661802" cy="3905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i="1" kern="1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Означення</a:t>
            </a:r>
            <a:r>
              <a:rPr lang="ru-UA" sz="2000" kern="1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000" kern="1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Рівняння</a:t>
            </a:r>
            <a:r>
              <a:rPr lang="ru-UA" sz="2000" kern="1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uk-UA" sz="2000" kern="100" baseline="-25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UA" sz="2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(x) = g</a:t>
            </a:r>
            <a:r>
              <a:rPr lang="uk-UA" sz="2000" kern="100" baseline="-25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UA" sz="2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(x) і </a:t>
            </a:r>
            <a:r>
              <a:rPr lang="uk-UA" sz="2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</a:t>
            </a:r>
            <a:r>
              <a:rPr lang="uk-UA" sz="2000" kern="100" baseline="-25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UA" sz="2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(x) = g</a:t>
            </a:r>
            <a:r>
              <a:rPr lang="ru-UA" sz="2000" kern="100" baseline="-25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UA" sz="2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(х) </a:t>
            </a:r>
            <a:r>
              <a:rPr lang="uk-UA" sz="2000" kern="1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називають</a:t>
            </a:r>
            <a:r>
              <a:rPr lang="ru-UA" sz="2000" kern="1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u="sng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рівносильними</a:t>
            </a:r>
            <a:r>
              <a:rPr lang="ru-UA" sz="2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якщо множини їхніх коренів рівні.</a:t>
            </a:r>
            <a:endParaRPr lang="en-GB" sz="20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2000" kern="1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означення</a:t>
            </a:r>
            <a:r>
              <a:rPr lang="ru-UA" sz="2000" kern="1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випливає, що коли потрібно довести рівносильність двох рівнянь, то достатньо довести, що кожний корінь першого рівняння є коренем другого рівняння і, навпаки, кожний корінь другого рівняння є коренем першого рівняння.</a:t>
            </a:r>
            <a:endParaRPr lang="en-GB" sz="20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kern="1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Наведемо</a:t>
            </a:r>
            <a:r>
              <a:rPr lang="ru-UA" sz="2000" kern="1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 приклади пар рівносильних рівнянь:</a:t>
            </a:r>
            <a:endParaRPr lang="en-GB" sz="2000" kern="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50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165</TotalTime>
  <Words>692</Words>
  <Application>Microsoft Office PowerPoint</Application>
  <PresentationFormat>Widescreen</PresentationFormat>
  <Paragraphs>127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Gothic</vt:lpstr>
      <vt:lpstr>Arial</vt:lpstr>
      <vt:lpstr>Arial Black</vt:lpstr>
      <vt:lpstr>Calibri</vt:lpstr>
      <vt:lpstr>Calibri Light</vt:lpstr>
      <vt:lpstr>Cambria Math</vt:lpstr>
      <vt:lpstr>Times New Roman</vt:lpstr>
      <vt:lpstr>Небесная</vt:lpstr>
      <vt:lpstr>Раціональні рівняння. Система раціональних рівнянь </vt:lpstr>
      <vt:lpstr>1.Вступ </vt:lpstr>
      <vt:lpstr>2.Раціональні рівняння </vt:lpstr>
      <vt:lpstr>PowerPoint Presentation</vt:lpstr>
      <vt:lpstr>Алгоритм розв’язування дробово - раціональних рівнянь</vt:lpstr>
      <vt:lpstr>Приклад </vt:lpstr>
      <vt:lpstr>Основні властивості рівнянь</vt:lpstr>
      <vt:lpstr>Основні властивості рівнянь</vt:lpstr>
      <vt:lpstr>Основні властивості рівнянь</vt:lpstr>
      <vt:lpstr>Основні властивості рівнянь</vt:lpstr>
      <vt:lpstr>Приклади</vt:lpstr>
      <vt:lpstr>Приклади</vt:lpstr>
      <vt:lpstr>Приклад 3 </vt:lpstr>
      <vt:lpstr>Розв’яжемо отримане рівняння</vt:lpstr>
      <vt:lpstr>3. Система раціональних рівнянь </vt:lpstr>
      <vt:lpstr>система рівнянь з двома змінними</vt:lpstr>
      <vt:lpstr>PowerPoint Presentation</vt:lpstr>
      <vt:lpstr>Використані джерела </vt:lpstr>
      <vt:lpstr>Дякую за увагу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Раціональні рівняння. Система раціональних рівнянь</dc:title>
  <dc:creator>Eva Nigalchuk</dc:creator>
  <cp:lastModifiedBy>Людмила</cp:lastModifiedBy>
  <cp:revision>11</cp:revision>
  <dcterms:created xsi:type="dcterms:W3CDTF">2024-03-05T09:43:12Z</dcterms:created>
  <dcterms:modified xsi:type="dcterms:W3CDTF">2024-03-18T19:08:31Z</dcterms:modified>
</cp:coreProperties>
</file>