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9.jpg" ContentType="image/jpg"/>
  <Override PartName="/ppt/media/image30.jpg" ContentType="image/jp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73" r:id="rId4"/>
    <p:sldId id="316" r:id="rId5"/>
    <p:sldId id="275" r:id="rId6"/>
    <p:sldId id="317" r:id="rId7"/>
    <p:sldId id="318" r:id="rId8"/>
    <p:sldId id="281" r:id="rId9"/>
    <p:sldId id="282" r:id="rId10"/>
    <p:sldId id="276" r:id="rId11"/>
    <p:sldId id="283" r:id="rId12"/>
    <p:sldId id="319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300" r:id="rId26"/>
    <p:sldId id="301" r:id="rId27"/>
    <p:sldId id="315" r:id="rId28"/>
  </p:sldIdLst>
  <p:sldSz cx="9144000" cy="6858000" type="screen4x3"/>
  <p:notesSz cx="9144000" cy="6858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8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8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9955" y="812291"/>
            <a:ext cx="8324087" cy="5134355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686799" y="2453640"/>
            <a:ext cx="422147" cy="2432303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3528" y="2453640"/>
            <a:ext cx="423671" cy="2432303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57200" y="836675"/>
            <a:ext cx="8229600" cy="5039868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457200" y="836675"/>
            <a:ext cx="8229600" cy="5039995"/>
          </a:xfrm>
          <a:custGeom>
            <a:avLst/>
            <a:gdLst/>
            <a:ahLst/>
            <a:cxnLst/>
            <a:rect l="l" t="t" r="r" b="b"/>
            <a:pathLst>
              <a:path w="8229600" h="5039995">
                <a:moveTo>
                  <a:pt x="0" y="0"/>
                </a:moveTo>
                <a:lnTo>
                  <a:pt x="8229600" y="0"/>
                </a:lnTo>
                <a:lnTo>
                  <a:pt x="8229600" y="5039868"/>
                </a:lnTo>
                <a:lnTo>
                  <a:pt x="0" y="5039868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8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32155" y="2757967"/>
            <a:ext cx="7679689" cy="1366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8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538732"/>
            <a:ext cx="8071484" cy="14249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605142" y="2455186"/>
            <a:ext cx="1143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09600" y="1981200"/>
            <a:ext cx="7693659" cy="3893820"/>
            <a:chOff x="821436" y="2596895"/>
            <a:chExt cx="7693659" cy="389382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21436" y="2708147"/>
              <a:ext cx="7693139" cy="3767327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24128" y="6405372"/>
              <a:ext cx="7383779" cy="8534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24128" y="2596895"/>
              <a:ext cx="7383779" cy="135636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68680" y="2732531"/>
              <a:ext cx="7598663" cy="3672840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868680" y="2732531"/>
              <a:ext cx="7599045" cy="3672840"/>
            </a:xfrm>
            <a:custGeom>
              <a:avLst/>
              <a:gdLst/>
              <a:ahLst/>
              <a:cxnLst/>
              <a:rect l="l" t="t" r="r" b="b"/>
              <a:pathLst>
                <a:path w="7599045" h="3672840">
                  <a:moveTo>
                    <a:pt x="0" y="0"/>
                  </a:moveTo>
                  <a:lnTo>
                    <a:pt x="7598664" y="0"/>
                  </a:lnTo>
                  <a:lnTo>
                    <a:pt x="7598664" y="3672840"/>
                  </a:lnTo>
                  <a:lnTo>
                    <a:pt x="0" y="3672840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46AA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656462" y="3067728"/>
            <a:ext cx="7693139" cy="178401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065" marR="5080" indent="-635" algn="ctr">
              <a:lnSpc>
                <a:spcPts val="3240"/>
              </a:lnSpc>
              <a:spcBef>
                <a:spcPts val="505"/>
              </a:spcBef>
            </a:pPr>
            <a:r>
              <a:rPr sz="6000" b="1" spc="-15" dirty="0" err="1">
                <a:solidFill>
                  <a:srgbClr val="FFFFFF"/>
                </a:solidFill>
                <a:latin typeface="Times New Roman"/>
                <a:cs typeface="Times New Roman"/>
              </a:rPr>
              <a:t>Особливості</a:t>
            </a:r>
            <a:r>
              <a:rPr sz="6000" b="1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uk-UA" sz="60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фізичної реабілітації</a:t>
            </a:r>
            <a:r>
              <a:rPr sz="60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0" b="1" spc="-5" dirty="0" err="1">
                <a:solidFill>
                  <a:srgbClr val="FFFFFF"/>
                </a:solidFill>
                <a:latin typeface="Times New Roman"/>
                <a:cs typeface="Times New Roman"/>
              </a:rPr>
              <a:t>при</a:t>
            </a:r>
            <a:r>
              <a:rPr sz="60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0" b="1" spc="-5" dirty="0" err="1">
                <a:solidFill>
                  <a:srgbClr val="FFFFFF"/>
                </a:solidFill>
                <a:latin typeface="Times New Roman"/>
                <a:cs typeface="Times New Roman"/>
              </a:rPr>
              <a:t>ураженнях</a:t>
            </a:r>
            <a:r>
              <a:rPr sz="6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0" b="1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0" b="1" spc="-10" dirty="0" err="1">
                <a:solidFill>
                  <a:srgbClr val="FFFFFF"/>
                </a:solidFill>
                <a:latin typeface="Times New Roman"/>
                <a:cs typeface="Times New Roman"/>
              </a:rPr>
              <a:t>спинного</a:t>
            </a:r>
            <a:r>
              <a:rPr sz="60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0" b="1" spc="-70" dirty="0" err="1">
                <a:solidFill>
                  <a:srgbClr val="FFFFFF"/>
                </a:solidFill>
                <a:latin typeface="Times New Roman"/>
                <a:cs typeface="Times New Roman"/>
              </a:rPr>
              <a:t>мозку</a:t>
            </a:r>
            <a:endParaRPr sz="6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62F724-05FF-435B-9D21-25A116D82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Недуг, который приковывает к постели или параплегия | Нервы в порядке |  Яндекс Дзен">
            <a:extLst>
              <a:ext uri="{FF2B5EF4-FFF2-40B4-BE49-F238E27FC236}">
                <a16:creationId xmlns:a16="http://schemas.microsoft.com/office/drawing/2014/main" id="{6ABAB119-320F-4436-BBD8-1FCF53556F2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04800"/>
            <a:ext cx="8439150" cy="6172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7468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962" y="275081"/>
            <a:ext cx="8229600" cy="1143000"/>
          </a:xfrm>
          <a:prstGeom prst="rect">
            <a:avLst/>
          </a:prstGeom>
          <a:solidFill>
            <a:srgbClr val="4F81BD"/>
          </a:solidFill>
          <a:ln w="25907">
            <a:solidFill>
              <a:srgbClr val="385D8A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L="146050" marR="139700" indent="132080">
              <a:lnSpc>
                <a:spcPct val="100000"/>
              </a:lnSpc>
              <a:spcBef>
                <a:spcPts val="550"/>
              </a:spcBef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Обсяг 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рухових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можливостей при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ураженнях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спинного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мозку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залежить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від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рівня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ураження:</a:t>
            </a:r>
            <a:endParaRPr sz="32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6220" y="1461516"/>
            <a:ext cx="8621267" cy="4687823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11505" y="1576095"/>
            <a:ext cx="8079105" cy="2952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При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ураженні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хребта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на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рівні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СІ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−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СIV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шийних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хребців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відмічається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спастичний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параліч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усіх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чотирьох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кінцівок,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втрата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усіх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видів чутливості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з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відповідного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рівня </a:t>
            </a:r>
            <a:r>
              <a:rPr sz="3200" spc="-60" dirty="0">
                <a:solidFill>
                  <a:srgbClr val="FFFFFF"/>
                </a:solidFill>
                <a:latin typeface="Times New Roman"/>
                <a:cs typeface="Times New Roman"/>
              </a:rPr>
              <a:t>донизу, </a:t>
            </a: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розлад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сечовипускання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за</a:t>
            </a:r>
            <a:r>
              <a:rPr sz="3200" spc="7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центральним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типом.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2446EB-3916-45B1-B3EA-92A3F50D0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155" y="2757967"/>
            <a:ext cx="7679689" cy="4062651"/>
          </a:xfrm>
        </p:spPr>
        <p:txBody>
          <a:bodyPr/>
          <a:lstStyle/>
          <a:p>
            <a:r>
              <a:rPr lang="uk-UA" dirty="0"/>
              <a:t>Іммобілізація шийного відділу 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D885D73E-C2E0-4F11-AE19-B3354D97CD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334" y="2276282"/>
            <a:ext cx="3532667" cy="3532667"/>
          </a:xfrm>
        </p:spPr>
      </p:pic>
      <p:pic>
        <p:nvPicPr>
          <p:cNvPr id="1026" name="Picture 2" descr="https://ortocomfort.ua/images/products/2/products.2246.1.b.jpg">
            <a:extLst>
              <a:ext uri="{FF2B5EF4-FFF2-40B4-BE49-F238E27FC236}">
                <a16:creationId xmlns:a16="http://schemas.microsoft.com/office/drawing/2014/main" id="{6B8DC69E-67C5-46A6-B888-C7982D0D31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704" y="2276283"/>
            <a:ext cx="3532667" cy="3532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8A336EF5-9728-408B-BF26-E75A28205EEC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800" b="0" i="0">
                <a:solidFill>
                  <a:schemeClr val="bg1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 algn="ctr"/>
            <a:r>
              <a:rPr lang="uk-UA" sz="4000" b="1" kern="0" dirty="0">
                <a:solidFill>
                  <a:schemeClr val="tx1"/>
                </a:solidFill>
              </a:rPr>
              <a:t>Іммобілізація шийного відділу </a:t>
            </a:r>
            <a:endParaRPr lang="ru-RU" sz="4000" b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903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7743" y="70104"/>
            <a:ext cx="8471916" cy="6377939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473933" y="168319"/>
            <a:ext cx="8002270" cy="578612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6350" algn="just">
              <a:lnSpc>
                <a:spcPts val="2920"/>
              </a:lnSpc>
              <a:spcBef>
                <a:spcPts val="459"/>
              </a:spcBef>
            </a:pPr>
            <a:r>
              <a:rPr sz="2700" spc="-40" dirty="0">
                <a:solidFill>
                  <a:srgbClr val="FFFFFF"/>
                </a:solidFill>
                <a:latin typeface="Times New Roman"/>
                <a:cs typeface="Times New Roman"/>
              </a:rPr>
              <a:t>Ураження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на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рівні С7 −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TI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хребців 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характеризується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 тим, що 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збережена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іннервація м'язів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шиї, </a:t>
            </a:r>
            <a:r>
              <a:rPr sz="2700" spc="-20" dirty="0">
                <a:solidFill>
                  <a:srgbClr val="FFFFFF"/>
                </a:solidFill>
                <a:latin typeface="Times New Roman"/>
                <a:cs typeface="Times New Roman"/>
              </a:rPr>
              <a:t>плечового </a:t>
            </a:r>
            <a:r>
              <a:rPr sz="27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пояса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і </a:t>
            </a:r>
            <a:r>
              <a:rPr sz="2700" spc="-15" dirty="0">
                <a:solidFill>
                  <a:srgbClr val="FFFFFF"/>
                </a:solidFill>
                <a:latin typeface="Times New Roman"/>
                <a:cs typeface="Times New Roman"/>
              </a:rPr>
              <a:t>рук,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за 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виключенням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довгих </a:t>
            </a:r>
            <a:r>
              <a:rPr sz="2700" spc="-15" dirty="0">
                <a:solidFill>
                  <a:srgbClr val="FFFFFF"/>
                </a:solidFill>
                <a:latin typeface="Times New Roman"/>
                <a:cs typeface="Times New Roman"/>
              </a:rPr>
              <a:t>згиначів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і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дрібних </a:t>
            </a:r>
            <a:r>
              <a:rPr sz="2700" spc="-6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м'язів 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руки, </a:t>
            </a:r>
            <a:r>
              <a:rPr sz="2700" spc="-30" dirty="0">
                <a:solidFill>
                  <a:srgbClr val="FFFFFF"/>
                </a:solidFill>
                <a:latin typeface="Times New Roman"/>
                <a:cs typeface="Times New Roman"/>
              </a:rPr>
              <a:t>котрі 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іннервовані </a:t>
            </a:r>
            <a:r>
              <a:rPr sz="2700" spc="-20" dirty="0">
                <a:solidFill>
                  <a:srgbClr val="FFFFFF"/>
                </a:solidFill>
                <a:latin typeface="Times New Roman"/>
                <a:cs typeface="Times New Roman"/>
              </a:rPr>
              <a:t>частково.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Відмічається </a:t>
            </a:r>
            <a:r>
              <a:rPr sz="27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порушення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 дихальної</a:t>
            </a:r>
            <a:r>
              <a:rPr sz="27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15" dirty="0">
                <a:solidFill>
                  <a:srgbClr val="FFFFFF"/>
                </a:solidFill>
                <a:latin typeface="Times New Roman"/>
                <a:cs typeface="Times New Roman"/>
              </a:rPr>
              <a:t>функції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5" dirty="0">
                <a:solidFill>
                  <a:srgbClr val="FFFFFF"/>
                </a:solidFill>
                <a:latin typeface="Times New Roman"/>
                <a:cs typeface="Times New Roman"/>
              </a:rPr>
              <a:t>через</a:t>
            </a:r>
            <a:r>
              <a:rPr sz="27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5" dirty="0">
                <a:solidFill>
                  <a:srgbClr val="FFFFFF"/>
                </a:solidFill>
                <a:latin typeface="Times New Roman"/>
                <a:cs typeface="Times New Roman"/>
              </a:rPr>
              <a:t>парез</a:t>
            </a:r>
            <a:r>
              <a:rPr sz="27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частини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дихальної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25" dirty="0">
                <a:solidFill>
                  <a:srgbClr val="FFFFFF"/>
                </a:solidFill>
                <a:latin typeface="Times New Roman"/>
                <a:cs typeface="Times New Roman"/>
              </a:rPr>
              <a:t>мускулатури,</a:t>
            </a:r>
            <a:r>
              <a:rPr sz="27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спастичний</a:t>
            </a:r>
            <a:r>
              <a:rPr sz="2700" spc="5" dirty="0">
                <a:solidFill>
                  <a:srgbClr val="FFFFFF"/>
                </a:solidFill>
                <a:latin typeface="Times New Roman"/>
                <a:cs typeface="Times New Roman"/>
              </a:rPr>
              <a:t> параліч</a:t>
            </a:r>
            <a:r>
              <a:rPr sz="27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нижніх </a:t>
            </a:r>
            <a:r>
              <a:rPr sz="2700" spc="-6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кінцівок,</a:t>
            </a:r>
            <a:r>
              <a:rPr sz="27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розлади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сечовипускання</a:t>
            </a:r>
            <a:r>
              <a:rPr sz="27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15" dirty="0">
                <a:solidFill>
                  <a:srgbClr val="FFFFFF"/>
                </a:solidFill>
                <a:latin typeface="Times New Roman"/>
                <a:cs typeface="Times New Roman"/>
              </a:rPr>
              <a:t>та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 дефекації.</a:t>
            </a:r>
            <a:endParaRPr sz="2700">
              <a:latin typeface="Times New Roman"/>
              <a:cs typeface="Times New Roman"/>
            </a:endParaRPr>
          </a:p>
          <a:p>
            <a:pPr marL="12700" marR="5080" algn="just">
              <a:lnSpc>
                <a:spcPts val="2920"/>
              </a:lnSpc>
              <a:spcBef>
                <a:spcPts val="620"/>
              </a:spcBef>
            </a:pPr>
            <a:r>
              <a:rPr sz="2700" spc="-30" dirty="0">
                <a:solidFill>
                  <a:srgbClr val="FFFFFF"/>
                </a:solidFill>
                <a:latin typeface="Times New Roman"/>
                <a:cs typeface="Times New Roman"/>
              </a:rPr>
              <a:t>Людина може 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пересуватися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і 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перевертатися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в 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ліжку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в </a:t>
            </a:r>
            <a:r>
              <a:rPr sz="27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усі</a:t>
            </a:r>
            <a:r>
              <a:rPr sz="27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боки,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 а</a:t>
            </a:r>
            <a:r>
              <a:rPr sz="27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при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доброму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 тренуванні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25" dirty="0">
                <a:solidFill>
                  <a:srgbClr val="FFFFFF"/>
                </a:solidFill>
                <a:latin typeface="Times New Roman"/>
                <a:cs typeface="Times New Roman"/>
              </a:rPr>
              <a:t>переходити</a:t>
            </a:r>
            <a:r>
              <a:rPr sz="2700" spc="6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з </a:t>
            </a:r>
            <a:r>
              <a:rPr sz="27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15" dirty="0">
                <a:solidFill>
                  <a:srgbClr val="FFFFFF"/>
                </a:solidFill>
                <a:latin typeface="Times New Roman"/>
                <a:cs typeface="Times New Roman"/>
              </a:rPr>
              <a:t>ліжка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на візок. </a:t>
            </a:r>
            <a:r>
              <a:rPr sz="2700" spc="-15" dirty="0">
                <a:solidFill>
                  <a:srgbClr val="FFFFFF"/>
                </a:solidFill>
                <a:latin typeface="Times New Roman"/>
                <a:cs typeface="Times New Roman"/>
              </a:rPr>
              <a:t>Веде головним 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чином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сидячий </a:t>
            </a:r>
            <a:r>
              <a:rPr sz="2700" spc="10" dirty="0">
                <a:solidFill>
                  <a:srgbClr val="FFFFFF"/>
                </a:solidFill>
                <a:latin typeface="Times New Roman"/>
                <a:cs typeface="Times New Roman"/>
              </a:rPr>
              <a:t>спосіб </a:t>
            </a:r>
            <a:r>
              <a:rPr sz="27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15" dirty="0">
                <a:solidFill>
                  <a:srgbClr val="FFFFFF"/>
                </a:solidFill>
                <a:latin typeface="Times New Roman"/>
                <a:cs typeface="Times New Roman"/>
              </a:rPr>
              <a:t>життя.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45" dirty="0">
                <a:solidFill>
                  <a:srgbClr val="FFFFFF"/>
                </a:solidFill>
                <a:latin typeface="Times New Roman"/>
                <a:cs typeface="Times New Roman"/>
              </a:rPr>
              <a:t>Може</a:t>
            </a:r>
            <a:r>
              <a:rPr sz="27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5" dirty="0">
                <a:solidFill>
                  <a:srgbClr val="FFFFFF"/>
                </a:solidFill>
                <a:latin typeface="Times New Roman"/>
                <a:cs typeface="Times New Roman"/>
              </a:rPr>
              <a:t>самостійно</a:t>
            </a:r>
            <a:r>
              <a:rPr sz="27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управляти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35" dirty="0">
                <a:solidFill>
                  <a:srgbClr val="FFFFFF"/>
                </a:solidFill>
                <a:latin typeface="Times New Roman"/>
                <a:cs typeface="Times New Roman"/>
              </a:rPr>
              <a:t>візком</a:t>
            </a:r>
            <a:r>
              <a:rPr sz="27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у</a:t>
            </a:r>
            <a:r>
              <a:rPr sz="27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межах </a:t>
            </a:r>
            <a:r>
              <a:rPr sz="2700" spc="-6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30" dirty="0">
                <a:solidFill>
                  <a:srgbClr val="FFFFFF"/>
                </a:solidFill>
                <a:latin typeface="Times New Roman"/>
                <a:cs typeface="Times New Roman"/>
              </a:rPr>
              <a:t>невеликого</a:t>
            </a:r>
            <a:r>
              <a:rPr sz="27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30" dirty="0">
                <a:solidFill>
                  <a:srgbClr val="FFFFFF"/>
                </a:solidFill>
                <a:latin typeface="Times New Roman"/>
                <a:cs typeface="Times New Roman"/>
              </a:rPr>
              <a:t>простору.</a:t>
            </a:r>
            <a:endParaRPr sz="2700">
              <a:latin typeface="Times New Roman"/>
              <a:cs typeface="Times New Roman"/>
            </a:endParaRPr>
          </a:p>
          <a:p>
            <a:pPr marL="12700" marR="6985" algn="just">
              <a:lnSpc>
                <a:spcPts val="2920"/>
              </a:lnSpc>
              <a:spcBef>
                <a:spcPts val="630"/>
              </a:spcBef>
            </a:pPr>
            <a:r>
              <a:rPr sz="2700" spc="-15" dirty="0">
                <a:solidFill>
                  <a:srgbClr val="FFFFFF"/>
                </a:solidFill>
                <a:latin typeface="Times New Roman"/>
                <a:cs typeface="Times New Roman"/>
              </a:rPr>
              <a:t>Потребує 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допомоги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у </a:t>
            </a:r>
            <a:r>
              <a:rPr sz="2700" spc="-15" dirty="0">
                <a:solidFill>
                  <a:srgbClr val="FFFFFF"/>
                </a:solidFill>
                <a:latin typeface="Times New Roman"/>
                <a:cs typeface="Times New Roman"/>
              </a:rPr>
              <a:t>побутовій </a:t>
            </a:r>
            <a:r>
              <a:rPr sz="2700" spc="5" dirty="0">
                <a:solidFill>
                  <a:srgbClr val="FFFFFF"/>
                </a:solidFill>
                <a:latin typeface="Times New Roman"/>
                <a:cs typeface="Times New Roman"/>
              </a:rPr>
              <a:t>діяльності,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такій, 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як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40" dirty="0">
                <a:solidFill>
                  <a:srgbClr val="FFFFFF"/>
                </a:solidFill>
                <a:latin typeface="Times New Roman"/>
                <a:cs typeface="Times New Roman"/>
              </a:rPr>
              <a:t>туалет, 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одягання </a:t>
            </a:r>
            <a:r>
              <a:rPr sz="2700" spc="15" dirty="0">
                <a:solidFill>
                  <a:srgbClr val="FFFFFF"/>
                </a:solidFill>
                <a:latin typeface="Times New Roman"/>
                <a:cs typeface="Times New Roman"/>
              </a:rPr>
              <a:t>та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ін. </a:t>
            </a:r>
            <a:r>
              <a:rPr sz="2700" spc="-15" dirty="0">
                <a:solidFill>
                  <a:srgbClr val="FFFFFF"/>
                </a:solidFill>
                <a:latin typeface="Times New Roman"/>
                <a:cs typeface="Times New Roman"/>
              </a:rPr>
              <a:t>Проблематичною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є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діяльність,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20" dirty="0">
                <a:solidFill>
                  <a:srgbClr val="FFFFFF"/>
                </a:solidFill>
                <a:latin typeface="Times New Roman"/>
                <a:cs typeface="Times New Roman"/>
              </a:rPr>
              <a:t>яка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 вимагає</a:t>
            </a:r>
            <a:r>
              <a:rPr sz="27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30" dirty="0">
                <a:solidFill>
                  <a:srgbClr val="FFFFFF"/>
                </a:solidFill>
                <a:latin typeface="Times New Roman"/>
                <a:cs typeface="Times New Roman"/>
              </a:rPr>
              <a:t>тонкої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15" dirty="0">
                <a:solidFill>
                  <a:srgbClr val="FFFFFF"/>
                </a:solidFill>
                <a:latin typeface="Times New Roman"/>
                <a:cs typeface="Times New Roman"/>
              </a:rPr>
              <a:t>моторики</a:t>
            </a:r>
            <a:r>
              <a:rPr sz="27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рук.</a:t>
            </a:r>
            <a:endParaRPr sz="2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00227" y="214884"/>
            <a:ext cx="8542020" cy="5981700"/>
            <a:chOff x="300227" y="214884"/>
            <a:chExt cx="8542020" cy="59817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9956" y="307848"/>
              <a:ext cx="8324087" cy="588873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0227" y="214884"/>
              <a:ext cx="8542019" cy="5701283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7199" y="332231"/>
              <a:ext cx="8229600" cy="5794248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457199" y="332231"/>
              <a:ext cx="8229600" cy="5794375"/>
            </a:xfrm>
            <a:custGeom>
              <a:avLst/>
              <a:gdLst/>
              <a:ahLst/>
              <a:cxnLst/>
              <a:rect l="l" t="t" r="r" b="b"/>
              <a:pathLst>
                <a:path w="8229600" h="5794375">
                  <a:moveTo>
                    <a:pt x="0" y="0"/>
                  </a:moveTo>
                  <a:lnTo>
                    <a:pt x="8229600" y="0"/>
                  </a:lnTo>
                  <a:lnTo>
                    <a:pt x="8229600" y="5794248"/>
                  </a:lnTo>
                  <a:lnTo>
                    <a:pt x="0" y="5794248"/>
                  </a:lnTo>
                  <a:lnTo>
                    <a:pt x="0" y="0"/>
                  </a:lnTo>
                  <a:close/>
                </a:path>
              </a:pathLst>
            </a:custGeom>
            <a:ln w="9143">
              <a:solidFill>
                <a:srgbClr val="46AA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535254" y="312336"/>
            <a:ext cx="8074659" cy="533400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7620" indent="635" algn="just">
              <a:lnSpc>
                <a:spcPts val="2920"/>
              </a:lnSpc>
              <a:spcBef>
                <a:spcPts val="459"/>
              </a:spcBef>
            </a:pP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При ураженні на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рівні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T2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хребців відмічається повний </a:t>
            </a:r>
            <a:r>
              <a:rPr sz="2700" spc="-6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обсяг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рухів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 у</a:t>
            </a:r>
            <a:r>
              <a:rPr sz="27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15" dirty="0">
                <a:solidFill>
                  <a:srgbClr val="FFFFFF"/>
                </a:solidFill>
                <a:latin typeface="Times New Roman"/>
                <a:cs typeface="Times New Roman"/>
              </a:rPr>
              <a:t>руках,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спастична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параплегія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нижніх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кінцівок,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 розлад</a:t>
            </a:r>
            <a:r>
              <a:rPr sz="27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сечовипускання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і</a:t>
            </a:r>
            <a:r>
              <a:rPr sz="27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дефекації,</a:t>
            </a:r>
            <a:r>
              <a:rPr sz="27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15" dirty="0">
                <a:solidFill>
                  <a:srgbClr val="FFFFFF"/>
                </a:solidFill>
                <a:latin typeface="Times New Roman"/>
                <a:cs typeface="Times New Roman"/>
              </a:rPr>
              <a:t>втрата </a:t>
            </a:r>
            <a:r>
              <a:rPr sz="2700" spc="-6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усіх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видів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чутливості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в нижніх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відділах, рівновага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в </a:t>
            </a:r>
            <a:r>
              <a:rPr sz="27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сидячому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20" dirty="0">
                <a:solidFill>
                  <a:srgbClr val="FFFFFF"/>
                </a:solidFill>
                <a:latin typeface="Times New Roman"/>
                <a:cs typeface="Times New Roman"/>
              </a:rPr>
              <a:t>положенні</a:t>
            </a:r>
            <a:r>
              <a:rPr sz="27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недостатньо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стійка.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25" dirty="0">
                <a:solidFill>
                  <a:srgbClr val="FFFFFF"/>
                </a:solidFill>
                <a:latin typeface="Times New Roman"/>
                <a:cs typeface="Times New Roman"/>
              </a:rPr>
              <a:t>Людина </a:t>
            </a:r>
            <a:r>
              <a:rPr sz="27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15" dirty="0">
                <a:solidFill>
                  <a:srgbClr val="FFFFFF"/>
                </a:solidFill>
                <a:latin typeface="Times New Roman"/>
                <a:cs typeface="Times New Roman"/>
              </a:rPr>
              <a:t>потребує</a:t>
            </a:r>
            <a:r>
              <a:rPr sz="2700" spc="6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допомоги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 при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переміщенні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 з</a:t>
            </a:r>
            <a:r>
              <a:rPr sz="27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15" dirty="0">
                <a:solidFill>
                  <a:srgbClr val="FFFFFF"/>
                </a:solidFill>
                <a:latin typeface="Times New Roman"/>
                <a:cs typeface="Times New Roman"/>
              </a:rPr>
              <a:t>візка</a:t>
            </a:r>
            <a:r>
              <a:rPr sz="2700" spc="6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до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20" dirty="0">
                <a:solidFill>
                  <a:srgbClr val="FFFFFF"/>
                </a:solidFill>
                <a:latin typeface="Times New Roman"/>
                <a:cs typeface="Times New Roman"/>
              </a:rPr>
              <a:t>автомобіля.</a:t>
            </a:r>
            <a:endParaRPr sz="2700">
              <a:latin typeface="Times New Roman"/>
              <a:cs typeface="Times New Roman"/>
            </a:endParaRPr>
          </a:p>
          <a:p>
            <a:pPr marL="13335" marR="5080" indent="-1270" algn="just">
              <a:lnSpc>
                <a:spcPts val="2920"/>
              </a:lnSpc>
              <a:spcBef>
                <a:spcPts val="620"/>
              </a:spcBef>
            </a:pP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При ураженні на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рівні хребця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T7 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має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місце спастична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параплегія нижніх кінцівок,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розлад 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сечовипускання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і </a:t>
            </a:r>
            <a:r>
              <a:rPr sz="27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дефекації. Обсяг рухів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у </a:t>
            </a:r>
            <a:r>
              <a:rPr sz="2700" spc="-20" dirty="0">
                <a:solidFill>
                  <a:srgbClr val="FFFFFF"/>
                </a:solidFill>
                <a:latin typeface="Times New Roman"/>
                <a:cs typeface="Times New Roman"/>
              </a:rPr>
              <a:t>руках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відповідає обсягу рухів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15" dirty="0">
                <a:solidFill>
                  <a:srgbClr val="FFFFFF"/>
                </a:solidFill>
                <a:latin typeface="Times New Roman"/>
                <a:cs typeface="Times New Roman"/>
              </a:rPr>
              <a:t>здорової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25" dirty="0">
                <a:solidFill>
                  <a:srgbClr val="FFFFFF"/>
                </a:solidFill>
                <a:latin typeface="Times New Roman"/>
                <a:cs typeface="Times New Roman"/>
              </a:rPr>
              <a:t>людини.</a:t>
            </a:r>
            <a:r>
              <a:rPr sz="27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0" dirty="0">
                <a:solidFill>
                  <a:srgbClr val="FFFFFF"/>
                </a:solidFill>
                <a:latin typeface="Times New Roman"/>
                <a:cs typeface="Times New Roman"/>
              </a:rPr>
              <a:t>Може</a:t>
            </a:r>
            <a:r>
              <a:rPr sz="27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5" dirty="0">
                <a:solidFill>
                  <a:srgbClr val="FFFFFF"/>
                </a:solidFill>
                <a:latin typeface="Times New Roman"/>
                <a:cs typeface="Times New Roman"/>
              </a:rPr>
              <a:t>самостійно</a:t>
            </a:r>
            <a:r>
              <a:rPr sz="27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20" dirty="0">
                <a:solidFill>
                  <a:srgbClr val="FFFFFF"/>
                </a:solidFill>
                <a:latin typeface="Times New Roman"/>
                <a:cs typeface="Times New Roman"/>
              </a:rPr>
              <a:t>здійснювати</a:t>
            </a:r>
            <a:r>
              <a:rPr sz="27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усі </a:t>
            </a:r>
            <a:r>
              <a:rPr sz="2700" spc="-6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види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побутовоїдіяльності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і</a:t>
            </a:r>
            <a:r>
              <a:rPr sz="27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навіть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30" dirty="0">
                <a:solidFill>
                  <a:srgbClr val="FFFFFF"/>
                </a:solidFill>
                <a:latin typeface="Times New Roman"/>
                <a:cs typeface="Times New Roman"/>
              </a:rPr>
              <a:t>ходити</a:t>
            </a:r>
            <a:r>
              <a:rPr sz="27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без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сторонньої 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допомоги. </a:t>
            </a:r>
            <a:r>
              <a:rPr sz="2700" spc="-35" dirty="0">
                <a:solidFill>
                  <a:srgbClr val="FFFFFF"/>
                </a:solidFill>
                <a:latin typeface="Times New Roman"/>
                <a:cs typeface="Times New Roman"/>
              </a:rPr>
              <a:t>Головний </a:t>
            </a:r>
            <a:r>
              <a:rPr sz="2700" spc="10" dirty="0">
                <a:solidFill>
                  <a:srgbClr val="FFFFFF"/>
                </a:solidFill>
                <a:latin typeface="Times New Roman"/>
                <a:cs typeface="Times New Roman"/>
              </a:rPr>
              <a:t>спосіб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пересування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− </a:t>
            </a:r>
            <a:r>
              <a:rPr sz="27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візок.</a:t>
            </a:r>
            <a:r>
              <a:rPr sz="27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Не</a:t>
            </a:r>
            <a:r>
              <a:rPr sz="27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30" dirty="0">
                <a:solidFill>
                  <a:srgbClr val="FFFFFF"/>
                </a:solidFill>
                <a:latin typeface="Times New Roman"/>
                <a:cs typeface="Times New Roman"/>
              </a:rPr>
              <a:t>може</a:t>
            </a:r>
            <a:r>
              <a:rPr sz="2700" spc="5" dirty="0">
                <a:solidFill>
                  <a:srgbClr val="FFFFFF"/>
                </a:solidFill>
                <a:latin typeface="Times New Roman"/>
                <a:cs typeface="Times New Roman"/>
              </a:rPr>
              <a:t> самостійно</a:t>
            </a:r>
            <a:r>
              <a:rPr sz="27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15" dirty="0">
                <a:solidFill>
                  <a:srgbClr val="FFFFFF"/>
                </a:solidFill>
                <a:latin typeface="Times New Roman"/>
                <a:cs typeface="Times New Roman"/>
              </a:rPr>
              <a:t>підніматися</a:t>
            </a:r>
            <a:r>
              <a:rPr sz="27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30" dirty="0">
                <a:solidFill>
                  <a:srgbClr val="FFFFFF"/>
                </a:solidFill>
                <a:latin typeface="Times New Roman"/>
                <a:cs typeface="Times New Roman"/>
              </a:rPr>
              <a:t>сходами.</a:t>
            </a:r>
            <a:endParaRPr sz="2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77368" y="150876"/>
            <a:ext cx="8587740" cy="6189345"/>
            <a:chOff x="277368" y="150876"/>
            <a:chExt cx="8587740" cy="618934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9955" y="307847"/>
              <a:ext cx="8324087" cy="5999987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7368" y="150876"/>
              <a:ext cx="8587739" cy="6188963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7200" y="332231"/>
              <a:ext cx="8229600" cy="5905500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457200" y="332231"/>
              <a:ext cx="8229600" cy="5905500"/>
            </a:xfrm>
            <a:custGeom>
              <a:avLst/>
              <a:gdLst/>
              <a:ahLst/>
              <a:cxnLst/>
              <a:rect l="l" t="t" r="r" b="b"/>
              <a:pathLst>
                <a:path w="8229600" h="5905500">
                  <a:moveTo>
                    <a:pt x="0" y="0"/>
                  </a:moveTo>
                  <a:lnTo>
                    <a:pt x="8229600" y="0"/>
                  </a:lnTo>
                  <a:lnTo>
                    <a:pt x="8229600" y="5905500"/>
                  </a:lnTo>
                  <a:lnTo>
                    <a:pt x="0" y="5905500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46AA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535940" y="260520"/>
            <a:ext cx="8072755" cy="84836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820"/>
              </a:spcBef>
              <a:tabLst>
                <a:tab pos="1135380" algn="l"/>
                <a:tab pos="2360930" algn="l"/>
                <a:tab pos="3078480" algn="l"/>
                <a:tab pos="4582795" algn="l"/>
                <a:tab pos="5043170" algn="l"/>
                <a:tab pos="6445250" algn="l"/>
                <a:tab pos="6826250" algn="l"/>
                <a:tab pos="7272655" algn="l"/>
                <a:tab pos="7345680" algn="l"/>
                <a:tab pos="7720965" algn="l"/>
              </a:tabLst>
            </a:pP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П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ри	у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р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3000" spc="-35" dirty="0">
                <a:solidFill>
                  <a:srgbClr val="FFFFFF"/>
                </a:solidFill>
                <a:latin typeface="Times New Roman"/>
                <a:cs typeface="Times New Roman"/>
              </a:rPr>
              <a:t>ж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енні	сп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3000" spc="-70" dirty="0">
                <a:solidFill>
                  <a:srgbClr val="FFFFFF"/>
                </a:solidFill>
                <a:latin typeface="Times New Roman"/>
                <a:cs typeface="Times New Roman"/>
              </a:rPr>
              <a:t>г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о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м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з</a:t>
            </a:r>
            <a:r>
              <a:rPr sz="3000" spc="-55" dirty="0">
                <a:solidFill>
                  <a:srgbClr val="FFFFFF"/>
                </a:solidFill>
                <a:latin typeface="Times New Roman"/>
                <a:cs typeface="Times New Roman"/>
              </a:rPr>
              <a:t>к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у	на		р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і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ні  попере</a:t>
            </a:r>
            <a:r>
              <a:rPr sz="3000" spc="-165" dirty="0">
                <a:solidFill>
                  <a:srgbClr val="FFFFFF"/>
                </a:solidFill>
                <a:latin typeface="Times New Roman"/>
                <a:cs typeface="Times New Roman"/>
              </a:rPr>
              <a:t>к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3000" spc="-25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3000" spc="-70" dirty="0">
                <a:solidFill>
                  <a:srgbClr val="FFFFFF"/>
                </a:solidFill>
                <a:latin typeface="Times New Roman"/>
                <a:cs typeface="Times New Roman"/>
              </a:rPr>
              <a:t>г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о	п</a:t>
            </a:r>
            <a:r>
              <a:rPr sz="3000" spc="-40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3000" spc="-55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ов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щ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ен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я,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і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д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пов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і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д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3000" spc="-70" dirty="0">
                <a:solidFill>
                  <a:srgbClr val="FFFFFF"/>
                </a:solidFill>
                <a:latin typeface="Times New Roman"/>
                <a:cs typeface="Times New Roman"/>
              </a:rPr>
              <a:t>г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о	LI		−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992040"/>
            <a:ext cx="148463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хребцям,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75407" y="992040"/>
            <a:ext cx="62293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63294" algn="l"/>
                <a:tab pos="2234565" algn="l"/>
                <a:tab pos="4993005" algn="l"/>
              </a:tabLst>
            </a:pPr>
            <a:r>
              <a:rPr sz="3000" spc="-30" dirty="0">
                <a:solidFill>
                  <a:srgbClr val="FFFFFF"/>
                </a:solidFill>
                <a:latin typeface="Times New Roman"/>
                <a:cs typeface="Times New Roman"/>
              </a:rPr>
              <a:t>м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ає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м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і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сце	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п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ериферичн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й	пар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л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і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ч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1357800"/>
            <a:ext cx="8072755" cy="468884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 marR="5715" algn="just">
              <a:lnSpc>
                <a:spcPct val="80000"/>
              </a:lnSpc>
              <a:spcBef>
                <a:spcPts val="820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нижніх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кінцівок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з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порушенням</a:t>
            </a:r>
            <a:r>
              <a:rPr sz="3000" spc="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чутливості,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розлад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сечовипускання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і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дефекації.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Збережено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іннервацію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м'язів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верхніх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кінцівок,</a:t>
            </a:r>
            <a:r>
              <a:rPr sz="3000" spc="7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35" dirty="0">
                <a:solidFill>
                  <a:srgbClr val="FFFFFF"/>
                </a:solidFill>
                <a:latin typeface="Times New Roman"/>
                <a:cs typeface="Times New Roman"/>
              </a:rPr>
              <a:t>грудної </a:t>
            </a:r>
            <a:r>
              <a:rPr sz="30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клітки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і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живота.</a:t>
            </a:r>
            <a:endParaRPr sz="3000">
              <a:latin typeface="Times New Roman"/>
              <a:cs typeface="Times New Roman"/>
            </a:endParaRPr>
          </a:p>
          <a:p>
            <a:pPr marL="12700" marR="5080" algn="just">
              <a:lnSpc>
                <a:spcPts val="2880"/>
              </a:lnSpc>
              <a:spcBef>
                <a:spcPts val="695"/>
              </a:spcBef>
            </a:pPr>
            <a:r>
              <a:rPr sz="3000" spc="-30" dirty="0">
                <a:solidFill>
                  <a:srgbClr val="FFFFFF"/>
                </a:solidFill>
                <a:latin typeface="Times New Roman"/>
                <a:cs typeface="Times New Roman"/>
              </a:rPr>
              <a:t>Людина</a:t>
            </a:r>
            <a:r>
              <a:rPr sz="30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самостійна</a:t>
            </a:r>
            <a:r>
              <a:rPr sz="3000" spc="7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усіх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видах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25" dirty="0">
                <a:solidFill>
                  <a:srgbClr val="FFFFFF"/>
                </a:solidFill>
                <a:latin typeface="Times New Roman"/>
                <a:cs typeface="Times New Roman"/>
              </a:rPr>
              <a:t>побутової </a:t>
            </a:r>
            <a:r>
              <a:rPr sz="30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діяльності 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та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при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пересуванні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на </a:t>
            </a:r>
            <a:r>
              <a:rPr sz="3000" spc="-65" dirty="0">
                <a:solidFill>
                  <a:srgbClr val="FFFFFF"/>
                </a:solidFill>
                <a:latin typeface="Times New Roman"/>
                <a:cs typeface="Times New Roman"/>
              </a:rPr>
              <a:t>візку, </a:t>
            </a:r>
            <a:r>
              <a:rPr sz="3000" spc="-35" dirty="0">
                <a:solidFill>
                  <a:srgbClr val="FFFFFF"/>
                </a:solidFill>
                <a:latin typeface="Times New Roman"/>
                <a:cs typeface="Times New Roman"/>
              </a:rPr>
              <a:t>ходить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на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милицях,</a:t>
            </a:r>
            <a:r>
              <a:rPr sz="3000" spc="-30" dirty="0">
                <a:solidFill>
                  <a:srgbClr val="FFFFFF"/>
                </a:solidFill>
                <a:latin typeface="Times New Roman"/>
                <a:cs typeface="Times New Roman"/>
              </a:rPr>
              <a:t> може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40" dirty="0">
                <a:solidFill>
                  <a:srgbClr val="FFFFFF"/>
                </a:solidFill>
                <a:latin typeface="Times New Roman"/>
                <a:cs typeface="Times New Roman"/>
              </a:rPr>
              <a:t>ходити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без сторонньої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допомоги.</a:t>
            </a:r>
            <a:endParaRPr sz="3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80000"/>
              </a:lnSpc>
              <a:spcBef>
                <a:spcPts val="745"/>
              </a:spcBef>
            </a:pPr>
            <a:r>
              <a:rPr sz="3000" spc="-35" dirty="0">
                <a:solidFill>
                  <a:srgbClr val="FFFFFF"/>
                </a:solidFill>
                <a:latin typeface="Times New Roman"/>
                <a:cs typeface="Times New Roman"/>
              </a:rPr>
              <a:t>Ускладненим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залишається вставання із 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сидячого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20" dirty="0">
                <a:solidFill>
                  <a:srgbClr val="FFFFFF"/>
                </a:solidFill>
                <a:latin typeface="Times New Roman"/>
                <a:cs typeface="Times New Roman"/>
              </a:rPr>
              <a:t>положення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і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піднімання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35" dirty="0">
                <a:solidFill>
                  <a:srgbClr val="FFFFFF"/>
                </a:solidFill>
                <a:latin typeface="Times New Roman"/>
                <a:cs typeface="Times New Roman"/>
              </a:rPr>
              <a:t>сходами.</a:t>
            </a:r>
            <a:r>
              <a:rPr sz="30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0" dirty="0">
                <a:solidFill>
                  <a:srgbClr val="FFFFFF"/>
                </a:solidFill>
                <a:latin typeface="Times New Roman"/>
                <a:cs typeface="Times New Roman"/>
              </a:rPr>
              <a:t>Може </a:t>
            </a:r>
            <a:r>
              <a:rPr sz="30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30" dirty="0">
                <a:solidFill>
                  <a:srgbClr val="FFFFFF"/>
                </a:solidFill>
                <a:latin typeface="Times New Roman"/>
                <a:cs typeface="Times New Roman"/>
              </a:rPr>
              <a:t>виконувати</a:t>
            </a:r>
            <a:r>
              <a:rPr sz="30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0" dirty="0">
                <a:solidFill>
                  <a:srgbClr val="FFFFFF"/>
                </a:solidFill>
                <a:latin typeface="Times New Roman"/>
                <a:cs typeface="Times New Roman"/>
              </a:rPr>
              <a:t>будь-яку</a:t>
            </a:r>
            <a:r>
              <a:rPr sz="30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5" dirty="0">
                <a:solidFill>
                  <a:srgbClr val="FFFFFF"/>
                </a:solidFill>
                <a:latin typeface="Times New Roman"/>
                <a:cs typeface="Times New Roman"/>
              </a:rPr>
              <a:t>роботу,</a:t>
            </a:r>
            <a:r>
              <a:rPr sz="30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що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не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пов'язана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з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тривалим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перебуванням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20" dirty="0">
                <a:solidFill>
                  <a:srgbClr val="FFFFFF"/>
                </a:solidFill>
                <a:latin typeface="Times New Roman"/>
                <a:cs typeface="Times New Roman"/>
              </a:rPr>
              <a:t>стоячи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на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ногах.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Для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відпочинку </a:t>
            </a:r>
            <a:r>
              <a:rPr sz="3000" spc="-20" dirty="0">
                <a:solidFill>
                  <a:srgbClr val="FFFFFF"/>
                </a:solidFill>
                <a:latin typeface="Times New Roman"/>
                <a:cs typeface="Times New Roman"/>
              </a:rPr>
              <a:t>потребує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візок.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15468" y="42671"/>
            <a:ext cx="8511540" cy="6480175"/>
            <a:chOff x="315468" y="42671"/>
            <a:chExt cx="8511540" cy="648017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9956" y="164592"/>
              <a:ext cx="8324087" cy="6358127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5468" y="42671"/>
              <a:ext cx="8511539" cy="562965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7200" y="188976"/>
              <a:ext cx="8229600" cy="6263640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457200" y="188976"/>
              <a:ext cx="8229600" cy="6263640"/>
            </a:xfrm>
            <a:custGeom>
              <a:avLst/>
              <a:gdLst/>
              <a:ahLst/>
              <a:cxnLst/>
              <a:rect l="l" t="t" r="r" b="b"/>
              <a:pathLst>
                <a:path w="8229600" h="6263640">
                  <a:moveTo>
                    <a:pt x="0" y="0"/>
                  </a:moveTo>
                  <a:lnTo>
                    <a:pt x="8229600" y="0"/>
                  </a:lnTo>
                  <a:lnTo>
                    <a:pt x="8229600" y="6263640"/>
                  </a:lnTo>
                  <a:lnTo>
                    <a:pt x="0" y="6263640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46AA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535940" y="134791"/>
            <a:ext cx="8073390" cy="528510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5080" indent="-635" algn="just">
              <a:lnSpc>
                <a:spcPts val="2400"/>
              </a:lnSpc>
              <a:spcBef>
                <a:spcPts val="675"/>
              </a:spcBef>
            </a:pPr>
            <a:r>
              <a:rPr sz="2500" spc="-50" dirty="0">
                <a:solidFill>
                  <a:srgbClr val="FFFFFF"/>
                </a:solidFill>
                <a:latin typeface="Times New Roman"/>
                <a:cs typeface="Times New Roman"/>
              </a:rPr>
              <a:t>Ушкодження</a:t>
            </a:r>
            <a:r>
              <a:rPr sz="25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Conusmeduearis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 (SIII</a:t>
            </a:r>
            <a:r>
              <a:rPr sz="25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—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SV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хребці) 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Times New Roman"/>
                <a:cs typeface="Times New Roman"/>
              </a:rPr>
              <a:t>характеризується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Times New Roman"/>
                <a:cs typeface="Times New Roman"/>
              </a:rPr>
              <a:t>відсутністю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паралічів.</a:t>
            </a:r>
            <a:r>
              <a:rPr sz="25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Відсутня 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Times New Roman"/>
                <a:cs typeface="Times New Roman"/>
              </a:rPr>
              <a:t>чутливість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 в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ділянці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Times New Roman"/>
                <a:cs typeface="Times New Roman"/>
              </a:rPr>
              <a:t>промежини.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 Відмічається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розлад </a:t>
            </a:r>
            <a:r>
              <a:rPr sz="2500" spc="-6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Times New Roman"/>
                <a:cs typeface="Times New Roman"/>
              </a:rPr>
              <a:t>сечовипускання периферичного </a:t>
            </a:r>
            <a:r>
              <a:rPr sz="2500" spc="-55" dirty="0">
                <a:solidFill>
                  <a:srgbClr val="FFFFFF"/>
                </a:solidFill>
                <a:latin typeface="Times New Roman"/>
                <a:cs typeface="Times New Roman"/>
              </a:rPr>
              <a:t>типу. </a:t>
            </a:r>
            <a:r>
              <a:rPr sz="2500" spc="-35" dirty="0">
                <a:solidFill>
                  <a:srgbClr val="FFFFFF"/>
                </a:solidFill>
                <a:latin typeface="Times New Roman"/>
                <a:cs typeface="Times New Roman"/>
              </a:rPr>
              <a:t>Ураження </a:t>
            </a:r>
            <a:r>
              <a:rPr sz="2500" spc="-15" dirty="0">
                <a:solidFill>
                  <a:srgbClr val="FFFFFF"/>
                </a:solidFill>
                <a:latin typeface="Times New Roman"/>
                <a:cs typeface="Times New Roman"/>
              </a:rPr>
              <a:t>спинного </a:t>
            </a:r>
            <a:r>
              <a:rPr sz="25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15" dirty="0">
                <a:solidFill>
                  <a:srgbClr val="FFFFFF"/>
                </a:solidFill>
                <a:latin typeface="Times New Roman"/>
                <a:cs typeface="Times New Roman"/>
              </a:rPr>
              <a:t>мозку</a:t>
            </a:r>
            <a:r>
              <a:rPr sz="25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15" dirty="0">
                <a:solidFill>
                  <a:srgbClr val="FFFFFF"/>
                </a:solidFill>
                <a:latin typeface="Times New Roman"/>
                <a:cs typeface="Times New Roman"/>
              </a:rPr>
              <a:t>супроводжується</a:t>
            </a:r>
            <a:r>
              <a:rPr sz="2500" spc="5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відсутністю </a:t>
            </a:r>
            <a:r>
              <a:rPr sz="2500" spc="5" dirty="0">
                <a:solidFill>
                  <a:srgbClr val="FFFFFF"/>
                </a:solidFill>
                <a:latin typeface="Times New Roman"/>
                <a:cs typeface="Times New Roman"/>
              </a:rPr>
              <a:t>усіх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видів чутливості </a:t>
            </a:r>
            <a:r>
              <a:rPr sz="2500" spc="-6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у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нижніх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відділах,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порушеннями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крово-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і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20" dirty="0">
                <a:solidFill>
                  <a:srgbClr val="FFFFFF"/>
                </a:solidFill>
                <a:latin typeface="Times New Roman"/>
                <a:cs typeface="Times New Roman"/>
              </a:rPr>
              <a:t>лімфообігу, </a:t>
            </a:r>
            <a:r>
              <a:rPr sz="25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Times New Roman"/>
                <a:cs typeface="Times New Roman"/>
              </a:rPr>
              <a:t>функцій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 дихальної,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 травної,</a:t>
            </a:r>
            <a:r>
              <a:rPr sz="25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видільної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систем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і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Times New Roman"/>
                <a:cs typeface="Times New Roman"/>
              </a:rPr>
              <a:t>статевої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сфери.</a:t>
            </a:r>
            <a:r>
              <a:rPr sz="25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20" dirty="0">
                <a:solidFill>
                  <a:srgbClr val="FFFFFF"/>
                </a:solidFill>
                <a:latin typeface="Times New Roman"/>
                <a:cs typeface="Times New Roman"/>
              </a:rPr>
              <a:t>Значно</a:t>
            </a:r>
            <a:r>
              <a:rPr sz="2500" spc="-15" dirty="0">
                <a:solidFill>
                  <a:srgbClr val="FFFFFF"/>
                </a:solidFill>
                <a:latin typeface="Times New Roman"/>
                <a:cs typeface="Times New Roman"/>
              </a:rPr>
              <a:t> патологічно</a:t>
            </a:r>
            <a:r>
              <a:rPr sz="25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15" dirty="0">
                <a:solidFill>
                  <a:srgbClr val="FFFFFF"/>
                </a:solidFill>
                <a:latin typeface="Times New Roman"/>
                <a:cs typeface="Times New Roman"/>
              </a:rPr>
              <a:t>впливають</a:t>
            </a:r>
            <a:r>
              <a:rPr sz="25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примусове 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20" dirty="0">
                <a:solidFill>
                  <a:srgbClr val="FFFFFF"/>
                </a:solidFill>
                <a:latin typeface="Times New Roman"/>
                <a:cs typeface="Times New Roman"/>
              </a:rPr>
              <a:t>положення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тіла і </a:t>
            </a:r>
            <a:r>
              <a:rPr sz="2500" spc="-10" dirty="0">
                <a:solidFill>
                  <a:srgbClr val="FFFFFF"/>
                </a:solidFill>
                <a:latin typeface="Times New Roman"/>
                <a:cs typeface="Times New Roman"/>
              </a:rPr>
              <a:t>гіподинамія. </a:t>
            </a:r>
            <a:r>
              <a:rPr sz="2500" spc="5" dirty="0">
                <a:solidFill>
                  <a:srgbClr val="FFFFFF"/>
                </a:solidFill>
                <a:latin typeface="Times New Roman"/>
                <a:cs typeface="Times New Roman"/>
              </a:rPr>
              <a:t>Процеси,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що </a:t>
            </a:r>
            <a:r>
              <a:rPr sz="2500" spc="-10" dirty="0">
                <a:solidFill>
                  <a:srgbClr val="FFFFFF"/>
                </a:solidFill>
                <a:latin typeface="Times New Roman"/>
                <a:cs typeface="Times New Roman"/>
              </a:rPr>
              <a:t>розвиваються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Times New Roman"/>
                <a:cs typeface="Times New Roman"/>
              </a:rPr>
              <a:t>при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55" dirty="0">
                <a:solidFill>
                  <a:srgbClr val="FFFFFF"/>
                </a:solidFill>
                <a:latin typeface="Times New Roman"/>
                <a:cs typeface="Times New Roman"/>
              </a:rPr>
              <a:t>цьому,</a:t>
            </a:r>
            <a:r>
              <a:rPr sz="25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Times New Roman"/>
                <a:cs typeface="Times New Roman"/>
              </a:rPr>
              <a:t>погіршують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Times New Roman"/>
                <a:cs typeface="Times New Roman"/>
              </a:rPr>
              <a:t>практично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5" dirty="0">
                <a:solidFill>
                  <a:srgbClr val="FFFFFF"/>
                </a:solidFill>
                <a:latin typeface="Times New Roman"/>
                <a:cs typeface="Times New Roman"/>
              </a:rPr>
              <a:t>усі</a:t>
            </a:r>
            <a:r>
              <a:rPr sz="25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функціональні 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можливості </a:t>
            </a:r>
            <a:r>
              <a:rPr sz="2500" spc="-10" dirty="0">
                <a:solidFill>
                  <a:srgbClr val="FFFFFF"/>
                </a:solidFill>
                <a:latin typeface="Times New Roman"/>
                <a:cs typeface="Times New Roman"/>
              </a:rPr>
              <a:t>організму: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уповільнюють швидкість 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реакції </a:t>
            </a:r>
            <a:r>
              <a:rPr sz="2500" spc="-10" dirty="0">
                <a:solidFill>
                  <a:srgbClr val="FFFFFF"/>
                </a:solidFill>
                <a:latin typeface="Times New Roman"/>
                <a:cs typeface="Times New Roman"/>
              </a:rPr>
              <a:t>на </a:t>
            </a:r>
            <a:r>
              <a:rPr sz="2500" spc="-6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зовнішні </a:t>
            </a:r>
            <a:r>
              <a:rPr sz="2500" spc="-10" dirty="0">
                <a:solidFill>
                  <a:srgbClr val="FFFFFF"/>
                </a:solidFill>
                <a:latin typeface="Times New Roman"/>
                <a:cs typeface="Times New Roman"/>
              </a:rPr>
              <a:t>подразники; знижують рівень функції аналізу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і 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Times New Roman"/>
                <a:cs typeface="Times New Roman"/>
              </a:rPr>
              <a:t>синтезу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центральної</a:t>
            </a:r>
            <a:r>
              <a:rPr sz="25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Times New Roman"/>
                <a:cs typeface="Times New Roman"/>
              </a:rPr>
              <a:t>нервової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 системи;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Times New Roman"/>
                <a:cs typeface="Times New Roman"/>
              </a:rPr>
              <a:t>погіршують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20" dirty="0">
                <a:solidFill>
                  <a:srgbClr val="FFFFFF"/>
                </a:solidFill>
                <a:latin typeface="Times New Roman"/>
                <a:cs typeface="Times New Roman"/>
              </a:rPr>
              <a:t>координацію</a:t>
            </a:r>
            <a:r>
              <a:rPr sz="25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20" dirty="0">
                <a:solidFill>
                  <a:srgbClr val="FFFFFF"/>
                </a:solidFill>
                <a:latin typeface="Times New Roman"/>
                <a:cs typeface="Times New Roman"/>
              </a:rPr>
              <a:t>рухових</a:t>
            </a:r>
            <a:r>
              <a:rPr sz="25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дій.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Times New Roman"/>
                <a:cs typeface="Times New Roman"/>
              </a:rPr>
              <a:t>Одним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5" dirty="0">
                <a:solidFill>
                  <a:srgbClr val="FFFFFF"/>
                </a:solidFill>
                <a:latin typeface="Times New Roman"/>
                <a:cs typeface="Times New Roman"/>
              </a:rPr>
              <a:t>із</a:t>
            </a:r>
            <a:r>
              <a:rPr sz="25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Times New Roman"/>
                <a:cs typeface="Times New Roman"/>
              </a:rPr>
              <a:t>тяжких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ускладнень </a:t>
            </a:r>
            <a:r>
              <a:rPr sz="25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спинної травми є 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трофічні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виразки, </a:t>
            </a:r>
            <a:r>
              <a:rPr sz="2500" spc="-10" dirty="0">
                <a:solidFill>
                  <a:srgbClr val="FFFFFF"/>
                </a:solidFill>
                <a:latin typeface="Times New Roman"/>
                <a:cs typeface="Times New Roman"/>
              </a:rPr>
              <a:t>пролежні,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які </a:t>
            </a:r>
            <a:r>
              <a:rPr sz="2500" spc="-10" dirty="0">
                <a:solidFill>
                  <a:srgbClr val="FFFFFF"/>
                </a:solidFill>
                <a:latin typeface="Times New Roman"/>
                <a:cs typeface="Times New Roman"/>
              </a:rPr>
              <a:t>стають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 хронічним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Times New Roman"/>
                <a:cs typeface="Times New Roman"/>
              </a:rPr>
              <a:t>джерелом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Times New Roman"/>
                <a:cs typeface="Times New Roman"/>
              </a:rPr>
              <a:t>інфікування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Times New Roman"/>
                <a:cs typeface="Times New Roman"/>
              </a:rPr>
              <a:t>організму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 і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Times New Roman"/>
                <a:cs typeface="Times New Roman"/>
              </a:rPr>
              <a:t>частою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Times New Roman"/>
                <a:cs typeface="Times New Roman"/>
              </a:rPr>
              <a:t>причиною</a:t>
            </a:r>
            <a:r>
              <a:rPr sz="25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ускладнень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з</a:t>
            </a:r>
            <a:r>
              <a:rPr sz="25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15" dirty="0">
                <a:solidFill>
                  <a:srgbClr val="FFFFFF"/>
                </a:solidFill>
                <a:latin typeface="Times New Roman"/>
                <a:cs typeface="Times New Roman"/>
              </a:rPr>
              <a:t>боку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системи</a:t>
            </a:r>
            <a:r>
              <a:rPr sz="25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Times New Roman"/>
                <a:cs typeface="Times New Roman"/>
              </a:rPr>
              <a:t>сечовипускання.</a:t>
            </a:r>
            <a:endParaRPr sz="2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44247" y="105155"/>
          <a:ext cx="8231503" cy="56871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8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5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3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56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79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78991">
                <a:tc gridSpan="5">
                  <a:txBody>
                    <a:bodyPr/>
                    <a:lstStyle/>
                    <a:p>
                      <a:pPr marL="2795270" marR="170815" indent="-2618740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29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Потенційні</a:t>
                      </a:r>
                      <a:r>
                        <a:rPr sz="2900" spc="-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9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функціональні</a:t>
                      </a:r>
                      <a:r>
                        <a:rPr sz="2900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9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можливості</a:t>
                      </a:r>
                      <a:r>
                        <a:rPr sz="2900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9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29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9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деяких </a:t>
                      </a:r>
                      <a:r>
                        <a:rPr sz="2900" spc="-7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9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рівнів</a:t>
                      </a:r>
                      <a:r>
                        <a:rPr sz="2900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9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ураження:</a:t>
                      </a: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T="83185" marB="0">
                    <a:lnL w="28575">
                      <a:solidFill>
                        <a:srgbClr val="385D8A"/>
                      </a:solidFill>
                      <a:prstDash val="solid"/>
                    </a:lnL>
                    <a:lnR w="28575">
                      <a:solidFill>
                        <a:srgbClr val="385D8A"/>
                      </a:solidFill>
                      <a:prstDash val="solid"/>
                    </a:lnR>
                    <a:lnT w="28575">
                      <a:solidFill>
                        <a:srgbClr val="385D8A"/>
                      </a:solidFill>
                      <a:prstDash val="solid"/>
                    </a:lnT>
                    <a:lnB w="28575">
                      <a:solidFill>
                        <a:srgbClr val="385D8A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9958">
                <a:tc>
                  <a:txBody>
                    <a:bodyPr/>
                    <a:lstStyle/>
                    <a:p>
                      <a:pPr marL="71120" marR="271145">
                        <a:lnSpc>
                          <a:spcPct val="150000"/>
                        </a:lnSpc>
                        <a:spcBef>
                          <a:spcPts val="195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Рівень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b="1" spc="-3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ж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ння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4765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385D8A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490"/>
                        </a:spcBef>
                        <a:tabLst>
                          <a:tab pos="1035685" algn="l"/>
                          <a:tab pos="1846580" algn="l"/>
                        </a:tabLst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Основні	м’язи,	що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інервуються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22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385D8A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Можливі</a:t>
                      </a:r>
                      <a:r>
                        <a:rPr sz="1400" b="1" spc="-3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рухи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22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385D8A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Взаімозв</a:t>
                      </a:r>
                      <a:r>
                        <a:rPr sz="1400" b="1" spc="-7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язані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 marR="434975">
                        <a:lnSpc>
                          <a:spcPct val="150000"/>
                        </a:lnSpc>
                      </a:pPr>
                      <a:r>
                        <a:rPr sz="1400" b="1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ф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нкц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іо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b="1" spc="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ль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ні 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можливості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22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385D8A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Приклади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 marR="60960">
                        <a:lnSpc>
                          <a:spcPct val="150000"/>
                        </a:lnSpc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доступної</a:t>
                      </a:r>
                      <a:r>
                        <a:rPr sz="1400" b="1" spc="2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рухової </a:t>
                      </a:r>
                      <a:r>
                        <a:rPr sz="1400" b="1" spc="-33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активності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22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385D8A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8203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CIV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28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М’язи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шиї,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діафрагма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28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95"/>
                        </a:spcBef>
                        <a:tabLst>
                          <a:tab pos="1016000" algn="l"/>
                        </a:tabLst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Контроль	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положення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 marR="60960">
                        <a:lnSpc>
                          <a:spcPct val="150000"/>
                        </a:lnSpc>
                        <a:tabLst>
                          <a:tab pos="1099820" algn="l"/>
                        </a:tabLst>
                      </a:pP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и,	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об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ж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ена  витривалість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дихальної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системи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28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Управління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 marR="61594">
                        <a:lnSpc>
                          <a:spcPct val="15000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інвалідним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візком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з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електронним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регулюванням.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28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95"/>
                        </a:spcBef>
                        <a:tabLst>
                          <a:tab pos="865505" algn="l"/>
                        </a:tabLst>
                      </a:pP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Пульова	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стрільба,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боулінг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28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253281" y="758353"/>
          <a:ext cx="6480174" cy="51845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4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0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77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84576"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CV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Частково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53340" marR="134620">
                        <a:lnSpc>
                          <a:spcPct val="150000"/>
                        </a:lnSpc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мязи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л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ч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г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  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поясу,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біцепси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Відведення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53340" marR="47625">
                        <a:lnSpc>
                          <a:spcPct val="150000"/>
                        </a:lnSpc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та</a:t>
                      </a:r>
                      <a:r>
                        <a:rPr sz="1800" b="1" spc="18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сгибання </a:t>
                      </a:r>
                      <a:r>
                        <a:rPr sz="1800" b="1" spc="-39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рук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8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Може</a:t>
                      </a:r>
                      <a:r>
                        <a:rPr sz="1800" b="1" spc="254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пересуватись</a:t>
                      </a:r>
                      <a:r>
                        <a:rPr sz="1800" b="1" spc="24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на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53340" marR="45085">
                        <a:lnSpc>
                          <a:spcPct val="150000"/>
                        </a:lnSpc>
                        <a:tabLst>
                          <a:tab pos="1038225" algn="l"/>
                          <a:tab pos="1247140" algn="l"/>
                          <a:tab pos="1635760" algn="l"/>
                          <a:tab pos="1772920" algn="l"/>
                          <a:tab pos="1864360" algn="l"/>
                          <a:tab pos="1934210" algn="l"/>
                          <a:tab pos="2021205" algn="l"/>
                          <a:tab pos="2082164" algn="l"/>
                          <a:tab pos="2296795" algn="l"/>
                        </a:tabLst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ін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ва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лі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д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но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м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у	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і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зк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у	з 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модифікованими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об</a:t>
                      </a:r>
                      <a:r>
                        <a:rPr sz="1800" b="1" spc="-4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дам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				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sz="18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л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с;  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д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ма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г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						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ри 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переміщенні,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в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он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у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				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д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я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і  </a:t>
                      </a:r>
                      <a:r>
                        <a:rPr sz="18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ф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у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кц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іон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л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ь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ні				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у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х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  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у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ю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,	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800" b="1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sz="18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ву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я  с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г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ння		лі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ю				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ід 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власною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вагою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Плаванн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53340">
                        <a:lnSpc>
                          <a:spcPct val="100000"/>
                        </a:lnSpc>
                        <a:spcBef>
                          <a:spcPts val="108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я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21235" y="470321"/>
          <a:ext cx="7778112" cy="5760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6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84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6072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CVI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8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Головні</a:t>
                      </a:r>
                      <a:r>
                        <a:rPr sz="1800" b="1" spc="1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мязи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 marR="400685">
                        <a:lnSpc>
                          <a:spcPct val="150000"/>
                        </a:lnSpc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800" b="1" spc="-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800" b="1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b="1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го  </a:t>
                      </a:r>
                      <a:r>
                        <a:rPr sz="1800" b="1" spc="-7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поясу, </a:t>
                      </a:r>
                      <a:r>
                        <a:rPr sz="1800" b="1" spc="-6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розгинач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запястья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35"/>
                        </a:spcBef>
                        <a:tabLst>
                          <a:tab pos="1572260" algn="l"/>
                        </a:tabLst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Відведення	</a:t>
                      </a:r>
                      <a:r>
                        <a:rPr sz="1800" b="1" spc="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та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 marR="60960">
                        <a:lnSpc>
                          <a:spcPct val="150000"/>
                        </a:lnSpc>
                        <a:tabLst>
                          <a:tab pos="1374140" algn="l"/>
                          <a:tab pos="1572260" algn="l"/>
                        </a:tabLst>
                      </a:pPr>
                      <a:r>
                        <a:rPr sz="18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ин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нн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я	</a:t>
                      </a:r>
                      <a:r>
                        <a:rPr sz="18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800" b="1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, 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розгинання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ки</a:t>
                      </a:r>
                      <a:r>
                        <a:rPr sz="1800" b="1" spc="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і		</a:t>
                      </a:r>
                      <a:r>
                        <a:rPr sz="1800" b="1" spc="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та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 marR="62865">
                        <a:lnSpc>
                          <a:spcPct val="150000"/>
                        </a:lnSpc>
                      </a:pPr>
                      <a:r>
                        <a:rPr sz="18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можливо</a:t>
                      </a:r>
                      <a:r>
                        <a:rPr sz="1800" b="1" spc="19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слабий </a:t>
                      </a:r>
                      <a:r>
                        <a:rPr sz="1800" b="1" spc="-434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хват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8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Може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59055">
                        <a:lnSpc>
                          <a:spcPct val="150000"/>
                        </a:lnSpc>
                        <a:tabLst>
                          <a:tab pos="1005205" algn="l"/>
                          <a:tab pos="1214120" algn="l"/>
                          <a:tab pos="1240155" algn="l"/>
                          <a:tab pos="1393825" algn="l"/>
                          <a:tab pos="1918335" algn="l"/>
                          <a:tab pos="2032635" algn="l"/>
                          <a:tab pos="2053589" algn="l"/>
                        </a:tabLst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800" b="1" spc="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я		у 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ж</a:t>
                      </a:r>
                      <a:r>
                        <a:rPr sz="18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800" b="1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;	</a:t>
                      </a:r>
                      <a:r>
                        <a:rPr sz="1800" b="1" spc="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ст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й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 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800" b="1" spc="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800" b="1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800" b="1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ти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ся			з 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інвалідного</a:t>
                      </a:r>
                      <a:r>
                        <a:rPr sz="1800" b="1" spc="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візка</a:t>
                      </a:r>
                      <a:r>
                        <a:rPr sz="1800" b="1" spc="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у </a:t>
                      </a:r>
                      <a:r>
                        <a:rPr sz="1800" b="1" spc="-434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ж</a:t>
                      </a:r>
                      <a:r>
                        <a:rPr sz="18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о;		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800" b="1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 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самостійний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пр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й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м			ї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ж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і	</a:t>
                      </a:r>
                      <a:r>
                        <a:rPr sz="1800" b="1" spc="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та  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ас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ої				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іє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ни,  </a:t>
                      </a:r>
                      <a:r>
                        <a:rPr sz="1800" b="1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яг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я						 з 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використанням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спеціальних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допоміжних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пристрїїв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Більярд,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 marR="210820">
                        <a:lnSpc>
                          <a:spcPct val="150000"/>
                        </a:lnSpc>
                      </a:pPr>
                      <a:r>
                        <a:rPr sz="18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паттінг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пр</a:t>
                      </a:r>
                      <a:r>
                        <a:rPr sz="1800" b="1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щ</a:t>
                      </a:r>
                      <a:r>
                        <a:rPr sz="1800" b="1" spc="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й  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гольф)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962" y="275081"/>
            <a:ext cx="8229600" cy="1143000"/>
          </a:xfrm>
          <a:prstGeom prst="rect">
            <a:avLst/>
          </a:prstGeom>
          <a:solidFill>
            <a:srgbClr val="4F81BD"/>
          </a:solidFill>
          <a:ln w="25907">
            <a:solidFill>
              <a:srgbClr val="385D8A"/>
            </a:solidFill>
          </a:ln>
        </p:spPr>
        <p:txBody>
          <a:bodyPr vert="horz" wrap="square" lIns="0" tIns="2489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960"/>
              </a:spcBef>
            </a:pPr>
            <a:r>
              <a:rPr sz="4000" b="1" spc="-5" dirty="0">
                <a:latin typeface="Times New Roman"/>
                <a:cs typeface="Times New Roman"/>
              </a:rPr>
              <a:t>ПЛАН</a:t>
            </a:r>
            <a:endParaRPr sz="40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5844" y="1455420"/>
            <a:ext cx="8590787" cy="473811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35940" y="1566164"/>
            <a:ext cx="8072755" cy="235449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93700" indent="-381000">
              <a:lnSpc>
                <a:spcPct val="100000"/>
              </a:lnSpc>
              <a:spcBef>
                <a:spcPts val="359"/>
              </a:spcBef>
              <a:buAutoNum type="arabicPeriod"/>
              <a:tabLst>
                <a:tab pos="393700" algn="l"/>
              </a:tabLst>
            </a:pPr>
            <a:r>
              <a:rPr sz="3000" spc="-5" dirty="0" err="1">
                <a:solidFill>
                  <a:srgbClr val="FFFFFF"/>
                </a:solidFill>
                <a:latin typeface="Times New Roman"/>
                <a:cs typeface="Times New Roman"/>
              </a:rPr>
              <a:t>Стадій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травматичної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хвороби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спинного</a:t>
            </a:r>
            <a:r>
              <a:rPr sz="30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60" dirty="0">
                <a:solidFill>
                  <a:srgbClr val="FFFFFF"/>
                </a:solidFill>
                <a:latin typeface="Times New Roman"/>
                <a:cs typeface="Times New Roman"/>
              </a:rPr>
              <a:t>мозку.</a:t>
            </a:r>
            <a:endParaRPr sz="3000" dirty="0">
              <a:latin typeface="Times New Roman"/>
              <a:cs typeface="Times New Roman"/>
            </a:endParaRPr>
          </a:p>
          <a:p>
            <a:pPr marL="12700" marR="6350">
              <a:lnSpc>
                <a:spcPts val="3240"/>
              </a:lnSpc>
              <a:spcBef>
                <a:spcPts val="765"/>
              </a:spcBef>
              <a:buAutoNum type="arabicPeriod"/>
              <a:tabLst>
                <a:tab pos="490855" algn="l"/>
                <a:tab pos="491490" algn="l"/>
                <a:tab pos="1652270" algn="l"/>
                <a:tab pos="3159125" algn="l"/>
                <a:tab pos="5516880" algn="l"/>
                <a:tab pos="6308090" algn="l"/>
              </a:tabLst>
            </a:pP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б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с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я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г	</a:t>
            </a:r>
            <a:r>
              <a:rPr sz="3000" spc="-40" dirty="0">
                <a:solidFill>
                  <a:srgbClr val="FFFFFF"/>
                </a:solidFill>
                <a:latin typeface="Times New Roman"/>
                <a:cs typeface="Times New Roman"/>
              </a:rPr>
              <a:t>р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у</a:t>
            </a:r>
            <a:r>
              <a:rPr sz="3000" spc="-120" dirty="0">
                <a:solidFill>
                  <a:srgbClr val="FFFFFF"/>
                </a:solidFill>
                <a:latin typeface="Times New Roman"/>
                <a:cs typeface="Times New Roman"/>
              </a:rPr>
              <a:t>х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их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м</a:t>
            </a:r>
            <a:r>
              <a:rPr sz="3000" spc="-75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жли</a:t>
            </a:r>
            <a:r>
              <a:rPr sz="3000" spc="-40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3000" spc="70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с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ей	п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р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и	ура</a:t>
            </a:r>
            <a:r>
              <a:rPr sz="3000" spc="-35" dirty="0">
                <a:solidFill>
                  <a:srgbClr val="FFFFFF"/>
                </a:solidFill>
                <a:latin typeface="Times New Roman"/>
                <a:cs typeface="Times New Roman"/>
              </a:rPr>
              <a:t>ж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е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ях 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спинного</a:t>
            </a:r>
            <a:r>
              <a:rPr sz="30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60" dirty="0">
                <a:solidFill>
                  <a:srgbClr val="FFFFFF"/>
                </a:solidFill>
                <a:latin typeface="Times New Roman"/>
                <a:cs typeface="Times New Roman"/>
              </a:rPr>
              <a:t>мозку.</a:t>
            </a:r>
            <a:endParaRPr sz="3000" dirty="0">
              <a:latin typeface="Times New Roman"/>
              <a:cs typeface="Times New Roman"/>
            </a:endParaRPr>
          </a:p>
          <a:p>
            <a:pPr marL="12700" marR="5080">
              <a:lnSpc>
                <a:spcPts val="3240"/>
              </a:lnSpc>
              <a:spcBef>
                <a:spcPts val="720"/>
              </a:spcBef>
              <a:buAutoNum type="arabicPeriod"/>
              <a:tabLst>
                <a:tab pos="575945" algn="l"/>
                <a:tab pos="576580" algn="l"/>
                <a:tab pos="2677795" algn="l"/>
                <a:tab pos="5323205" algn="l"/>
                <a:tab pos="7499984" algn="l"/>
              </a:tabLst>
            </a:pP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П</a:t>
            </a:r>
            <a:r>
              <a:rPr sz="3000" spc="-40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енц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ій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ні	</a:t>
            </a:r>
            <a:r>
              <a:rPr sz="3000" spc="-75" dirty="0">
                <a:solidFill>
                  <a:srgbClr val="FFFFFF"/>
                </a:solidFill>
                <a:latin typeface="Times New Roman"/>
                <a:cs typeface="Times New Roman"/>
              </a:rPr>
              <a:t>ф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ун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к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ц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і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л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ь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ні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м</a:t>
            </a:r>
            <a:r>
              <a:rPr sz="3000" spc="-85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жли</a:t>
            </a:r>
            <a:r>
              <a:rPr sz="3000" spc="-25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3000" spc="70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с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і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д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ля 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деяких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рівнів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ураження.</a:t>
            </a:r>
            <a:endParaRPr sz="3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77217" y="254297"/>
          <a:ext cx="7849869" cy="64327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4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21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8594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CV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II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11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Трицепси,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8580" marR="476884">
                        <a:lnSpc>
                          <a:spcPct val="150000"/>
                        </a:lnSpc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ин</a:t>
                      </a:r>
                      <a:r>
                        <a:rPr sz="1600" b="1" spc="-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і  пальців, 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згиначі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пальців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11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just">
                        <a:lnSpc>
                          <a:spcPct val="100000"/>
                        </a:lnSpc>
                        <a:spcBef>
                          <a:spcPts val="560"/>
                        </a:spcBef>
                        <a:tabLst>
                          <a:tab pos="1887855" algn="l"/>
                        </a:tabLst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Утримання	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та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8580" marR="60325" algn="just">
                        <a:lnSpc>
                          <a:spcPct val="150000"/>
                        </a:lnSpc>
                        <a:tabLst>
                          <a:tab pos="1124585" algn="l"/>
                          <a:tab pos="1668780" algn="l"/>
                        </a:tabLst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розгинання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руки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у </a:t>
                      </a:r>
                      <a:r>
                        <a:rPr sz="1600" b="1" spc="-38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локті,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слабкий</a:t>
                      </a:r>
                      <a:r>
                        <a:rPr sz="1600" b="1" spc="39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хват </a:t>
                      </a:r>
                      <a:r>
                        <a:rPr sz="1600" b="1" spc="-38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	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600" b="1" spc="-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ння  пр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,		кі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ті  слабкі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11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Самостійно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8580" marR="61594" algn="just">
                        <a:lnSpc>
                          <a:spcPct val="150000"/>
                        </a:lnSpc>
                        <a:tabLst>
                          <a:tab pos="1912620" algn="l"/>
                        </a:tabLst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пер</a:t>
                      </a:r>
                      <a:r>
                        <a:rPr sz="1600" b="1" spc="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ає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ь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ся	на 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інвалідному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візку; </a:t>
                      </a:r>
                      <a:r>
                        <a:rPr sz="1600" b="1" spc="-38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частково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самостійний </a:t>
                      </a:r>
                      <a:r>
                        <a:rPr sz="1600" b="1" spc="-38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прийом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їжі,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власної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гігієни,</a:t>
                      </a:r>
                      <a:r>
                        <a:rPr sz="1600" b="1" spc="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одягання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17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70"/>
                        </a:spcBef>
                        <a:tabLst>
                          <a:tab pos="1391285" algn="l"/>
                        </a:tabLst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Стрільба	з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960"/>
                        </a:spcBef>
                        <a:tabLst>
                          <a:tab pos="1269365" algn="l"/>
                        </a:tabLst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луку	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та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8580" marR="426084">
                        <a:lnSpc>
                          <a:spcPct val="150000"/>
                        </a:lnSpc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арбалету, 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іл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ь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ний 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теніс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187"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Всі</a:t>
                      </a:r>
                      <a:r>
                        <a:rPr sz="1400" b="1" spc="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мязи</a:t>
                      </a:r>
                      <a:r>
                        <a:rPr sz="1400" b="1" spc="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верхніх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545"/>
                        </a:spcBef>
                        <a:tabLst>
                          <a:tab pos="619760" algn="l"/>
                          <a:tab pos="1459230" algn="l"/>
                        </a:tabLst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Вся	верхня	частина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Самостійно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пересуватися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545"/>
                        </a:spcBef>
                        <a:tabLst>
                          <a:tab pos="1101090" algn="l"/>
                        </a:tabLst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Різні	види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кінцівок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30"/>
                        </a:spcBef>
                        <a:tabLst>
                          <a:tab pos="1378585" algn="l"/>
                        </a:tabLst>
                      </a:pPr>
                      <a:r>
                        <a:rPr sz="14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тулубу;	</a:t>
                      </a: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втрачена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30"/>
                        </a:spcBef>
                        <a:tabLst>
                          <a:tab pos="351155" algn="l"/>
                          <a:tab pos="1468755" algn="l"/>
                          <a:tab pos="2056764" algn="l"/>
                        </a:tabLst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із	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інвалідного	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візку	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4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рухової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30"/>
                        </a:spcBef>
                        <a:tabLst>
                          <a:tab pos="1151255" algn="l"/>
                        </a:tabLst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здатність	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утримувати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30"/>
                        </a:spcBef>
                        <a:tabLst>
                          <a:tab pos="878840" algn="l"/>
                          <a:tab pos="1421130" algn="l"/>
                        </a:tabLst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ліжко	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та	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навпаки,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35"/>
                        </a:spcBef>
                        <a:tabLst>
                          <a:tab pos="1423035" algn="l"/>
                        </a:tabLst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активності	з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30"/>
                        </a:spcBef>
                        <a:tabLst>
                          <a:tab pos="1166495" algn="l"/>
                          <a:tab pos="1931670" algn="l"/>
                        </a:tabLst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положення	</a:t>
                      </a:r>
                      <a:r>
                        <a:rPr sz="14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тулубу	</a:t>
                      </a:r>
                      <a:r>
                        <a:rPr sz="1400" b="1" spc="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приймати</a:t>
                      </a:r>
                      <a:r>
                        <a:rPr sz="1400" b="1" spc="3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їжу,</a:t>
                      </a:r>
                      <a:r>
                        <a:rPr sz="1400" b="1" spc="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займатися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використанням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0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30"/>
                        </a:spcBef>
                        <a:tabLst>
                          <a:tab pos="1305560" algn="l"/>
                        </a:tabLst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витривалість	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дихальної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30"/>
                        </a:spcBef>
                        <a:tabLst>
                          <a:tab pos="1023619" algn="l"/>
                          <a:tab pos="1972945" algn="l"/>
                        </a:tabLst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власною	гігієною	</a:t>
                      </a:r>
                      <a:r>
                        <a:rPr sz="1400" b="1" spc="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інвалідного</a:t>
                      </a:r>
                      <a:r>
                        <a:rPr sz="1400" b="1" spc="-3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візку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0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системи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30"/>
                        </a:spcBef>
                        <a:tabLst>
                          <a:tab pos="1743075" algn="l"/>
                        </a:tabLst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вдяганням,	</a:t>
                      </a:r>
                      <a:r>
                        <a:rPr sz="14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може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0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30"/>
                        </a:spcBef>
                        <a:tabLst>
                          <a:tab pos="2030730" algn="l"/>
                        </a:tabLst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пересуватися	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зі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0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30"/>
                        </a:spcBef>
                        <a:tabLst>
                          <a:tab pos="1230630" algn="l"/>
                        </a:tabLst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сторонньої	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допомогою,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00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30"/>
                        </a:spcBef>
                        <a:tabLst>
                          <a:tab pos="1751964" algn="l"/>
                        </a:tabLst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використовуя	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довгі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00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апарати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400" b="1" spc="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фіксації</a:t>
                      </a:r>
                      <a:r>
                        <a:rPr sz="1400" b="1" spc="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ноги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00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30"/>
                        </a:spcBef>
                        <a:tabLst>
                          <a:tab pos="293370" algn="l"/>
                          <a:tab pos="1119505" algn="l"/>
                          <a:tab pos="1974214" algn="l"/>
                        </a:tabLst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з	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тазовим	ременем	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90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милицями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77217" y="254297"/>
          <a:ext cx="7919719" cy="59766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4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5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6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76664"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TVI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11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560"/>
                        </a:spcBef>
                        <a:tabLst>
                          <a:tab pos="796290" algn="l"/>
                        </a:tabLst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Мязи	верхньої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59055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частини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тулубу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11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6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Здатність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58419" marR="52069">
                        <a:lnSpc>
                          <a:spcPct val="150000"/>
                        </a:lnSpc>
                        <a:tabLst>
                          <a:tab pos="1365885" algn="l"/>
                          <a:tab pos="1390650" algn="l"/>
                        </a:tabLst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підтримувати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п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600" b="1" spc="-3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6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ж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ння	</a:t>
                      </a:r>
                      <a:r>
                        <a:rPr sz="16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ба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,  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ль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ш		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ка 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витривалість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дихальних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мязів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11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560"/>
                        </a:spcBef>
                        <a:tabLst>
                          <a:tab pos="1151255" algn="l"/>
                        </a:tabLst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Може	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підіймати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58419" marR="50800">
                        <a:lnSpc>
                          <a:spcPct val="150000"/>
                        </a:lnSpc>
                        <a:tabLst>
                          <a:tab pos="770255" algn="l"/>
                          <a:tab pos="928369" algn="l"/>
                          <a:tab pos="1007744" algn="l"/>
                          <a:tab pos="1154430" algn="l"/>
                          <a:tab pos="1242695" algn="l"/>
                          <a:tab pos="1318895" algn="l"/>
                          <a:tab pos="1850389" algn="l"/>
                          <a:tab pos="1974214" algn="l"/>
                        </a:tabLst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ж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кі	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6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чі			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яки 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покращеної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стійкості;</a:t>
                      </a:r>
                      <a:r>
                        <a:rPr sz="1600" b="1" spc="2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самостійно </a:t>
                      </a:r>
                      <a:r>
                        <a:rPr sz="1600" b="1" spc="-38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3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я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6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и	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6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6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600" b="1" spc="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6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ні 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прилади;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пер</a:t>
                      </a:r>
                      <a:r>
                        <a:rPr sz="1600" b="1" spc="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6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600" b="1" spc="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ся			з 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низьким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спинальним </a:t>
                      </a:r>
                      <a:r>
                        <a:rPr sz="1600" b="1" spc="-38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прикріпленням,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6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ю			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рі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ю, 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600" b="1" spc="-3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им			фі</a:t>
                      </a:r>
                      <a:r>
                        <a:rPr sz="1600" b="1" spc="-3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600" b="1" spc="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6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600" b="1" spc="-3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м  п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600" b="1" spc="-3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6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ж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ння		н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ог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и	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та 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милицями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11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570"/>
                        </a:spcBef>
                        <a:tabLst>
                          <a:tab pos="1047750" algn="l"/>
                        </a:tabLst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Різні	види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58419" marR="52069">
                        <a:lnSpc>
                          <a:spcPct val="150000"/>
                        </a:lnSpc>
                        <a:tabLst>
                          <a:tab pos="427355" algn="l"/>
                          <a:tab pos="948690" algn="l"/>
                          <a:tab pos="1414780" algn="l"/>
                        </a:tabLst>
                      </a:pPr>
                      <a:r>
                        <a:rPr sz="16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рухової </a:t>
                      </a:r>
                      <a:r>
                        <a:rPr sz="16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ивн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і	з 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використання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м	інв</a:t>
                      </a:r>
                      <a:r>
                        <a:rPr sz="1600" b="1" spc="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лі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600" b="1" spc="-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  ві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600" b="1" spc="-1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.	</a:t>
                      </a:r>
                      <a:r>
                        <a:rPr sz="16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ег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ка  </a:t>
                      </a:r>
                      <a:r>
                        <a:rPr sz="16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атлетика,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боулінг,</a:t>
                      </a:r>
                      <a:r>
                        <a:rPr sz="1600" b="1" spc="114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силове </a:t>
                      </a:r>
                      <a:r>
                        <a:rPr sz="1600" b="1" spc="-38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тренування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65249" y="542330"/>
          <a:ext cx="7199628" cy="55774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5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7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49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47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77483"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TXII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11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Мязи</a:t>
                      </a:r>
                      <a:r>
                        <a:rPr sz="1600" b="1" spc="1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живота</a:t>
                      </a:r>
                      <a:r>
                        <a:rPr sz="1600" b="1" spc="1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та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4135" marR="60325">
                        <a:lnSpc>
                          <a:spcPct val="150000"/>
                        </a:lnSpc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грудного</a:t>
                      </a:r>
                      <a:r>
                        <a:rPr sz="1600" b="1" spc="16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відділу </a:t>
                      </a:r>
                      <a:r>
                        <a:rPr sz="1600" b="1" spc="-38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тулубу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11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Більш</a:t>
                      </a:r>
                      <a:r>
                        <a:rPr sz="1600" b="1" spc="9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розвинута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4135" marR="57150">
                        <a:lnSpc>
                          <a:spcPct val="150000"/>
                        </a:lnSpc>
                        <a:tabLst>
                          <a:tab pos="826135" algn="l"/>
                          <a:tab pos="1214755" algn="l"/>
                          <a:tab pos="1335405" algn="l"/>
                        </a:tabLst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здатність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підтримувати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положення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600" b="1" spc="-3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600" b="1" spc="-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1600" b="1" spc="-1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,	</a:t>
                      </a:r>
                      <a:r>
                        <a:rPr sz="1600" b="1" spc="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сі	мя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и  не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600" b="1" spc="-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ні		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600" b="1" spc="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я  витривалості 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дихальної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системи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11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565"/>
                        </a:spcBef>
                        <a:tabLst>
                          <a:tab pos="742315" algn="l"/>
                        </a:tabLst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Може	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самостійно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4135" marR="56515">
                        <a:lnSpc>
                          <a:spcPct val="150000"/>
                        </a:lnSpc>
                        <a:tabLst>
                          <a:tab pos="321945" algn="l"/>
                          <a:tab pos="901065" algn="l"/>
                          <a:tab pos="1278255" algn="l"/>
                          <a:tab pos="1541145" algn="l"/>
                          <a:tab pos="1621790" algn="l"/>
                        </a:tabLst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пер</a:t>
                      </a:r>
                      <a:r>
                        <a:rPr sz="1600" b="1" spc="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6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600" b="1" spc="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ся		із 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довгим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фіксатором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600" b="1" spc="-3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6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ж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ння	н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ог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и,  в	</a:t>
                      </a:r>
                      <a:r>
                        <a:rPr sz="1600" b="1" spc="-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600" b="1" spc="-3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му	числі	по  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600" b="1" spc="-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r>
                        <a:rPr sz="1600" b="1" spc="-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х			 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та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4135" marR="56515">
                        <a:lnSpc>
                          <a:spcPct val="150000"/>
                        </a:lnSpc>
                        <a:spcBef>
                          <a:spcPts val="5"/>
                        </a:spcBef>
                        <a:tabLst>
                          <a:tab pos="1146175" algn="l"/>
                          <a:tab pos="1541145" algn="l"/>
                        </a:tabLst>
                      </a:pPr>
                      <a:r>
                        <a:rPr sz="1600" b="1" spc="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600" b="1" spc="-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r>
                        <a:rPr sz="1600" b="1" spc="-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600" b="1" spc="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и		на  </a:t>
                      </a:r>
                      <a:r>
                        <a:rPr sz="1600" b="1" spc="-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бровку, </a:t>
                      </a:r>
                      <a:r>
                        <a:rPr sz="1600" b="1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використовувати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ві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к	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іл</a:t>
                      </a:r>
                      <a:r>
                        <a:rPr sz="1600" b="1" spc="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ь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ки 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заради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зручності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17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Змагальне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4135" marR="96520">
                        <a:lnSpc>
                          <a:spcPct val="150000"/>
                        </a:lnSpc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плавання,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ф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нс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ь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ки 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й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біг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21234" y="830365"/>
          <a:ext cx="6913879" cy="504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6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3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3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56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LIV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35"/>
                        </a:spcBef>
                        <a:tabLst>
                          <a:tab pos="1325245" algn="l"/>
                        </a:tabLst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Мязи	нижньої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080"/>
                        </a:spcBef>
                        <a:tabLst>
                          <a:tab pos="1471930" algn="l"/>
                        </a:tabLst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частини	</a:t>
                      </a:r>
                      <a:r>
                        <a:rPr sz="1800" b="1" spc="-8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тулубу,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62230">
                        <a:lnSpc>
                          <a:spcPct val="150000"/>
                        </a:lnSpc>
                        <a:tabLst>
                          <a:tab pos="1462405" algn="l"/>
                        </a:tabLst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зг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ин</a:t>
                      </a:r>
                      <a:r>
                        <a:rPr sz="1800" b="1" spc="-7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чі	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ст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гн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а,  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чотириглавого 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м’яза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стегна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Повний</a:t>
                      </a:r>
                      <a:r>
                        <a:rPr sz="1800" b="1" spc="1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контроль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59055">
                        <a:lnSpc>
                          <a:spcPct val="150000"/>
                        </a:lnSpc>
                        <a:tabLst>
                          <a:tab pos="975994" algn="l"/>
                        </a:tabLst>
                      </a:pPr>
                      <a:r>
                        <a:rPr sz="18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положення 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3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800" b="1" spc="-7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1800" b="1" spc="-18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,	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800" b="1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тн</a:t>
                      </a:r>
                      <a:r>
                        <a:rPr sz="1800" b="1" spc="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ть  згинати</a:t>
                      </a:r>
                      <a:r>
                        <a:rPr sz="1800" b="1" spc="114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стегно</a:t>
                      </a:r>
                      <a:r>
                        <a:rPr sz="1800" b="1" spc="13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800" b="1" spc="-434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піднімати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ногу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8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Може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60960">
                        <a:lnSpc>
                          <a:spcPct val="150000"/>
                        </a:lnSpc>
                        <a:tabLst>
                          <a:tab pos="1095375" algn="l"/>
                          <a:tab pos="1372870" algn="l"/>
                          <a:tab pos="1414145" algn="l"/>
                          <a:tab pos="1557020" algn="l"/>
                        </a:tabLst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самостійно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7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r>
                        <a:rPr sz="1800" b="1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ти				із 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короткими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фіксаторами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b="1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ж</a:t>
                      </a:r>
                      <a:r>
                        <a:rPr sz="1800" b="1" spc="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нн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я		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іг  </a:t>
                      </a:r>
                      <a:r>
                        <a:rPr sz="1800" b="1" spc="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	д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 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800" b="1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8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b="1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и		а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бо 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милицями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93241" y="542330"/>
          <a:ext cx="7436484" cy="4634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5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2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4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08511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8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SI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35"/>
                        </a:spcBef>
                        <a:tabLst>
                          <a:tab pos="1119505" algn="l"/>
                        </a:tabLst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Мязи	задньої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62230">
                        <a:lnSpc>
                          <a:spcPct val="150000"/>
                        </a:lnSpc>
                        <a:tabLst>
                          <a:tab pos="1151890" algn="l"/>
                        </a:tabLst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8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800" b="1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и	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а, 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мязи 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гомілки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Сгинання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57785">
                        <a:lnSpc>
                          <a:spcPct val="150000"/>
                        </a:lnSpc>
                        <a:tabLst>
                          <a:tab pos="1424305" algn="l"/>
                        </a:tabLst>
                      </a:pPr>
                      <a:r>
                        <a:rPr sz="18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	</a:t>
                      </a:r>
                      <a:r>
                        <a:rPr sz="1800" b="1" spc="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та 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підняття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стопи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8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Може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60325">
                        <a:lnSpc>
                          <a:spcPct val="150000"/>
                        </a:lnSpc>
                        <a:tabLst>
                          <a:tab pos="368300" algn="l"/>
                          <a:tab pos="1160780" algn="l"/>
                          <a:tab pos="1236980" algn="l"/>
                        </a:tabLst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самостійно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7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r>
                        <a:rPr sz="1800" b="1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ти	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ез 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милиць,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іноді </a:t>
                      </a:r>
                      <a:r>
                        <a:rPr sz="1800" b="1" spc="-434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потребує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використанн </a:t>
                      </a:r>
                      <a:r>
                        <a:rPr sz="1800" b="1" spc="-434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я	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ф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800" b="1" spc="-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800" b="1" spc="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800" b="1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b="1" spc="-3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800" b="1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ів 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800" b="1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ж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и		</a:t>
                      </a:r>
                      <a:r>
                        <a:rPr sz="1800" b="1" spc="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та  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ортопедичне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взуття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Адаптивне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290830">
                        <a:lnSpc>
                          <a:spcPct val="150000"/>
                        </a:lnSpc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фізичне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b="1" spc="-7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r>
                        <a:rPr sz="1800" b="1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ння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7196" y="908303"/>
            <a:ext cx="6792468" cy="4896611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4276" y="765048"/>
            <a:ext cx="7810499" cy="4966715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95"/>
              </a:spcBef>
            </a:pPr>
            <a:r>
              <a:rPr spc="-30" dirty="0"/>
              <a:t>Дякую</a:t>
            </a:r>
            <a:r>
              <a:rPr spc="-45" dirty="0"/>
              <a:t> </a:t>
            </a:r>
            <a:r>
              <a:rPr dirty="0"/>
              <a:t>за</a:t>
            </a:r>
            <a:r>
              <a:rPr spc="-55" dirty="0"/>
              <a:t> </a:t>
            </a:r>
            <a:r>
              <a:rPr spc="-20" dirty="0"/>
              <a:t>увагу!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90D072-DF7D-4DDF-BBD0-4D25D410F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155" y="2757967"/>
            <a:ext cx="7679689" cy="2708434"/>
          </a:xfrm>
        </p:spPr>
        <p:txBody>
          <a:bodyPr/>
          <a:lstStyle/>
          <a:p>
            <a:r>
              <a:rPr lang="uk-UA" dirty="0" err="1"/>
              <a:t>Спиномозкова</a:t>
            </a:r>
            <a:r>
              <a:rPr lang="uk-UA" dirty="0"/>
              <a:t> травма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6B93FB-D1F3-47BD-93CB-04BEE7EE6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940" y="838200"/>
            <a:ext cx="3895180" cy="4524315"/>
          </a:xfrm>
        </p:spPr>
        <p:txBody>
          <a:bodyPr/>
          <a:lstStyle/>
          <a:p>
            <a:r>
              <a:rPr lang="uk-UA" dirty="0"/>
              <a:t>Відкрита </a:t>
            </a:r>
          </a:p>
          <a:p>
            <a:r>
              <a:rPr lang="uk-UA" dirty="0"/>
              <a:t>Закрита: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uk-UA" sz="4000" dirty="0">
                <a:cs typeface="Aharoni" panose="02010803020104030203" pitchFamily="2" charset="-79"/>
              </a:rPr>
              <a:t>Струс спинного мозку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uk-UA" sz="4000" dirty="0">
                <a:cs typeface="Aharoni" panose="02010803020104030203" pitchFamily="2" charset="-79"/>
              </a:rPr>
              <a:t>Забій спинного мозку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uk-UA" sz="4000" dirty="0">
                <a:cs typeface="Aharoni" panose="02010803020104030203" pitchFamily="2" charset="-79"/>
              </a:rPr>
              <a:t>Здавлювання спинного мозку</a:t>
            </a:r>
            <a:endParaRPr lang="ru-RU" sz="4000" dirty="0">
              <a:cs typeface="Aharoni" panose="02010803020104030203" pitchFamily="2" charset="-79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F98B95D-1798-416F-8E77-001FE2554A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881" y="952943"/>
            <a:ext cx="4431119" cy="4952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711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26A966-0790-4E4D-AC79-5AF2A2388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D59EEBD-4E04-4483-9276-A90AE6AB4C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940" y="1538732"/>
            <a:ext cx="8071484" cy="4847481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3200" dirty="0">
                <a:solidFill>
                  <a:schemeClr val="tx1"/>
                </a:solidFill>
              </a:rPr>
              <a:t>Це функціонально </a:t>
            </a:r>
            <a:r>
              <a:rPr lang="uk-UA" sz="3200" dirty="0" err="1">
                <a:solidFill>
                  <a:schemeClr val="tx1"/>
                </a:solidFill>
              </a:rPr>
              <a:t>зворотня</a:t>
            </a:r>
            <a:r>
              <a:rPr lang="uk-UA" sz="3200" dirty="0">
                <a:solidFill>
                  <a:schemeClr val="tx1"/>
                </a:solidFill>
              </a:rPr>
              <a:t> форма травматичного ушкодження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3200" dirty="0">
                <a:solidFill>
                  <a:schemeClr val="tx1"/>
                </a:solidFill>
              </a:rPr>
              <a:t>Нервові волокна тимчасово втрачають здатність проводити нервові імпульси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3200" dirty="0">
                <a:solidFill>
                  <a:schemeClr val="tx1"/>
                </a:solidFill>
              </a:rPr>
              <a:t>Виникає клінічна картина тяжкого ушкодження: парези, порушення чутливості, парестезії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3200" dirty="0">
                <a:solidFill>
                  <a:schemeClr val="tx1"/>
                </a:solidFill>
              </a:rPr>
              <a:t>Регрес симптомів протягом кількох годин або діб з моменту травми</a:t>
            </a:r>
            <a:endParaRPr lang="ru-RU" sz="3200" dirty="0">
              <a:solidFill>
                <a:schemeClr val="tx1"/>
              </a:solidFill>
            </a:endParaRPr>
          </a:p>
          <a:p>
            <a:endParaRPr lang="ru-UA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19EC5423-30CF-41AE-9E50-B7135EEAC4D4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7573644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800" b="0" i="0">
                <a:solidFill>
                  <a:schemeClr val="bg1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 algn="ctr"/>
            <a:r>
              <a:rPr lang="uk-UA" sz="4000" b="1" kern="0" dirty="0">
                <a:solidFill>
                  <a:schemeClr val="tx1"/>
                </a:solidFill>
              </a:rPr>
              <a:t>Струс спинного мозку</a:t>
            </a:r>
            <a:endParaRPr lang="ru-RU" sz="4000" b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568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B36B2D6-987E-427E-A0E3-F3E667037FAD}"/>
              </a:ext>
            </a:extLst>
          </p:cNvPr>
          <p:cNvSpPr txBox="1"/>
          <p:nvPr/>
        </p:nvSpPr>
        <p:spPr>
          <a:xfrm>
            <a:off x="2438400" y="381000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600" b="1" dirty="0"/>
              <a:t>Забій спинного мозку</a:t>
            </a:r>
            <a:endParaRPr lang="ru-UA" sz="3600" b="1" dirty="0"/>
          </a:p>
        </p:txBody>
      </p:sp>
      <p:sp>
        <p:nvSpPr>
          <p:cNvPr id="10" name="Объект 2">
            <a:extLst>
              <a:ext uri="{FF2B5EF4-FFF2-40B4-BE49-F238E27FC236}">
                <a16:creationId xmlns:a16="http://schemas.microsoft.com/office/drawing/2014/main" id="{DBA17F52-D43C-4211-A533-3B550A6D12FF}"/>
              </a:ext>
            </a:extLst>
          </p:cNvPr>
          <p:cNvSpPr txBox="1">
            <a:spLocks/>
          </p:cNvSpPr>
          <p:nvPr/>
        </p:nvSpPr>
        <p:spPr>
          <a:xfrm>
            <a:off x="419100" y="1295400"/>
            <a:ext cx="8305800" cy="49859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700" b="0" i="0">
                <a:solidFill>
                  <a:schemeClr val="bg1"/>
                </a:solidFill>
                <a:latin typeface="Times New Roman"/>
                <a:ea typeface="+mn-ea"/>
                <a:cs typeface="Times New Roman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3600" kern="0" dirty="0">
                <a:solidFill>
                  <a:schemeClr val="tx1"/>
                </a:solidFill>
              </a:rPr>
              <a:t>Обмежене або повне поперечне руйнування спинного мозку з відчуттям відриву нижче розташованої частини тіла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3600" kern="0" dirty="0">
                <a:solidFill>
                  <a:schemeClr val="tx1"/>
                </a:solidFill>
              </a:rPr>
              <a:t>Пара-(</a:t>
            </a:r>
            <a:r>
              <a:rPr lang="uk-UA" sz="3600" kern="0" dirty="0" err="1">
                <a:solidFill>
                  <a:schemeClr val="tx1"/>
                </a:solidFill>
              </a:rPr>
              <a:t>тетра</a:t>
            </a:r>
            <a:r>
              <a:rPr lang="uk-UA" sz="3600" kern="0" dirty="0">
                <a:solidFill>
                  <a:schemeClr val="tx1"/>
                </a:solidFill>
              </a:rPr>
              <a:t>)</a:t>
            </a:r>
            <a:r>
              <a:rPr lang="uk-UA" sz="3600" kern="0" dirty="0" err="1">
                <a:solidFill>
                  <a:schemeClr val="tx1"/>
                </a:solidFill>
              </a:rPr>
              <a:t>плегія</a:t>
            </a:r>
            <a:endParaRPr lang="uk-UA" sz="3600" kern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3600" kern="0" dirty="0">
                <a:solidFill>
                  <a:schemeClr val="tx1"/>
                </a:solidFill>
              </a:rPr>
              <a:t>Порушення чутливості за провідниковим типом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3600" kern="0" dirty="0">
                <a:solidFill>
                  <a:schemeClr val="tx1"/>
                </a:solidFill>
              </a:rPr>
              <a:t>Порушення функції тазових органів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3600" kern="0" dirty="0">
                <a:solidFill>
                  <a:schemeClr val="tx1"/>
                </a:solidFill>
              </a:rPr>
              <a:t>Трофічні порушення (пролежні)</a:t>
            </a:r>
            <a:endParaRPr lang="ru-RU" sz="36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788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5D8BC159-B41A-4636-BB73-23291DD14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5553"/>
          </a:xfrm>
        </p:spPr>
        <p:txBody>
          <a:bodyPr/>
          <a:lstStyle/>
          <a:p>
            <a:r>
              <a:rPr lang="uk-UA" sz="4000" b="1" dirty="0">
                <a:solidFill>
                  <a:schemeClr val="tx1"/>
                </a:solidFill>
              </a:rPr>
              <a:t>Здавлювання спинного мозку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C029F997-2F7D-419A-A1B8-1291F8E112BB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8229600" cy="36933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700" b="0" i="0">
                <a:solidFill>
                  <a:schemeClr val="bg1"/>
                </a:solidFill>
                <a:latin typeface="Times New Roman"/>
                <a:ea typeface="+mn-ea"/>
                <a:cs typeface="Times New Roman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uk-UA" sz="4000" kern="0" dirty="0">
              <a:solidFill>
                <a:schemeClr val="tx1"/>
              </a:solidFill>
            </a:endParaRPr>
          </a:p>
          <a:p>
            <a:r>
              <a:rPr lang="uk-UA" sz="4000" kern="0" dirty="0">
                <a:solidFill>
                  <a:schemeClr val="tx1"/>
                </a:solidFill>
              </a:rPr>
              <a:t>Причина: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4000" kern="0" dirty="0">
                <a:solidFill>
                  <a:schemeClr val="tx1"/>
                </a:solidFill>
              </a:rPr>
              <a:t>Переломи або вивихи хребців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4000" kern="0" dirty="0">
                <a:solidFill>
                  <a:schemeClr val="tx1"/>
                </a:solidFill>
              </a:rPr>
              <a:t>Грижі </a:t>
            </a:r>
            <a:r>
              <a:rPr lang="uk-UA" sz="4000" kern="0" dirty="0" err="1">
                <a:solidFill>
                  <a:schemeClr val="tx1"/>
                </a:solidFill>
              </a:rPr>
              <a:t>міжхребцевого</a:t>
            </a:r>
            <a:r>
              <a:rPr lang="uk-UA" sz="4000" kern="0" dirty="0">
                <a:solidFill>
                  <a:schemeClr val="tx1"/>
                </a:solidFill>
              </a:rPr>
              <a:t> диску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4000" kern="0" dirty="0">
                <a:solidFill>
                  <a:schemeClr val="tx1"/>
                </a:solidFill>
              </a:rPr>
              <a:t>Стороннє тіло (куля при вогнепальних пораненнях, тощо)</a:t>
            </a:r>
            <a:endParaRPr lang="ru-RU" sz="40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012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973A7A-4851-4B1D-8ABE-5CA068937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6CEADD7-389F-4454-B272-C5879D9E0C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/>
          </a:p>
        </p:txBody>
      </p:sp>
      <p:pic>
        <p:nvPicPr>
          <p:cNvPr id="4" name="Объект 3" descr="Травма спинного мозку: забиття, струс, розтрощення, компресія | Здоров'я">
            <a:extLst>
              <a:ext uri="{FF2B5EF4-FFF2-40B4-BE49-F238E27FC236}">
                <a16:creationId xmlns:a16="http://schemas.microsoft.com/office/drawing/2014/main" id="{A755813F-51BE-48BD-85CE-61CA5F157D67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1718661"/>
            <a:ext cx="8534400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4944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44944" y="176720"/>
            <a:ext cx="8255634" cy="1178560"/>
            <a:chOff x="444944" y="176720"/>
            <a:chExt cx="8255634" cy="1178560"/>
          </a:xfrm>
        </p:grpSpPr>
        <p:sp>
          <p:nvSpPr>
            <p:cNvPr id="3" name="object 3"/>
            <p:cNvSpPr/>
            <p:nvPr/>
          </p:nvSpPr>
          <p:spPr>
            <a:xfrm>
              <a:off x="457961" y="189737"/>
              <a:ext cx="8229600" cy="1152525"/>
            </a:xfrm>
            <a:custGeom>
              <a:avLst/>
              <a:gdLst/>
              <a:ahLst/>
              <a:cxnLst/>
              <a:rect l="l" t="t" r="r" b="b"/>
              <a:pathLst>
                <a:path w="8229600" h="1152525">
                  <a:moveTo>
                    <a:pt x="8229600" y="0"/>
                  </a:moveTo>
                  <a:lnTo>
                    <a:pt x="0" y="0"/>
                  </a:lnTo>
                  <a:lnTo>
                    <a:pt x="0" y="1152144"/>
                  </a:lnTo>
                  <a:lnTo>
                    <a:pt x="8229600" y="1152144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4F81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57961" y="189737"/>
              <a:ext cx="8229600" cy="1152525"/>
            </a:xfrm>
            <a:custGeom>
              <a:avLst/>
              <a:gdLst/>
              <a:ahLst/>
              <a:cxnLst/>
              <a:rect l="l" t="t" r="r" b="b"/>
              <a:pathLst>
                <a:path w="8229600" h="1152525">
                  <a:moveTo>
                    <a:pt x="0" y="0"/>
                  </a:moveTo>
                  <a:lnTo>
                    <a:pt x="8229600" y="0"/>
                  </a:lnTo>
                  <a:lnTo>
                    <a:pt x="8229600" y="1152144"/>
                  </a:lnTo>
                  <a:lnTo>
                    <a:pt x="0" y="1152144"/>
                  </a:lnTo>
                  <a:lnTo>
                    <a:pt x="0" y="0"/>
                  </a:lnTo>
                  <a:close/>
                </a:path>
              </a:pathLst>
            </a:custGeom>
            <a:ln w="25908">
              <a:solidFill>
                <a:srgbClr val="385D8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89006" y="98207"/>
            <a:ext cx="7764780" cy="909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95245" marR="5080" indent="-2583180">
              <a:lnSpc>
                <a:spcPct val="100000"/>
              </a:lnSpc>
              <a:spcBef>
                <a:spcPts val="100"/>
              </a:spcBef>
            </a:pPr>
            <a:r>
              <a:rPr sz="2900" spc="-5" dirty="0"/>
              <a:t>Налічують </a:t>
            </a:r>
            <a:r>
              <a:rPr sz="2900" spc="-10" dirty="0"/>
              <a:t>декілька </a:t>
            </a:r>
            <a:r>
              <a:rPr sz="2900" dirty="0"/>
              <a:t>стадій </a:t>
            </a:r>
            <a:r>
              <a:rPr sz="2900" spc="-10" dirty="0"/>
              <a:t>травматичної </a:t>
            </a:r>
            <a:r>
              <a:rPr sz="2900" spc="-5" dirty="0"/>
              <a:t>хвороби </a:t>
            </a:r>
            <a:r>
              <a:rPr sz="2900" spc="-710" dirty="0"/>
              <a:t> </a:t>
            </a:r>
            <a:r>
              <a:rPr sz="2900" spc="-10" dirty="0"/>
              <a:t>спинного</a:t>
            </a:r>
            <a:r>
              <a:rPr sz="2900" spc="-45" dirty="0"/>
              <a:t> </a:t>
            </a:r>
            <a:r>
              <a:rPr sz="2900" spc="-15" dirty="0"/>
              <a:t>мозку:</a:t>
            </a:r>
            <a:endParaRPr sz="2900"/>
          </a:p>
        </p:txBody>
      </p:sp>
      <p:grpSp>
        <p:nvGrpSpPr>
          <p:cNvPr id="6" name="object 6"/>
          <p:cNvGrpSpPr/>
          <p:nvPr/>
        </p:nvGrpSpPr>
        <p:grpSpPr>
          <a:xfrm>
            <a:off x="262127" y="1258824"/>
            <a:ext cx="8618220" cy="4997450"/>
            <a:chOff x="262127" y="1258824"/>
            <a:chExt cx="8618220" cy="4997450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9955" y="1388364"/>
              <a:ext cx="8324087" cy="4808219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2127" y="1258824"/>
              <a:ext cx="8618220" cy="4997195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7199" y="1412747"/>
              <a:ext cx="8229600" cy="4713732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457199" y="1412747"/>
              <a:ext cx="8229600" cy="4714240"/>
            </a:xfrm>
            <a:custGeom>
              <a:avLst/>
              <a:gdLst/>
              <a:ahLst/>
              <a:cxnLst/>
              <a:rect l="l" t="t" r="r" b="b"/>
              <a:pathLst>
                <a:path w="8229600" h="4714240">
                  <a:moveTo>
                    <a:pt x="0" y="0"/>
                  </a:moveTo>
                  <a:lnTo>
                    <a:pt x="8229600" y="0"/>
                  </a:lnTo>
                  <a:lnTo>
                    <a:pt x="8229600" y="4713732"/>
                  </a:lnTo>
                  <a:lnTo>
                    <a:pt x="0" y="4713732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46AA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536232" y="1372643"/>
            <a:ext cx="8072755" cy="4573270"/>
          </a:xfrm>
          <a:prstGeom prst="rect">
            <a:avLst/>
          </a:prstGeom>
        </p:spPr>
        <p:txBody>
          <a:bodyPr vert="horz" wrap="square" lIns="0" tIns="59054" rIns="0" bIns="0" rtlCol="0">
            <a:spAutoFit/>
          </a:bodyPr>
          <a:lstStyle/>
          <a:p>
            <a:pPr marL="12700" marR="5080" indent="90170" algn="just">
              <a:lnSpc>
                <a:spcPct val="90600"/>
              </a:lnSpc>
              <a:spcBef>
                <a:spcPts val="464"/>
              </a:spcBef>
            </a:pP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sz="3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Гострий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період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(до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2-3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діб)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–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характеризується</a:t>
            </a:r>
            <a:r>
              <a:rPr sz="3200" spc="7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симптомами</a:t>
            </a:r>
            <a:r>
              <a:rPr sz="3200" spc="7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спинального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шоку: 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втратою </a:t>
            </a:r>
            <a:r>
              <a:rPr sz="3200" spc="-100" dirty="0">
                <a:solidFill>
                  <a:srgbClr val="FFFFFF"/>
                </a:solidFill>
                <a:latin typeface="Times New Roman"/>
                <a:cs typeface="Times New Roman"/>
              </a:rPr>
              <a:t>руху,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чутливості, 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сухожильних 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15" dirty="0">
                <a:solidFill>
                  <a:srgbClr val="FFFFFF"/>
                </a:solidFill>
                <a:latin typeface="Times New Roman"/>
                <a:cs typeface="Times New Roman"/>
              </a:rPr>
              <a:t>та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вісцеральних 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рефлексів,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зниження 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тонусу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м’язів.</a:t>
            </a:r>
            <a:endParaRPr sz="3200">
              <a:latin typeface="Times New Roman"/>
              <a:cs typeface="Times New Roman"/>
            </a:endParaRPr>
          </a:p>
          <a:p>
            <a:pPr marL="12700" marR="5080" algn="just">
              <a:lnSpc>
                <a:spcPts val="3460"/>
              </a:lnSpc>
              <a:spcBef>
                <a:spcPts val="815"/>
              </a:spcBef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Ранній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період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(2-3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тижні)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–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відновлення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рефлекторної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збудливості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та</a:t>
            </a:r>
            <a:r>
              <a:rPr sz="32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переходу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в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гіперрефлексію 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поява 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симптому 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Бабінського, 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патологічних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стопних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ознак,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збільшення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тонусу</a:t>
            </a:r>
            <a:r>
              <a:rPr sz="32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м’язів,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поява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клонічної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активності.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8140" y="149352"/>
            <a:ext cx="8590786" cy="6443471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618291" y="258996"/>
            <a:ext cx="253174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46430" algn="l"/>
              </a:tabLst>
            </a:pP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-	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Проміжний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40383" y="258996"/>
            <a:ext cx="504888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65860" algn="l"/>
                <a:tab pos="2425065" algn="l"/>
                <a:tab pos="3134995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(2-3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міс.)	–	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формується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8291" y="626279"/>
            <a:ext cx="21183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пере</a:t>
            </a:r>
            <a:r>
              <a:rPr sz="3000" spc="-40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ажан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я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28319" y="626279"/>
            <a:ext cx="2025014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сгинального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43860" y="626279"/>
            <a:ext cx="31470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69620" algn="l"/>
              </a:tabLst>
            </a:pP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та	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розгинального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8291" y="992040"/>
            <a:ext cx="11277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40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ону</a:t>
            </a:r>
            <a:r>
              <a:rPr sz="3000" spc="-40" dirty="0">
                <a:solidFill>
                  <a:srgbClr val="FFFFFF"/>
                </a:solidFill>
                <a:latin typeface="Times New Roman"/>
                <a:cs typeface="Times New Roman"/>
              </a:rPr>
              <a:t>с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у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28575" y="992040"/>
            <a:ext cx="109918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м’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яз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і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12951" y="992040"/>
            <a:ext cx="353314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98905" algn="l"/>
              </a:tabLst>
            </a:pP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П</a:t>
            </a:r>
            <a:r>
              <a:rPr sz="3000" spc="-60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я</a:t>
            </a:r>
            <a:r>
              <a:rPr sz="3000" spc="-40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а	спас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ичн</a:t>
            </a:r>
            <a:r>
              <a:rPr sz="3000" spc="70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с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і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529631" y="992040"/>
            <a:ext cx="116078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4864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(	при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8291" y="1357800"/>
            <a:ext cx="18986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спастичних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49427" y="1357800"/>
            <a:ext cx="140271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еле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г</a:t>
            </a:r>
            <a:r>
              <a:rPr sz="3000" spc="-20" dirty="0">
                <a:solidFill>
                  <a:srgbClr val="FFFFFF"/>
                </a:solidFill>
                <a:latin typeface="Times New Roman"/>
                <a:cs typeface="Times New Roman"/>
              </a:rPr>
              <a:t>і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ях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83739" y="1357800"/>
            <a:ext cx="168719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гіпотрофії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603039" y="1357800"/>
            <a:ext cx="1004569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м’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яз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і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939588" y="1357800"/>
            <a:ext cx="75057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при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18291" y="1723560"/>
            <a:ext cx="807275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в’ялих),</a:t>
            </a:r>
            <a:r>
              <a:rPr sz="3000" spc="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можливі</a:t>
            </a:r>
            <a:r>
              <a:rPr sz="3000" spc="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прояви</a:t>
            </a:r>
            <a:r>
              <a:rPr sz="3000" spc="2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пролежнів,</a:t>
            </a:r>
            <a:r>
              <a:rPr sz="3000" spc="2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формування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18291" y="2089320"/>
            <a:ext cx="285305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59380" algn="l"/>
              </a:tabLst>
            </a:pPr>
            <a:r>
              <a:rPr sz="3000" spc="-165" dirty="0">
                <a:solidFill>
                  <a:srgbClr val="FFFFFF"/>
                </a:solidFill>
                <a:latin typeface="Times New Roman"/>
                <a:cs typeface="Times New Roman"/>
              </a:rPr>
              <a:t>к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он</a:t>
            </a:r>
            <a:r>
              <a:rPr sz="3000" spc="30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р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3000" spc="-45" dirty="0">
                <a:solidFill>
                  <a:srgbClr val="FFFFFF"/>
                </a:solidFill>
                <a:latin typeface="Times New Roman"/>
                <a:cs typeface="Times New Roman"/>
              </a:rPr>
              <a:t>к</a:t>
            </a:r>
            <a:r>
              <a:rPr sz="3000" spc="-30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ур	в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275891" y="2089320"/>
            <a:ext cx="154622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40" dirty="0">
                <a:solidFill>
                  <a:srgbClr val="FFFFFF"/>
                </a:solidFill>
                <a:latin typeface="Times New Roman"/>
                <a:cs typeface="Times New Roman"/>
              </a:rPr>
              <a:t>с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у</a:t>
            </a:r>
            <a:r>
              <a:rPr sz="3000" spc="-150" dirty="0">
                <a:solidFill>
                  <a:srgbClr val="FFFFFF"/>
                </a:solidFill>
                <a:latin typeface="Times New Roman"/>
                <a:cs typeface="Times New Roman"/>
              </a:rPr>
              <a:t>г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л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б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ах.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628948" y="2089320"/>
            <a:ext cx="20605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Ф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3000" spc="-50" dirty="0">
                <a:solidFill>
                  <a:srgbClr val="FFFFFF"/>
                </a:solidFill>
                <a:latin typeface="Times New Roman"/>
                <a:cs typeface="Times New Roman"/>
              </a:rPr>
              <a:t>р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м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у</a:t>
            </a:r>
            <a:r>
              <a:rPr sz="3000" spc="-40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ан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я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18291" y="2455079"/>
            <a:ext cx="807021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80970" algn="l"/>
              </a:tabLst>
            </a:pP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рефлекторного	</a:t>
            </a:r>
            <a:r>
              <a:rPr sz="3000" spc="-20" dirty="0">
                <a:solidFill>
                  <a:srgbClr val="FFFFFF"/>
                </a:solidFill>
                <a:latin typeface="Times New Roman"/>
                <a:cs typeface="Times New Roman"/>
              </a:rPr>
              <a:t>сечового</a:t>
            </a:r>
            <a:r>
              <a:rPr sz="3000" spc="2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20" dirty="0">
                <a:solidFill>
                  <a:srgbClr val="FFFFFF"/>
                </a:solidFill>
                <a:latin typeface="Times New Roman"/>
                <a:cs typeface="Times New Roman"/>
              </a:rPr>
              <a:t>міхура.</a:t>
            </a:r>
            <a:r>
              <a:rPr sz="3000" spc="2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Піздній</a:t>
            </a:r>
            <a:r>
              <a:rPr sz="3000" spc="2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3000" spc="2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r>
              <a:rPr sz="3000" spc="2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міс.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18291" y="2820840"/>
            <a:ext cx="546354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70230" algn="l"/>
                <a:tab pos="1127760" algn="l"/>
                <a:tab pos="2101850" algn="l"/>
                <a:tab pos="265938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–	1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рік)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–	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супроводжується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423207" y="2820840"/>
            <a:ext cx="22669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п</a:t>
            </a:r>
            <a:r>
              <a:rPr sz="3000" spc="70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с</a:t>
            </a:r>
            <a:r>
              <a:rPr sz="3000" spc="-40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у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п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ови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м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18291" y="3186600"/>
            <a:ext cx="311086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однонаправленими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731567" y="3186600"/>
            <a:ext cx="237744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(покращенням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110275" y="3186600"/>
            <a:ext cx="57848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бо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18291" y="3552359"/>
            <a:ext cx="806958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погіршенням)</a:t>
            </a:r>
            <a:r>
              <a:rPr sz="30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змінами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0" dirty="0">
                <a:solidFill>
                  <a:srgbClr val="FFFFFF"/>
                </a:solidFill>
                <a:latin typeface="Times New Roman"/>
                <a:cs typeface="Times New Roman"/>
              </a:rPr>
              <a:t>стану.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89584" algn="l"/>
                <a:tab pos="3100070" algn="l"/>
                <a:tab pos="4703445" algn="l"/>
                <a:tab pos="5244465" algn="l"/>
                <a:tab pos="6472555" algn="l"/>
                <a:tab pos="701357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-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Резидуальний	(більше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1	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року)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–	</a:t>
            </a:r>
            <a:r>
              <a:rPr sz="3000" spc="-20" dirty="0">
                <a:solidFill>
                  <a:srgbClr val="FFFFFF"/>
                </a:solidFill>
                <a:latin typeface="Times New Roman"/>
                <a:cs typeface="Times New Roman"/>
              </a:rPr>
              <a:t>період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18291" y="4375320"/>
            <a:ext cx="687959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23770" algn="l"/>
                <a:tab pos="3272154" algn="l"/>
                <a:tab pos="592074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насл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і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дк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і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в	</a:t>
            </a:r>
            <a:r>
              <a:rPr sz="3000" spc="30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а	з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ли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ш</a:t>
            </a:r>
            <a:r>
              <a:rPr sz="3000" spc="-165" dirty="0">
                <a:solidFill>
                  <a:srgbClr val="FFFFFF"/>
                </a:solidFill>
                <a:latin typeface="Times New Roman"/>
                <a:cs typeface="Times New Roman"/>
              </a:rPr>
              <a:t>к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их	я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щ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180379" y="4375320"/>
            <a:ext cx="5111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що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18291" y="4741080"/>
            <a:ext cx="8071484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00400" algn="l"/>
                <a:tab pos="5686425" algn="l"/>
                <a:tab pos="6969125" algn="l"/>
              </a:tabLst>
            </a:pPr>
            <a:r>
              <a:rPr sz="3000" spc="-40" dirty="0">
                <a:solidFill>
                  <a:srgbClr val="FFFFFF"/>
                </a:solidFill>
                <a:latin typeface="Times New Roman"/>
                <a:cs typeface="Times New Roman"/>
              </a:rPr>
              <a:t>х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ара</a:t>
            </a:r>
            <a:r>
              <a:rPr sz="3000" spc="-30" dirty="0">
                <a:solidFill>
                  <a:srgbClr val="FFFFFF"/>
                </a:solidFill>
                <a:latin typeface="Times New Roman"/>
                <a:cs typeface="Times New Roman"/>
              </a:rPr>
              <a:t>к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е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р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3000" spc="-60" dirty="0">
                <a:solidFill>
                  <a:srgbClr val="FFFFFF"/>
                </a:solidFill>
                <a:latin typeface="Times New Roman"/>
                <a:cs typeface="Times New Roman"/>
              </a:rPr>
              <a:t>з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у</a:t>
            </a:r>
            <a:r>
              <a:rPr sz="3000" spc="-35" dirty="0">
                <a:solidFill>
                  <a:srgbClr val="FFFFFF"/>
                </a:solidFill>
                <a:latin typeface="Times New Roman"/>
                <a:cs typeface="Times New Roman"/>
              </a:rPr>
              <a:t>ю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тьс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я	</a:t>
            </a:r>
            <a:r>
              <a:rPr sz="3000" spc="35" dirty="0">
                <a:solidFill>
                  <a:srgbClr val="FFFFFF"/>
                </a:solidFill>
                <a:latin typeface="Times New Roman"/>
                <a:cs typeface="Times New Roman"/>
              </a:rPr>
              <a:t>с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фо</a:t>
            </a:r>
            <a:r>
              <a:rPr sz="3000" spc="-50" dirty="0">
                <a:solidFill>
                  <a:srgbClr val="FFFFFF"/>
                </a:solidFill>
                <a:latin typeface="Times New Roman"/>
                <a:cs typeface="Times New Roman"/>
              </a:rPr>
              <a:t>р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м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3000" spc="-40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аним	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овим	р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і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нем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18291" y="5106840"/>
            <a:ext cx="61855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48610" algn="l"/>
                <a:tab pos="475043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ев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р</a:t>
            </a:r>
            <a:r>
              <a:rPr sz="3000" spc="-40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л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гі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чних	</a:t>
            </a:r>
            <a:r>
              <a:rPr sz="3000" spc="-75" dirty="0">
                <a:solidFill>
                  <a:srgbClr val="FFFFFF"/>
                </a:solidFill>
                <a:latin typeface="Times New Roman"/>
                <a:cs typeface="Times New Roman"/>
              </a:rPr>
              <a:t>ф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ун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к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ц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і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й,	</a:t>
            </a:r>
            <a:r>
              <a:rPr sz="3000" spc="-40" dirty="0">
                <a:solidFill>
                  <a:srgbClr val="FFFFFF"/>
                </a:solidFill>
                <a:latin typeface="Times New Roman"/>
                <a:cs typeface="Times New Roman"/>
              </a:rPr>
              <a:t>х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ара</a:t>
            </a:r>
            <a:r>
              <a:rPr sz="3000" spc="-45" dirty="0">
                <a:solidFill>
                  <a:srgbClr val="FFFFFF"/>
                </a:solidFill>
                <a:latin typeface="Times New Roman"/>
                <a:cs typeface="Times New Roman"/>
              </a:rPr>
              <a:t>к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ер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255312" y="5106840"/>
            <a:ext cx="14357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4206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я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ки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х	в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18291" y="5472600"/>
            <a:ext cx="49536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подальшому</a:t>
            </a:r>
            <a:r>
              <a:rPr sz="30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мало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змінюється.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1423</Words>
  <Application>Microsoft Office PowerPoint</Application>
  <PresentationFormat>Экран (4:3)</PresentationFormat>
  <Paragraphs>190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Calibri</vt:lpstr>
      <vt:lpstr>Times New Roman</vt:lpstr>
      <vt:lpstr>Wingdings</vt:lpstr>
      <vt:lpstr>Office Theme</vt:lpstr>
      <vt:lpstr>Презентация PowerPoint</vt:lpstr>
      <vt:lpstr>ПЛАН</vt:lpstr>
      <vt:lpstr>Спиномозкова травма</vt:lpstr>
      <vt:lpstr>Презентация PowerPoint</vt:lpstr>
      <vt:lpstr>Презентация PowerPoint</vt:lpstr>
      <vt:lpstr>Здавлювання спинного мозку</vt:lpstr>
      <vt:lpstr>Презентация PowerPoint</vt:lpstr>
      <vt:lpstr>Налічують декілька стадій травматичної хвороби  спинного мозку:</vt:lpstr>
      <vt:lpstr>Презентация PowerPoint</vt:lpstr>
      <vt:lpstr>Презентация PowerPoint</vt:lpstr>
      <vt:lpstr>Презентация PowerPoint</vt:lpstr>
      <vt:lpstr>Іммобілізація шийного відділу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3: Нозологічна характеристика сліпоти.</dc:title>
  <dc:creator>Пользователь</dc:creator>
  <cp:lastModifiedBy>User</cp:lastModifiedBy>
  <cp:revision>7</cp:revision>
  <dcterms:created xsi:type="dcterms:W3CDTF">2022-10-30T17:49:55Z</dcterms:created>
  <dcterms:modified xsi:type="dcterms:W3CDTF">2022-11-30T08:48:25Z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2021-03-02T00:00:00Z</vt:filetime>
  </property>
  <property fmtid="{D5CDD505-2E9C-101B-9397-08002B2CF9AE}" pid="3" name="Creator">
    <vt:lpwstr>Acrobat PDFMaker 18 для PowerPoint</vt:lpwstr>
  </property>
  <property fmtid="{D5CDD505-2E9C-101B-9397-08002B2CF9AE}" pid="4" name="LastSaved">
    <vt:filetime>2022-10-30T00:00:00Z</vt:filetime>
  </property>
</Properties>
</file>