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7" d="100"/>
          <a:sy n="67" d="100"/>
        </p:scale>
        <p:origin x="78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2455AA4-C6F8-4BDC-B233-A15313161B4B}" type="datetimeFigureOut">
              <a:rPr lang="ru-RU" smtClean="0"/>
              <a:t>12.02.2020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37C2D73-E202-4FB0-8DC3-59A15E72A361}" type="slidenum">
              <a:rPr lang="ru-RU" smtClean="0"/>
              <a:t>‹#›</a:t>
            </a:fld>
            <a:endParaRPr lang="ru-RU"/>
          </a:p>
        </p:txBody>
      </p:sp>
    </p:spTree>
    <p:extLst>
      <p:ext uri="{BB962C8B-B14F-4D97-AF65-F5344CB8AC3E}">
        <p14:creationId xmlns:p14="http://schemas.microsoft.com/office/powerpoint/2010/main" val="4196375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2455AA4-C6F8-4BDC-B233-A15313161B4B}" type="datetimeFigureOut">
              <a:rPr lang="ru-RU" smtClean="0"/>
              <a:t>12.02.2020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37C2D73-E202-4FB0-8DC3-59A15E72A361}" type="slidenum">
              <a:rPr lang="ru-RU" smtClean="0"/>
              <a:t>‹#›</a:t>
            </a:fld>
            <a:endParaRPr lang="ru-RU"/>
          </a:p>
        </p:txBody>
      </p:sp>
    </p:spTree>
    <p:extLst>
      <p:ext uri="{BB962C8B-B14F-4D97-AF65-F5344CB8AC3E}">
        <p14:creationId xmlns:p14="http://schemas.microsoft.com/office/powerpoint/2010/main" val="193279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2455AA4-C6F8-4BDC-B233-A15313161B4B}" type="datetimeFigureOut">
              <a:rPr lang="ru-RU" smtClean="0"/>
              <a:t>12.02.2020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37C2D73-E202-4FB0-8DC3-59A15E72A361}" type="slidenum">
              <a:rPr lang="ru-RU" smtClean="0"/>
              <a:t>‹#›</a:t>
            </a:fld>
            <a:endParaRPr lang="ru-RU"/>
          </a:p>
        </p:txBody>
      </p:sp>
    </p:spTree>
    <p:extLst>
      <p:ext uri="{BB962C8B-B14F-4D97-AF65-F5344CB8AC3E}">
        <p14:creationId xmlns:p14="http://schemas.microsoft.com/office/powerpoint/2010/main" val="3765360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2455AA4-C6F8-4BDC-B233-A15313161B4B}" type="datetimeFigureOut">
              <a:rPr lang="ru-RU" smtClean="0"/>
              <a:t>12.02.2020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37C2D73-E202-4FB0-8DC3-59A15E72A361}" type="slidenum">
              <a:rPr lang="ru-RU" smtClean="0"/>
              <a:t>‹#›</a:t>
            </a:fld>
            <a:endParaRPr lang="ru-RU"/>
          </a:p>
        </p:txBody>
      </p:sp>
    </p:spTree>
    <p:extLst>
      <p:ext uri="{BB962C8B-B14F-4D97-AF65-F5344CB8AC3E}">
        <p14:creationId xmlns:p14="http://schemas.microsoft.com/office/powerpoint/2010/main" val="3914541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2455AA4-C6F8-4BDC-B233-A15313161B4B}" type="datetimeFigureOut">
              <a:rPr lang="ru-RU" smtClean="0"/>
              <a:t>12.02.2020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37C2D73-E202-4FB0-8DC3-59A15E72A361}" type="slidenum">
              <a:rPr lang="ru-RU" smtClean="0"/>
              <a:t>‹#›</a:t>
            </a:fld>
            <a:endParaRPr lang="ru-RU"/>
          </a:p>
        </p:txBody>
      </p:sp>
    </p:spTree>
    <p:extLst>
      <p:ext uri="{BB962C8B-B14F-4D97-AF65-F5344CB8AC3E}">
        <p14:creationId xmlns:p14="http://schemas.microsoft.com/office/powerpoint/2010/main" val="1687250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2455AA4-C6F8-4BDC-B233-A15313161B4B}" type="datetimeFigureOut">
              <a:rPr lang="ru-RU" smtClean="0"/>
              <a:t>12.02.2020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37C2D73-E202-4FB0-8DC3-59A15E72A361}" type="slidenum">
              <a:rPr lang="ru-RU" smtClean="0"/>
              <a:t>‹#›</a:t>
            </a:fld>
            <a:endParaRPr lang="ru-RU"/>
          </a:p>
        </p:txBody>
      </p:sp>
    </p:spTree>
    <p:extLst>
      <p:ext uri="{BB962C8B-B14F-4D97-AF65-F5344CB8AC3E}">
        <p14:creationId xmlns:p14="http://schemas.microsoft.com/office/powerpoint/2010/main" val="2751620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2455AA4-C6F8-4BDC-B233-A15313161B4B}" type="datetimeFigureOut">
              <a:rPr lang="ru-RU" smtClean="0"/>
              <a:t>12.02.2020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37C2D73-E202-4FB0-8DC3-59A15E72A361}" type="slidenum">
              <a:rPr lang="ru-RU" smtClean="0"/>
              <a:t>‹#›</a:t>
            </a:fld>
            <a:endParaRPr lang="ru-RU"/>
          </a:p>
        </p:txBody>
      </p:sp>
    </p:spTree>
    <p:extLst>
      <p:ext uri="{BB962C8B-B14F-4D97-AF65-F5344CB8AC3E}">
        <p14:creationId xmlns:p14="http://schemas.microsoft.com/office/powerpoint/2010/main" val="3596118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2455AA4-C6F8-4BDC-B233-A15313161B4B}" type="datetimeFigureOut">
              <a:rPr lang="ru-RU" smtClean="0"/>
              <a:t>12.02.2020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37C2D73-E202-4FB0-8DC3-59A15E72A361}" type="slidenum">
              <a:rPr lang="ru-RU" smtClean="0"/>
              <a:t>‹#›</a:t>
            </a:fld>
            <a:endParaRPr lang="ru-RU"/>
          </a:p>
        </p:txBody>
      </p:sp>
    </p:spTree>
    <p:extLst>
      <p:ext uri="{BB962C8B-B14F-4D97-AF65-F5344CB8AC3E}">
        <p14:creationId xmlns:p14="http://schemas.microsoft.com/office/powerpoint/2010/main" val="2151685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2455AA4-C6F8-4BDC-B233-A15313161B4B}" type="datetimeFigureOut">
              <a:rPr lang="ru-RU" smtClean="0"/>
              <a:t>12.02.2020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37C2D73-E202-4FB0-8DC3-59A15E72A361}" type="slidenum">
              <a:rPr lang="ru-RU" smtClean="0"/>
              <a:t>‹#›</a:t>
            </a:fld>
            <a:endParaRPr lang="ru-RU"/>
          </a:p>
        </p:txBody>
      </p:sp>
    </p:spTree>
    <p:extLst>
      <p:ext uri="{BB962C8B-B14F-4D97-AF65-F5344CB8AC3E}">
        <p14:creationId xmlns:p14="http://schemas.microsoft.com/office/powerpoint/2010/main" val="821674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52455AA4-C6F8-4BDC-B233-A15313161B4B}" type="datetimeFigureOut">
              <a:rPr lang="ru-RU" smtClean="0"/>
              <a:t>12.02.2020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37C2D73-E202-4FB0-8DC3-59A15E72A361}" type="slidenum">
              <a:rPr lang="ru-RU" smtClean="0"/>
              <a:t>‹#›</a:t>
            </a:fld>
            <a:endParaRPr lang="ru-RU"/>
          </a:p>
        </p:txBody>
      </p:sp>
    </p:spTree>
    <p:extLst>
      <p:ext uri="{BB962C8B-B14F-4D97-AF65-F5344CB8AC3E}">
        <p14:creationId xmlns:p14="http://schemas.microsoft.com/office/powerpoint/2010/main" val="2293857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52455AA4-C6F8-4BDC-B233-A15313161B4B}" type="datetimeFigureOut">
              <a:rPr lang="ru-RU" smtClean="0"/>
              <a:t>12.02.2020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37C2D73-E202-4FB0-8DC3-59A15E72A361}" type="slidenum">
              <a:rPr lang="ru-RU" smtClean="0"/>
              <a:t>‹#›</a:t>
            </a:fld>
            <a:endParaRPr lang="ru-RU"/>
          </a:p>
        </p:txBody>
      </p:sp>
    </p:spTree>
    <p:extLst>
      <p:ext uri="{BB962C8B-B14F-4D97-AF65-F5344CB8AC3E}">
        <p14:creationId xmlns:p14="http://schemas.microsoft.com/office/powerpoint/2010/main" val="316406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455AA4-C6F8-4BDC-B233-A15313161B4B}" type="datetimeFigureOut">
              <a:rPr lang="ru-RU" smtClean="0"/>
              <a:t>12.02.2020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7C2D73-E202-4FB0-8DC3-59A15E72A361}" type="slidenum">
              <a:rPr lang="ru-RU" smtClean="0"/>
              <a:t>‹#›</a:t>
            </a:fld>
            <a:endParaRPr lang="ru-RU"/>
          </a:p>
        </p:txBody>
      </p:sp>
    </p:spTree>
    <p:extLst>
      <p:ext uri="{BB962C8B-B14F-4D97-AF65-F5344CB8AC3E}">
        <p14:creationId xmlns:p14="http://schemas.microsoft.com/office/powerpoint/2010/main" val="10177776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893888"/>
            <a:ext cx="9144000" cy="2387600"/>
          </a:xfrm>
        </p:spPr>
        <p:txBody>
          <a:bodyPr>
            <a:normAutofit fontScale="90000"/>
          </a:bodyPr>
          <a:lstStyle/>
          <a:p>
            <a:r>
              <a:rPr lang="ru-RU" dirty="0"/>
              <a:t>Проектирование с повторным использованием компонентов</a:t>
            </a:r>
          </a:p>
        </p:txBody>
      </p:sp>
    </p:spTree>
    <p:extLst>
      <p:ext uri="{BB962C8B-B14F-4D97-AF65-F5344CB8AC3E}">
        <p14:creationId xmlns:p14="http://schemas.microsoft.com/office/powerpoint/2010/main" val="8058674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57175"/>
            <a:ext cx="10515600" cy="428625"/>
          </a:xfrm>
        </p:spPr>
        <p:txBody>
          <a:bodyPr>
            <a:normAutofit fontScale="92500" lnSpcReduction="10000"/>
          </a:bodyPr>
          <a:lstStyle/>
          <a:p>
            <a:pPr marL="0" indent="0" algn="ctr">
              <a:buNone/>
            </a:pPr>
            <a:r>
              <a:rPr lang="ru-RU" b="1" dirty="0"/>
              <a:t>Таблица 5.2. Проблемы повторного </a:t>
            </a:r>
            <a:r>
              <a:rPr lang="ru-RU" b="1" dirty="0" smtClean="0"/>
              <a:t>использования</a:t>
            </a:r>
            <a:endParaRPr lang="ru-RU" dirty="0"/>
          </a:p>
        </p:txBody>
      </p:sp>
      <p:graphicFrame>
        <p:nvGraphicFramePr>
          <p:cNvPr id="13" name="Таблица 12"/>
          <p:cNvGraphicFramePr>
            <a:graphicFrameLocks noGrp="1"/>
          </p:cNvGraphicFramePr>
          <p:nvPr>
            <p:extLst>
              <p:ext uri="{D42A27DB-BD31-4B8C-83A1-F6EECF244321}">
                <p14:modId xmlns:p14="http://schemas.microsoft.com/office/powerpoint/2010/main" val="2278870298"/>
              </p:ext>
            </p:extLst>
          </p:nvPr>
        </p:nvGraphicFramePr>
        <p:xfrm>
          <a:off x="1181100" y="930579"/>
          <a:ext cx="9334500" cy="5694884"/>
        </p:xfrm>
        <a:graphic>
          <a:graphicData uri="http://schemas.openxmlformats.org/drawingml/2006/table">
            <a:tbl>
              <a:tblPr/>
              <a:tblGrid>
                <a:gridCol w="2125455">
                  <a:extLst>
                    <a:ext uri="{9D8B030D-6E8A-4147-A177-3AD203B41FA5}">
                      <a16:colId xmlns:a16="http://schemas.microsoft.com/office/drawing/2014/main" val="1013534835"/>
                    </a:ext>
                  </a:extLst>
                </a:gridCol>
                <a:gridCol w="7209045">
                  <a:extLst>
                    <a:ext uri="{9D8B030D-6E8A-4147-A177-3AD203B41FA5}">
                      <a16:colId xmlns:a16="http://schemas.microsoft.com/office/drawing/2014/main" val="3441398161"/>
                    </a:ext>
                  </a:extLst>
                </a:gridCol>
              </a:tblGrid>
              <a:tr h="1117748">
                <a:tc>
                  <a:txBody>
                    <a:bodyPr/>
                    <a:lstStyle/>
                    <a:p>
                      <a:pPr>
                        <a:lnSpc>
                          <a:spcPct val="107000"/>
                        </a:lnSpc>
                        <a:spcAft>
                          <a:spcPts val="800"/>
                        </a:spcAft>
                      </a:pPr>
                      <a:r>
                        <a:rPr lang="ru-RU" sz="15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Повышение стоимости сопровождения системы</a:t>
                      </a:r>
                      <a:endParaRPr lang="ru-RU" sz="1500">
                        <a:effectLst/>
                        <a:latin typeface="Calibri" panose="020F0502020204030204" pitchFamily="34" charset="0"/>
                        <a:ea typeface="Calibri" panose="020F0502020204030204" pitchFamily="34" charset="0"/>
                        <a:cs typeface="Times New Roman" panose="02020603050405020304" pitchFamily="18" charset="0"/>
                      </a:endParaRPr>
                    </a:p>
                  </a:txBody>
                  <a:tcPr marL="34659" marR="34659"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07000"/>
                        </a:lnSpc>
                        <a:spcAft>
                          <a:spcPts val="800"/>
                        </a:spcAft>
                      </a:pPr>
                      <a:r>
                        <a:rPr lang="ru-RU" sz="15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Недоступность исходного кода компонента может привести к увеличению расходов на сопровождение системы, так как повторно используемые системные элементы могут со временем оказаться не совместимыми с изменениями, производимыми в системе</a:t>
                      </a:r>
                      <a:endParaRPr lang="ru-RU" sz="15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500" dirty="0">
                          <a:effectLst/>
                          <a:latin typeface="Calibri" panose="020F0502020204030204" pitchFamily="34" charset="0"/>
                          <a:ea typeface="Calibri" panose="020F0502020204030204" pitchFamily="34" charset="0"/>
                          <a:cs typeface="Times New Roman" panose="02020603050405020304" pitchFamily="18" charset="0"/>
                        </a:rPr>
                        <a:t> </a:t>
                      </a:r>
                    </a:p>
                  </a:txBody>
                  <a:tcPr marL="34659" marR="34659"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623518276"/>
                  </a:ext>
                </a:extLst>
              </a:tr>
              <a:tr h="1607305">
                <a:tc>
                  <a:txBody>
                    <a:bodyPr/>
                    <a:lstStyle/>
                    <a:p>
                      <a:pPr>
                        <a:lnSpc>
                          <a:spcPct val="107000"/>
                        </a:lnSpc>
                        <a:spcAft>
                          <a:spcPts val="800"/>
                        </a:spcAft>
                      </a:pPr>
                      <a:r>
                        <a:rPr lang="ru-RU" sz="15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Недостаточная инструментальная поддержка</a:t>
                      </a:r>
                      <a:endParaRPr lang="ru-RU" sz="1500">
                        <a:effectLst/>
                        <a:latin typeface="Calibri" panose="020F0502020204030204" pitchFamily="34" charset="0"/>
                        <a:ea typeface="Calibri" panose="020F0502020204030204" pitchFamily="34" charset="0"/>
                        <a:cs typeface="Times New Roman" panose="02020603050405020304" pitchFamily="18" charset="0"/>
                      </a:endParaRPr>
                    </a:p>
                  </a:txBody>
                  <a:tcPr marL="34659" marR="34659" marT="0" marB="0">
                    <a:lnL>
                      <a:noFill/>
                    </a:lnL>
                    <a:lnR>
                      <a:noFill/>
                    </a:lnR>
                    <a:lnT>
                      <a:noFill/>
                    </a:lnT>
                    <a:lnB>
                      <a:noFill/>
                    </a:lnB>
                    <a:solidFill>
                      <a:srgbClr val="FFFFFF"/>
                    </a:solidFill>
                  </a:tcPr>
                </a:tc>
                <a:tc>
                  <a:txBody>
                    <a:bodyPr/>
                    <a:lstStyle/>
                    <a:p>
                      <a:pPr>
                        <a:lnSpc>
                          <a:spcPct val="107000"/>
                        </a:lnSpc>
                        <a:spcAft>
                          <a:spcPts val="800"/>
                        </a:spcAft>
                      </a:pPr>
                      <a:r>
                        <a:rPr lang="en-US" sz="15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CASE</a:t>
                      </a:r>
                      <a:r>
                        <a:rPr lang="ru-RU" sz="15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-средства не поддерживают разработку ПО с повторным использованием компонентов. Интегрирование этих средств с системой библиотек компонентов затруднительно или даже невозможно. Если процесс разработки ПО осуществляется с помощью </a:t>
                      </a:r>
                      <a:r>
                        <a:rPr lang="en-US" sz="15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CASE</a:t>
                      </a:r>
                      <a:r>
                        <a:rPr lang="ru-RU" sz="15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-средств, повторное использование компонентов можно полностью исключить</a:t>
                      </a:r>
                      <a:endParaRPr lang="ru-RU" sz="15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500">
                          <a:effectLst/>
                          <a:latin typeface="Calibri" panose="020F0502020204030204" pitchFamily="34" charset="0"/>
                          <a:ea typeface="Calibri" panose="020F0502020204030204" pitchFamily="34" charset="0"/>
                          <a:cs typeface="Times New Roman" panose="02020603050405020304" pitchFamily="18" charset="0"/>
                        </a:rPr>
                        <a:t> </a:t>
                      </a:r>
                    </a:p>
                  </a:txBody>
                  <a:tcPr marL="34659" marR="34659" marT="0" marB="0">
                    <a:lnL>
                      <a:noFill/>
                    </a:lnL>
                    <a:lnR>
                      <a:noFill/>
                    </a:lnR>
                    <a:lnT>
                      <a:noFill/>
                    </a:lnT>
                    <a:lnB>
                      <a:noFill/>
                    </a:lnB>
                    <a:solidFill>
                      <a:srgbClr val="FFFFFF"/>
                    </a:solidFill>
                  </a:tcPr>
                </a:tc>
                <a:extLst>
                  <a:ext uri="{0D108BD9-81ED-4DB2-BD59-A6C34878D82A}">
                    <a16:rowId xmlns:a16="http://schemas.microsoft.com/office/drawing/2014/main" val="2223843398"/>
                  </a:ext>
                </a:extLst>
              </a:tr>
              <a:tr h="1362527">
                <a:tc>
                  <a:txBody>
                    <a:bodyPr/>
                    <a:lstStyle/>
                    <a:p>
                      <a:pPr>
                        <a:lnSpc>
                          <a:spcPct val="107000"/>
                        </a:lnSpc>
                        <a:spcAft>
                          <a:spcPts val="800"/>
                        </a:spcAft>
                      </a:pPr>
                      <a:r>
                        <a:rPr lang="ru-RU" sz="15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Синдром "изобретения велосипеда"</a:t>
                      </a:r>
                      <a:endParaRPr lang="ru-RU" sz="1500">
                        <a:effectLst/>
                        <a:latin typeface="Calibri" panose="020F0502020204030204" pitchFamily="34" charset="0"/>
                        <a:ea typeface="Calibri" panose="020F0502020204030204" pitchFamily="34" charset="0"/>
                        <a:cs typeface="Times New Roman" panose="02020603050405020304" pitchFamily="18" charset="0"/>
                      </a:endParaRPr>
                    </a:p>
                  </a:txBody>
                  <a:tcPr marL="34659" marR="34659" marT="0" marB="0">
                    <a:lnL>
                      <a:noFill/>
                    </a:lnL>
                    <a:lnR>
                      <a:noFill/>
                    </a:lnR>
                    <a:lnT>
                      <a:noFill/>
                    </a:lnT>
                    <a:lnB>
                      <a:noFill/>
                    </a:lnB>
                    <a:solidFill>
                      <a:srgbClr val="FFFFFF"/>
                    </a:solidFill>
                  </a:tcPr>
                </a:tc>
                <a:tc>
                  <a:txBody>
                    <a:bodyPr/>
                    <a:lstStyle/>
                    <a:p>
                      <a:pPr>
                        <a:lnSpc>
                          <a:spcPct val="107000"/>
                        </a:lnSpc>
                        <a:spcAft>
                          <a:spcPts val="800"/>
                        </a:spcAft>
                      </a:pPr>
                      <a:r>
                        <a:rPr lang="ru-RU" sz="15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Некоторые разработчики ПО предпочитают переписать компоненты, так как полагают, что смогут при этом их усовершенствовать. Кроме того, многие считают, что создание программ "с нуля" перспективнее и "благороднее" повторного использования написанных другими программ</a:t>
                      </a:r>
                      <a:endParaRPr lang="ru-RU" sz="15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500">
                          <a:effectLst/>
                          <a:latin typeface="Calibri" panose="020F0502020204030204" pitchFamily="34" charset="0"/>
                          <a:ea typeface="Calibri" panose="020F0502020204030204" pitchFamily="34" charset="0"/>
                          <a:cs typeface="Times New Roman" panose="02020603050405020304" pitchFamily="18" charset="0"/>
                        </a:rPr>
                        <a:t> </a:t>
                      </a:r>
                    </a:p>
                  </a:txBody>
                  <a:tcPr marL="34659" marR="34659" marT="0" marB="0">
                    <a:lnL>
                      <a:noFill/>
                    </a:lnL>
                    <a:lnR>
                      <a:noFill/>
                    </a:lnR>
                    <a:lnT>
                      <a:noFill/>
                    </a:lnT>
                    <a:lnB>
                      <a:noFill/>
                    </a:lnB>
                    <a:solidFill>
                      <a:srgbClr val="FFFFFF"/>
                    </a:solidFill>
                  </a:tcPr>
                </a:tc>
                <a:extLst>
                  <a:ext uri="{0D108BD9-81ED-4DB2-BD59-A6C34878D82A}">
                    <a16:rowId xmlns:a16="http://schemas.microsoft.com/office/drawing/2014/main" val="1169809847"/>
                  </a:ext>
                </a:extLst>
              </a:tr>
              <a:tr h="1117748">
                <a:tc>
                  <a:txBody>
                    <a:bodyPr/>
                    <a:lstStyle/>
                    <a:p>
                      <a:pPr>
                        <a:lnSpc>
                          <a:spcPct val="107000"/>
                        </a:lnSpc>
                        <a:spcAft>
                          <a:spcPts val="800"/>
                        </a:spcAft>
                      </a:pPr>
                      <a:r>
                        <a:rPr lang="ru-RU" sz="15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Содержание библиотеки компонентов</a:t>
                      </a:r>
                      <a:endParaRPr lang="ru-RU" sz="1500">
                        <a:effectLst/>
                        <a:latin typeface="Calibri" panose="020F0502020204030204" pitchFamily="34" charset="0"/>
                        <a:ea typeface="Calibri" panose="020F0502020204030204" pitchFamily="34" charset="0"/>
                        <a:cs typeface="Times New Roman" panose="02020603050405020304" pitchFamily="18" charset="0"/>
                      </a:endParaRPr>
                    </a:p>
                  </a:txBody>
                  <a:tcPr marL="34659" marR="34659" marT="0" marB="0">
                    <a:lnL>
                      <a:noFill/>
                    </a:lnL>
                    <a:lnR>
                      <a:noFill/>
                    </a:lnR>
                    <a:lnT>
                      <a:noFill/>
                    </a:lnT>
                    <a:lnB>
                      <a:noFill/>
                    </a:lnB>
                    <a:solidFill>
                      <a:srgbClr val="FFFFFF"/>
                    </a:solidFill>
                  </a:tcPr>
                </a:tc>
                <a:tc>
                  <a:txBody>
                    <a:bodyPr/>
                    <a:lstStyle/>
                    <a:p>
                      <a:pPr>
                        <a:lnSpc>
                          <a:spcPct val="107000"/>
                        </a:lnSpc>
                        <a:spcAft>
                          <a:spcPts val="800"/>
                        </a:spcAft>
                      </a:pPr>
                      <a:r>
                        <a:rPr lang="ru-RU" sz="15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Заполнение библиотеки компонентов и ее сопровождение может стоить дорого. В настоящее время еще недостаточно хорошо продуманы методы классификации, каталогизации и извлечения информации о программных компонентах</a:t>
                      </a:r>
                      <a:endParaRPr lang="ru-RU" sz="15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500" dirty="0">
                          <a:effectLst/>
                          <a:latin typeface="Calibri" panose="020F0502020204030204" pitchFamily="34" charset="0"/>
                          <a:ea typeface="Calibri" panose="020F0502020204030204" pitchFamily="34" charset="0"/>
                          <a:cs typeface="Times New Roman" panose="02020603050405020304" pitchFamily="18" charset="0"/>
                        </a:rPr>
                        <a:t> </a:t>
                      </a:r>
                    </a:p>
                  </a:txBody>
                  <a:tcPr marL="34659" marR="34659" marT="0" marB="0">
                    <a:lnL>
                      <a:noFill/>
                    </a:lnL>
                    <a:lnR>
                      <a:noFill/>
                    </a:lnR>
                    <a:lnT>
                      <a:noFill/>
                    </a:lnT>
                    <a:lnB>
                      <a:noFill/>
                    </a:lnB>
                    <a:solidFill>
                      <a:srgbClr val="FFFFFF"/>
                    </a:solidFill>
                  </a:tcPr>
                </a:tc>
                <a:extLst>
                  <a:ext uri="{0D108BD9-81ED-4DB2-BD59-A6C34878D82A}">
                    <a16:rowId xmlns:a16="http://schemas.microsoft.com/office/drawing/2014/main" val="2653752184"/>
                  </a:ext>
                </a:extLst>
              </a:tr>
              <a:tr h="489556">
                <a:tc>
                  <a:txBody>
                    <a:bodyPr/>
                    <a:lstStyle/>
                    <a:p>
                      <a:pPr>
                        <a:lnSpc>
                          <a:spcPct val="107000"/>
                        </a:lnSpc>
                        <a:spcAft>
                          <a:spcPts val="800"/>
                        </a:spcAft>
                      </a:pPr>
                      <a:r>
                        <a:rPr lang="ru-RU" sz="15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Поиск и адаптация компонентов</a:t>
                      </a:r>
                      <a:endParaRPr lang="ru-RU" sz="1500">
                        <a:effectLst/>
                        <a:latin typeface="Calibri" panose="020F0502020204030204" pitchFamily="34" charset="0"/>
                        <a:ea typeface="Calibri" panose="020F0502020204030204" pitchFamily="34" charset="0"/>
                        <a:cs typeface="Times New Roman" panose="02020603050405020304" pitchFamily="18" charset="0"/>
                      </a:endParaRPr>
                    </a:p>
                  </a:txBody>
                  <a:tcPr marL="34659" marR="34659"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800"/>
                        </a:spcAft>
                      </a:pPr>
                      <a:r>
                        <a:rPr lang="ru-RU" sz="15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Компоненты ПО нужно найти в библиотеке, изучить и адаптировать к работе в новых условиях, что "не укладывается" в обычный процесс разработки ПО</a:t>
                      </a:r>
                      <a:endParaRPr lang="ru-RU"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4659" marR="34659"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73842623"/>
                  </a:ext>
                </a:extLst>
              </a:tr>
            </a:tbl>
          </a:graphicData>
        </a:graphic>
      </p:graphicFrame>
      <p:graphicFrame>
        <p:nvGraphicFramePr>
          <p:cNvPr id="15" name="Таблица 14"/>
          <p:cNvGraphicFramePr>
            <a:graphicFrameLocks noGrp="1"/>
          </p:cNvGraphicFramePr>
          <p:nvPr>
            <p:extLst>
              <p:ext uri="{D42A27DB-BD31-4B8C-83A1-F6EECF244321}">
                <p14:modId xmlns:p14="http://schemas.microsoft.com/office/powerpoint/2010/main" val="1714753896"/>
              </p:ext>
            </p:extLst>
          </p:nvPr>
        </p:nvGraphicFramePr>
        <p:xfrm>
          <a:off x="1181100" y="685800"/>
          <a:ext cx="9334500" cy="244779"/>
        </p:xfrm>
        <a:graphic>
          <a:graphicData uri="http://schemas.openxmlformats.org/drawingml/2006/table">
            <a:tbl>
              <a:tblPr/>
              <a:tblGrid>
                <a:gridCol w="2125455">
                  <a:extLst>
                    <a:ext uri="{9D8B030D-6E8A-4147-A177-3AD203B41FA5}">
                      <a16:colId xmlns:a16="http://schemas.microsoft.com/office/drawing/2014/main" val="562751567"/>
                    </a:ext>
                  </a:extLst>
                </a:gridCol>
                <a:gridCol w="7209045">
                  <a:extLst>
                    <a:ext uri="{9D8B030D-6E8A-4147-A177-3AD203B41FA5}">
                      <a16:colId xmlns:a16="http://schemas.microsoft.com/office/drawing/2014/main" val="1300555437"/>
                    </a:ext>
                  </a:extLst>
                </a:gridCol>
              </a:tblGrid>
              <a:tr h="244779">
                <a:tc>
                  <a:txBody>
                    <a:bodyPr/>
                    <a:lstStyle/>
                    <a:p>
                      <a:pPr>
                        <a:lnSpc>
                          <a:spcPct val="107000"/>
                        </a:lnSpc>
                        <a:spcAft>
                          <a:spcPts val="800"/>
                        </a:spcAft>
                      </a:pPr>
                      <a:r>
                        <a:rPr lang="ru-RU" sz="15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Проблема</a:t>
                      </a:r>
                      <a:endParaRPr lang="ru-RU" sz="1500">
                        <a:effectLst/>
                        <a:latin typeface="Calibri" panose="020F0502020204030204" pitchFamily="34" charset="0"/>
                        <a:ea typeface="Calibri" panose="020F0502020204030204" pitchFamily="34" charset="0"/>
                        <a:cs typeface="Times New Roman" panose="02020603050405020304" pitchFamily="18" charset="0"/>
                      </a:endParaRPr>
                    </a:p>
                  </a:txBody>
                  <a:tcPr marL="34659" marR="3465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800"/>
                        </a:spcAft>
                      </a:pPr>
                      <a:r>
                        <a:rPr lang="ru-RU" sz="15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Описание</a:t>
                      </a:r>
                      <a:endParaRPr lang="ru-RU"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4659" marR="3465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17723921"/>
                  </a:ext>
                </a:extLst>
              </a:tr>
            </a:tbl>
          </a:graphicData>
        </a:graphic>
      </p:graphicFrame>
    </p:spTree>
    <p:extLst>
      <p:ext uri="{BB962C8B-B14F-4D97-AF65-F5344CB8AC3E}">
        <p14:creationId xmlns:p14="http://schemas.microsoft.com/office/powerpoint/2010/main" val="3030052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3912" y="857250"/>
            <a:ext cx="10515600" cy="5548313"/>
          </a:xfrm>
        </p:spPr>
        <p:txBody>
          <a:bodyPr>
            <a:normAutofit fontScale="92500" lnSpcReduction="20000"/>
          </a:bodyPr>
          <a:lstStyle/>
          <a:p>
            <a:pPr marL="0" indent="0">
              <a:buNone/>
            </a:pPr>
            <a:r>
              <a:rPr lang="ru-RU" dirty="0" smtClean="0"/>
              <a:t>   Из </a:t>
            </a:r>
            <a:r>
              <a:rPr lang="ru-RU" dirty="0"/>
              <a:t>перечисленного выше следует, что повторное использование компонентов должно быть систематическим, плановым и включенным во все организационные программы организации-разработчика. В Японии повторное использование известно много лет и является неотъемлемой частью "японского" метода разработки ПО. Многие компании, например, </a:t>
            </a:r>
            <a:r>
              <a:rPr lang="en-US" dirty="0"/>
              <a:t>Hewlett</a:t>
            </a:r>
            <a:r>
              <a:rPr lang="ru-RU" dirty="0"/>
              <a:t>-</a:t>
            </a:r>
            <a:r>
              <a:rPr lang="en-US" dirty="0"/>
              <a:t>Packard</a:t>
            </a:r>
            <a:r>
              <a:rPr lang="ru-RU" dirty="0"/>
              <a:t>, успешно применяют повторное использование в своих разработках. Опыт этой компании представлен в фундаментальной книге.</a:t>
            </a:r>
          </a:p>
          <a:p>
            <a:pPr marL="0" indent="0">
              <a:buNone/>
            </a:pPr>
            <a:r>
              <a:rPr lang="ru-RU" dirty="0" smtClean="0"/>
              <a:t>   Альтернативой </a:t>
            </a:r>
            <a:r>
              <a:rPr lang="ru-RU" dirty="0"/>
              <a:t>повторному использованию программных компонентов является применение программных генераторов. Согласно этому подходу информация, необходимая для повторного использования, записывается в систему генератора программ с учетом знаний о той предметной области, где будет эксплуатироваться разрабатываемая система. В данном случае в системной спецификации должно быть точно указано, какие именно компоненты выбраны для повторного использования, а также описаны их интерфейсы и то, как они должны компоноваться. На основе такой информации генерируется система ПО (рис. 5.1).</a:t>
            </a:r>
          </a:p>
        </p:txBody>
      </p:sp>
    </p:spTree>
    <p:extLst>
      <p:ext uri="{BB962C8B-B14F-4D97-AF65-F5344CB8AC3E}">
        <p14:creationId xmlns:p14="http://schemas.microsoft.com/office/powerpoint/2010/main" val="25558748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672137"/>
            <a:ext cx="10515600" cy="504825"/>
          </a:xfrm>
        </p:spPr>
        <p:txBody>
          <a:bodyPr/>
          <a:lstStyle/>
          <a:p>
            <a:pPr marL="0" indent="0" algn="ctr">
              <a:buNone/>
            </a:pPr>
            <a:r>
              <a:rPr lang="ru-RU" i="1" dirty="0"/>
              <a:t>Рис. 5.1. Генерирование </a:t>
            </a:r>
            <a:r>
              <a:rPr lang="ru-RU" i="1" dirty="0" smtClean="0"/>
              <a:t>программ</a:t>
            </a:r>
            <a:endParaRPr lang="ru-RU" dirty="0"/>
          </a:p>
        </p:txBody>
      </p:sp>
      <p:pic>
        <p:nvPicPr>
          <p:cNvPr id="5" name="Рисунок 4"/>
          <p:cNvPicPr/>
          <p:nvPr/>
        </p:nvPicPr>
        <p:blipFill>
          <a:blip r:embed="rId2">
            <a:lum contrast="18000"/>
            <a:extLst>
              <a:ext uri="{28A0092B-C50C-407E-A947-70E740481C1C}">
                <a14:useLocalDpi xmlns:a14="http://schemas.microsoft.com/office/drawing/2010/main" val="0"/>
              </a:ext>
            </a:extLst>
          </a:blip>
          <a:srcRect/>
          <a:stretch>
            <a:fillRect/>
          </a:stretch>
        </p:blipFill>
        <p:spPr bwMode="auto">
          <a:xfrm>
            <a:off x="1587557" y="1628775"/>
            <a:ext cx="9016886" cy="2779712"/>
          </a:xfrm>
          <a:prstGeom prst="rect">
            <a:avLst/>
          </a:prstGeom>
          <a:noFill/>
          <a:ln>
            <a:noFill/>
          </a:ln>
        </p:spPr>
      </p:pic>
    </p:spTree>
    <p:extLst>
      <p:ext uri="{BB962C8B-B14F-4D97-AF65-F5344CB8AC3E}">
        <p14:creationId xmlns:p14="http://schemas.microsoft.com/office/powerpoint/2010/main" val="29494630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81051" y="585787"/>
            <a:ext cx="10515600" cy="5800725"/>
          </a:xfrm>
        </p:spPr>
        <p:txBody>
          <a:bodyPr>
            <a:normAutofit fontScale="70000" lnSpcReduction="20000"/>
          </a:bodyPr>
          <a:lstStyle/>
          <a:p>
            <a:pPr marL="0" indent="0">
              <a:buNone/>
            </a:pPr>
            <a:r>
              <a:rPr lang="ru-RU" dirty="0" smtClean="0"/>
              <a:t>   Повторное </a:t>
            </a:r>
            <a:r>
              <a:rPr lang="ru-RU" dirty="0"/>
              <a:t>использование, основанное на генераторах программ, возможно только тогда, когда можно идентифицировать предметные абстракции и их отображение в исполняемый код. Поэтому для компоновки и управления предметными абстракциями используются, как правило, проблемно-зависимые языки (например, языки четвертого поколения). Вот предметные области, в которых применение такого подхода может быть успешным.</a:t>
            </a:r>
          </a:p>
          <a:p>
            <a:pPr marL="0" indent="0">
              <a:buNone/>
            </a:pPr>
            <a:r>
              <a:rPr lang="ru-RU" dirty="0"/>
              <a:t> </a:t>
            </a:r>
          </a:p>
          <a:p>
            <a:pPr marL="514350" indent="-514350">
              <a:buFont typeface="+mj-lt"/>
              <a:buAutoNum type="arabicPeriod"/>
            </a:pPr>
            <a:r>
              <a:rPr lang="ru-RU" i="1" dirty="0" smtClean="0"/>
              <a:t>Генераторы </a:t>
            </a:r>
            <a:r>
              <a:rPr lang="ru-RU" i="1" dirty="0"/>
              <a:t>приложений для обработки экономических данных. </a:t>
            </a:r>
            <a:r>
              <a:rPr lang="ru-RU" dirty="0"/>
              <a:t>На входе генератора – описание приложения на языке четвертого поколения или диалоговая система, где пользователь определяет экранные формы и способы обработки данных. На выходе – программа на каком-либо языке программирования, например, </a:t>
            </a:r>
            <a:r>
              <a:rPr lang="en-US" dirty="0"/>
              <a:t>COBOL</a:t>
            </a:r>
            <a:r>
              <a:rPr lang="ru-RU" dirty="0"/>
              <a:t> или </a:t>
            </a:r>
            <a:r>
              <a:rPr lang="en-US" dirty="0"/>
              <a:t>SQL</a:t>
            </a:r>
            <a:r>
              <a:rPr lang="ru-RU" dirty="0"/>
              <a:t>.</a:t>
            </a:r>
          </a:p>
          <a:p>
            <a:pPr marL="514350" indent="-514350">
              <a:buFont typeface="+mj-lt"/>
              <a:buAutoNum type="arabicPeriod"/>
            </a:pPr>
            <a:r>
              <a:rPr lang="ru-RU" i="1" dirty="0" smtClean="0"/>
              <a:t>Генераторы </a:t>
            </a:r>
            <a:r>
              <a:rPr lang="ru-RU" i="1" dirty="0"/>
              <a:t>программ синтаксического анализатора. </a:t>
            </a:r>
            <a:r>
              <a:rPr lang="ru-RU" dirty="0"/>
              <a:t>На входе генератора – грамматическое описание языка, на выходе – программа грамматического разбора языковых конструкций.</a:t>
            </a:r>
          </a:p>
          <a:p>
            <a:pPr marL="514350" indent="-514350">
              <a:buFont typeface="+mj-lt"/>
              <a:buAutoNum type="arabicPeriod"/>
            </a:pPr>
            <a:r>
              <a:rPr lang="ru-RU" i="1" dirty="0" smtClean="0"/>
              <a:t>Генераторы </a:t>
            </a:r>
            <a:r>
              <a:rPr lang="ru-RU" i="1" dirty="0"/>
              <a:t>кодов </a:t>
            </a:r>
            <a:r>
              <a:rPr lang="en-US" i="1" dirty="0"/>
              <a:t>CASE</a:t>
            </a:r>
            <a:r>
              <a:rPr lang="ru-RU" i="1" dirty="0"/>
              <a:t>-средств. </a:t>
            </a:r>
            <a:r>
              <a:rPr lang="ru-RU" dirty="0"/>
              <a:t>На входе генераторов – архитектура ПО, а на выходе - программная реализация проектируемой системы.</a:t>
            </a:r>
          </a:p>
          <a:p>
            <a:pPr marL="0" indent="0">
              <a:buNone/>
            </a:pPr>
            <a:r>
              <a:rPr lang="ru-RU" dirty="0"/>
              <a:t> </a:t>
            </a:r>
          </a:p>
          <a:p>
            <a:pPr marL="0" indent="0">
              <a:buNone/>
            </a:pPr>
            <a:r>
              <a:rPr lang="ru-RU" dirty="0" smtClean="0"/>
              <a:t>   Разработка </a:t>
            </a:r>
            <a:r>
              <a:rPr lang="ru-RU" dirty="0"/>
              <a:t>ПО с использованием программных генераторов экономически выгодна, однако существенно зависит от полноты и корректности определения абстракций предметной области. Данный подход можно широко использовать в перечисленных выше предметных областях и в меньшей степени при разработке систем управления и контроля. Главное преимущество этого подхода состоит в относительной легкости разработки программ с помощью генераторов. Однако необходимость глубокого понимания предметной области и ее моделей ограничивает применимость данного метода.</a:t>
            </a:r>
          </a:p>
        </p:txBody>
      </p:sp>
    </p:spTree>
    <p:extLst>
      <p:ext uri="{BB962C8B-B14F-4D97-AF65-F5344CB8AC3E}">
        <p14:creationId xmlns:p14="http://schemas.microsoft.com/office/powerpoint/2010/main" val="20024040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692150"/>
          </a:xfrm>
        </p:spPr>
        <p:txBody>
          <a:bodyPr>
            <a:normAutofit fontScale="90000"/>
          </a:bodyPr>
          <a:lstStyle/>
          <a:p>
            <a:pPr algn="ctr"/>
            <a:r>
              <a:rPr lang="ru-RU" b="1" dirty="0" smtClean="0"/>
              <a:t>1</a:t>
            </a:r>
            <a:r>
              <a:rPr lang="ru-RU" b="1" dirty="0"/>
              <a:t>. Покомпонентная </a:t>
            </a:r>
            <a:r>
              <a:rPr lang="ru-RU" b="1" dirty="0" smtClean="0"/>
              <a:t>разработка</a:t>
            </a:r>
            <a:endParaRPr lang="ru-RU" dirty="0"/>
          </a:p>
        </p:txBody>
      </p:sp>
      <p:sp>
        <p:nvSpPr>
          <p:cNvPr id="3" name="Объект 2"/>
          <p:cNvSpPr>
            <a:spLocks noGrp="1"/>
          </p:cNvSpPr>
          <p:nvPr>
            <p:ph idx="1"/>
          </p:nvPr>
        </p:nvSpPr>
        <p:spPr>
          <a:xfrm>
            <a:off x="838200" y="1243013"/>
            <a:ext cx="10515600" cy="4933950"/>
          </a:xfrm>
        </p:spPr>
        <p:txBody>
          <a:bodyPr>
            <a:normAutofit fontScale="77500" lnSpcReduction="20000"/>
          </a:bodyPr>
          <a:lstStyle/>
          <a:p>
            <a:pPr marL="0" indent="0">
              <a:buNone/>
            </a:pPr>
            <a:r>
              <a:rPr lang="ru-RU" dirty="0" smtClean="0"/>
              <a:t>   Метод </a:t>
            </a:r>
            <a:r>
              <a:rPr lang="ru-RU" dirty="0"/>
              <a:t>покомпонентной разработки ПО с повторным использованием компонентов появился в конце 1990-х годов как альтернатива объектно-ориентированному подходу к разработке систем, который не привел к повсеместному повторному использованию программных компонентов, как предполагалось изначально. Отдельные классы объектов оказались слишком детализированными и специфическими: их требовалось связывать с приложением либо во время компиляции, либо при компоновке системы. Использование классов обычно предполагает наличие детальных данных о классах, что делает доступным исходный код, но для коммерческих продуктов исходный код открыт очень редко. Несмотря на ранние оптимистические прогнозы, значительное развитие рынка отдельных программных объектов и компонентов так и не состоялось.</a:t>
            </a:r>
          </a:p>
          <a:p>
            <a:pPr marL="0" indent="0">
              <a:buNone/>
            </a:pPr>
            <a:r>
              <a:rPr lang="ru-RU" dirty="0" smtClean="0"/>
              <a:t>   Компоненты </a:t>
            </a:r>
            <a:r>
              <a:rPr lang="ru-RU" dirty="0"/>
              <a:t>более абстрактны, чем классы объектов. Поэтому их можно считать независимыми поставщиками сервисов. Если система запрашивает какой-либо сервис, вызывается компонент, предоставляющий этот сервис независимо от того, где выполняется компонент и на каком языке написан. Примером простейшего компонента может быть отдельная математическая функция, вычисляющая, например, квадратный корень числа. Для вычисления квадратного корня программа вызывает компонент, который может выполнить данное вычисление. На другом конце масштабной линейки компонентов находятся системы, которые предоставляют полный вычислительный сервис.</a:t>
            </a:r>
          </a:p>
        </p:txBody>
      </p:sp>
    </p:spTree>
    <p:extLst>
      <p:ext uri="{BB962C8B-B14F-4D97-AF65-F5344CB8AC3E}">
        <p14:creationId xmlns:p14="http://schemas.microsoft.com/office/powerpoint/2010/main" val="25040940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28638"/>
            <a:ext cx="10515600" cy="5648325"/>
          </a:xfrm>
        </p:spPr>
        <p:txBody>
          <a:bodyPr>
            <a:normAutofit fontScale="77500" lnSpcReduction="20000"/>
          </a:bodyPr>
          <a:lstStyle/>
          <a:p>
            <a:pPr marL="0" indent="0">
              <a:buNone/>
            </a:pPr>
            <a:r>
              <a:rPr lang="ru-RU" dirty="0" smtClean="0"/>
              <a:t>   Взгляд </a:t>
            </a:r>
            <a:r>
              <a:rPr lang="ru-RU" dirty="0"/>
              <a:t>на компонент как на поставщика сервисов определяется двумя основными характеристиками компонентов, допускающими их повторное использование.</a:t>
            </a:r>
          </a:p>
          <a:p>
            <a:pPr marL="0" indent="0">
              <a:buNone/>
            </a:pPr>
            <a:r>
              <a:rPr lang="ru-RU" dirty="0"/>
              <a:t> </a:t>
            </a:r>
          </a:p>
          <a:p>
            <a:pPr marL="514350" indent="-514350">
              <a:buFont typeface="+mj-lt"/>
              <a:buAutoNum type="arabicPeriod"/>
            </a:pPr>
            <a:r>
              <a:rPr lang="ru-RU" dirty="0" smtClean="0"/>
              <a:t>Компонент </a:t>
            </a:r>
            <a:r>
              <a:rPr lang="ru-RU" dirty="0"/>
              <a:t>– это независимо выполняемый программный объект. Исходный код компонента может быть недоступен, поэтому такой компонент не компилируется совместно с другими компонентами системы.</a:t>
            </a:r>
          </a:p>
          <a:p>
            <a:pPr marL="514350" indent="-514350">
              <a:buFont typeface="+mj-lt"/>
              <a:buAutoNum type="arabicPeriod"/>
            </a:pPr>
            <a:r>
              <a:rPr lang="ru-RU" dirty="0" smtClean="0"/>
              <a:t>Компоненты </a:t>
            </a:r>
            <a:r>
              <a:rPr lang="ru-RU" dirty="0"/>
              <a:t>объявляют свой интерфейс и все взаимодействия с ними осуществляются с его помощью. Интерфейс компонента описывается в терминах параметризованных операций, а внутреннее состояние компонента всегда скрыто.</a:t>
            </a:r>
          </a:p>
          <a:p>
            <a:pPr marL="0" indent="0">
              <a:buNone/>
            </a:pPr>
            <a:endParaRPr lang="ru-RU" dirty="0"/>
          </a:p>
          <a:p>
            <a:pPr marL="0" indent="0">
              <a:buNone/>
            </a:pPr>
            <a:r>
              <a:rPr lang="ru-RU" dirty="0" smtClean="0"/>
              <a:t>   Компоненты </a:t>
            </a:r>
            <a:r>
              <a:rPr lang="ru-RU" dirty="0"/>
              <a:t>определяются через свои интерфейсы. В большинстве случаев компоненты можно описать в виде двух взаимосвязанных интерфейсов, как показано на рис. 5.2.</a:t>
            </a:r>
          </a:p>
          <a:p>
            <a:pPr marL="0" indent="0">
              <a:buNone/>
            </a:pPr>
            <a:r>
              <a:rPr lang="ru-RU" dirty="0"/>
              <a:t> </a:t>
            </a:r>
          </a:p>
          <a:p>
            <a:r>
              <a:rPr lang="ru-RU" i="1" dirty="0" smtClean="0"/>
              <a:t>Интерфейс </a:t>
            </a:r>
            <a:r>
              <a:rPr lang="ru-RU" i="1" dirty="0"/>
              <a:t>поставщика сервисов, </a:t>
            </a:r>
            <a:r>
              <a:rPr lang="ru-RU" dirty="0"/>
              <a:t>который определяет сервисы, предоставляемые компонентом.</a:t>
            </a:r>
          </a:p>
          <a:p>
            <a:r>
              <a:rPr lang="ru-RU" i="1" dirty="0" smtClean="0"/>
              <a:t>Интерфейс </a:t>
            </a:r>
            <a:r>
              <a:rPr lang="ru-RU" i="1" dirty="0"/>
              <a:t>запросов, </a:t>
            </a:r>
            <a:r>
              <a:rPr lang="ru-RU" dirty="0"/>
              <a:t>который определяет, какие сервисы доступны компоненту из системы, использующей этот компонент.</a:t>
            </a:r>
          </a:p>
        </p:txBody>
      </p:sp>
    </p:spTree>
    <p:extLst>
      <p:ext uri="{BB962C8B-B14F-4D97-AF65-F5344CB8AC3E}">
        <p14:creationId xmlns:p14="http://schemas.microsoft.com/office/powerpoint/2010/main" val="7230394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714999"/>
            <a:ext cx="10515600" cy="461963"/>
          </a:xfrm>
        </p:spPr>
        <p:txBody>
          <a:bodyPr>
            <a:normAutofit lnSpcReduction="10000"/>
          </a:bodyPr>
          <a:lstStyle/>
          <a:p>
            <a:pPr marL="0" indent="0" algn="ctr">
              <a:buNone/>
            </a:pPr>
            <a:r>
              <a:rPr lang="ru-RU" i="1" dirty="0"/>
              <a:t>Рис. 5.2. Интерфейсы </a:t>
            </a:r>
            <a:r>
              <a:rPr lang="ru-RU" i="1" dirty="0" smtClean="0"/>
              <a:t>компонента</a:t>
            </a:r>
            <a:endParaRPr lang="ru-RU" dirty="0"/>
          </a:p>
        </p:txBody>
      </p:sp>
      <p:pic>
        <p:nvPicPr>
          <p:cNvPr id="4" name="Рисунок 3"/>
          <p:cNvPicPr/>
          <p:nvPr/>
        </p:nvPicPr>
        <p:blipFill>
          <a:blip r:embed="rId2">
            <a:lum contrast="24000"/>
            <a:extLst>
              <a:ext uri="{28A0092B-C50C-407E-A947-70E740481C1C}">
                <a14:useLocalDpi xmlns:a14="http://schemas.microsoft.com/office/drawing/2010/main" val="0"/>
              </a:ext>
            </a:extLst>
          </a:blip>
          <a:srcRect/>
          <a:stretch>
            <a:fillRect/>
          </a:stretch>
        </p:blipFill>
        <p:spPr bwMode="auto">
          <a:xfrm>
            <a:off x="1700802" y="1643063"/>
            <a:ext cx="8790395" cy="2946400"/>
          </a:xfrm>
          <a:prstGeom prst="rect">
            <a:avLst/>
          </a:prstGeom>
          <a:noFill/>
          <a:ln>
            <a:noFill/>
          </a:ln>
        </p:spPr>
      </p:pic>
    </p:spTree>
    <p:extLst>
      <p:ext uri="{BB962C8B-B14F-4D97-AF65-F5344CB8AC3E}">
        <p14:creationId xmlns:p14="http://schemas.microsoft.com/office/powerpoint/2010/main" val="10584504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357313"/>
            <a:ext cx="10515600" cy="5391150"/>
          </a:xfrm>
        </p:spPr>
        <p:txBody>
          <a:bodyPr/>
          <a:lstStyle/>
          <a:p>
            <a:pPr marL="0" indent="0">
              <a:buNone/>
            </a:pPr>
            <a:r>
              <a:rPr lang="ru-RU" dirty="0" smtClean="0"/>
              <a:t>   В </a:t>
            </a:r>
            <a:r>
              <a:rPr lang="ru-RU" dirty="0"/>
              <a:t>качестве примера рассмотрим компонент (рис. 5.3), который предоставляет сервисы вывода документов на печать. В нашем примере поддерживаются следующие сервисы: печать документов, просмотр состояния очереди на конкретном принтере, регистрация и удаление принтеров из системы, передача документа с одного принтера на другой и удаление документа из очереди на печать. Очень важно, чтобы компьютерная платформа, на которой исполняется компонент, предоставляла сервис (назовем его </a:t>
            </a:r>
            <a:r>
              <a:rPr lang="ru-RU" b="1" dirty="0" err="1"/>
              <a:t>ФайлОпПринтер</a:t>
            </a:r>
            <a:r>
              <a:rPr lang="ru-RU" dirty="0"/>
              <a:t>), позволяющий извлечь файл описания принтера, и сервис </a:t>
            </a:r>
            <a:r>
              <a:rPr lang="ru-RU" b="1" dirty="0" err="1"/>
              <a:t>КомПринтер</a:t>
            </a:r>
            <a:r>
              <a:rPr lang="ru-RU" dirty="0"/>
              <a:t>, передающий команды на конкретный принтер</a:t>
            </a:r>
            <a:r>
              <a:rPr lang="ru-RU" dirty="0" smtClean="0"/>
              <a:t>.</a:t>
            </a:r>
            <a:endParaRPr lang="ru-RU" dirty="0"/>
          </a:p>
        </p:txBody>
      </p:sp>
    </p:spTree>
    <p:extLst>
      <p:ext uri="{BB962C8B-B14F-4D97-AF65-F5344CB8AC3E}">
        <p14:creationId xmlns:p14="http://schemas.microsoft.com/office/powerpoint/2010/main" val="40613142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614988"/>
            <a:ext cx="10515600" cy="561975"/>
          </a:xfrm>
        </p:spPr>
        <p:txBody>
          <a:bodyPr>
            <a:normAutofit/>
          </a:bodyPr>
          <a:lstStyle/>
          <a:p>
            <a:pPr marL="0" indent="0" algn="ctr">
              <a:buNone/>
            </a:pPr>
            <a:r>
              <a:rPr lang="ru-RU" i="1" dirty="0"/>
              <a:t>Рис. 5.3. Компонент службы </a:t>
            </a:r>
            <a:r>
              <a:rPr lang="ru-RU" i="1" dirty="0" smtClean="0"/>
              <a:t>печати</a:t>
            </a:r>
            <a:endParaRPr lang="ru-RU" dirty="0"/>
          </a:p>
        </p:txBody>
      </p:sp>
      <p:pic>
        <p:nvPicPr>
          <p:cNvPr id="4" name="Рисунок 3"/>
          <p:cNvPicPr/>
          <p:nvPr/>
        </p:nvPicPr>
        <p:blipFill>
          <a:blip r:embed="rId2">
            <a:lum contrast="24000"/>
            <a:extLst>
              <a:ext uri="{28A0092B-C50C-407E-A947-70E740481C1C}">
                <a14:useLocalDpi xmlns:a14="http://schemas.microsoft.com/office/drawing/2010/main" val="0"/>
              </a:ext>
            </a:extLst>
          </a:blip>
          <a:srcRect/>
          <a:stretch>
            <a:fillRect/>
          </a:stretch>
        </p:blipFill>
        <p:spPr bwMode="auto">
          <a:xfrm>
            <a:off x="2477074" y="1014413"/>
            <a:ext cx="7237851" cy="4025582"/>
          </a:xfrm>
          <a:prstGeom prst="rect">
            <a:avLst/>
          </a:prstGeom>
          <a:noFill/>
          <a:ln>
            <a:noFill/>
          </a:ln>
        </p:spPr>
      </p:pic>
    </p:spTree>
    <p:extLst>
      <p:ext uri="{BB962C8B-B14F-4D97-AF65-F5344CB8AC3E}">
        <p14:creationId xmlns:p14="http://schemas.microsoft.com/office/powerpoint/2010/main" val="4391103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3912" y="442913"/>
            <a:ext cx="10515600" cy="6043612"/>
          </a:xfrm>
        </p:spPr>
        <p:txBody>
          <a:bodyPr>
            <a:normAutofit fontScale="70000" lnSpcReduction="20000"/>
          </a:bodyPr>
          <a:lstStyle/>
          <a:p>
            <a:pPr marL="0" indent="0">
              <a:buNone/>
            </a:pPr>
            <a:r>
              <a:rPr lang="ru-RU" dirty="0" smtClean="0"/>
              <a:t>   Компоненты </a:t>
            </a:r>
            <a:r>
              <a:rPr lang="ru-RU" dirty="0"/>
              <a:t>могут существовать на разных уровнях абстракции – от простой библиотечной подпрограммы до целых приложений, таких как </a:t>
            </a:r>
            <a:r>
              <a:rPr lang="en-US" dirty="0"/>
              <a:t>Microsoft Excel</a:t>
            </a:r>
            <a:r>
              <a:rPr lang="ru-RU" dirty="0"/>
              <a:t>. В работе определено пять уровней абстракции компонентов.</a:t>
            </a:r>
          </a:p>
          <a:p>
            <a:pPr marL="0" indent="0">
              <a:buNone/>
            </a:pPr>
            <a:r>
              <a:rPr lang="ru-RU" dirty="0"/>
              <a:t> </a:t>
            </a:r>
          </a:p>
          <a:p>
            <a:pPr marL="514350" indent="-514350">
              <a:buFont typeface="+mj-lt"/>
              <a:buAutoNum type="arabicPeriod"/>
            </a:pPr>
            <a:r>
              <a:rPr lang="ru-RU" i="1" dirty="0" smtClean="0"/>
              <a:t>Функциональная </a:t>
            </a:r>
            <a:r>
              <a:rPr lang="ru-RU" i="1" dirty="0"/>
              <a:t>абстракция. </a:t>
            </a:r>
            <a:r>
              <a:rPr lang="ru-RU" dirty="0"/>
              <a:t>Компонент реализует отдельную функцию, например, математическую. В сущности, интерфейсом поставщика сервисов здесь является сама функция.</a:t>
            </a:r>
          </a:p>
          <a:p>
            <a:pPr marL="514350" indent="-514350">
              <a:buFont typeface="+mj-lt"/>
              <a:buAutoNum type="arabicPeriod"/>
            </a:pPr>
            <a:r>
              <a:rPr lang="ru-RU" i="1" dirty="0" smtClean="0"/>
              <a:t>Бессистемная </a:t>
            </a:r>
            <a:r>
              <a:rPr lang="ru-RU" i="1" dirty="0"/>
              <a:t>группировка. </a:t>
            </a:r>
            <a:r>
              <a:rPr lang="ru-RU" dirty="0"/>
              <a:t>В данном случае компонент – это набор слабо связанных между собой программных объектов и подпрограмм, например, объявлений данных, функций и т.п. Интерфейс поставщика сервисов состоит из названий всех объектов в группировке.</a:t>
            </a:r>
          </a:p>
          <a:p>
            <a:pPr marL="514350" indent="-514350">
              <a:buFont typeface="+mj-lt"/>
              <a:buAutoNum type="arabicPeriod"/>
            </a:pPr>
            <a:r>
              <a:rPr lang="ru-RU" i="1" dirty="0" smtClean="0"/>
              <a:t>Абстракции </a:t>
            </a:r>
            <a:r>
              <a:rPr lang="ru-RU" i="1" dirty="0"/>
              <a:t>данных. </a:t>
            </a:r>
            <a:r>
              <a:rPr lang="ru-RU" dirty="0"/>
              <a:t>Компонент является абстракцией данных или классом, описанным на объектно-ориентированном языке. Интерфейс поставщика сервисов состоит из методов (операций), обеспечивающих создание, изменение и получение доступа к абстракции данных.</a:t>
            </a:r>
          </a:p>
          <a:p>
            <a:pPr marL="514350" indent="-514350">
              <a:buFont typeface="+mj-lt"/>
              <a:buAutoNum type="arabicPeriod"/>
            </a:pPr>
            <a:r>
              <a:rPr lang="ru-RU" i="1" dirty="0" smtClean="0"/>
              <a:t>Абстракции </a:t>
            </a:r>
            <a:r>
              <a:rPr lang="ru-RU" i="1" dirty="0"/>
              <a:t>кластеров. </a:t>
            </a:r>
            <a:r>
              <a:rPr lang="ru-RU" dirty="0"/>
              <a:t>Здесь компонент – это группа связанных классов, работающих совместно. Такие компоненты иногда называют структурой. Интерфейс поставщика сервисов является композицией всех интерфейсов объектов, составляющих </a:t>
            </a:r>
            <a:r>
              <a:rPr lang="ru-RU" dirty="0" smtClean="0"/>
              <a:t>структуру.</a:t>
            </a:r>
            <a:endParaRPr lang="ru-RU" dirty="0"/>
          </a:p>
          <a:p>
            <a:pPr marL="514350" indent="-514350">
              <a:buFont typeface="+mj-lt"/>
              <a:buAutoNum type="arabicPeriod"/>
            </a:pPr>
            <a:r>
              <a:rPr lang="ru-RU" i="1" dirty="0" smtClean="0"/>
              <a:t>Системные </a:t>
            </a:r>
            <a:r>
              <a:rPr lang="ru-RU" i="1" dirty="0"/>
              <a:t>абстракции. </a:t>
            </a:r>
            <a:r>
              <a:rPr lang="ru-RU" dirty="0"/>
              <a:t>Компонент является полностью автономной системой. Повторное использование абстракций системного уровня иногда называют повторным использованием коммерческих продуктов. Интерфейсом поставщика сервисов на этом уровне является так называемый программный интерфейс приложений (</a:t>
            </a:r>
            <a:r>
              <a:rPr lang="en-US" dirty="0"/>
              <a:t>Application Programming Interface</a:t>
            </a:r>
            <a:r>
              <a:rPr lang="ru-RU" dirty="0"/>
              <a:t> – </a:t>
            </a:r>
            <a:r>
              <a:rPr lang="en-US" dirty="0"/>
              <a:t>API</a:t>
            </a:r>
            <a:r>
              <a:rPr lang="ru-RU" dirty="0"/>
              <a:t>), который предоставляет доступ к системным командам и методам</a:t>
            </a:r>
            <a:r>
              <a:rPr lang="ru-RU" dirty="0" smtClean="0"/>
              <a:t>.</a:t>
            </a:r>
            <a:endParaRPr lang="ru-RU" dirty="0"/>
          </a:p>
        </p:txBody>
      </p:sp>
    </p:spTree>
    <p:extLst>
      <p:ext uri="{BB962C8B-B14F-4D97-AF65-F5344CB8AC3E}">
        <p14:creationId xmlns:p14="http://schemas.microsoft.com/office/powerpoint/2010/main" val="1051889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latin typeface="Calibri" panose="020F0502020204030204" pitchFamily="34" charset="0"/>
                <a:ea typeface="Calibri" panose="020F0502020204030204" pitchFamily="34" charset="0"/>
                <a:cs typeface="Times New Roman" panose="02020603050405020304" pitchFamily="18" charset="0"/>
              </a:rPr>
              <a:t>Цели</a:t>
            </a:r>
            <a:endParaRPr lang="ru-RU" dirty="0"/>
          </a:p>
        </p:txBody>
      </p:sp>
      <p:sp>
        <p:nvSpPr>
          <p:cNvPr id="3" name="Объект 2"/>
          <p:cNvSpPr>
            <a:spLocks noGrp="1"/>
          </p:cNvSpPr>
          <p:nvPr>
            <p:ph idx="1"/>
          </p:nvPr>
        </p:nvSpPr>
        <p:spPr>
          <a:xfrm>
            <a:off x="838200" y="1825625"/>
            <a:ext cx="10515600" cy="4446588"/>
          </a:xfrm>
        </p:spPr>
        <p:txBody>
          <a:bodyPr>
            <a:normAutofit fontScale="92500" lnSpcReduction="20000"/>
          </a:bodyPr>
          <a:lstStyle/>
          <a:p>
            <a:pPr marL="0" indent="0">
              <a:buNone/>
            </a:pPr>
            <a:r>
              <a:rPr lang="en-US" dirty="0" smtClean="0"/>
              <a:t>   </a:t>
            </a:r>
            <a:r>
              <a:rPr lang="ru-RU" dirty="0" smtClean="0"/>
              <a:t>Цель </a:t>
            </a:r>
            <a:r>
              <a:rPr lang="ru-RU" dirty="0"/>
              <a:t>настоящей </a:t>
            </a:r>
            <a:r>
              <a:rPr lang="ru-RU" dirty="0" smtClean="0"/>
              <a:t>лекции </a:t>
            </a:r>
            <a:r>
              <a:rPr lang="ru-RU" dirty="0"/>
              <a:t>– показать различные способы повторного использования имеющегося программного обеспечения в процессе проектирования программных систем. Прочитав эту </a:t>
            </a:r>
            <a:r>
              <a:rPr lang="ru-RU" dirty="0" smtClean="0"/>
              <a:t>лекцию, </a:t>
            </a:r>
            <a:r>
              <a:rPr lang="ru-RU" dirty="0"/>
              <a:t>вы должны:</a:t>
            </a:r>
          </a:p>
          <a:p>
            <a:pPr lvl="0"/>
            <a:r>
              <a:rPr lang="ru-RU" dirty="0"/>
              <a:t>знать основные преимущества повторного использования компонентов ПО и проблемы, которые могут возникнуть при этом;</a:t>
            </a:r>
          </a:p>
          <a:p>
            <a:pPr lvl="0"/>
            <a:r>
              <a:rPr lang="ru-RU" dirty="0"/>
              <a:t>познакомиться с различными типами повторно используемых компонентов и знать основные этапы процесса их проектирования;</a:t>
            </a:r>
          </a:p>
          <a:p>
            <a:pPr lvl="0"/>
            <a:r>
              <a:rPr lang="ru-RU" dirty="0"/>
              <a:t>усвоить, что такое семейства приложений и почему они служат эффективным способом повторного использования ПО;</a:t>
            </a:r>
          </a:p>
          <a:p>
            <a:pPr lvl="0"/>
            <a:r>
              <a:rPr lang="ru-RU" dirty="0"/>
              <a:t>знать, что паттерны – это абстракции высокого уровня, которые обеспечивают повторное использование компонентов в процессе объектно-ориентированного проектирования</a:t>
            </a:r>
            <a:r>
              <a:rPr lang="ru-RU" dirty="0" smtClean="0"/>
              <a:t>.</a:t>
            </a:r>
            <a:endParaRPr lang="ru-RU" dirty="0"/>
          </a:p>
        </p:txBody>
      </p:sp>
    </p:spTree>
    <p:extLst>
      <p:ext uri="{BB962C8B-B14F-4D97-AF65-F5344CB8AC3E}">
        <p14:creationId xmlns:p14="http://schemas.microsoft.com/office/powerpoint/2010/main" val="18405186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28613"/>
            <a:ext cx="10515600" cy="6286500"/>
          </a:xfrm>
        </p:spPr>
        <p:txBody>
          <a:bodyPr>
            <a:normAutofit/>
          </a:bodyPr>
          <a:lstStyle/>
          <a:p>
            <a:pPr marL="0" indent="0">
              <a:buNone/>
            </a:pPr>
            <a:r>
              <a:rPr lang="ru-RU" sz="2400" dirty="0" smtClean="0"/>
              <a:t>   Подход </a:t>
            </a:r>
            <a:r>
              <a:rPr lang="ru-RU" sz="2400" dirty="0"/>
              <a:t>покомпонентной разработки систем можно интегрировать в общий процесс создания ПО путем добавления специальных этапов, на которых отбираются и адаптируются повторно используемые компоненты (рис. 5.4). Проектировщики системы разрабатывают системную архитектуру на высоком уровне абстракции, составляя спецификации системных компонентов. В дальнейшем эти спецификации используются для поиска повторно используемых компонентов. Они включаются в систему либо на уровне системной архитектуры, либо на </a:t>
            </a:r>
            <a:r>
              <a:rPr lang="ru-RU" sz="2400" dirty="0" smtClean="0"/>
              <a:t>более </a:t>
            </a:r>
            <a:r>
              <a:rPr lang="ru-RU" sz="2400" dirty="0"/>
              <a:t>низких детализированных уровнях</a:t>
            </a:r>
            <a:r>
              <a:rPr lang="ru-RU" sz="2400" dirty="0" smtClean="0"/>
              <a:t>.</a:t>
            </a:r>
          </a:p>
          <a:p>
            <a:pPr marL="0" indent="0">
              <a:buNone/>
            </a:pPr>
            <a:endParaRPr lang="ru-RU" sz="2400" dirty="0"/>
          </a:p>
          <a:p>
            <a:pPr marL="0" indent="0">
              <a:buNone/>
            </a:pPr>
            <a:endParaRPr lang="ru-RU" sz="2400" dirty="0" smtClean="0"/>
          </a:p>
          <a:p>
            <a:pPr marL="0" indent="0">
              <a:buNone/>
            </a:pPr>
            <a:endParaRPr lang="ru-RU" sz="2400" dirty="0"/>
          </a:p>
          <a:p>
            <a:pPr marL="0" indent="0">
              <a:buNone/>
            </a:pPr>
            <a:endParaRPr lang="ru-RU" sz="2400" dirty="0" smtClean="0"/>
          </a:p>
          <a:p>
            <a:pPr marL="0" indent="0">
              <a:buNone/>
            </a:pPr>
            <a:endParaRPr lang="ru-RU" sz="2400" dirty="0" smtClean="0"/>
          </a:p>
          <a:p>
            <a:pPr marL="0" indent="0">
              <a:buNone/>
            </a:pPr>
            <a:endParaRPr lang="ru-RU" sz="2400" dirty="0" smtClean="0"/>
          </a:p>
          <a:p>
            <a:pPr marL="0" indent="0" algn="ctr">
              <a:buNone/>
            </a:pPr>
            <a:r>
              <a:rPr lang="ru-RU" sz="2000" i="1" dirty="0"/>
              <a:t>Рис. 5.4. Интеграция повторного использования компонентов в процесс разработки ПО</a:t>
            </a:r>
            <a:endParaRPr lang="ru-RU" sz="2000" dirty="0"/>
          </a:p>
          <a:p>
            <a:pPr marL="0" indent="0">
              <a:buNone/>
            </a:pPr>
            <a:endParaRPr lang="ru-RU" sz="2400" dirty="0"/>
          </a:p>
        </p:txBody>
      </p:sp>
      <p:pic>
        <p:nvPicPr>
          <p:cNvPr id="4" name="Рисунок 3"/>
          <p:cNvPicPr/>
          <p:nvPr/>
        </p:nvPicPr>
        <p:blipFill>
          <a:blip r:embed="rId2">
            <a:lum contrast="18000"/>
            <a:extLst>
              <a:ext uri="{28A0092B-C50C-407E-A947-70E740481C1C}">
                <a14:useLocalDpi xmlns:a14="http://schemas.microsoft.com/office/drawing/2010/main" val="0"/>
              </a:ext>
            </a:extLst>
          </a:blip>
          <a:srcRect/>
          <a:stretch>
            <a:fillRect/>
          </a:stretch>
        </p:blipFill>
        <p:spPr bwMode="auto">
          <a:xfrm>
            <a:off x="1736921" y="3971926"/>
            <a:ext cx="8718158" cy="1229042"/>
          </a:xfrm>
          <a:prstGeom prst="rect">
            <a:avLst/>
          </a:prstGeom>
          <a:noFill/>
          <a:ln>
            <a:noFill/>
          </a:ln>
        </p:spPr>
      </p:pic>
    </p:spTree>
    <p:extLst>
      <p:ext uri="{BB962C8B-B14F-4D97-AF65-F5344CB8AC3E}">
        <p14:creationId xmlns:p14="http://schemas.microsoft.com/office/powerpoint/2010/main" val="30224497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42912"/>
            <a:ext cx="10515600" cy="6415088"/>
          </a:xfrm>
        </p:spPr>
        <p:txBody>
          <a:bodyPr>
            <a:normAutofit/>
          </a:bodyPr>
          <a:lstStyle/>
          <a:p>
            <a:pPr marL="0" indent="0">
              <a:buNone/>
            </a:pPr>
            <a:r>
              <a:rPr lang="ru-RU" sz="2400" dirty="0" smtClean="0"/>
              <a:t>   Хотя </a:t>
            </a:r>
            <a:r>
              <a:rPr lang="ru-RU" sz="2400" dirty="0"/>
              <a:t>такой подход может привести к значительному увеличению количества повторно используемых компонентов, он, в сущности, противоположен подходу, применяемому в других инженерных дисциплинах, где процесс проектирования подчинен идее повторного использования. Перед началом этапа проектирования разработчики выполняют поиск компонентов, подходящих для повторного использования. Системная архитектура строится на основе уже имеющихся (готовых) компонентов (рис. 5.5</a:t>
            </a:r>
            <a:r>
              <a:rPr lang="ru-RU" sz="2400" dirty="0" smtClean="0"/>
              <a:t>).</a:t>
            </a:r>
          </a:p>
          <a:p>
            <a:pPr marL="0" indent="0">
              <a:buNone/>
            </a:pPr>
            <a:endParaRPr lang="ru-RU" sz="2400" dirty="0"/>
          </a:p>
          <a:p>
            <a:pPr marL="0" indent="0">
              <a:buNone/>
            </a:pPr>
            <a:endParaRPr lang="ru-RU" sz="2400" dirty="0" smtClean="0"/>
          </a:p>
          <a:p>
            <a:pPr marL="0" indent="0">
              <a:buNone/>
            </a:pPr>
            <a:endParaRPr lang="ru-RU" sz="2400" dirty="0"/>
          </a:p>
          <a:p>
            <a:pPr marL="0" indent="0">
              <a:buNone/>
            </a:pPr>
            <a:endParaRPr lang="ru-RU" sz="2400" dirty="0" smtClean="0"/>
          </a:p>
          <a:p>
            <a:pPr marL="0" indent="0">
              <a:buNone/>
            </a:pPr>
            <a:endParaRPr lang="ru-RU" sz="2400" dirty="0"/>
          </a:p>
          <a:p>
            <a:pPr marL="0" indent="0">
              <a:buNone/>
            </a:pPr>
            <a:endParaRPr lang="ru-RU" sz="2400" dirty="0" smtClean="0"/>
          </a:p>
          <a:p>
            <a:pPr marL="0" indent="0">
              <a:buNone/>
            </a:pPr>
            <a:endParaRPr lang="ru-RU" sz="2400" dirty="0"/>
          </a:p>
          <a:p>
            <a:pPr marL="0" indent="0" algn="ctr">
              <a:buNone/>
            </a:pPr>
            <a:r>
              <a:rPr lang="ru-RU" sz="2000" i="1" dirty="0"/>
              <a:t>Рис. 5.5. Процесс проектирования с повторным использованием </a:t>
            </a:r>
            <a:r>
              <a:rPr lang="ru-RU" sz="2000" i="1" dirty="0" smtClean="0"/>
              <a:t>компонентов</a:t>
            </a:r>
            <a:endParaRPr lang="ru-RU" sz="2000" dirty="0"/>
          </a:p>
        </p:txBody>
      </p:sp>
      <p:pic>
        <p:nvPicPr>
          <p:cNvPr id="4" name="Рисунок 3"/>
          <p:cNvPicPr/>
          <p:nvPr/>
        </p:nvPicPr>
        <p:blipFill>
          <a:blip r:embed="rId2">
            <a:lum contrast="24000"/>
            <a:extLst>
              <a:ext uri="{28A0092B-C50C-407E-A947-70E740481C1C}">
                <a14:useLocalDpi xmlns:a14="http://schemas.microsoft.com/office/drawing/2010/main" val="0"/>
              </a:ext>
            </a:extLst>
          </a:blip>
          <a:srcRect/>
          <a:stretch>
            <a:fillRect/>
          </a:stretch>
        </p:blipFill>
        <p:spPr bwMode="auto">
          <a:xfrm>
            <a:off x="2460625" y="2860421"/>
            <a:ext cx="7270750" cy="3103816"/>
          </a:xfrm>
          <a:prstGeom prst="rect">
            <a:avLst/>
          </a:prstGeom>
          <a:noFill/>
          <a:ln>
            <a:noFill/>
          </a:ln>
        </p:spPr>
      </p:pic>
    </p:spTree>
    <p:extLst>
      <p:ext uri="{BB962C8B-B14F-4D97-AF65-F5344CB8AC3E}">
        <p14:creationId xmlns:p14="http://schemas.microsoft.com/office/powerpoint/2010/main" val="32236928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971549"/>
            <a:ext cx="10515600" cy="5205413"/>
          </a:xfrm>
        </p:spPr>
        <p:txBody>
          <a:bodyPr>
            <a:normAutofit fontScale="92500" lnSpcReduction="20000"/>
          </a:bodyPr>
          <a:lstStyle/>
          <a:p>
            <a:pPr marL="0" indent="0">
              <a:buNone/>
            </a:pPr>
            <a:r>
              <a:rPr lang="ru-RU" dirty="0" smtClean="0"/>
              <a:t>   В </a:t>
            </a:r>
            <a:r>
              <a:rPr lang="ru-RU" dirty="0"/>
              <a:t>данном случае требования к системе изменяются с учетом имеющихся компонентов, выбранных для повторного использования. Системная архитектура также базируется на имеющихся компонентах. Конечно, такой подход предполагает определенные компромиссы в реализации требований. Хотя такая система может оказаться менее эффективной, чем система, разработанная без повторного использования компонентов, этот недостаток компенсируется более низкой стоимостью разработки, более высокими темпами создания системы и ее повышенной надежностью.</a:t>
            </a:r>
          </a:p>
          <a:p>
            <a:pPr marL="0" indent="0">
              <a:buNone/>
            </a:pPr>
            <a:r>
              <a:rPr lang="ru-RU" dirty="0" smtClean="0"/>
              <a:t>   Обычно </a:t>
            </a:r>
            <a:r>
              <a:rPr lang="ru-RU" dirty="0"/>
              <a:t>покомпонентный процесс реализации системы является либо процессом макетирования (</a:t>
            </a:r>
            <a:r>
              <a:rPr lang="ru-RU" dirty="0" err="1"/>
              <a:t>прототипирования</a:t>
            </a:r>
            <a:r>
              <a:rPr lang="ru-RU" dirty="0"/>
              <a:t>), либо процессом пошаговой разработки. Вместе с библиотеками компонентов можно использовать стандартные языки программирования, например, </a:t>
            </a:r>
            <a:r>
              <a:rPr lang="en-US" dirty="0"/>
              <a:t>Java</a:t>
            </a:r>
            <a:r>
              <a:rPr lang="ru-RU" dirty="0"/>
              <a:t>. Альтернативой ему (и более распространенным языком) является язык сценариев, который специально разработан для интегрирования повторно используемых компонентов и обеспечивает быструю разработку программ.</a:t>
            </a:r>
          </a:p>
        </p:txBody>
      </p:sp>
    </p:spTree>
    <p:extLst>
      <p:ext uri="{BB962C8B-B14F-4D97-AF65-F5344CB8AC3E}">
        <p14:creationId xmlns:p14="http://schemas.microsoft.com/office/powerpoint/2010/main" val="39325361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95338" y="785812"/>
            <a:ext cx="10515600" cy="5605463"/>
          </a:xfrm>
        </p:spPr>
        <p:txBody>
          <a:bodyPr>
            <a:normAutofit fontScale="92500" lnSpcReduction="20000"/>
          </a:bodyPr>
          <a:lstStyle/>
          <a:p>
            <a:pPr marL="0" indent="0">
              <a:buNone/>
            </a:pPr>
            <a:r>
              <a:rPr lang="ru-RU" dirty="0" smtClean="0"/>
              <a:t>   Первым </a:t>
            </a:r>
            <a:r>
              <a:rPr lang="ru-RU" dirty="0"/>
              <a:t>языком сценариев, разработанным для интеграции повторно используемых компонентов, был </a:t>
            </a:r>
            <a:r>
              <a:rPr lang="en-US" dirty="0"/>
              <a:t>Unix shell</a:t>
            </a:r>
            <a:r>
              <a:rPr lang="ru-RU" dirty="0"/>
              <a:t>. После него разработано множество других языков сценариев, например, </a:t>
            </a:r>
            <a:r>
              <a:rPr lang="en-US" dirty="0"/>
              <a:t>Visual Basic</a:t>
            </a:r>
            <a:r>
              <a:rPr lang="ru-RU" dirty="0"/>
              <a:t> и </a:t>
            </a:r>
            <a:r>
              <a:rPr lang="en-US" dirty="0"/>
              <a:t>TCL</a:t>
            </a:r>
            <a:r>
              <a:rPr lang="ru-RU" dirty="0"/>
              <a:t>/</a:t>
            </a:r>
            <a:r>
              <a:rPr lang="en-US" dirty="0"/>
              <a:t>TK</a:t>
            </a:r>
            <a:r>
              <a:rPr lang="ru-RU" dirty="0"/>
              <a:t>. В работе обсуждаются преимущества языков сценариев, в том числе отсутствие определения типов данных, и тот факт, что они не компилируются, а интерпретируются.</a:t>
            </a:r>
          </a:p>
          <a:p>
            <a:pPr marL="0" indent="0">
              <a:buNone/>
            </a:pPr>
            <a:r>
              <a:rPr lang="ru-RU" dirty="0" smtClean="0"/>
              <a:t>   Пожалуй</a:t>
            </a:r>
            <a:r>
              <a:rPr lang="ru-RU" dirty="0"/>
              <a:t>, главной проблемой, связанной с покомпонентной разработкой систем, является их сопровождение и модернизация. При изменении требований к системе часто в компоненты необходимо внести изменения, соответствующие новым требованиям, однако в большинстве случаев это невозможно, поскольку исходный код компонентов недоступен. Также, как правило, не подходит альтернативный вариант: замена одного компонента другим. Таким образом, необходима дополнительная работа по адаптации повторно используемых компонентов, что приводит к повышению стоимости обслуживания системы. Однако, поскольку разработка с повторным использованием компонентов позволяет быстрее создавать ПО, организации согласны оплачивать дополнительные расходы на сопровождение и модернизацию систем.</a:t>
            </a:r>
          </a:p>
        </p:txBody>
      </p:sp>
    </p:spTree>
    <p:extLst>
      <p:ext uri="{BB962C8B-B14F-4D97-AF65-F5344CB8AC3E}">
        <p14:creationId xmlns:p14="http://schemas.microsoft.com/office/powerpoint/2010/main" val="13202677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1.1</a:t>
            </a:r>
            <a:r>
              <a:rPr lang="ru-RU" b="1" dirty="0"/>
              <a:t>. Объектные структуры </a:t>
            </a:r>
            <a:r>
              <a:rPr lang="ru-RU" b="1" dirty="0" smtClean="0"/>
              <a:t>приложений</a:t>
            </a:r>
            <a:endParaRPr lang="ru-RU" dirty="0"/>
          </a:p>
        </p:txBody>
      </p:sp>
      <p:sp>
        <p:nvSpPr>
          <p:cNvPr id="3" name="Объект 2"/>
          <p:cNvSpPr>
            <a:spLocks noGrp="1"/>
          </p:cNvSpPr>
          <p:nvPr>
            <p:ph idx="1"/>
          </p:nvPr>
        </p:nvSpPr>
        <p:spPr>
          <a:xfrm>
            <a:off x="838200" y="1825625"/>
            <a:ext cx="10515600" cy="4660900"/>
          </a:xfrm>
        </p:spPr>
        <p:txBody>
          <a:bodyPr>
            <a:normAutofit fontScale="92500" lnSpcReduction="20000"/>
          </a:bodyPr>
          <a:lstStyle/>
          <a:p>
            <a:pPr marL="0" indent="0">
              <a:buNone/>
            </a:pPr>
            <a:r>
              <a:rPr lang="ru-RU" dirty="0" smtClean="0"/>
              <a:t>   Первые </a:t>
            </a:r>
            <a:r>
              <a:rPr lang="ru-RU" dirty="0"/>
              <a:t>сторонники объектно-ориентированной разработки ПО полагали, что наиболее подходящими абстракциями для повторного использования являются объекты. Однако, как следует из предыдущего раздела, объекты обычно слишком мелкие структурные единицы, чересчур "привязанные" </a:t>
            </a:r>
            <a:r>
              <a:rPr lang="ru-RU" dirty="0" smtClean="0"/>
              <a:t>к конкретному приложению. </a:t>
            </a:r>
            <a:r>
              <a:rPr lang="ru-RU" dirty="0"/>
              <a:t>Очевидно, что в процессе объектно-ориентированного проектирования вместо повторного использования объектов намного эффективнее повторно использовать </a:t>
            </a:r>
            <a:r>
              <a:rPr lang="ru-RU" dirty="0" err="1"/>
              <a:t>крупномодульные</a:t>
            </a:r>
            <a:r>
              <a:rPr lang="ru-RU" dirty="0"/>
              <a:t> абстракции, так называемые объектные структуры приложения.</a:t>
            </a:r>
          </a:p>
          <a:p>
            <a:pPr marL="0" indent="0">
              <a:buNone/>
            </a:pPr>
            <a:r>
              <a:rPr lang="ru-RU" dirty="0" smtClean="0"/>
              <a:t>   Объектные </a:t>
            </a:r>
            <a:r>
              <a:rPr lang="ru-RU" dirty="0"/>
              <a:t>структуры приложения представляют собой структуры подсистем, состоящих из множества абстрактных и конкретных классов объектов и интерфейсов между ними. Отдельные детали подсистем реализуются с помощью компонентов и обеспечивают конкретные реализации абстрактных классов. Объектные структуры, как правило, не являются сами по себе приложениями. Обычно приложения строятся посредством интегрирования нескольких объектных структур.</a:t>
            </a:r>
          </a:p>
        </p:txBody>
      </p:sp>
    </p:spTree>
    <p:extLst>
      <p:ext uri="{BB962C8B-B14F-4D97-AF65-F5344CB8AC3E}">
        <p14:creationId xmlns:p14="http://schemas.microsoft.com/office/powerpoint/2010/main" val="12842744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09625" y="857250"/>
            <a:ext cx="10515600" cy="5419725"/>
          </a:xfrm>
        </p:spPr>
        <p:txBody>
          <a:bodyPr>
            <a:normAutofit fontScale="92500" lnSpcReduction="10000"/>
          </a:bodyPr>
          <a:lstStyle/>
          <a:p>
            <a:pPr marL="0" indent="0">
              <a:buNone/>
            </a:pPr>
            <a:r>
              <a:rPr lang="ru-RU" dirty="0" smtClean="0"/>
              <a:t>   Существует </a:t>
            </a:r>
            <a:r>
              <a:rPr lang="ru-RU" dirty="0"/>
              <a:t>три основных класса объектных структур.</a:t>
            </a:r>
          </a:p>
          <a:p>
            <a:pPr marL="0" indent="0">
              <a:buNone/>
            </a:pPr>
            <a:r>
              <a:rPr lang="ru-RU" dirty="0"/>
              <a:t> </a:t>
            </a:r>
          </a:p>
          <a:p>
            <a:pPr marL="514350" indent="-514350">
              <a:buFont typeface="+mj-lt"/>
              <a:buAutoNum type="arabicPeriod"/>
            </a:pPr>
            <a:r>
              <a:rPr lang="ru-RU" i="1" dirty="0" smtClean="0"/>
              <a:t>Инфраструктуры </a:t>
            </a:r>
            <a:r>
              <a:rPr lang="ru-RU" i="1" dirty="0"/>
              <a:t>систем. </a:t>
            </a:r>
            <a:r>
              <a:rPr lang="ru-RU" dirty="0"/>
              <a:t>Обеспечивают разработку инфраструктур для систем связи (коммуникационных систем), пользовательских интерфейсов и компиляторов.</a:t>
            </a:r>
          </a:p>
          <a:p>
            <a:pPr marL="514350" indent="-514350">
              <a:buFont typeface="+mj-lt"/>
              <a:buAutoNum type="arabicPeriod"/>
            </a:pPr>
            <a:r>
              <a:rPr lang="ru-RU" i="1" dirty="0" smtClean="0"/>
              <a:t>Интеграционные </a:t>
            </a:r>
            <a:r>
              <a:rPr lang="ru-RU" i="1" dirty="0"/>
              <a:t>структуры. </a:t>
            </a:r>
            <a:r>
              <a:rPr lang="ru-RU" dirty="0"/>
              <a:t>Как правило, состоят из набора стандартов и связанных с ними классов объектов, обеспечивающих взаимодействие и обмен данными между компонентами. К этому типу структур относятся </a:t>
            </a:r>
            <a:r>
              <a:rPr lang="en-US" dirty="0"/>
              <a:t>CORBA</a:t>
            </a:r>
            <a:r>
              <a:rPr lang="ru-RU" dirty="0"/>
              <a:t>, СОМ и </a:t>
            </a:r>
            <a:r>
              <a:rPr lang="en-US" dirty="0"/>
              <a:t>DCOM</a:t>
            </a:r>
            <a:r>
              <a:rPr lang="ru-RU" dirty="0"/>
              <a:t> от </a:t>
            </a:r>
            <a:r>
              <a:rPr lang="en-US" dirty="0"/>
              <a:t>Microsoft</a:t>
            </a:r>
            <a:r>
              <a:rPr lang="ru-RU" dirty="0"/>
              <a:t>, а также </a:t>
            </a:r>
            <a:r>
              <a:rPr lang="en-US" dirty="0"/>
              <a:t>Java Beans</a:t>
            </a:r>
            <a:r>
              <a:rPr lang="ru-RU" dirty="0"/>
              <a:t>.</a:t>
            </a:r>
          </a:p>
          <a:p>
            <a:pPr marL="514350" indent="-514350">
              <a:buFont typeface="+mj-lt"/>
              <a:buAutoNum type="arabicPeriod"/>
            </a:pPr>
            <a:r>
              <a:rPr lang="ru-RU" i="1" dirty="0" smtClean="0"/>
              <a:t>Структуры </a:t>
            </a:r>
            <a:r>
              <a:rPr lang="ru-RU" i="1" dirty="0"/>
              <a:t>инструментальных сред разработки приложений. </a:t>
            </a:r>
            <a:r>
              <a:rPr lang="ru-RU" dirty="0"/>
              <a:t>Связаны с отдельными прикладными областями, такими как телекоммуникации или финансы. Они встраиваются в систему знаний области приложения и поддерживают разработку приложений конечного пользователя.</a:t>
            </a:r>
          </a:p>
        </p:txBody>
      </p:sp>
    </p:spTree>
    <p:extLst>
      <p:ext uri="{BB962C8B-B14F-4D97-AF65-F5344CB8AC3E}">
        <p14:creationId xmlns:p14="http://schemas.microsoft.com/office/powerpoint/2010/main" val="37505365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52487" y="571499"/>
            <a:ext cx="10515600" cy="5772151"/>
          </a:xfrm>
        </p:spPr>
        <p:txBody>
          <a:bodyPr>
            <a:normAutofit fontScale="85000" lnSpcReduction="10000"/>
          </a:bodyPr>
          <a:lstStyle/>
          <a:p>
            <a:pPr marL="0" indent="0">
              <a:buNone/>
            </a:pPr>
            <a:r>
              <a:rPr lang="ru-RU" dirty="0" smtClean="0"/>
              <a:t>   Объектная </a:t>
            </a:r>
            <a:r>
              <a:rPr lang="ru-RU" dirty="0"/>
              <a:t>структура – это обобщенная структура, которую можно детализировать и расширить при создании конкретной подсистемы или приложения. Детализация объектной структуры обычно предполагает добавление конкретных классов, наследующих методы от абстрактных классов объектной структуры. Кроме того, определяются методы, которые вызываются в ответ на события, определенные объектной структурой.</a:t>
            </a:r>
          </a:p>
          <a:p>
            <a:pPr marL="0" indent="0">
              <a:buNone/>
            </a:pPr>
            <a:r>
              <a:rPr lang="ru-RU" dirty="0" smtClean="0"/>
              <a:t>   На </a:t>
            </a:r>
            <a:r>
              <a:rPr lang="ru-RU" dirty="0"/>
              <a:t>момент написания книги были достаточно хорошо разработаны инфраструктуры систем, особенно те из них, которые связаны с графическими интерфейсами пользователя. Их постепенно вытесняют структуры инструментальных сред разработки приложений. Попытаемся разобрать наиболее эффективные представления и организацию данных объектных структур.</a:t>
            </a:r>
          </a:p>
          <a:p>
            <a:pPr marL="0" indent="0">
              <a:buNone/>
            </a:pPr>
            <a:r>
              <a:rPr lang="ru-RU" dirty="0" smtClean="0"/>
              <a:t>   Одной </a:t>
            </a:r>
            <a:r>
              <a:rPr lang="ru-RU" dirty="0"/>
              <a:t>из самых известных и распространенных объектных структур для графических интерфейсов пользователя (</a:t>
            </a:r>
            <a:r>
              <a:rPr lang="en-US" dirty="0"/>
              <a:t>GUI</a:t>
            </a:r>
            <a:r>
              <a:rPr lang="ru-RU" dirty="0"/>
              <a:t>) является объектная структура "модель-представление-контроллер" (рис. 5.6). Эта модель появилась в 1980-х годах как метод проектирования графических интерфейсов пользователя, который поддерживает различные представления объекта и различает взаимодействия с каждым из этих представлений.</a:t>
            </a:r>
          </a:p>
        </p:txBody>
      </p:sp>
    </p:spTree>
    <p:extLst>
      <p:ext uri="{BB962C8B-B14F-4D97-AF65-F5344CB8AC3E}">
        <p14:creationId xmlns:p14="http://schemas.microsoft.com/office/powerpoint/2010/main" val="24877182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729287"/>
            <a:ext cx="10515600" cy="447675"/>
          </a:xfrm>
        </p:spPr>
        <p:txBody>
          <a:bodyPr>
            <a:normAutofit fontScale="92500" lnSpcReduction="10000"/>
          </a:bodyPr>
          <a:lstStyle/>
          <a:p>
            <a:pPr marL="0" indent="0" algn="ctr">
              <a:buNone/>
            </a:pPr>
            <a:r>
              <a:rPr lang="ru-RU" i="1" dirty="0"/>
              <a:t>Рис. 5.6. Объектная структура "модель-представление-контроллер</a:t>
            </a:r>
            <a:r>
              <a:rPr lang="ru-RU" i="1" dirty="0" smtClean="0"/>
              <a:t>"</a:t>
            </a:r>
            <a:endParaRPr lang="ru-RU" dirty="0"/>
          </a:p>
        </p:txBody>
      </p:sp>
      <p:pic>
        <p:nvPicPr>
          <p:cNvPr id="4" name="Рисунок 3"/>
          <p:cNvPicPr/>
          <p:nvPr/>
        </p:nvPicPr>
        <p:blipFill>
          <a:blip r:embed="rId2">
            <a:lum contrast="24000"/>
            <a:extLst>
              <a:ext uri="{28A0092B-C50C-407E-A947-70E740481C1C}">
                <a14:useLocalDpi xmlns:a14="http://schemas.microsoft.com/office/drawing/2010/main" val="0"/>
              </a:ext>
            </a:extLst>
          </a:blip>
          <a:srcRect/>
          <a:stretch>
            <a:fillRect/>
          </a:stretch>
        </p:blipFill>
        <p:spPr bwMode="auto">
          <a:xfrm>
            <a:off x="1675516" y="1214438"/>
            <a:ext cx="8840968" cy="3533457"/>
          </a:xfrm>
          <a:prstGeom prst="rect">
            <a:avLst/>
          </a:prstGeom>
          <a:noFill/>
          <a:ln>
            <a:noFill/>
          </a:ln>
        </p:spPr>
      </p:pic>
    </p:spTree>
    <p:extLst>
      <p:ext uri="{BB962C8B-B14F-4D97-AF65-F5344CB8AC3E}">
        <p14:creationId xmlns:p14="http://schemas.microsoft.com/office/powerpoint/2010/main" val="38306297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14375"/>
            <a:ext cx="10515600" cy="5757864"/>
          </a:xfrm>
        </p:spPr>
        <p:txBody>
          <a:bodyPr>
            <a:normAutofit/>
          </a:bodyPr>
          <a:lstStyle/>
          <a:p>
            <a:pPr marL="0" indent="0">
              <a:buNone/>
            </a:pPr>
            <a:r>
              <a:rPr lang="ru-RU" dirty="0" smtClean="0"/>
              <a:t>   Объектные </a:t>
            </a:r>
            <a:r>
              <a:rPr lang="ru-RU" dirty="0"/>
              <a:t>структуры часто реализуются в виде паттернов (см. раздел 5.2). Например, объектная структура "модель-представление-контроллер" включена в паттерн Обозреватель, описанный во врезке 5.1, а также в ряд других паттернов, подробно рассмотренных в работе.</a:t>
            </a:r>
          </a:p>
          <a:p>
            <a:pPr marL="0" indent="0">
              <a:buNone/>
            </a:pPr>
            <a:r>
              <a:rPr lang="ru-RU" dirty="0" smtClean="0"/>
              <a:t>   Основные </a:t>
            </a:r>
            <a:r>
              <a:rPr lang="ru-RU" dirty="0"/>
              <a:t>недостатки объектных структур – их сложность и время, необходимое для того, чтобы научиться работать с ними. Для полного изучения объектных структур может понадобиться несколько месяцев. Именно поэтому в больших организациях некоторые разработчики ПО специализируются по объектным структурам. Нет никаких сомнений в эффективности данного подхода к повторному использованию, однако высокие затраты на изучение объектных структур ограничивают его повсеместное распространение.</a:t>
            </a:r>
          </a:p>
        </p:txBody>
      </p:sp>
    </p:spTree>
    <p:extLst>
      <p:ext uri="{BB962C8B-B14F-4D97-AF65-F5344CB8AC3E}">
        <p14:creationId xmlns:p14="http://schemas.microsoft.com/office/powerpoint/2010/main" val="28059566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600" b="1" dirty="0" smtClean="0"/>
              <a:t>1.2</a:t>
            </a:r>
            <a:r>
              <a:rPr lang="ru-RU" sz="3600" b="1" dirty="0"/>
              <a:t>. Повторное использование коммерческих программных </a:t>
            </a:r>
            <a:r>
              <a:rPr lang="ru-RU" sz="3600" b="1" dirty="0" smtClean="0"/>
              <a:t>продуктов</a:t>
            </a:r>
            <a:endParaRPr lang="ru-RU" sz="3600" dirty="0"/>
          </a:p>
        </p:txBody>
      </p:sp>
      <p:sp>
        <p:nvSpPr>
          <p:cNvPr id="3" name="Объект 2"/>
          <p:cNvSpPr>
            <a:spLocks noGrp="1"/>
          </p:cNvSpPr>
          <p:nvPr>
            <p:ph idx="1"/>
          </p:nvPr>
        </p:nvSpPr>
        <p:spPr/>
        <p:txBody>
          <a:bodyPr>
            <a:normAutofit fontScale="85000" lnSpcReduction="10000"/>
          </a:bodyPr>
          <a:lstStyle/>
          <a:p>
            <a:pPr marL="0" indent="0">
              <a:buNone/>
            </a:pPr>
            <a:r>
              <a:rPr lang="ru-RU" dirty="0" smtClean="0"/>
              <a:t>   Термин </a:t>
            </a:r>
            <a:r>
              <a:rPr lang="ru-RU" dirty="0"/>
              <a:t>"коммерческие программные продукты" можно применить к любому компоненту, созданному независимым производителем. Вместе с тем под этим термином часто подразумевается программное обеспечение системного уровня. Я также предпочитаю говорить о коммерческих системах. Функциональность, предлагаемая этими системами, намного шире функциональности более специализированных компонентов, и поэтому увеличивается потенциальный выигрыш, полученный от повторного использования.</a:t>
            </a:r>
          </a:p>
          <a:p>
            <a:pPr marL="0" indent="0">
              <a:buNone/>
            </a:pPr>
            <a:r>
              <a:rPr lang="ru-RU" dirty="0" smtClean="0"/>
              <a:t>   Некоторые </a:t>
            </a:r>
            <a:r>
              <a:rPr lang="ru-RU" dirty="0"/>
              <a:t>типы коммерческих систем используются повторно на протяжении многих лет. Лучшим примером тому, по-видимому, служат базы данных. Очень немногие разработчики создают собственные системы управления базами данных. Но до недавнего времени существовало лишь несколько больших коммерческих систем, таких как системы управления базами данных и мониторы телеобработки, используемые повторно.</a:t>
            </a:r>
          </a:p>
        </p:txBody>
      </p:sp>
    </p:spTree>
    <p:extLst>
      <p:ext uri="{BB962C8B-B14F-4D97-AF65-F5344CB8AC3E}">
        <p14:creationId xmlns:p14="http://schemas.microsoft.com/office/powerpoint/2010/main" val="38435433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28663"/>
            <a:ext cx="10515600" cy="5686425"/>
          </a:xfrm>
        </p:spPr>
        <p:txBody>
          <a:bodyPr>
            <a:normAutofit fontScale="77500" lnSpcReduction="20000"/>
          </a:bodyPr>
          <a:lstStyle/>
          <a:p>
            <a:pPr marL="0" indent="0">
              <a:buNone/>
            </a:pPr>
            <a:r>
              <a:rPr lang="ru-RU" dirty="0" smtClean="0"/>
              <a:t>   В </a:t>
            </a:r>
            <a:r>
              <a:rPr lang="ru-RU" dirty="0"/>
              <a:t>большинстве инженерных разработок процесс проектирования основан на повторном использовании уже имеющихся компонентов. В таких сферах, как механика или электротехника, инженеры никогда не разрабатывают проект "с нуля". Их проекты базируются на компонентах, уже проверенных и протестированных в других системах. Как правило, это не только малые компоненты, например, фланцы и клапаны, но также целые подсистемы, например, двигатели, компрессоры или турбины.</a:t>
            </a:r>
          </a:p>
          <a:p>
            <a:pPr marL="0" indent="0">
              <a:buNone/>
            </a:pPr>
            <a:r>
              <a:rPr lang="ru-RU" dirty="0" smtClean="0"/>
              <a:t>   В </a:t>
            </a:r>
            <a:r>
              <a:rPr lang="ru-RU" dirty="0"/>
              <a:t>настоящее время не вызывает сомнений тот факт, что необходимо сравнивать различные подходы к разработке программного обеспечения. Если программное обеспечение рассматривать как актив, то повторное использование этих активов позволит существенно сократить расходы на его разработку. Только с помощью систематического повторного использования ПО можно уменьшить расходы на его создание и обслуживание, сократить сроки разработки систем и повысить качество программных продуктов.</a:t>
            </a:r>
          </a:p>
          <a:p>
            <a:pPr marL="0" indent="0">
              <a:buNone/>
            </a:pPr>
            <a:r>
              <a:rPr lang="ru-RU" dirty="0" smtClean="0"/>
              <a:t>   Чтобы </a:t>
            </a:r>
            <a:r>
              <a:rPr lang="ru-RU" dirty="0"/>
              <a:t>повторное использование ПО было эффективным, его необходимо учитывать на всех этапах процесса проектирования ПО или процесса разработки требований. Во время программирования возможно повторное использование на этапе подбора компонентов, соответствующих требованиям. Однако для </a:t>
            </a:r>
            <a:r>
              <a:rPr lang="ru-RU" i="1" dirty="0"/>
              <a:t>систематического </a:t>
            </a:r>
            <a:r>
              <a:rPr lang="ru-RU" dirty="0"/>
              <a:t>повторного использования необходим такой процесс проектирования, в ходе которого постоянно рассматривалась бы возможность повторного использования уже существующих архитектур, где система была бы явно организована из доступных имеющихся компонентов ПО.</a:t>
            </a:r>
          </a:p>
        </p:txBody>
      </p:sp>
    </p:spTree>
    <p:extLst>
      <p:ext uri="{BB962C8B-B14F-4D97-AF65-F5344CB8AC3E}">
        <p14:creationId xmlns:p14="http://schemas.microsoft.com/office/powerpoint/2010/main" val="2262772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85813"/>
            <a:ext cx="10515600" cy="5434013"/>
          </a:xfrm>
        </p:spPr>
        <p:txBody>
          <a:bodyPr>
            <a:normAutofit fontScale="92500" lnSpcReduction="20000"/>
          </a:bodyPr>
          <a:lstStyle/>
          <a:p>
            <a:pPr marL="0" indent="0">
              <a:buNone/>
            </a:pPr>
            <a:r>
              <a:rPr lang="ru-RU" dirty="0" smtClean="0"/>
              <a:t>   Новые </a:t>
            </a:r>
            <a:r>
              <a:rPr lang="ru-RU" dirty="0"/>
              <a:t>подходы к проектированию систем, предоставляющие программам доступ к системным функциям, показывают, что создание больших систем (например, систем электронной коммерции) посредством интегрирования ряда коммерческих систем сегодня рассматривается как один из приемлемых вариантов проектирования. Благодаря функциональности, предлагаемой этими системами, сокращение финансовых и временных затрат может достичь величины, сравнимой с разработкой нового ПО ''с нуля". Более того, уменьшаются риски, так как коммерческие системы уже существуют, и разработчики могут увидеть, удовлетворяют ли они предъявляемым к ним требованиям.</a:t>
            </a:r>
          </a:p>
          <a:p>
            <a:pPr marL="0" indent="0">
              <a:buNone/>
            </a:pPr>
            <a:r>
              <a:rPr lang="ru-RU" dirty="0" smtClean="0"/>
              <a:t>   В </a:t>
            </a:r>
            <a:r>
              <a:rPr lang="ru-RU" dirty="0"/>
              <a:t>принципе использование </a:t>
            </a:r>
            <a:r>
              <a:rPr lang="ru-RU" dirty="0" err="1"/>
              <a:t>крупномодульных</a:t>
            </a:r>
            <a:r>
              <a:rPr lang="ru-RU" dirty="0"/>
              <a:t> коммерческих систем не отличается от использования любого другого более специализированного компонента. Для этого необходимо изучить интерфейсы системы и использовать их для организации взаимодействия с другими системными компонентами, также необходимо разработать системную архитектуру, которая поддерживала бы коммерческие системы при совместной работе.</a:t>
            </a:r>
          </a:p>
        </p:txBody>
      </p:sp>
    </p:spTree>
    <p:extLst>
      <p:ext uri="{BB962C8B-B14F-4D97-AF65-F5344CB8AC3E}">
        <p14:creationId xmlns:p14="http://schemas.microsoft.com/office/powerpoint/2010/main" val="5820085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85774"/>
            <a:ext cx="10515600" cy="6200776"/>
          </a:xfrm>
        </p:spPr>
        <p:txBody>
          <a:bodyPr>
            <a:normAutofit fontScale="62500" lnSpcReduction="20000"/>
          </a:bodyPr>
          <a:lstStyle/>
          <a:p>
            <a:pPr marL="0" indent="0">
              <a:buNone/>
            </a:pPr>
            <a:r>
              <a:rPr lang="ru-RU" dirty="0" smtClean="0"/>
              <a:t>   Однако </a:t>
            </a:r>
            <a:r>
              <a:rPr lang="ru-RU" dirty="0"/>
              <a:t>тот факт, что коммерческие программные продукты представляют собой крупные системы и часто продаются как отдельные автономные системы, вносит дополнительные проблемы. При интеграции таких систем могут возникнуть, как минимум, четыре проблемы.</a:t>
            </a:r>
          </a:p>
          <a:p>
            <a:pPr marL="0" indent="0">
              <a:buNone/>
            </a:pPr>
            <a:r>
              <a:rPr lang="ru-RU" dirty="0"/>
              <a:t> </a:t>
            </a:r>
          </a:p>
          <a:p>
            <a:pPr marL="514350" indent="-514350">
              <a:buFont typeface="+mj-lt"/>
              <a:buAutoNum type="arabicPeriod"/>
            </a:pPr>
            <a:r>
              <a:rPr lang="ru-RU" i="1" dirty="0" smtClean="0"/>
              <a:t>Недостаточный </a:t>
            </a:r>
            <a:r>
              <a:rPr lang="ru-RU" i="1" dirty="0"/>
              <a:t>контроль над функциональностью и производительностью коммерческих продуктов. </a:t>
            </a:r>
            <a:r>
              <a:rPr lang="ru-RU" dirty="0"/>
              <a:t>Хотя считается, что их интерфейсы известны, не исключена вероятность наличия скрытых операций, которые будут "пересекаться" с системными операциями. Решение этой проблемы может стать приоритетом для системных разработчиков, использующих коммерческие продукты, причем эта проблема, очевидно, не связана с производителем данного продукта.</a:t>
            </a:r>
          </a:p>
          <a:p>
            <a:pPr marL="514350" indent="-514350">
              <a:buFont typeface="+mj-lt"/>
              <a:buAutoNum type="arabicPeriod"/>
            </a:pPr>
            <a:r>
              <a:rPr lang="ru-RU" i="1" dirty="0" smtClean="0"/>
              <a:t>Проблемы</a:t>
            </a:r>
            <a:r>
              <a:rPr lang="ru-RU" i="1" dirty="0"/>
              <a:t>, связанные с организацией, взаимодействия коммерческих систем. </a:t>
            </a:r>
            <a:r>
              <a:rPr lang="ru-RU" dirty="0"/>
              <a:t>Иногда сложно подобрать коммерческие продукты для совместной работы, поскольку каждый продукт разрабатывается на основе различных предположений по поводу его использования.</a:t>
            </a:r>
          </a:p>
          <a:p>
            <a:pPr marL="514350" indent="-514350">
              <a:buFont typeface="+mj-lt"/>
              <a:buAutoNum type="arabicPeriod"/>
            </a:pPr>
            <a:r>
              <a:rPr lang="ru-RU" i="1" dirty="0" smtClean="0"/>
              <a:t>Отсутствие </a:t>
            </a:r>
            <a:r>
              <a:rPr lang="ru-RU" i="1" dirty="0"/>
              <a:t>контроля за модификацией коммерческих продуктов. </a:t>
            </a:r>
            <a:r>
              <a:rPr lang="ru-RU" dirty="0"/>
              <a:t>Производители коммерческих продуктов принимают решения по изменению своих систем под давлением рынка. В частности, новые версии программных продуктов, разработанных для персональных компьютеров, создаются очень часто и могут оказаться не совместимыми с предыдущими версиями. Новые версии могут обладать дополнительной функциональностью, неподдерживаемой предыдущими версиями.</a:t>
            </a:r>
          </a:p>
          <a:p>
            <a:pPr marL="514350" indent="-514350">
              <a:buFont typeface="+mj-lt"/>
              <a:buAutoNum type="arabicPeriod"/>
            </a:pPr>
            <a:r>
              <a:rPr lang="ru-RU" i="1" dirty="0" smtClean="0"/>
              <a:t>Поддержка </a:t>
            </a:r>
            <a:r>
              <a:rPr lang="ru-RU" i="1" dirty="0"/>
              <a:t>производителями коммерческих продуктов. </a:t>
            </a:r>
            <a:r>
              <a:rPr lang="ru-RU" dirty="0"/>
              <a:t>Уровень поддержки, оказываемой производителями коммерческих продуктов, варьируется в широких пределах, поскольку эти системы распространяются свободно. Поддержка производителей особенно важна в тех </a:t>
            </a:r>
            <a:r>
              <a:rPr lang="ru-RU" i="1" dirty="0"/>
              <a:t>случаях, </a:t>
            </a:r>
            <a:r>
              <a:rPr lang="ru-RU" dirty="0"/>
              <a:t>когда у разработчиков возникают проблемы, связанные с получением доступа к исходному коду и к подробной документации системы. Несмотря на то что производитель берет на себя обязательства по поддержке своих систем, изменение ситуации на рынке и экономических условий может привести к тому, что ему станет трудно продолжать выполнение взятых обязательств. Например, производитель коммерческой системы решил больше не поддерживать развитие какого-либо продукта из-за ограниченного спроса или, возможно, передал его другой компании, которая не хочет поддерживать все его продукты.</a:t>
            </a:r>
          </a:p>
        </p:txBody>
      </p:sp>
    </p:spTree>
    <p:extLst>
      <p:ext uri="{BB962C8B-B14F-4D97-AF65-F5344CB8AC3E}">
        <p14:creationId xmlns:p14="http://schemas.microsoft.com/office/powerpoint/2010/main" val="22579183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14374"/>
            <a:ext cx="10515600" cy="5757863"/>
          </a:xfrm>
        </p:spPr>
        <p:txBody>
          <a:bodyPr>
            <a:normAutofit fontScale="85000" lnSpcReduction="20000"/>
          </a:bodyPr>
          <a:lstStyle/>
          <a:p>
            <a:pPr marL="0" indent="0">
              <a:buNone/>
            </a:pPr>
            <a:r>
              <a:rPr lang="ru-RU" dirty="0" smtClean="0"/>
              <a:t>   Конечно</a:t>
            </a:r>
            <a:r>
              <a:rPr lang="ru-RU" dirty="0"/>
              <a:t>, маловероятно, что все эти проблемы возникнут в каждом случае использования коммерческих продуктов. По моим приблизительным подсчетам, во многих программных проектах, интегрирующих коммерческие системы, может появиться по крайней мере одна из перечисленных проблем. Соответственно преимущества в стоимости и времени выполнения работ по использованию коммерческих продуктов окажутся меньше, чем предполагалось в первоначальном оптимистическом варианте.</a:t>
            </a:r>
          </a:p>
          <a:p>
            <a:pPr marL="0" indent="0">
              <a:buNone/>
            </a:pPr>
            <a:r>
              <a:rPr lang="ru-RU" dirty="0" smtClean="0"/>
              <a:t>   Все </a:t>
            </a:r>
            <a:r>
              <a:rPr lang="ru-RU" dirty="0"/>
              <a:t>перечисленные проблемы являются проблемами жизненного цикла ПО и влияют только на начальную разработку системы. Но во многих случаях при использовании коммерческих продуктов расходы на сопровождение и модернизацию систем также могут возрасти, поскольку люди, участвующие в обслуживании системы, со временем все больше отдаляются от разработчиков исходной системы.</a:t>
            </a:r>
          </a:p>
          <a:p>
            <a:pPr marL="0" indent="0">
              <a:buNone/>
            </a:pPr>
            <a:r>
              <a:rPr lang="ru-RU" dirty="0" smtClean="0"/>
              <a:t>   Несмотря </a:t>
            </a:r>
            <a:r>
              <a:rPr lang="ru-RU" dirty="0"/>
              <a:t>на все эти проблемы, преимущества, получаемые при использовании коммерческих продуктов, весьма существенны, так как в этом случае можно сэкономить месяцы, а иногда и годы на разработке системы. Так как быстрое создание систем является одним из ключевых факторов для большинства программных проектов, данный вид повторного использования компонентов, вероятно, получит со временем широкое практическое применение.</a:t>
            </a:r>
          </a:p>
        </p:txBody>
      </p:sp>
    </p:spTree>
    <p:extLst>
      <p:ext uri="{BB962C8B-B14F-4D97-AF65-F5344CB8AC3E}">
        <p14:creationId xmlns:p14="http://schemas.microsoft.com/office/powerpoint/2010/main" val="38496693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207962"/>
            <a:ext cx="10515600" cy="649288"/>
          </a:xfrm>
        </p:spPr>
        <p:txBody>
          <a:bodyPr>
            <a:normAutofit/>
          </a:bodyPr>
          <a:lstStyle/>
          <a:p>
            <a:r>
              <a:rPr lang="ru-RU" sz="3600" b="1" dirty="0" smtClean="0"/>
              <a:t>1.3</a:t>
            </a:r>
            <a:r>
              <a:rPr lang="ru-RU" sz="3600" b="1" dirty="0"/>
              <a:t>. Разработка повторно используемых </a:t>
            </a:r>
            <a:r>
              <a:rPr lang="ru-RU" sz="3600" b="1" dirty="0" smtClean="0"/>
              <a:t>компонентов</a:t>
            </a:r>
            <a:endParaRPr lang="ru-RU" sz="3600" dirty="0"/>
          </a:p>
        </p:txBody>
      </p:sp>
      <p:sp>
        <p:nvSpPr>
          <p:cNvPr id="3" name="Объект 2"/>
          <p:cNvSpPr>
            <a:spLocks noGrp="1"/>
          </p:cNvSpPr>
          <p:nvPr>
            <p:ph idx="1"/>
          </p:nvPr>
        </p:nvSpPr>
        <p:spPr>
          <a:xfrm>
            <a:off x="838200" y="857250"/>
            <a:ext cx="10515600" cy="5400675"/>
          </a:xfrm>
        </p:spPr>
        <p:txBody>
          <a:bodyPr>
            <a:normAutofit fontScale="62500" lnSpcReduction="20000"/>
          </a:bodyPr>
          <a:lstStyle/>
          <a:p>
            <a:pPr marL="0" indent="0">
              <a:buNone/>
            </a:pPr>
            <a:r>
              <a:rPr lang="ru-RU" dirty="0" smtClean="0"/>
              <a:t>   Разработка </a:t>
            </a:r>
            <a:r>
              <a:rPr lang="ru-RU" dirty="0"/>
              <a:t>идеального компонента для повторного использования должна быть процессом (основанным на опыте и знаниях о проблемах повторного использования) создания обобщенных компонентов, которые можно адаптировать для разных вариантов их использования.</a:t>
            </a:r>
          </a:p>
          <a:p>
            <a:pPr marL="0" indent="0">
              <a:buNone/>
            </a:pPr>
            <a:r>
              <a:rPr lang="ru-RU" dirty="0" smtClean="0"/>
              <a:t>   Программный </a:t>
            </a:r>
            <a:r>
              <a:rPr lang="ru-RU" dirty="0"/>
              <a:t>компонент, предназначенный для повторного использования, имеет ряд особенностей.</a:t>
            </a:r>
          </a:p>
          <a:p>
            <a:pPr marL="0" indent="0">
              <a:buNone/>
            </a:pPr>
            <a:r>
              <a:rPr lang="ru-RU" dirty="0"/>
              <a:t> </a:t>
            </a:r>
          </a:p>
          <a:p>
            <a:pPr marL="514350" indent="-514350">
              <a:buFont typeface="+mj-lt"/>
              <a:buAutoNum type="arabicPeriod"/>
            </a:pPr>
            <a:r>
              <a:rPr lang="ru-RU" dirty="0" smtClean="0"/>
              <a:t>Должен </a:t>
            </a:r>
            <a:r>
              <a:rPr lang="ru-RU" dirty="0"/>
              <a:t>отражать стабильные абстракции предметной области, т.е. фундаментальные понятия области приложения, которые меняются медленно. Например, в банковской системе абстракциями предметной области могут быть счета, форма вкладчика, бюллетени и т.п.</a:t>
            </a:r>
          </a:p>
          <a:p>
            <a:pPr marL="514350" indent="-514350">
              <a:buFont typeface="+mj-lt"/>
              <a:buAutoNum type="arabicPeriod"/>
            </a:pPr>
            <a:r>
              <a:rPr lang="ru-RU" dirty="0" smtClean="0"/>
              <a:t>Должен </a:t>
            </a:r>
            <a:r>
              <a:rPr lang="ru-RU" dirty="0"/>
              <a:t>скрывать способ представления своего состояния и предоставлять операции, которые позволяют обновлять состояния и получать к нему доступ. Например, в компоненте, который представляет счет в банке, должны быть операции, позволяющие выполнить запросы по остаткам на счетах, по изменениям в остатках счета, записать операции (транзакции) на счетах и т.п.</a:t>
            </a:r>
          </a:p>
          <a:p>
            <a:pPr marL="514350" indent="-514350">
              <a:buFont typeface="+mj-lt"/>
              <a:buAutoNum type="arabicPeriod"/>
            </a:pPr>
            <a:r>
              <a:rPr lang="ru-RU" dirty="0" smtClean="0"/>
              <a:t>Должен </a:t>
            </a:r>
            <a:r>
              <a:rPr lang="ru-RU" dirty="0"/>
              <a:t>быть максимально независимым. В идеале компонент должен быть настолько автономным, чтобы не нуждаться в других компонентах. В действительности такое выполнимо только для совсем простых компонентов, более сложные всегда зависят от других компонентов. Лучше всего имеющиеся зависимости свести к минимуму, особенно если они связаны с такими компонентами, как изменяемые функции операционной системы.</a:t>
            </a:r>
          </a:p>
          <a:p>
            <a:pPr marL="514350" indent="-514350">
              <a:buFont typeface="+mj-lt"/>
              <a:buAutoNum type="arabicPeriod"/>
            </a:pPr>
            <a:r>
              <a:rPr lang="ru-RU" dirty="0" smtClean="0"/>
              <a:t>Все </a:t>
            </a:r>
            <a:r>
              <a:rPr lang="ru-RU" dirty="0"/>
              <a:t>исключительные ситуации должны быть частью интерфейса компонента. Компоненты не должны сами обрабатывать исключения, так как в разных приложениях существуют разные требования для обработки исключительных ситуаций. Лучше определить те исключения, которые необходимо обрабатывать, и объявить их как часть интерфейса компонента. Например, простой компонент, реализующий структуру данных стека, должен определять и объявить исключениями переполнение и обнуление стека.</a:t>
            </a:r>
          </a:p>
        </p:txBody>
      </p:sp>
    </p:spTree>
    <p:extLst>
      <p:ext uri="{BB962C8B-B14F-4D97-AF65-F5344CB8AC3E}">
        <p14:creationId xmlns:p14="http://schemas.microsoft.com/office/powerpoint/2010/main" val="6000027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52487" y="714376"/>
            <a:ext cx="10515600" cy="5562600"/>
          </a:xfrm>
        </p:spPr>
        <p:txBody>
          <a:bodyPr>
            <a:normAutofit fontScale="85000" lnSpcReduction="20000"/>
          </a:bodyPr>
          <a:lstStyle/>
          <a:p>
            <a:pPr marL="0" indent="0">
              <a:buNone/>
            </a:pPr>
            <a:r>
              <a:rPr lang="ru-RU" dirty="0" smtClean="0"/>
              <a:t>   В </a:t>
            </a:r>
            <a:r>
              <a:rPr lang="ru-RU" dirty="0"/>
              <a:t>большинстве существующих систем имеются большие сегменты кода, которые реализуют абстракции предметной области, однако их нельзя непосредственно использовать как компоненты. Причина в несоответствии программного кода модели, показанной на рис. 5.2, четко определенному интерфейсу запросов и поставщиков сервисов. Чтобы повторно использовать такие компоненты, как правило, необходимо построить упаковщик (программное средство для создания оболочки и стандартизации внешних обращений). Упаковщик скрывает исходный код и предоставляет интерфейс для внешних компонентов, открывающий доступ к предоставляемым сервисам.</a:t>
            </a:r>
          </a:p>
          <a:p>
            <a:pPr marL="0" indent="0">
              <a:buNone/>
            </a:pPr>
            <a:r>
              <a:rPr lang="ru-RU" dirty="0" smtClean="0"/>
              <a:t>   При </a:t>
            </a:r>
            <a:r>
              <a:rPr lang="ru-RU" dirty="0"/>
              <a:t>создании компонентов, предназначенных для повторного использования, предполагается предоставление очень общего интерфейса с операциями, которые обеспечивают разные способы использования компонентов. Чтобы сделать компоненты практичными в использовании, требуется минимальный интерфейс, простой для понимания. С другой стороны, предполагаемая возможность повторного использования усложняет компоненты и потому уменьшает их понятность. Поэтому разработчики компонентов, предназначенных для повторного использования, должны прийти к некоторому компромиссу между обобщенностью и понятностью компонентов.</a:t>
            </a:r>
          </a:p>
        </p:txBody>
      </p:sp>
    </p:spTree>
    <p:extLst>
      <p:ext uri="{BB962C8B-B14F-4D97-AF65-F5344CB8AC3E}">
        <p14:creationId xmlns:p14="http://schemas.microsoft.com/office/powerpoint/2010/main" val="33801539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2</a:t>
            </a:r>
            <a:r>
              <a:rPr lang="ru-RU" b="1" dirty="0"/>
              <a:t>. Семейства </a:t>
            </a:r>
            <a:r>
              <a:rPr lang="ru-RU" b="1" dirty="0" smtClean="0"/>
              <a:t>приложений</a:t>
            </a:r>
            <a:endParaRPr lang="ru-RU" dirty="0"/>
          </a:p>
        </p:txBody>
      </p:sp>
      <p:sp>
        <p:nvSpPr>
          <p:cNvPr id="3" name="Объект 2"/>
          <p:cNvSpPr>
            <a:spLocks noGrp="1"/>
          </p:cNvSpPr>
          <p:nvPr>
            <p:ph idx="1"/>
          </p:nvPr>
        </p:nvSpPr>
        <p:spPr>
          <a:xfrm>
            <a:off x="838200" y="1925637"/>
            <a:ext cx="10515600" cy="4351338"/>
          </a:xfrm>
        </p:spPr>
        <p:txBody>
          <a:bodyPr/>
          <a:lstStyle/>
          <a:p>
            <a:pPr marL="0" indent="0">
              <a:buNone/>
            </a:pPr>
            <a:r>
              <a:rPr lang="ru-RU" dirty="0" smtClean="0"/>
              <a:t>   Один </a:t>
            </a:r>
            <a:r>
              <a:rPr lang="ru-RU" dirty="0"/>
              <a:t>из наиболее эффективных подходов к повторному использованию базируется на понятии семейства приложений. Семейство приложений, или серия программных продуктов, – это набор приложений, имеющих общую архитектуру, отражающую специфику конкретной предметной области. Вместе с тем все приложения одной серии различны. Каждый раз при создании нового приложения повторно используется общее ядро семейства приложений. Далее в процессе разработки создается несколько дополнительных компонентов, а некоторые компоненты адаптируются согласно новым требованиям</a:t>
            </a:r>
            <a:r>
              <a:rPr lang="ru-RU" dirty="0" smtClean="0"/>
              <a:t>.</a:t>
            </a:r>
            <a:endParaRPr lang="ru-RU" dirty="0"/>
          </a:p>
        </p:txBody>
      </p:sp>
    </p:spTree>
    <p:extLst>
      <p:ext uri="{BB962C8B-B14F-4D97-AF65-F5344CB8AC3E}">
        <p14:creationId xmlns:p14="http://schemas.microsoft.com/office/powerpoint/2010/main" val="35500200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3913" y="485776"/>
            <a:ext cx="10515600" cy="5857875"/>
          </a:xfrm>
        </p:spPr>
        <p:txBody>
          <a:bodyPr>
            <a:normAutofit fontScale="77500" lnSpcReduction="20000"/>
          </a:bodyPr>
          <a:lstStyle/>
          <a:p>
            <a:pPr marL="0" indent="0">
              <a:buNone/>
            </a:pPr>
            <a:r>
              <a:rPr lang="ru-RU" dirty="0" smtClean="0"/>
              <a:t>   Существуют </a:t>
            </a:r>
            <a:r>
              <a:rPr lang="ru-RU" dirty="0"/>
              <a:t>различные специализации семейств приложений, приведем некоторые из них.</a:t>
            </a:r>
          </a:p>
          <a:p>
            <a:pPr marL="0" indent="0">
              <a:buNone/>
            </a:pPr>
            <a:r>
              <a:rPr lang="ru-RU" dirty="0"/>
              <a:t> </a:t>
            </a:r>
          </a:p>
          <a:p>
            <a:pPr marL="514350" indent="-514350">
              <a:buFont typeface="+mj-lt"/>
              <a:buAutoNum type="arabicPeriod"/>
            </a:pPr>
            <a:r>
              <a:rPr lang="ru-RU" i="1" dirty="0" smtClean="0"/>
              <a:t>Платформенная </a:t>
            </a:r>
            <a:r>
              <a:rPr lang="ru-RU" i="1" dirty="0"/>
              <a:t>специализация, </a:t>
            </a:r>
            <a:r>
              <a:rPr lang="ru-RU" dirty="0"/>
              <a:t>при которой для разных платформ разрабатываются свои версии приложения. Например, приложение может иметь версии для платформ </a:t>
            </a:r>
            <a:r>
              <a:rPr lang="en-US" dirty="0"/>
              <a:t>Windows NT</a:t>
            </a:r>
            <a:r>
              <a:rPr lang="ru-RU" dirty="0"/>
              <a:t>, </a:t>
            </a:r>
            <a:r>
              <a:rPr lang="en-US" dirty="0"/>
              <a:t>Solaris</a:t>
            </a:r>
            <a:r>
              <a:rPr lang="ru-RU" dirty="0"/>
              <a:t> или </a:t>
            </a:r>
            <a:r>
              <a:rPr lang="en-US" dirty="0"/>
              <a:t>Linux</a:t>
            </a:r>
            <a:r>
              <a:rPr lang="ru-RU" dirty="0"/>
              <a:t>. В данном случае функциональность приложения обычно не меняется; подвергаются изменениям только те компоненты, которые отвечают за взаимодействие с аппаратными средствами и операционной системой.</a:t>
            </a:r>
          </a:p>
          <a:p>
            <a:pPr marL="514350" indent="-514350">
              <a:buFont typeface="+mj-lt"/>
              <a:buAutoNum type="arabicPeriod"/>
            </a:pPr>
            <a:r>
              <a:rPr lang="ru-RU" i="1" dirty="0" smtClean="0"/>
              <a:t>Конфигурационная </a:t>
            </a:r>
            <a:r>
              <a:rPr lang="ru-RU" i="1" dirty="0"/>
              <a:t>специализация, </a:t>
            </a:r>
            <a:r>
              <a:rPr lang="ru-RU" dirty="0"/>
              <a:t>при которой разные версии приложения создаются для управления различными периферийными устройствами. Например, разные версии системы безопасности могут зависеть от типа используемой радиосистемы. В этом случае изменяется функциональность приложения для того, чтобы соответствовать периферийным устройствам, и необходимо изменить те компоненты, которые связаны с периферийными устройствами.</a:t>
            </a:r>
          </a:p>
          <a:p>
            <a:pPr marL="514350" indent="-514350">
              <a:buFont typeface="+mj-lt"/>
              <a:buAutoNum type="arabicPeriod"/>
            </a:pPr>
            <a:r>
              <a:rPr lang="ru-RU" i="1" dirty="0" smtClean="0"/>
              <a:t>Функциональная </a:t>
            </a:r>
            <a:r>
              <a:rPr lang="ru-RU" i="1" dirty="0"/>
              <a:t>специализация, </a:t>
            </a:r>
            <a:r>
              <a:rPr lang="ru-RU" dirty="0"/>
              <a:t>при которой создаются разные версии приложения для заказчиков с различными требованиями. Например, система автоматизации библиотек может иметь несколько модификаций в зависимости от того, где она применяется – в публичной, справочной или университетской библиотеке. В этом случае изменяются компоненты, реализующие функциональность системы, и добавляются новые компоненты.</a:t>
            </a:r>
          </a:p>
        </p:txBody>
      </p:sp>
    </p:spTree>
    <p:extLst>
      <p:ext uri="{BB962C8B-B14F-4D97-AF65-F5344CB8AC3E}">
        <p14:creationId xmlns:p14="http://schemas.microsoft.com/office/powerpoint/2010/main" val="16142992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71475"/>
            <a:ext cx="10515600" cy="6186488"/>
          </a:xfrm>
        </p:spPr>
        <p:txBody>
          <a:bodyPr>
            <a:normAutofit/>
          </a:bodyPr>
          <a:lstStyle/>
          <a:p>
            <a:pPr marL="0" indent="0">
              <a:buNone/>
            </a:pPr>
            <a:r>
              <a:rPr lang="ru-RU" sz="2000" dirty="0" smtClean="0"/>
              <a:t>   Чтобы </a:t>
            </a:r>
            <a:r>
              <a:rPr lang="ru-RU" sz="2000" dirty="0"/>
              <a:t>наглядно представить эту технологию повторного использования, рассмотрим архитектуру системы управления ресурсами, изображенную на рис. 5.7. Подобные системы используются в организациях для отслеживания активов (ресурсов, запасов) и управления ими. Например, система управления ресурсами энергосистемы должна отслеживать все стационарные </a:t>
            </a:r>
            <a:r>
              <a:rPr lang="ru-RU" sz="2000" dirty="0" err="1"/>
              <a:t>энергообъекты</a:t>
            </a:r>
            <a:r>
              <a:rPr lang="ru-RU" sz="2000" dirty="0"/>
              <a:t> и соответствующее оборудование. В университетах система управления ресурсами может отслеживать оборудование, используемое в учебных лабораториях</a:t>
            </a:r>
            <a:r>
              <a:rPr lang="ru-RU" sz="2000" dirty="0" smtClean="0"/>
              <a:t>.</a:t>
            </a:r>
          </a:p>
          <a:p>
            <a:pPr marL="0" indent="0">
              <a:buNone/>
            </a:pPr>
            <a:endParaRPr lang="ru-RU" sz="2000" dirty="0"/>
          </a:p>
          <a:p>
            <a:pPr marL="0" indent="0">
              <a:buNone/>
            </a:pPr>
            <a:endParaRPr lang="ru-RU" sz="2000" dirty="0" smtClean="0"/>
          </a:p>
          <a:p>
            <a:pPr marL="0" indent="0">
              <a:buNone/>
            </a:pPr>
            <a:endParaRPr lang="ru-RU" sz="2000" dirty="0"/>
          </a:p>
          <a:p>
            <a:pPr marL="0" indent="0">
              <a:buNone/>
            </a:pPr>
            <a:endParaRPr lang="ru-RU" sz="2000" dirty="0" smtClean="0"/>
          </a:p>
          <a:p>
            <a:pPr marL="0" indent="0">
              <a:buNone/>
            </a:pPr>
            <a:endParaRPr lang="ru-RU" sz="2000" dirty="0"/>
          </a:p>
          <a:p>
            <a:pPr marL="0" indent="0">
              <a:buNone/>
            </a:pPr>
            <a:endParaRPr lang="ru-RU" sz="2000" dirty="0" smtClean="0"/>
          </a:p>
          <a:p>
            <a:pPr marL="0" indent="0">
              <a:buNone/>
            </a:pPr>
            <a:endParaRPr lang="ru-RU" sz="2000" dirty="0"/>
          </a:p>
          <a:p>
            <a:pPr marL="0" indent="0">
              <a:buNone/>
            </a:pPr>
            <a:endParaRPr lang="ru-RU" sz="2000" dirty="0" smtClean="0"/>
          </a:p>
          <a:p>
            <a:pPr marL="0" indent="0">
              <a:buNone/>
            </a:pPr>
            <a:endParaRPr lang="ru-RU" sz="2000" dirty="0"/>
          </a:p>
          <a:p>
            <a:pPr marL="0" indent="0" algn="ctr">
              <a:buNone/>
            </a:pPr>
            <a:r>
              <a:rPr lang="ru-RU" sz="2400" i="1" dirty="0"/>
              <a:t>Рис. 5.7. Обобщенная система управления </a:t>
            </a:r>
            <a:r>
              <a:rPr lang="ru-RU" sz="2400" i="1" dirty="0" smtClean="0"/>
              <a:t>ресурсами</a:t>
            </a:r>
            <a:endParaRPr lang="ru-RU" sz="2400" dirty="0"/>
          </a:p>
        </p:txBody>
      </p:sp>
      <p:pic>
        <p:nvPicPr>
          <p:cNvPr id="4" name="Рисунок 3"/>
          <p:cNvPicPr/>
          <p:nvPr/>
        </p:nvPicPr>
        <p:blipFill>
          <a:blip r:embed="rId2">
            <a:lum contrast="18000"/>
            <a:extLst>
              <a:ext uri="{28A0092B-C50C-407E-A947-70E740481C1C}">
                <a14:useLocalDpi xmlns:a14="http://schemas.microsoft.com/office/drawing/2010/main" val="0"/>
              </a:ext>
            </a:extLst>
          </a:blip>
          <a:srcRect/>
          <a:stretch>
            <a:fillRect/>
          </a:stretch>
        </p:blipFill>
        <p:spPr bwMode="auto">
          <a:xfrm>
            <a:off x="3020752" y="2502852"/>
            <a:ext cx="6150495" cy="3283586"/>
          </a:xfrm>
          <a:prstGeom prst="rect">
            <a:avLst/>
          </a:prstGeom>
          <a:noFill/>
          <a:ln>
            <a:noFill/>
          </a:ln>
        </p:spPr>
      </p:pic>
    </p:spTree>
    <p:extLst>
      <p:ext uri="{BB962C8B-B14F-4D97-AF65-F5344CB8AC3E}">
        <p14:creationId xmlns:p14="http://schemas.microsoft.com/office/powerpoint/2010/main" val="26782794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971550"/>
            <a:ext cx="10515600" cy="5229225"/>
          </a:xfrm>
        </p:spPr>
        <p:txBody>
          <a:bodyPr>
            <a:normAutofit fontScale="77500" lnSpcReduction="20000"/>
          </a:bodyPr>
          <a:lstStyle/>
          <a:p>
            <a:pPr marL="0" indent="0">
              <a:buNone/>
            </a:pPr>
            <a:r>
              <a:rPr lang="ru-RU" dirty="0" smtClean="0"/>
              <a:t>   Очевидно</a:t>
            </a:r>
            <a:r>
              <a:rPr lang="ru-RU" dirty="0"/>
              <a:t>, системы управления ресурсами будут отличаться друг от друга в зависимости от типа ресурсов и от информации, необходимой для управления ими. Например, в приложении для энергосистемы не нужны средства, позволяющие изменять размещение ресурсов, так как все объекты энергосистемы стационарны. Однако система учета ресурсов для университета должна иметь такую возможность, так как оборудование может переходить из одной лаборатории в другую.</a:t>
            </a:r>
          </a:p>
          <a:p>
            <a:pPr marL="0" indent="0">
              <a:buNone/>
            </a:pPr>
            <a:r>
              <a:rPr lang="ru-RU" dirty="0" smtClean="0"/>
              <a:t>   Тем </a:t>
            </a:r>
            <a:r>
              <a:rPr lang="ru-RU" dirty="0"/>
              <a:t>не менее все эти системы должны предоставлять основные средства для управления ресурсами: возможность добавления и удаления ресурсов, формирование запросов, просмотр базы данных ресурсов и формирование отчетов. Следовательно, архитектура систем управления ресурсами будет одинакова для целого семейства приложений, в котором отдельные приложения поддерживают разные типы ресурсов.</a:t>
            </a:r>
          </a:p>
          <a:p>
            <a:pPr marL="0" indent="0">
              <a:buNone/>
            </a:pPr>
            <a:r>
              <a:rPr lang="ru-RU" dirty="0" smtClean="0"/>
              <a:t>   Для </a:t>
            </a:r>
            <a:r>
              <a:rPr lang="ru-RU" dirty="0"/>
              <a:t>того чтобы повторное использование систем было эффективным, на этапе создания архитектуры необходимо отделить основные средства системы от конкретной информации об управляемых ресурсах и от доступа пользователей к этой информации. На рис. 5.7 разделение достигнуто благодаря многоуровневой архитектуре, в которой на одном уровне встроены описания ресурсов, формирование экранных форм и отчетов. Верхние уровни системы используют эти описания в своих методах и не содержат конкретной информации о ресурсах. Посредством изменения уровня описаний можно создавать различные приложения управления ресурсами.</a:t>
            </a:r>
          </a:p>
        </p:txBody>
      </p:sp>
    </p:spTree>
    <p:extLst>
      <p:ext uri="{BB962C8B-B14F-4D97-AF65-F5344CB8AC3E}">
        <p14:creationId xmlns:p14="http://schemas.microsoft.com/office/powerpoint/2010/main" val="34570460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857250"/>
            <a:ext cx="10515600" cy="5462588"/>
          </a:xfrm>
        </p:spPr>
        <p:txBody>
          <a:bodyPr>
            <a:normAutofit fontScale="77500" lnSpcReduction="20000"/>
          </a:bodyPr>
          <a:lstStyle/>
          <a:p>
            <a:pPr marL="0" indent="0">
              <a:buNone/>
            </a:pPr>
            <a:r>
              <a:rPr lang="ru-RU" dirty="0" smtClean="0"/>
              <a:t>   Конечно</a:t>
            </a:r>
            <a:r>
              <a:rPr lang="ru-RU" dirty="0"/>
              <a:t>, такой тип систем можно выполнить в виде объектно-ориентированных, определив сначала объект абстрактного ресурса, а затем с помощью наследования – объект, зависящий от типа управляемого ресурса. В итоге такая архитектура будет немногим отличаться от архитектуры, изображенной на рис. 5.7. Однако для систем данного типа объектно-ориентированный подход не годится. Когда приложения рассчитаны на большие базы данных, содержащие миллионы записей, но относительно малое количество типов логических модулей (соответствующих объектам и сущностям), очевидно, что объектно-ориентированная система работает менее эффективно, чем системы с реляционными базами данных. На момент написания книги коммерческие объектно-ориентированные базы все еще остаются относительно медленными и не способными поддерживать сотни транзакций в секунду.</a:t>
            </a:r>
          </a:p>
          <a:p>
            <a:pPr marL="0" indent="0">
              <a:buNone/>
            </a:pPr>
            <a:r>
              <a:rPr lang="ru-RU" dirty="0" smtClean="0"/>
              <a:t>   Подобно </a:t>
            </a:r>
            <a:r>
              <a:rPr lang="ru-RU" dirty="0"/>
              <a:t>тому как посредством описаний новых ресурсов можно создавать новые члены семейства приложений, с помощью включения новых модулей на системном уровне в систему можно добавить новые функциональные возможности. Для создания библиотечной системы (рис. 5.8) я адаптировал систему управления ресурсами, показанную на рис. 5.7. В результате в систему добавлены новые возможности для выдачи и возврата ресурсов и регистрации пользователей системой. На рис. 5.8 эти средства расположены справа. Так как программный доступ здесь не нужен, самый верхний уровень системы поддерживает доступ к ресурсам только на уровне пользователя.</a:t>
            </a:r>
          </a:p>
        </p:txBody>
      </p:sp>
    </p:spTree>
    <p:extLst>
      <p:ext uri="{BB962C8B-B14F-4D97-AF65-F5344CB8AC3E}">
        <p14:creationId xmlns:p14="http://schemas.microsoft.com/office/powerpoint/2010/main" val="1118870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1" y="628650"/>
            <a:ext cx="10515600" cy="5986462"/>
          </a:xfrm>
        </p:spPr>
        <p:txBody>
          <a:bodyPr>
            <a:normAutofit fontScale="85000" lnSpcReduction="20000"/>
          </a:bodyPr>
          <a:lstStyle/>
          <a:p>
            <a:pPr marL="0" indent="0">
              <a:buNone/>
            </a:pPr>
            <a:r>
              <a:rPr lang="ru-RU" dirty="0" smtClean="0"/>
              <a:t>   Метод </a:t>
            </a:r>
            <a:r>
              <a:rPr lang="ru-RU" dirty="0"/>
              <a:t>проектирования ПО, основанный на повторном использовании, предполагает максимальное использование уже имеющихся программных объектов. Такие объекты могут радикально различаться размерами.</a:t>
            </a:r>
          </a:p>
          <a:p>
            <a:pPr marL="0" indent="0">
              <a:buNone/>
            </a:pPr>
            <a:r>
              <a:rPr lang="ru-RU" dirty="0"/>
              <a:t> </a:t>
            </a:r>
          </a:p>
          <a:p>
            <a:pPr marL="514350" indent="-514350">
              <a:buFont typeface="+mj-lt"/>
              <a:buAutoNum type="arabicPeriod"/>
            </a:pPr>
            <a:r>
              <a:rPr lang="ru-RU" i="1" dirty="0" smtClean="0"/>
              <a:t>Повторно </a:t>
            </a:r>
            <a:r>
              <a:rPr lang="ru-RU" i="1" dirty="0"/>
              <a:t>используемые приложения. </a:t>
            </a:r>
            <a:r>
              <a:rPr lang="ru-RU" dirty="0"/>
              <a:t>Можно повторно использовать целые приложения либо путем включения их в систему без изменения других </a:t>
            </a:r>
            <a:r>
              <a:rPr lang="ru-RU" dirty="0" smtClean="0"/>
              <a:t>подсистем, </a:t>
            </a:r>
            <a:r>
              <a:rPr lang="ru-RU" dirty="0"/>
              <a:t>либо с помощью разработки семейств приложений, работающих на разных платформах и адаптированных к требованиям конкретных </a:t>
            </a:r>
            <a:r>
              <a:rPr lang="ru-RU" dirty="0" smtClean="0"/>
              <a:t>заказчиков.</a:t>
            </a:r>
            <a:endParaRPr lang="ru-RU" dirty="0"/>
          </a:p>
          <a:p>
            <a:pPr marL="514350" indent="-514350">
              <a:buFont typeface="+mj-lt"/>
              <a:buAutoNum type="arabicPeriod"/>
            </a:pPr>
            <a:r>
              <a:rPr lang="ru-RU" i="1" dirty="0" smtClean="0"/>
              <a:t>Повторно </a:t>
            </a:r>
            <a:r>
              <a:rPr lang="ru-RU" i="1" dirty="0"/>
              <a:t>используемые, компоненты. </a:t>
            </a:r>
            <a:r>
              <a:rPr lang="ru-RU" dirty="0"/>
              <a:t>Можно повторно использовать компоненты приложений - от подсистем до отдельных объектов. Например, система распознавания текста, разработанная как часть системы обработки текстов, может повторно использоваться в системах управления базами </a:t>
            </a:r>
            <a:r>
              <a:rPr lang="ru-RU" dirty="0" smtClean="0"/>
              <a:t>данных.</a:t>
            </a:r>
            <a:endParaRPr lang="ru-RU" dirty="0"/>
          </a:p>
          <a:p>
            <a:pPr marL="514350" indent="-514350">
              <a:buFont typeface="+mj-lt"/>
              <a:buAutoNum type="arabicPeriod"/>
            </a:pPr>
            <a:r>
              <a:rPr lang="ru-RU" i="1" dirty="0" smtClean="0"/>
              <a:t>Повторно </a:t>
            </a:r>
            <a:r>
              <a:rPr lang="ru-RU" i="1" dirty="0"/>
              <a:t>используемые функции. </a:t>
            </a:r>
            <a:r>
              <a:rPr lang="ru-RU" dirty="0"/>
              <a:t>Можно повторно использовать программные компоненты, которые реализуют отдельные функции, например, математические. Основанный на стандартных библиотеках метод повторного использования применяется в программировании последние 40 лет.</a:t>
            </a:r>
          </a:p>
          <a:p>
            <a:endParaRPr lang="ru-RU" dirty="0"/>
          </a:p>
        </p:txBody>
      </p:sp>
    </p:spTree>
    <p:extLst>
      <p:ext uri="{BB962C8B-B14F-4D97-AF65-F5344CB8AC3E}">
        <p14:creationId xmlns:p14="http://schemas.microsoft.com/office/powerpoint/2010/main" val="36545510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81050" y="3586162"/>
            <a:ext cx="10515600" cy="3271837"/>
          </a:xfrm>
        </p:spPr>
        <p:txBody>
          <a:bodyPr>
            <a:normAutofit fontScale="92500" lnSpcReduction="20000"/>
          </a:bodyPr>
          <a:lstStyle/>
          <a:p>
            <a:pPr marL="0" indent="0" algn="ctr">
              <a:buNone/>
            </a:pPr>
            <a:r>
              <a:rPr lang="ru-RU" i="1" dirty="0"/>
              <a:t>Рис. 5.8. Библиотечная </a:t>
            </a:r>
            <a:r>
              <a:rPr lang="ru-RU" i="1" dirty="0" smtClean="0"/>
              <a:t>система</a:t>
            </a:r>
          </a:p>
          <a:p>
            <a:pPr marL="0" indent="0" algn="ctr">
              <a:buNone/>
            </a:pPr>
            <a:endParaRPr lang="ru-RU" i="1" dirty="0" smtClean="0"/>
          </a:p>
          <a:p>
            <a:pPr marL="0" indent="0">
              <a:buNone/>
            </a:pPr>
            <a:r>
              <a:rPr lang="ru-RU" dirty="0" smtClean="0"/>
              <a:t>   В </a:t>
            </a:r>
            <a:r>
              <a:rPr lang="ru-RU" dirty="0"/>
              <a:t>целом адаптация версии приложения в процессе его разработки приводит к тому, что значительная часть кода приложения используется повторно. Более того, накопленный опыт часто можно использовать для разработки других систем, поэтому объединение разработчиков ПО в отдельную группу сокращает процесс их обучения. Так как тесты для большинства компонентов приложения также можно использовать повторно, то полное время, необходимое на разработку приложения, значительно уменьшается</a:t>
            </a:r>
            <a:r>
              <a:rPr lang="ru-RU" dirty="0" smtClean="0"/>
              <a:t>.</a:t>
            </a:r>
            <a:endParaRPr lang="ru-RU" dirty="0"/>
          </a:p>
        </p:txBody>
      </p:sp>
      <p:pic>
        <p:nvPicPr>
          <p:cNvPr id="4" name="Рисунок 3"/>
          <p:cNvPicPr/>
          <p:nvPr/>
        </p:nvPicPr>
        <p:blipFill>
          <a:blip r:embed="rId2">
            <a:lum contrast="18000"/>
            <a:extLst>
              <a:ext uri="{28A0092B-C50C-407E-A947-70E740481C1C}">
                <a14:useLocalDpi xmlns:a14="http://schemas.microsoft.com/office/drawing/2010/main" val="0"/>
              </a:ext>
            </a:extLst>
          </a:blip>
          <a:srcRect/>
          <a:stretch>
            <a:fillRect/>
          </a:stretch>
        </p:blipFill>
        <p:spPr bwMode="auto">
          <a:xfrm>
            <a:off x="2438850" y="314327"/>
            <a:ext cx="7200000" cy="3157536"/>
          </a:xfrm>
          <a:prstGeom prst="rect">
            <a:avLst/>
          </a:prstGeom>
          <a:noFill/>
          <a:ln>
            <a:noFill/>
          </a:ln>
        </p:spPr>
      </p:pic>
    </p:spTree>
    <p:extLst>
      <p:ext uri="{BB962C8B-B14F-4D97-AF65-F5344CB8AC3E}">
        <p14:creationId xmlns:p14="http://schemas.microsoft.com/office/powerpoint/2010/main" val="218797942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14338"/>
            <a:ext cx="10515600" cy="6300787"/>
          </a:xfrm>
        </p:spPr>
        <p:txBody>
          <a:bodyPr>
            <a:normAutofit fontScale="77500" lnSpcReduction="20000"/>
          </a:bodyPr>
          <a:lstStyle/>
          <a:p>
            <a:pPr marL="0" indent="0">
              <a:buNone/>
            </a:pPr>
            <a:r>
              <a:rPr lang="ru-RU" dirty="0" smtClean="0"/>
              <a:t>   Процесс </a:t>
            </a:r>
            <a:r>
              <a:rPr lang="ru-RU" dirty="0"/>
              <a:t>адаптации семейства приложений для создания нового приложения состоит из нескольких этапов, представленных на рис. 5.9. Детали процесса могут значительно отличаться для разных прикладных областей и для различных организаций. Обобщенный процесс создания нового приложения состоит из следующих этапов.</a:t>
            </a:r>
          </a:p>
          <a:p>
            <a:pPr marL="0" indent="0">
              <a:buNone/>
            </a:pPr>
            <a:r>
              <a:rPr lang="ru-RU" dirty="0"/>
              <a:t> </a:t>
            </a:r>
          </a:p>
          <a:p>
            <a:pPr marL="514350" indent="-514350">
              <a:buFont typeface="+mj-lt"/>
              <a:buAutoNum type="arabicPeriod"/>
            </a:pPr>
            <a:r>
              <a:rPr lang="ru-RU" i="1" dirty="0" smtClean="0"/>
              <a:t>Определение </a:t>
            </a:r>
            <a:r>
              <a:rPr lang="ru-RU" i="1" dirty="0"/>
              <a:t>требований для нового приложения. </a:t>
            </a:r>
            <a:r>
              <a:rPr lang="ru-RU" dirty="0"/>
              <a:t>Данный этап – обычный процесс разработки требований. Но так как система уже существует, естественно провести экспериментирование с ней и выявить те системные требования, которые необходимо изменить.</a:t>
            </a:r>
          </a:p>
          <a:p>
            <a:pPr marL="514350" indent="-514350">
              <a:buFont typeface="+mj-lt"/>
              <a:buAutoNum type="arabicPeriod"/>
            </a:pPr>
            <a:r>
              <a:rPr lang="ru-RU" i="1" dirty="0" smtClean="0"/>
              <a:t>Выбор </a:t>
            </a:r>
            <a:r>
              <a:rPr lang="ru-RU" i="1" dirty="0"/>
              <a:t>наиболее подходящего члена семейства приложений. </a:t>
            </a:r>
            <a:r>
              <a:rPr lang="ru-RU" dirty="0"/>
              <a:t>Выполняется анализ требований, после чего выбирается наиболее подходящий член семейства, требующий внесения минимальных изменений.</a:t>
            </a:r>
          </a:p>
          <a:p>
            <a:pPr marL="514350" indent="-514350">
              <a:buFont typeface="+mj-lt"/>
              <a:buAutoNum type="arabicPeriod"/>
            </a:pPr>
            <a:r>
              <a:rPr lang="ru-RU" i="1" dirty="0" smtClean="0"/>
              <a:t>Пересмотр </a:t>
            </a:r>
            <a:r>
              <a:rPr lang="ru-RU" i="1" dirty="0"/>
              <a:t>требований. </a:t>
            </a:r>
            <a:r>
              <a:rPr lang="ru-RU" dirty="0"/>
              <a:t>Как правило, появляется дополнительная информация, требующая внесения изменений в существующую систему, поэтому пересмотр требований на этом этапе позволяет уменьшить количество необходимых изменений.</a:t>
            </a:r>
          </a:p>
          <a:p>
            <a:pPr marL="514350" indent="-514350">
              <a:buFont typeface="+mj-lt"/>
              <a:buAutoNum type="arabicPeriod"/>
            </a:pPr>
            <a:r>
              <a:rPr lang="ru-RU" i="1" dirty="0" smtClean="0"/>
              <a:t>Адаптация </a:t>
            </a:r>
            <a:r>
              <a:rPr lang="ru-RU" i="1" dirty="0"/>
              <a:t>выбранной системы. Для </a:t>
            </a:r>
            <a:r>
              <a:rPr lang="ru-RU" dirty="0"/>
              <a:t>системы разрабатываются новые модули, а существующие адаптируются к новым требованиям.</a:t>
            </a:r>
          </a:p>
          <a:p>
            <a:pPr marL="514350" indent="-514350">
              <a:buFont typeface="+mj-lt"/>
              <a:buAutoNum type="arabicPeriod"/>
            </a:pPr>
            <a:r>
              <a:rPr lang="ru-RU" i="1" dirty="0" smtClean="0"/>
              <a:t>Создание </a:t>
            </a:r>
            <a:r>
              <a:rPr lang="ru-RU" i="1" dirty="0"/>
              <a:t>нового члена семейства приложений. Для </a:t>
            </a:r>
            <a:r>
              <a:rPr lang="ru-RU" dirty="0"/>
              <a:t>заказчика создается новый член семейства приложений. На этом этапе выполняется документирование ключевых особенностей системы, чтобы в дальнейшем ее можно было использовать как основу для разработки других систем.</a:t>
            </a:r>
          </a:p>
        </p:txBody>
      </p:sp>
    </p:spTree>
    <p:extLst>
      <p:ext uri="{BB962C8B-B14F-4D97-AF65-F5344CB8AC3E}">
        <p14:creationId xmlns:p14="http://schemas.microsoft.com/office/powerpoint/2010/main" val="34079240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66775" y="3000375"/>
            <a:ext cx="10515600" cy="3690938"/>
          </a:xfrm>
        </p:spPr>
        <p:txBody>
          <a:bodyPr>
            <a:normAutofit fontScale="70000" lnSpcReduction="20000"/>
          </a:bodyPr>
          <a:lstStyle/>
          <a:p>
            <a:pPr marL="0" indent="0" algn="ctr">
              <a:buNone/>
            </a:pPr>
            <a:r>
              <a:rPr lang="ru-RU" dirty="0"/>
              <a:t>Рис. 5.9. Процесс разработки нового члена семейства приложений</a:t>
            </a:r>
          </a:p>
          <a:p>
            <a:pPr marL="0" indent="0">
              <a:buNone/>
            </a:pPr>
            <a:r>
              <a:rPr lang="ru-RU" dirty="0"/>
              <a:t> </a:t>
            </a:r>
          </a:p>
          <a:p>
            <a:pPr marL="0" indent="0">
              <a:buNone/>
            </a:pPr>
            <a:r>
              <a:rPr lang="ru-RU" dirty="0" smtClean="0"/>
              <a:t>   В </a:t>
            </a:r>
            <a:r>
              <a:rPr lang="ru-RU" dirty="0"/>
              <a:t>процессе создания нового члена семейства приложений часто требуется найти некий компромисс между наиболее полным использованием существующих приложений и выполнением конкретных требований для нового приложения. Чем более детальны требования к системе, тем меньше вероятность, что имеющиеся компоненты будут соответствовать этим требованиям. Но практически всегда можно достигнуть определенного компромисса и ограничить объем изменений, вносимых в систему, тогда процесс создания новой системы выполняется быстро и с небольшими затратами.</a:t>
            </a:r>
          </a:p>
          <a:p>
            <a:pPr marL="0" indent="0">
              <a:buNone/>
            </a:pPr>
            <a:r>
              <a:rPr lang="ru-RU" dirty="0" smtClean="0"/>
              <a:t>   За </a:t>
            </a:r>
            <a:r>
              <a:rPr lang="ru-RU" dirty="0"/>
              <a:t>редким исключением, семейства приложений создаются из имеющихся приложений, т.е. организация создает приложения и затем при необходимости использует их как основу для разработки нового приложения. Но вместе с тем внесение изменений нарушает структуру приложения, поэтому рано или поздно принимается решение о создании семейства обобщенных приложений. В этом случае активно используются знания, собранные в процессе создания исходной группы приложений.</a:t>
            </a:r>
          </a:p>
        </p:txBody>
      </p:sp>
      <p:pic>
        <p:nvPicPr>
          <p:cNvPr id="4" name="Рисунок 3"/>
          <p:cNvPicPr/>
          <p:nvPr/>
        </p:nvPicPr>
        <p:blipFill>
          <a:blip r:embed="rId2">
            <a:lum contrast="18000"/>
            <a:extLst>
              <a:ext uri="{28A0092B-C50C-407E-A947-70E740481C1C}">
                <a14:useLocalDpi xmlns:a14="http://schemas.microsoft.com/office/drawing/2010/main" val="0"/>
              </a:ext>
            </a:extLst>
          </a:blip>
          <a:srcRect/>
          <a:stretch>
            <a:fillRect/>
          </a:stretch>
        </p:blipFill>
        <p:spPr bwMode="auto">
          <a:xfrm>
            <a:off x="1693497" y="369251"/>
            <a:ext cx="8862155" cy="2245361"/>
          </a:xfrm>
          <a:prstGeom prst="rect">
            <a:avLst/>
          </a:prstGeom>
          <a:noFill/>
          <a:ln>
            <a:noFill/>
          </a:ln>
        </p:spPr>
      </p:pic>
    </p:spTree>
    <p:extLst>
      <p:ext uri="{BB962C8B-B14F-4D97-AF65-F5344CB8AC3E}">
        <p14:creationId xmlns:p14="http://schemas.microsoft.com/office/powerpoint/2010/main" val="50413742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207962"/>
            <a:ext cx="10515600" cy="706438"/>
          </a:xfrm>
        </p:spPr>
        <p:txBody>
          <a:bodyPr>
            <a:normAutofit/>
          </a:bodyPr>
          <a:lstStyle/>
          <a:p>
            <a:pPr algn="ctr"/>
            <a:r>
              <a:rPr lang="ru-RU" b="1" dirty="0" smtClean="0"/>
              <a:t>3</a:t>
            </a:r>
            <a:r>
              <a:rPr lang="ru-RU" b="1" dirty="0"/>
              <a:t>. Проектные </a:t>
            </a:r>
            <a:r>
              <a:rPr lang="ru-RU" b="1" dirty="0" smtClean="0"/>
              <a:t>паттерны</a:t>
            </a:r>
            <a:endParaRPr lang="ru-RU" dirty="0"/>
          </a:p>
        </p:txBody>
      </p:sp>
      <p:sp>
        <p:nvSpPr>
          <p:cNvPr id="3" name="Объект 2"/>
          <p:cNvSpPr>
            <a:spLocks noGrp="1"/>
          </p:cNvSpPr>
          <p:nvPr>
            <p:ph idx="1"/>
          </p:nvPr>
        </p:nvSpPr>
        <p:spPr>
          <a:xfrm>
            <a:off x="838200" y="1243012"/>
            <a:ext cx="10515600" cy="5300663"/>
          </a:xfrm>
        </p:spPr>
        <p:txBody>
          <a:bodyPr>
            <a:normAutofit fontScale="77500" lnSpcReduction="20000"/>
          </a:bodyPr>
          <a:lstStyle/>
          <a:p>
            <a:pPr marL="0" indent="0">
              <a:buNone/>
            </a:pPr>
            <a:r>
              <a:rPr lang="ru-RU" dirty="0" smtClean="0"/>
              <a:t>   </a:t>
            </a:r>
            <a:r>
              <a:rPr lang="ru-RU" dirty="0"/>
              <a:t>Попытки повторно использовать действующие компоненты постоянно ограничиваются</a:t>
            </a:r>
            <a:r>
              <a:rPr lang="ru-RU" dirty="0" smtClean="0"/>
              <a:t> конкретными решениями, принятыми системными разработчиками. Решения могут относиться к отдельным алгоритмам, используемым при реализации компонентов, к объектам и к типам данных в интерфейсах компонентов. Если решения противоречат конкретным требованиям к компонентам, то повторное использование компонентов либо невозможно, либо делает систему неэффективной.</a:t>
            </a:r>
          </a:p>
          <a:p>
            <a:pPr marL="0" indent="0">
              <a:buNone/>
            </a:pPr>
            <a:r>
              <a:rPr lang="ru-RU" dirty="0" smtClean="0"/>
              <a:t>   Один из способов решения данной проблемы – повторное использование более абстрактных структур, не содержащих деталей реализации. Такие структуры разрабатываются специально для того, чтобы соответствовать определенному приложению. Первые реализации этого подхода привели к документированию и опубликованию фундаментальных алгоритмов, а затем к документированию абстрактных типов данных, таких как стеки, деревья и списки. Совсем недавно такой способ повторного использования обобщен в понятии паттерна.</a:t>
            </a:r>
          </a:p>
          <a:p>
            <a:pPr marL="0" indent="0">
              <a:buNone/>
            </a:pPr>
            <a:r>
              <a:rPr lang="ru-RU" dirty="0" smtClean="0"/>
              <a:t>   </a:t>
            </a:r>
            <a:r>
              <a:rPr lang="ru-RU" dirty="0"/>
              <a:t>Проектные паттерны (</a:t>
            </a:r>
            <a:r>
              <a:rPr lang="en-US" dirty="0"/>
              <a:t>design patterns</a:t>
            </a:r>
            <a:r>
              <a:rPr lang="ru-RU" dirty="0"/>
              <a:t>) появились из идей, выдвинутых Кристофером </a:t>
            </a:r>
            <a:r>
              <a:rPr lang="ru-RU" dirty="0" err="1"/>
              <a:t>Александером</a:t>
            </a:r>
            <a:r>
              <a:rPr lang="ru-RU" dirty="0"/>
              <a:t>, который предложил удобные и эффективные обобщенные паттерны разработки конкретных проектов.</a:t>
            </a:r>
            <a:r>
              <a:rPr lang="ru-RU" dirty="0" smtClean="0"/>
              <a:t> </a:t>
            </a:r>
            <a:r>
              <a:rPr lang="ru-RU" dirty="0"/>
              <a:t>Паттерн – это описание проблемы и метода ее решения, позволяющее в дальнейшем использовать это решение в разных условиях. Паттерн не является детальной спецификацией. Скорее, он представляет собой описание, в котором аккумулированы знания и опыт. Паттерн – гарантированное решение общей проблемы.</a:t>
            </a:r>
          </a:p>
        </p:txBody>
      </p:sp>
    </p:spTree>
    <p:extLst>
      <p:ext uri="{BB962C8B-B14F-4D97-AF65-F5344CB8AC3E}">
        <p14:creationId xmlns:p14="http://schemas.microsoft.com/office/powerpoint/2010/main" val="303790105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52487" y="685800"/>
            <a:ext cx="10515600" cy="5743575"/>
          </a:xfrm>
        </p:spPr>
        <p:txBody>
          <a:bodyPr>
            <a:normAutofit fontScale="77500" lnSpcReduction="20000"/>
          </a:bodyPr>
          <a:lstStyle/>
          <a:p>
            <a:pPr marL="0" indent="0">
              <a:buNone/>
            </a:pPr>
            <a:r>
              <a:rPr lang="ru-RU" dirty="0" smtClean="0"/>
              <a:t>   При </a:t>
            </a:r>
            <a:r>
              <a:rPr lang="ru-RU" dirty="0"/>
              <a:t>создании ПО проектные паттерны всегда связаны с объектно-ориентированным проектированием. Чтобы обеспечить всеобщность, паттерны часто используют такие объектно-ориентированные понятия, как наследование и полиморфизм. Однако общий принцип использования паттернов одинаково применим при любом подходе к проектированию ПО.</a:t>
            </a:r>
          </a:p>
          <a:p>
            <a:pPr marL="0" indent="0">
              <a:buNone/>
            </a:pPr>
            <a:r>
              <a:rPr lang="ru-RU" dirty="0"/>
              <a:t> </a:t>
            </a:r>
          </a:p>
          <a:p>
            <a:pPr marL="0" indent="0">
              <a:buNone/>
            </a:pPr>
            <a:r>
              <a:rPr lang="ru-RU" dirty="0" smtClean="0"/>
              <a:t>   В </a:t>
            </a:r>
            <a:r>
              <a:rPr lang="ru-RU" dirty="0"/>
              <a:t>определены четыре основных элемента проектного паттерна.</a:t>
            </a:r>
          </a:p>
          <a:p>
            <a:pPr marL="0" indent="0">
              <a:buNone/>
            </a:pPr>
            <a:r>
              <a:rPr lang="ru-RU" dirty="0"/>
              <a:t> </a:t>
            </a:r>
          </a:p>
          <a:p>
            <a:pPr marL="514350" indent="-514350">
              <a:buFont typeface="+mj-lt"/>
              <a:buAutoNum type="arabicPeriod"/>
            </a:pPr>
            <a:r>
              <a:rPr lang="ru-RU" dirty="0" smtClean="0"/>
              <a:t>Содержательное </a:t>
            </a:r>
            <a:r>
              <a:rPr lang="ru-RU" dirty="0"/>
              <a:t>имя, которое является ссылкой на паттерн.</a:t>
            </a:r>
          </a:p>
          <a:p>
            <a:pPr marL="514350" indent="-514350">
              <a:buFont typeface="+mj-lt"/>
              <a:buAutoNum type="arabicPeriod"/>
            </a:pPr>
            <a:r>
              <a:rPr lang="ru-RU" dirty="0" smtClean="0"/>
              <a:t>Описание </a:t>
            </a:r>
            <a:r>
              <a:rPr lang="ru-RU" dirty="0"/>
              <a:t>проблемной области с перечислением всех ситуаций, в которых можно использовать паттерн.</a:t>
            </a:r>
          </a:p>
          <a:p>
            <a:pPr marL="514350" indent="-514350">
              <a:buFont typeface="+mj-lt"/>
              <a:buAutoNum type="arabicPeriod"/>
            </a:pPr>
            <a:r>
              <a:rPr lang="ru-RU" dirty="0" smtClean="0"/>
              <a:t>Описание </a:t>
            </a:r>
            <a:r>
              <a:rPr lang="ru-RU" dirty="0"/>
              <a:t>решений с отдельным описанием различных частей решения и их взаимоотношений. Это не описание конкретного проекта, </a:t>
            </a:r>
            <a:r>
              <a:rPr lang="ru-RU" i="1" dirty="0"/>
              <a:t>а шаблон </a:t>
            </a:r>
            <a:r>
              <a:rPr lang="ru-RU" dirty="0"/>
              <a:t>проектных решений, который можно использовать различными способами. В описании решений часто используются графические представления, которые показывают взаимоотношения между объектами и классами объектов в данном решении.</a:t>
            </a:r>
          </a:p>
          <a:p>
            <a:pPr marL="514350" indent="-514350">
              <a:buFont typeface="+mj-lt"/>
              <a:buAutoNum type="arabicPeriod"/>
            </a:pPr>
            <a:r>
              <a:rPr lang="ru-RU" dirty="0" smtClean="0"/>
              <a:t>Описание </a:t>
            </a:r>
            <a:r>
              <a:rPr lang="ru-RU" dirty="0"/>
              <a:t>"выходных" результатов – это описание результатов и компромиссов, необходимых для применения паттерна. Обычно используется для того, чтобы помочь разработчикам оценить конкретную ситуацию и выбрать для нее наиболее подходящий паттерн.</a:t>
            </a:r>
          </a:p>
        </p:txBody>
      </p:sp>
    </p:spTree>
    <p:extLst>
      <p:ext uri="{BB962C8B-B14F-4D97-AF65-F5344CB8AC3E}">
        <p14:creationId xmlns:p14="http://schemas.microsoft.com/office/powerpoint/2010/main" val="262586722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42886"/>
            <a:ext cx="10515600" cy="6486526"/>
          </a:xfrm>
        </p:spPr>
        <p:txBody>
          <a:bodyPr>
            <a:normAutofit/>
          </a:bodyPr>
          <a:lstStyle/>
          <a:p>
            <a:pPr marL="0" indent="0">
              <a:buNone/>
            </a:pPr>
            <a:r>
              <a:rPr lang="ru-RU" dirty="0" smtClean="0"/>
              <a:t>   </a:t>
            </a:r>
            <a:r>
              <a:rPr lang="ru-RU" sz="2000" dirty="0" smtClean="0"/>
              <a:t>Часто </a:t>
            </a:r>
            <a:r>
              <a:rPr lang="ru-RU" sz="2000" dirty="0"/>
              <a:t>в описание паттерна вводятся также разделы </a:t>
            </a:r>
            <a:r>
              <a:rPr lang="ru-RU" sz="2000" i="1" dirty="0"/>
              <a:t>мотивации </a:t>
            </a:r>
            <a:r>
              <a:rPr lang="ru-RU" sz="2000" dirty="0"/>
              <a:t>(обоснование полезности паттерна) и </a:t>
            </a:r>
            <a:r>
              <a:rPr lang="ru-RU" sz="2000" i="1" dirty="0"/>
              <a:t>применимости </a:t>
            </a:r>
            <a:r>
              <a:rPr lang="ru-RU" sz="2000" dirty="0"/>
              <a:t>(описание ситуаций, в которых можно использовать паттерн).</a:t>
            </a:r>
          </a:p>
          <a:p>
            <a:pPr marL="0" indent="0">
              <a:buNone/>
            </a:pPr>
            <a:r>
              <a:rPr lang="ru-RU" sz="2000" dirty="0" smtClean="0"/>
              <a:t>   В </a:t>
            </a:r>
            <a:r>
              <a:rPr lang="ru-RU" sz="2000" dirty="0"/>
              <a:t>качестве примера рассмотрим один из наиболее часто используемых паттернов, предложенных в работе, а именно Обозреватель (</a:t>
            </a:r>
            <a:r>
              <a:rPr lang="en-US" sz="2000" dirty="0"/>
              <a:t>Observer</a:t>
            </a:r>
            <a:r>
              <a:rPr lang="ru-RU" sz="2000" dirty="0"/>
              <a:t>) (см. врезку 5.1). Данный паттерн используется тогда, когда необходимы разные представления состояния объекта. Он выделяет нужный объект и представляет его в разных формах; на рис. 5.10 показаны два графических представления одного и того же набора данных</a:t>
            </a:r>
            <a:r>
              <a:rPr lang="ru-RU" sz="2000" dirty="0" smtClean="0"/>
              <a:t>.</a:t>
            </a:r>
          </a:p>
          <a:p>
            <a:pPr marL="0" indent="0">
              <a:buNone/>
            </a:pPr>
            <a:endParaRPr lang="ru-RU" sz="2000" dirty="0"/>
          </a:p>
          <a:p>
            <a:pPr marL="0" indent="0">
              <a:buNone/>
            </a:pPr>
            <a:endParaRPr lang="ru-RU" sz="2000" dirty="0" smtClean="0"/>
          </a:p>
          <a:p>
            <a:pPr marL="0" indent="0">
              <a:buNone/>
            </a:pPr>
            <a:endParaRPr lang="ru-RU" sz="2000" dirty="0"/>
          </a:p>
          <a:p>
            <a:pPr marL="0" indent="0">
              <a:buNone/>
            </a:pPr>
            <a:endParaRPr lang="ru-RU" sz="2000" dirty="0" smtClean="0"/>
          </a:p>
          <a:p>
            <a:pPr marL="0" indent="0">
              <a:buNone/>
            </a:pPr>
            <a:endParaRPr lang="ru-RU" sz="2000" dirty="0"/>
          </a:p>
          <a:p>
            <a:pPr marL="0" indent="0">
              <a:buNone/>
            </a:pPr>
            <a:endParaRPr lang="ru-RU" sz="2000" dirty="0" smtClean="0"/>
          </a:p>
          <a:p>
            <a:pPr marL="0" indent="0">
              <a:buNone/>
            </a:pPr>
            <a:endParaRPr lang="ru-RU" sz="2000" dirty="0"/>
          </a:p>
          <a:p>
            <a:pPr marL="0" indent="0">
              <a:buNone/>
            </a:pPr>
            <a:endParaRPr lang="ru-RU" sz="2000" dirty="0" smtClean="0"/>
          </a:p>
          <a:p>
            <a:pPr marL="0" indent="0">
              <a:buNone/>
            </a:pPr>
            <a:endParaRPr lang="ru-RU" sz="2000" dirty="0"/>
          </a:p>
          <a:p>
            <a:pPr marL="0" indent="0" algn="ctr">
              <a:buNone/>
            </a:pPr>
            <a:r>
              <a:rPr lang="ru-RU" sz="2400" i="1" dirty="0"/>
              <a:t>Рис. 5.10. Различные представления данных</a:t>
            </a:r>
            <a:endParaRPr lang="ru-RU" sz="2400" dirty="0"/>
          </a:p>
          <a:p>
            <a:pPr marL="0" indent="0">
              <a:buNone/>
            </a:pPr>
            <a:endParaRPr lang="ru-RU" sz="2000" dirty="0"/>
          </a:p>
        </p:txBody>
      </p:sp>
      <p:pic>
        <p:nvPicPr>
          <p:cNvPr id="4" name="Рисунок 3"/>
          <p:cNvPicPr/>
          <p:nvPr/>
        </p:nvPicPr>
        <p:blipFill>
          <a:blip r:embed="rId2">
            <a:lum contrast="24000"/>
            <a:extLst>
              <a:ext uri="{28A0092B-C50C-407E-A947-70E740481C1C}">
                <a14:useLocalDpi xmlns:a14="http://schemas.microsoft.com/office/drawing/2010/main" val="0"/>
              </a:ext>
            </a:extLst>
          </a:blip>
          <a:srcRect/>
          <a:stretch>
            <a:fillRect/>
          </a:stretch>
        </p:blipFill>
        <p:spPr bwMode="auto">
          <a:xfrm>
            <a:off x="3589179" y="2754629"/>
            <a:ext cx="5013642" cy="3166170"/>
          </a:xfrm>
          <a:prstGeom prst="rect">
            <a:avLst/>
          </a:prstGeom>
          <a:noFill/>
          <a:ln>
            <a:noFill/>
          </a:ln>
        </p:spPr>
      </p:pic>
    </p:spTree>
    <p:extLst>
      <p:ext uri="{BB962C8B-B14F-4D97-AF65-F5344CB8AC3E}">
        <p14:creationId xmlns:p14="http://schemas.microsoft.com/office/powerpoint/2010/main" val="169422193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81050" y="142876"/>
            <a:ext cx="10515600" cy="6543674"/>
          </a:xfrm>
        </p:spPr>
        <p:txBody>
          <a:bodyPr>
            <a:normAutofit fontScale="70000" lnSpcReduction="20000"/>
          </a:bodyPr>
          <a:lstStyle/>
          <a:p>
            <a:pPr marL="0" indent="0">
              <a:buNone/>
            </a:pPr>
            <a:r>
              <a:rPr lang="ru-RU" b="1" dirty="0"/>
              <a:t>Врезка 5.1. Описание паттерна Обозреватель </a:t>
            </a:r>
            <a:endParaRPr lang="ru-RU" dirty="0"/>
          </a:p>
          <a:p>
            <a:pPr marL="0" indent="0">
              <a:buNone/>
            </a:pPr>
            <a:r>
              <a:rPr lang="ru-RU" b="1" dirty="0"/>
              <a:t>Имя </a:t>
            </a:r>
            <a:r>
              <a:rPr lang="ru-RU" b="1" dirty="0" err="1"/>
              <a:t>паттера</a:t>
            </a:r>
            <a:r>
              <a:rPr lang="ru-RU" b="1" dirty="0"/>
              <a:t>.</a:t>
            </a:r>
            <a:r>
              <a:rPr lang="ru-RU" dirty="0"/>
              <a:t> </a:t>
            </a:r>
            <a:r>
              <a:rPr lang="ru-RU" dirty="0" smtClean="0"/>
              <a:t>Обозреватель</a:t>
            </a:r>
            <a:endParaRPr lang="ru-RU" dirty="0"/>
          </a:p>
          <a:p>
            <a:pPr marL="0" indent="0">
              <a:buNone/>
            </a:pPr>
            <a:r>
              <a:rPr lang="ru-RU" b="1" dirty="0"/>
              <a:t>Описание</a:t>
            </a:r>
            <a:r>
              <a:rPr lang="ru-RU" dirty="0"/>
              <a:t>. Отделяет отображение состояния объекта от самого и предлагает различные способы представления состояния. При изменении состояния объекта все представления автоматически обновляются, чтобы отобразить происшедшие изменения</a:t>
            </a:r>
            <a:r>
              <a:rPr lang="ru-RU" dirty="0" smtClean="0"/>
              <a:t>.</a:t>
            </a:r>
            <a:endParaRPr lang="ru-RU" dirty="0"/>
          </a:p>
          <a:p>
            <a:pPr marL="0" indent="0">
              <a:buNone/>
            </a:pPr>
            <a:r>
              <a:rPr lang="ru-RU" b="1" dirty="0"/>
              <a:t>Описание проблемы</a:t>
            </a:r>
            <a:r>
              <a:rPr lang="ru-RU" dirty="0"/>
              <a:t>. Во многих ситуациях требуется представить информацию о состоянии некоторого объекта несколькими разными способами, например используя графическое и табличное представления. Все представления взаимосвязаны и должны обновляться при изменении состояний</a:t>
            </a:r>
            <a:r>
              <a:rPr lang="ru-RU" dirty="0" smtClean="0"/>
              <a:t>.</a:t>
            </a:r>
            <a:endParaRPr lang="ru-RU" dirty="0"/>
          </a:p>
          <a:p>
            <a:pPr marL="0" indent="0">
              <a:buNone/>
            </a:pPr>
            <a:r>
              <a:rPr lang="ru-RU" dirty="0"/>
              <a:t>Данный паттерн можно использовать во всех ситуациях, где требуется несколько разных представлений информации о состояний объекта и где нет необходимости знать форматы представления данных о состоянии объекта</a:t>
            </a:r>
            <a:r>
              <a:rPr lang="ru-RU" dirty="0" smtClean="0"/>
              <a:t>.</a:t>
            </a:r>
            <a:endParaRPr lang="ru-RU" dirty="0"/>
          </a:p>
          <a:p>
            <a:pPr marL="0" indent="0">
              <a:buNone/>
            </a:pPr>
            <a:r>
              <a:rPr lang="ru-RU" b="1" dirty="0"/>
              <a:t>Описание решения</a:t>
            </a:r>
            <a:r>
              <a:rPr lang="ru-RU" dirty="0"/>
              <a:t>. Структура паттерна показана на рис. 5.11. В нем определены два абстрактных объектам </a:t>
            </a:r>
            <a:r>
              <a:rPr lang="en-US" dirty="0"/>
              <a:t>Subject</a:t>
            </a:r>
            <a:r>
              <a:rPr lang="ru-RU" dirty="0"/>
              <a:t> (Данные) и </a:t>
            </a:r>
            <a:r>
              <a:rPr lang="en-US" dirty="0"/>
              <a:t>Observer</a:t>
            </a:r>
            <a:r>
              <a:rPr lang="ru-RU" dirty="0"/>
              <a:t> (Обозреватель), а также два конкретных объекта: </a:t>
            </a:r>
            <a:r>
              <a:rPr lang="en-US" dirty="0" err="1"/>
              <a:t>ConcreteSubject</a:t>
            </a:r>
            <a:r>
              <a:rPr lang="ru-RU" dirty="0"/>
              <a:t> (Конкретные данные) и </a:t>
            </a:r>
            <a:r>
              <a:rPr lang="en-US" dirty="0" err="1"/>
              <a:t>ConcreteObserver</a:t>
            </a:r>
            <a:r>
              <a:rPr lang="ru-RU" dirty="0"/>
              <a:t> (Конкретный обозреватель) которые наследуют свойства соответствующих абстрактных объектов. Отображаемое состояние поддерживается объектом </a:t>
            </a:r>
            <a:r>
              <a:rPr lang="en-US" dirty="0" err="1"/>
              <a:t>ConcreteSubject</a:t>
            </a:r>
            <a:r>
              <a:rPr lang="ru-RU" dirty="0"/>
              <a:t>, который также наследует методы от </a:t>
            </a:r>
            <a:r>
              <a:rPr lang="en-US" dirty="0"/>
              <a:t>Subject</a:t>
            </a:r>
            <a:r>
              <a:rPr lang="ru-RU" dirty="0"/>
              <a:t>, позволяющие ему добавлять и удалять объекты </a:t>
            </a:r>
            <a:r>
              <a:rPr lang="en-US" dirty="0"/>
              <a:t>Observer</a:t>
            </a:r>
            <a:r>
              <a:rPr lang="ru-RU" dirty="0"/>
              <a:t> (методы </a:t>
            </a:r>
            <a:r>
              <a:rPr lang="en-US" dirty="0"/>
              <a:t>Attach</a:t>
            </a:r>
            <a:r>
              <a:rPr lang="ru-RU" dirty="0"/>
              <a:t> и </a:t>
            </a:r>
            <a:r>
              <a:rPr lang="en-US" dirty="0"/>
              <a:t>Detach</a:t>
            </a:r>
            <a:r>
              <a:rPr lang="ru-RU" dirty="0"/>
              <a:t>) и выдавать оповещение при изменении состояния (метод </a:t>
            </a:r>
            <a:r>
              <a:rPr lang="en-US" dirty="0"/>
              <a:t>Notify</a:t>
            </a:r>
            <a:r>
              <a:rPr lang="ru-RU" dirty="0" smtClean="0"/>
              <a:t>).</a:t>
            </a:r>
            <a:endParaRPr lang="ru-RU" dirty="0"/>
          </a:p>
          <a:p>
            <a:pPr marL="0" indent="0">
              <a:buNone/>
            </a:pPr>
            <a:r>
              <a:rPr lang="ru-RU" dirty="0"/>
              <a:t>Объект </a:t>
            </a:r>
            <a:r>
              <a:rPr lang="en-US" dirty="0" err="1"/>
              <a:t>ConcreteObserver</a:t>
            </a:r>
            <a:r>
              <a:rPr lang="ru-RU" dirty="0"/>
              <a:t> обрабатывает копию состояния </a:t>
            </a:r>
            <a:r>
              <a:rPr lang="en-US" dirty="0" err="1"/>
              <a:t>ConcreteSubject</a:t>
            </a:r>
            <a:r>
              <a:rPr lang="ru-RU" dirty="0"/>
              <a:t> (копию </a:t>
            </a:r>
            <a:r>
              <a:rPr lang="en-US" dirty="0" err="1"/>
              <a:t>subjectState</a:t>
            </a:r>
            <a:r>
              <a:rPr lang="ru-RU" dirty="0"/>
              <a:t>, полученную с помощью метода </a:t>
            </a:r>
            <a:r>
              <a:rPr lang="en-US" dirty="0" err="1"/>
              <a:t>GetState</a:t>
            </a:r>
            <a:r>
              <a:rPr lang="ru-RU" dirty="0"/>
              <a:t> (Получить состояние)) и реализует метод </a:t>
            </a:r>
            <a:r>
              <a:rPr lang="en-US" dirty="0"/>
              <a:t>Update</a:t>
            </a:r>
            <a:r>
              <a:rPr lang="ru-RU" dirty="0"/>
              <a:t> (Обновить) интерфейса </a:t>
            </a:r>
            <a:r>
              <a:rPr lang="en-US" dirty="0"/>
              <a:t>Observer</a:t>
            </a:r>
            <a:r>
              <a:rPr lang="ru-RU" dirty="0"/>
              <a:t>, который позволяет сохранять копии состояния. </a:t>
            </a:r>
            <a:r>
              <a:rPr lang="en-US" dirty="0" err="1"/>
              <a:t>ConcreteObserver</a:t>
            </a:r>
            <a:r>
              <a:rPr lang="ru-RU" dirty="0"/>
              <a:t> автоматически отображает это состояние</a:t>
            </a:r>
            <a:r>
              <a:rPr lang="ru-RU" dirty="0" smtClean="0"/>
              <a:t>.</a:t>
            </a:r>
            <a:endParaRPr lang="ru-RU" dirty="0"/>
          </a:p>
          <a:p>
            <a:pPr marL="0" indent="0">
              <a:buNone/>
            </a:pPr>
            <a:r>
              <a:rPr lang="ru-RU" b="1" dirty="0"/>
              <a:t>Результаты</a:t>
            </a:r>
            <a:r>
              <a:rPr lang="ru-RU" dirty="0"/>
              <a:t>. Для оптимизации обозревателя необходима дополнительная информация об объектах. Изменения в формате отображаемых данных вызовут серию связанных изменений в созданных обозревателях.</a:t>
            </a:r>
          </a:p>
          <a:p>
            <a:endParaRPr lang="ru-RU" dirty="0"/>
          </a:p>
        </p:txBody>
      </p:sp>
    </p:spTree>
    <p:extLst>
      <p:ext uri="{BB962C8B-B14F-4D97-AF65-F5344CB8AC3E}">
        <p14:creationId xmlns:p14="http://schemas.microsoft.com/office/powerpoint/2010/main" val="75933961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00049"/>
            <a:ext cx="10515600" cy="6329364"/>
          </a:xfrm>
        </p:spPr>
        <p:txBody>
          <a:bodyPr>
            <a:normAutofit/>
          </a:bodyPr>
          <a:lstStyle/>
          <a:p>
            <a:pPr marL="0" indent="0">
              <a:buNone/>
            </a:pPr>
            <a:r>
              <a:rPr lang="ru-RU" dirty="0" smtClean="0"/>
              <a:t>   Обычно </a:t>
            </a:r>
            <a:r>
              <a:rPr lang="ru-RU" dirty="0"/>
              <a:t>в паттернах классы объектов и взаимоотношения между ними изображаются с помощью специальных графических нотаций. На рис. 5.11 представлен паттерн Обозреватель в нотации языка </a:t>
            </a:r>
            <a:r>
              <a:rPr lang="en-US" dirty="0"/>
              <a:t>UML</a:t>
            </a:r>
            <a:r>
              <a:rPr lang="ru-RU" dirty="0" smtClean="0"/>
              <a:t>.</a:t>
            </a:r>
          </a:p>
          <a:p>
            <a:pPr marL="0" indent="0">
              <a:buNone/>
            </a:pPr>
            <a:endParaRPr lang="ru-RU" dirty="0"/>
          </a:p>
          <a:p>
            <a:pPr marL="0" indent="0">
              <a:buNone/>
            </a:pPr>
            <a:endParaRPr lang="ru-RU" dirty="0" smtClean="0"/>
          </a:p>
          <a:p>
            <a:pPr marL="0" indent="0">
              <a:buNone/>
            </a:pPr>
            <a:endParaRPr lang="ru-RU" dirty="0"/>
          </a:p>
          <a:p>
            <a:pPr marL="0" indent="0">
              <a:buNone/>
            </a:pPr>
            <a:endParaRPr lang="ru-RU" dirty="0" smtClean="0"/>
          </a:p>
          <a:p>
            <a:pPr marL="0" indent="0">
              <a:buNone/>
            </a:pPr>
            <a:endParaRPr lang="ru-RU" dirty="0"/>
          </a:p>
          <a:p>
            <a:pPr marL="0" indent="0">
              <a:buNone/>
            </a:pPr>
            <a:endParaRPr lang="ru-RU" dirty="0" smtClean="0"/>
          </a:p>
          <a:p>
            <a:pPr marL="0" indent="0">
              <a:buNone/>
            </a:pPr>
            <a:endParaRPr lang="ru-RU" dirty="0"/>
          </a:p>
          <a:p>
            <a:pPr marL="0" indent="0">
              <a:buNone/>
            </a:pPr>
            <a:endParaRPr lang="ru-RU" dirty="0" smtClean="0"/>
          </a:p>
          <a:p>
            <a:pPr marL="0" indent="0" algn="ctr">
              <a:buNone/>
            </a:pPr>
            <a:r>
              <a:rPr lang="ru-RU" sz="2400" i="1" dirty="0"/>
              <a:t>Рис. 5.11. Паттерн Обозреватель</a:t>
            </a:r>
            <a:endParaRPr lang="ru-RU" sz="2400" dirty="0"/>
          </a:p>
          <a:p>
            <a:pPr marL="0" indent="0">
              <a:buNone/>
            </a:pPr>
            <a:endParaRPr lang="ru-RU" dirty="0"/>
          </a:p>
        </p:txBody>
      </p:sp>
      <p:pic>
        <p:nvPicPr>
          <p:cNvPr id="4" name="Рисунок 3"/>
          <p:cNvPicPr/>
          <p:nvPr/>
        </p:nvPicPr>
        <p:blipFill>
          <a:blip r:embed="rId2">
            <a:lum contrast="18000"/>
            <a:extLst>
              <a:ext uri="{28A0092B-C50C-407E-A947-70E740481C1C}">
                <a14:useLocalDpi xmlns:a14="http://schemas.microsoft.com/office/drawing/2010/main" val="0"/>
              </a:ext>
            </a:extLst>
          </a:blip>
          <a:srcRect/>
          <a:stretch>
            <a:fillRect/>
          </a:stretch>
        </p:blipFill>
        <p:spPr bwMode="auto">
          <a:xfrm>
            <a:off x="2378392" y="2565400"/>
            <a:ext cx="7435215" cy="3115453"/>
          </a:xfrm>
          <a:prstGeom prst="rect">
            <a:avLst/>
          </a:prstGeom>
          <a:noFill/>
          <a:ln>
            <a:noFill/>
          </a:ln>
        </p:spPr>
      </p:pic>
    </p:spTree>
    <p:extLst>
      <p:ext uri="{BB962C8B-B14F-4D97-AF65-F5344CB8AC3E}">
        <p14:creationId xmlns:p14="http://schemas.microsoft.com/office/powerpoint/2010/main" val="178743021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71513"/>
            <a:ext cx="10515600" cy="5686425"/>
          </a:xfrm>
        </p:spPr>
        <p:txBody>
          <a:bodyPr>
            <a:normAutofit lnSpcReduction="10000"/>
          </a:bodyPr>
          <a:lstStyle/>
          <a:p>
            <a:pPr marL="0" indent="0">
              <a:buNone/>
            </a:pPr>
            <a:r>
              <a:rPr lang="ru-RU" dirty="0" smtClean="0"/>
              <a:t>   Применение </a:t>
            </a:r>
            <a:r>
              <a:rPr lang="ru-RU" dirty="0"/>
              <a:t>паттернов является весьма эффективным способом повторного использования; однако, по моему мнению, данный метод требует значительных затрат на освоение и может эффективно использоваться в проектировании систем только опытными программистами. Причина кроется в достаточно высокой сложности паттернов. Паттерн не похож на исполняемый компонент, для использования которого достаточно изучить только его интерфейс. Очевидно, что на изучение паттерна требуется определенное время.</a:t>
            </a:r>
          </a:p>
          <a:p>
            <a:pPr marL="0" indent="0">
              <a:buNone/>
            </a:pPr>
            <a:r>
              <a:rPr lang="ru-RU" dirty="0" smtClean="0"/>
              <a:t>   Использовать </a:t>
            </a:r>
            <a:r>
              <a:rPr lang="ru-RU" dirty="0"/>
              <a:t>паттерны могут только опытные программисты, поскольку лишь они способны распознать общие ситуации, в которых можно применить тот или иной паттерн. Неопытные программисты, даже если они прочитали несколько книг, описывающих паттерны, на практике зачастую не могут определить, где следует использовать паттерн, а где необходимо нестандартное специальное решение.</a:t>
            </a:r>
          </a:p>
        </p:txBody>
      </p:sp>
    </p:spTree>
    <p:extLst>
      <p:ext uri="{BB962C8B-B14F-4D97-AF65-F5344CB8AC3E}">
        <p14:creationId xmlns:p14="http://schemas.microsoft.com/office/powerpoint/2010/main" val="114389113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20713"/>
          </a:xfrm>
        </p:spPr>
        <p:txBody>
          <a:bodyPr>
            <a:normAutofit/>
          </a:bodyPr>
          <a:lstStyle/>
          <a:p>
            <a:pPr algn="ctr"/>
            <a:r>
              <a:rPr lang="ru-RU" sz="3200" b="1" dirty="0"/>
              <a:t>КЛЮЧЕВЫЕ </a:t>
            </a:r>
            <a:r>
              <a:rPr lang="ru-RU" sz="3200" b="1" dirty="0" smtClean="0"/>
              <a:t>ПОНЯТИЯ</a:t>
            </a:r>
            <a:endParaRPr lang="ru-RU" sz="3200" dirty="0"/>
          </a:p>
        </p:txBody>
      </p:sp>
      <p:sp>
        <p:nvSpPr>
          <p:cNvPr id="3" name="Объект 2"/>
          <p:cNvSpPr>
            <a:spLocks noGrp="1"/>
          </p:cNvSpPr>
          <p:nvPr>
            <p:ph idx="1"/>
          </p:nvPr>
        </p:nvSpPr>
        <p:spPr/>
        <p:txBody>
          <a:bodyPr>
            <a:normAutofit fontScale="85000" lnSpcReduction="20000"/>
          </a:bodyPr>
          <a:lstStyle/>
          <a:p>
            <a:r>
              <a:rPr lang="ru-RU" dirty="0" smtClean="0"/>
              <a:t>Проектирование </a:t>
            </a:r>
            <a:r>
              <a:rPr lang="ru-RU" dirty="0"/>
              <a:t>с повторным использованием компонентов означает проектирование программных систем с учетом уже имеющихся компонентов ПО.</a:t>
            </a:r>
          </a:p>
          <a:p>
            <a:r>
              <a:rPr lang="ru-RU" dirty="0" smtClean="0"/>
              <a:t>К </a:t>
            </a:r>
            <a:r>
              <a:rPr lang="ru-RU" dirty="0"/>
              <a:t>преимуществам повторного использования программного обеспечения можно отнести более низкие затраты, более быструю разработку и пониженные риски. Также повышается надежность систем и появляется возможность более эффективно применять опыт и знания специалистов, привлекая их к проектированию повторно используемых компонентов.</a:t>
            </a:r>
          </a:p>
          <a:p>
            <a:r>
              <a:rPr lang="ru-RU" dirty="0" smtClean="0"/>
              <a:t>Покомпонентная </a:t>
            </a:r>
            <a:r>
              <a:rPr lang="ru-RU" dirty="0"/>
              <a:t>разработка ПО основывается на использовании компонентов с четко определенными интерфейсами запросов и поставщиков сервисов без конкретизации знаний о внутреннем устройстве компонентов. Можно повторно использовать разные типы компонентов: функции, абстракции данных, структуры и законченные системы приложений.</a:t>
            </a:r>
          </a:p>
        </p:txBody>
      </p:sp>
    </p:spTree>
    <p:extLst>
      <p:ext uri="{BB962C8B-B14F-4D97-AF65-F5344CB8AC3E}">
        <p14:creationId xmlns:p14="http://schemas.microsoft.com/office/powerpoint/2010/main" val="257700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28638"/>
            <a:ext cx="10515600" cy="5648325"/>
          </a:xfrm>
        </p:spPr>
        <p:txBody>
          <a:bodyPr>
            <a:normAutofit fontScale="92500"/>
          </a:bodyPr>
          <a:lstStyle/>
          <a:p>
            <a:pPr marL="0" indent="0">
              <a:buNone/>
            </a:pPr>
            <a:r>
              <a:rPr lang="ru-RU" dirty="0" smtClean="0"/>
              <a:t>   Повторное </a:t>
            </a:r>
            <a:r>
              <a:rPr lang="ru-RU" dirty="0"/>
              <a:t>использование целых приложений практикуется довольно широко; при этом компании, занимающиеся разработкой ПО, адаптируют свои системы для разных платформ и для работы в различных условиях. Также хорошо известно повторное использование функций через стандартные библиотеки, например, графические и математические. Интерес к повторному использованию компонентов возник еще в начале 1980-х годов, однако на практике такой подход к разработке систем ПО применяется лишь последние несколько лет.</a:t>
            </a:r>
          </a:p>
          <a:p>
            <a:pPr marL="0" indent="0">
              <a:buNone/>
            </a:pPr>
            <a:r>
              <a:rPr lang="ru-RU" dirty="0" smtClean="0"/>
              <a:t>   Очевидным </a:t>
            </a:r>
            <a:r>
              <a:rPr lang="ru-RU" dirty="0"/>
              <a:t>преимуществом повторного использования ПО является снижение общей стоимости проекта, так как в целом требуется специфицировать, спроектировать, реализовать и проверить меньшее количество системных компонентов. Но снижение стоимости проекта – это только потенциальное преимущество повторного использования. Как видно из табл. 5.1, повторное использование ПО имеет ряд других преимуществ.</a:t>
            </a:r>
          </a:p>
        </p:txBody>
      </p:sp>
    </p:spTree>
    <p:extLst>
      <p:ext uri="{BB962C8B-B14F-4D97-AF65-F5344CB8AC3E}">
        <p14:creationId xmlns:p14="http://schemas.microsoft.com/office/powerpoint/2010/main" val="294290736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00074"/>
            <a:ext cx="10515600" cy="5815013"/>
          </a:xfrm>
        </p:spPr>
        <p:txBody>
          <a:bodyPr>
            <a:normAutofit fontScale="92500" lnSpcReduction="20000"/>
          </a:bodyPr>
          <a:lstStyle/>
          <a:p>
            <a:r>
              <a:rPr lang="ru-RU" dirty="0" smtClean="0"/>
              <a:t>Под </a:t>
            </a:r>
            <a:r>
              <a:rPr lang="ru-RU" dirty="0"/>
              <a:t>повторным использованием коммерческих продуктов понимается повторное использование </a:t>
            </a:r>
            <a:r>
              <a:rPr lang="ru-RU" dirty="0" err="1"/>
              <a:t>крупномодульных</a:t>
            </a:r>
            <a:r>
              <a:rPr lang="ru-RU" dirty="0"/>
              <a:t> готовых программных систем. Применение коммерческих продуктов может значительно уменьшить расходы и время на разработку нового ПО.</a:t>
            </a:r>
          </a:p>
          <a:p>
            <a:r>
              <a:rPr lang="ru-RU" dirty="0" smtClean="0"/>
              <a:t>Программные </a:t>
            </a:r>
            <a:r>
              <a:rPr lang="ru-RU" dirty="0"/>
              <a:t>компоненты, создаваемые для повторного использования, должны быть независимыми, отображать абстракции предметной области, предоставлять доступ к состоянию через методы интерфейса и не должны сами обрабатывать исключительные ситуации.</a:t>
            </a:r>
          </a:p>
          <a:p>
            <a:r>
              <a:rPr lang="ru-RU" dirty="0" smtClean="0"/>
              <a:t>Семейство </a:t>
            </a:r>
            <a:r>
              <a:rPr lang="ru-RU" dirty="0"/>
              <a:t>приложений – это группа приложений, которые разрабатываются на основе одного или нескольких базовых приложений. Базовая обобщенная система адаптируется для соответствия требованиям разрабатываемой системы.</a:t>
            </a:r>
          </a:p>
          <a:p>
            <a:r>
              <a:rPr lang="ru-RU" dirty="0" smtClean="0"/>
              <a:t>Проектные </a:t>
            </a:r>
            <a:r>
              <a:rPr lang="ru-RU" dirty="0"/>
              <a:t>паттерны – это абстракции высокого уровня, которые документируют успешные проектные решения. Они являются основой при повторном использовании проектных решений в объектно-ориентированных разработках. Описание паттерна содержит имя паттерна, описание проблемы и решения, а также результаты и компромиссы использования шаблона</a:t>
            </a:r>
            <a:r>
              <a:rPr lang="ru-RU" dirty="0" smtClean="0"/>
              <a:t>.</a:t>
            </a:r>
            <a:endParaRPr lang="ru-RU" dirty="0"/>
          </a:p>
        </p:txBody>
      </p:sp>
    </p:spTree>
    <p:extLst>
      <p:ext uri="{BB962C8B-B14F-4D97-AF65-F5344CB8AC3E}">
        <p14:creationId xmlns:p14="http://schemas.microsoft.com/office/powerpoint/2010/main" val="390590755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3200" b="1" dirty="0" smtClean="0"/>
              <a:t>Упражнения</a:t>
            </a:r>
            <a:endParaRPr lang="ru-RU" dirty="0"/>
          </a:p>
        </p:txBody>
      </p:sp>
      <p:sp>
        <p:nvSpPr>
          <p:cNvPr id="3" name="Объект 2"/>
          <p:cNvSpPr>
            <a:spLocks noGrp="1"/>
          </p:cNvSpPr>
          <p:nvPr>
            <p:ph idx="1"/>
          </p:nvPr>
        </p:nvSpPr>
        <p:spPr>
          <a:xfrm>
            <a:off x="838200" y="1825624"/>
            <a:ext cx="10515600" cy="4703763"/>
          </a:xfrm>
        </p:spPr>
        <p:txBody>
          <a:bodyPr>
            <a:normAutofit fontScale="85000" lnSpcReduction="20000"/>
          </a:bodyPr>
          <a:lstStyle/>
          <a:p>
            <a:pPr marL="0" indent="0">
              <a:buNone/>
            </a:pPr>
            <a:r>
              <a:rPr lang="ru-RU" b="1" dirty="0" smtClean="0"/>
              <a:t>   1</a:t>
            </a:r>
            <a:r>
              <a:rPr lang="ru-RU" b="1" dirty="0"/>
              <a:t>.</a:t>
            </a:r>
            <a:r>
              <a:rPr lang="ru-RU" dirty="0"/>
              <a:t> </a:t>
            </a:r>
            <a:r>
              <a:rPr lang="ru-RU" dirty="0" smtClean="0"/>
              <a:t>Каковы </a:t>
            </a:r>
            <a:r>
              <a:rPr lang="ru-RU" dirty="0"/>
              <a:t>основные технические и нетехнические факторы, затрудняющие повторное использование программного обеспечения?</a:t>
            </a:r>
          </a:p>
          <a:p>
            <a:pPr marL="0" indent="0">
              <a:buNone/>
            </a:pPr>
            <a:r>
              <a:rPr lang="ru-RU" b="1" dirty="0" smtClean="0"/>
              <a:t>   2</a:t>
            </a:r>
            <a:r>
              <a:rPr lang="ru-RU" b="1" dirty="0"/>
              <a:t>.</a:t>
            </a:r>
            <a:r>
              <a:rPr lang="ru-RU" dirty="0"/>
              <a:t> </a:t>
            </a:r>
            <a:r>
              <a:rPr lang="ru-RU" dirty="0" smtClean="0"/>
              <a:t>Объясните</a:t>
            </a:r>
            <a:r>
              <a:rPr lang="ru-RU" dirty="0"/>
              <a:t>, почему сокращение расходов при повторном использовании компонентов не прямо пропорционально размерам повторно используемых компонентов.</a:t>
            </a:r>
          </a:p>
          <a:p>
            <a:pPr marL="0" indent="0">
              <a:buNone/>
            </a:pPr>
            <a:r>
              <a:rPr lang="ru-RU" b="1" dirty="0" smtClean="0"/>
              <a:t>   3</a:t>
            </a:r>
            <a:r>
              <a:rPr lang="ru-RU" b="1" dirty="0"/>
              <a:t>.</a:t>
            </a:r>
            <a:r>
              <a:rPr lang="ru-RU" dirty="0"/>
              <a:t> </a:t>
            </a:r>
            <a:r>
              <a:rPr lang="ru-RU" dirty="0" smtClean="0"/>
              <a:t>Приведите </a:t>
            </a:r>
            <a:r>
              <a:rPr lang="ru-RU" dirty="0"/>
              <a:t>четыре аргумента против повторного использования </a:t>
            </a:r>
            <a:r>
              <a:rPr lang="ru-RU" dirty="0" smtClean="0"/>
              <a:t>компонентов.</a:t>
            </a:r>
          </a:p>
          <a:p>
            <a:pPr marL="0" indent="0">
              <a:buNone/>
            </a:pPr>
            <a:r>
              <a:rPr lang="ru-RU" b="1" dirty="0"/>
              <a:t> </a:t>
            </a:r>
            <a:r>
              <a:rPr lang="ru-RU" b="1" dirty="0" smtClean="0"/>
              <a:t>  4.</a:t>
            </a:r>
            <a:r>
              <a:rPr lang="ru-RU" dirty="0" smtClean="0"/>
              <a:t> Предположите возможные интерфейсы запросов и поставщиков сервисов для следующих компонентов.</a:t>
            </a:r>
          </a:p>
          <a:p>
            <a:r>
              <a:rPr lang="ru-RU" dirty="0" smtClean="0"/>
              <a:t>Компонент</a:t>
            </a:r>
            <a:r>
              <a:rPr lang="ru-RU" dirty="0"/>
              <a:t>, реализующий счет в банке.</a:t>
            </a:r>
          </a:p>
          <a:p>
            <a:r>
              <a:rPr lang="ru-RU" dirty="0" smtClean="0"/>
              <a:t>Компонент</a:t>
            </a:r>
            <a:r>
              <a:rPr lang="ru-RU" dirty="0"/>
              <a:t>, реализующий не зависящую от языка клавиатуру. Клавиатуры в разных странах имеют различную организацию клавиш и разные наборы символов.</a:t>
            </a:r>
          </a:p>
          <a:p>
            <a:r>
              <a:rPr lang="ru-RU" dirty="0" smtClean="0"/>
              <a:t>Компонент</a:t>
            </a:r>
            <a:r>
              <a:rPr lang="ru-RU" dirty="0"/>
              <a:t>, реализующий средство управления </a:t>
            </a:r>
            <a:r>
              <a:rPr lang="ru-RU" dirty="0" smtClean="0"/>
              <a:t>версиями.</a:t>
            </a:r>
            <a:endParaRPr lang="ru-RU" dirty="0"/>
          </a:p>
        </p:txBody>
      </p:sp>
    </p:spTree>
    <p:extLst>
      <p:ext uri="{BB962C8B-B14F-4D97-AF65-F5344CB8AC3E}">
        <p14:creationId xmlns:p14="http://schemas.microsoft.com/office/powerpoint/2010/main" val="111059729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3913" y="485775"/>
            <a:ext cx="10515600" cy="6086475"/>
          </a:xfrm>
        </p:spPr>
        <p:txBody>
          <a:bodyPr>
            <a:normAutofit fontScale="92500" lnSpcReduction="20000"/>
          </a:bodyPr>
          <a:lstStyle/>
          <a:p>
            <a:pPr marL="0" indent="0">
              <a:buNone/>
            </a:pPr>
            <a:r>
              <a:rPr lang="ru-RU" b="1" dirty="0" smtClean="0"/>
              <a:t>   5</a:t>
            </a:r>
            <a:r>
              <a:rPr lang="ru-RU" b="1" dirty="0"/>
              <a:t>.</a:t>
            </a:r>
            <a:r>
              <a:rPr lang="ru-RU" dirty="0"/>
              <a:t> </a:t>
            </a:r>
            <a:r>
              <a:rPr lang="ru-RU" dirty="0" smtClean="0"/>
              <a:t>Чем </a:t>
            </a:r>
            <a:r>
              <a:rPr lang="ru-RU" dirty="0"/>
              <a:t>отличается повторное использование объектной структуры приложения от повторного использования коммерческих продуктов? Почему иногда проще повторно использовать коммерческий продукт, чем объектную структуру приложения?</a:t>
            </a:r>
          </a:p>
          <a:p>
            <a:pPr marL="0" indent="0">
              <a:buNone/>
            </a:pPr>
            <a:r>
              <a:rPr lang="ru-RU" b="1" dirty="0" smtClean="0"/>
              <a:t>   6</a:t>
            </a:r>
            <a:r>
              <a:rPr lang="ru-RU" b="1" dirty="0"/>
              <a:t>.</a:t>
            </a:r>
            <a:r>
              <a:rPr lang="ru-RU" dirty="0"/>
              <a:t> </a:t>
            </a:r>
            <a:r>
              <a:rPr lang="ru-RU" dirty="0" smtClean="0"/>
              <a:t>На </a:t>
            </a:r>
            <a:r>
              <a:rPr lang="ru-RU" dirty="0"/>
              <a:t>примере семейства приложений по управлению ресурсами (см. рис. 5.7) подумайте, какие методы необходимо добавить или изменить, чтобы можно было делать повторный заказ на отдельные виды ресурсов, если их количество становится меньше некоторой заданной величины.</a:t>
            </a:r>
          </a:p>
          <a:p>
            <a:pPr marL="0" indent="0">
              <a:buNone/>
            </a:pPr>
            <a:r>
              <a:rPr lang="ru-RU" b="1" dirty="0" smtClean="0"/>
              <a:t>   7</a:t>
            </a:r>
            <a:r>
              <a:rPr lang="ru-RU" b="1" dirty="0"/>
              <a:t>.</a:t>
            </a:r>
            <a:r>
              <a:rPr lang="ru-RU" dirty="0"/>
              <a:t> </a:t>
            </a:r>
            <a:r>
              <a:rPr lang="ru-RU" dirty="0" smtClean="0"/>
              <a:t>Почему </a:t>
            </a:r>
            <a:r>
              <a:rPr lang="ru-RU" dirty="0"/>
              <a:t>паттерны – эффективный способ повторного использования в проектировании? Каковы недостатки этого подхода?</a:t>
            </a:r>
          </a:p>
          <a:p>
            <a:pPr marL="0" indent="0">
              <a:buNone/>
            </a:pPr>
            <a:r>
              <a:rPr lang="ru-RU" b="1" dirty="0" smtClean="0"/>
              <a:t>   8</a:t>
            </a:r>
            <a:r>
              <a:rPr lang="ru-RU" b="1" dirty="0"/>
              <a:t>.</a:t>
            </a:r>
            <a:r>
              <a:rPr lang="ru-RU" dirty="0"/>
              <a:t> </a:t>
            </a:r>
            <a:r>
              <a:rPr lang="ru-RU" dirty="0" smtClean="0"/>
              <a:t>Повторное </a:t>
            </a:r>
            <a:r>
              <a:rPr lang="ru-RU" dirty="0"/>
              <a:t>использование увеличивает количество вопросов о собственности, охраняемой авторским и интеллектуальным правом. Если заказчик оплачивает разработчику ПО заказ на разработку какой-либо системы, кто имеет право повторно использовать созданный код? Имеет ли право разработчик использовать этот код в качестве основы для базового компонента? Какими должны быть механизмы оплаты труда разработчика повторно используемых компонентов? Обсудите эти и другие этические вопросы, связанные с повторным использованием программного обеспечения.</a:t>
            </a:r>
          </a:p>
        </p:txBody>
      </p:sp>
    </p:spTree>
    <p:extLst>
      <p:ext uri="{BB962C8B-B14F-4D97-AF65-F5344CB8AC3E}">
        <p14:creationId xmlns:p14="http://schemas.microsoft.com/office/powerpoint/2010/main" val="883071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71475"/>
            <a:ext cx="10515600" cy="514350"/>
          </a:xfrm>
        </p:spPr>
        <p:txBody>
          <a:bodyPr/>
          <a:lstStyle/>
          <a:p>
            <a:pPr marL="0" indent="0" algn="ctr">
              <a:buNone/>
            </a:pPr>
            <a:r>
              <a:rPr lang="ru-RU" b="1" dirty="0"/>
              <a:t>Таблица 5.1. Преимущества повторного использования </a:t>
            </a:r>
            <a:r>
              <a:rPr lang="ru-RU" b="1" dirty="0" smtClean="0"/>
              <a:t>ПО</a:t>
            </a:r>
            <a:endParaRPr lang="ru-RU" dirty="0"/>
          </a:p>
        </p:txBody>
      </p:sp>
      <p:graphicFrame>
        <p:nvGraphicFramePr>
          <p:cNvPr id="5" name="Таблица 4"/>
          <p:cNvGraphicFramePr>
            <a:graphicFrameLocks noGrp="1"/>
          </p:cNvGraphicFramePr>
          <p:nvPr>
            <p:extLst>
              <p:ext uri="{D42A27DB-BD31-4B8C-83A1-F6EECF244321}">
                <p14:modId xmlns:p14="http://schemas.microsoft.com/office/powerpoint/2010/main" val="559081025"/>
              </p:ext>
            </p:extLst>
          </p:nvPr>
        </p:nvGraphicFramePr>
        <p:xfrm>
          <a:off x="998346" y="1414463"/>
          <a:ext cx="10195307" cy="5000625"/>
        </p:xfrm>
        <a:graphic>
          <a:graphicData uri="http://schemas.openxmlformats.org/drawingml/2006/table">
            <a:tbl>
              <a:tblPr/>
              <a:tblGrid>
                <a:gridCol w="2683723">
                  <a:extLst>
                    <a:ext uri="{9D8B030D-6E8A-4147-A177-3AD203B41FA5}">
                      <a16:colId xmlns:a16="http://schemas.microsoft.com/office/drawing/2014/main" val="714947324"/>
                    </a:ext>
                  </a:extLst>
                </a:gridCol>
                <a:gridCol w="7511584">
                  <a:extLst>
                    <a:ext uri="{9D8B030D-6E8A-4147-A177-3AD203B41FA5}">
                      <a16:colId xmlns:a16="http://schemas.microsoft.com/office/drawing/2014/main" val="876365159"/>
                    </a:ext>
                  </a:extLst>
                </a:gridCol>
              </a:tblGrid>
              <a:tr h="267426">
                <a:tc>
                  <a:txBody>
                    <a:bodyPr/>
                    <a:lstStyle/>
                    <a:p>
                      <a:pPr>
                        <a:lnSpc>
                          <a:spcPct val="107000"/>
                        </a:lnSpc>
                        <a:spcAft>
                          <a:spcPts val="800"/>
                        </a:spcAft>
                      </a:pPr>
                      <a:r>
                        <a:rPr lang="ru-RU" sz="16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Преимущество</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37866" marR="3786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800"/>
                        </a:spcAft>
                      </a:pPr>
                      <a:r>
                        <a:rPr lang="ru-RU" sz="16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Описание</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37866" marR="3786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99127941"/>
                  </a:ext>
                </a:extLst>
              </a:tr>
              <a:tr h="2023443">
                <a:tc>
                  <a:txBody>
                    <a:bodyPr/>
                    <a:lstStyle/>
                    <a:p>
                      <a:pPr>
                        <a:lnSpc>
                          <a:spcPct val="107000"/>
                        </a:lnSpc>
                        <a:spcAft>
                          <a:spcPts val="800"/>
                        </a:spcAft>
                      </a:pPr>
                      <a:r>
                        <a:rPr lang="ru-RU"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Повышение надежности</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37866" marR="37866"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07000"/>
                        </a:lnSpc>
                        <a:spcAft>
                          <a:spcPts val="800"/>
                        </a:spcAft>
                      </a:pPr>
                      <a:r>
                        <a:rPr lang="ru-RU"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Компоненты, повторно используемые в других системах, оказываются значительно надежнее новых компонентов. Они протестированы и проверены в разных условиях работы. Ошибки, допущенные при их проектировании и реализации, обнаружены и устранены еще при первом их применении. Поэтому повторное использование компонентов сокращает общее количество ошибок в системе</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600" dirty="0">
                          <a:effectLst/>
                          <a:latin typeface="Calibri" panose="020F0502020204030204" pitchFamily="34" charset="0"/>
                          <a:ea typeface="Calibri" panose="020F0502020204030204" pitchFamily="34" charset="0"/>
                          <a:cs typeface="Times New Roman" panose="02020603050405020304" pitchFamily="18" charset="0"/>
                        </a:rPr>
                        <a:t> </a:t>
                      </a:r>
                    </a:p>
                  </a:txBody>
                  <a:tcPr marL="37866" marR="37866"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728798890"/>
                  </a:ext>
                </a:extLst>
              </a:tr>
              <a:tr h="1488591">
                <a:tc>
                  <a:txBody>
                    <a:bodyPr/>
                    <a:lstStyle/>
                    <a:p>
                      <a:pPr>
                        <a:lnSpc>
                          <a:spcPct val="107000"/>
                        </a:lnSpc>
                        <a:spcAft>
                          <a:spcPts val="800"/>
                        </a:spcAft>
                      </a:pPr>
                      <a:r>
                        <a:rPr lang="ru-RU"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Уменьшение проектных рисков</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37866" marR="37866" marT="0" marB="0">
                    <a:lnL>
                      <a:noFill/>
                    </a:lnL>
                    <a:lnR>
                      <a:noFill/>
                    </a:lnR>
                    <a:lnT>
                      <a:noFill/>
                    </a:lnT>
                    <a:lnB>
                      <a:noFill/>
                    </a:lnB>
                    <a:solidFill>
                      <a:srgbClr val="FFFFFF"/>
                    </a:solidFill>
                  </a:tcPr>
                </a:tc>
                <a:tc>
                  <a:txBody>
                    <a:bodyPr/>
                    <a:lstStyle/>
                    <a:p>
                      <a:pPr>
                        <a:lnSpc>
                          <a:spcPct val="107000"/>
                        </a:lnSpc>
                        <a:spcAft>
                          <a:spcPts val="800"/>
                        </a:spcAft>
                      </a:pPr>
                      <a:r>
                        <a:rPr lang="ru-RU"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Для уже существующих компонентов можно более точно прогнозировать расходы, связанные с их повторным использованием, чем расходы, необходимые на их разработку. Такой прогноз – важный фактор администрирования проекта, так как позволяет уменьшить неточности при предварительной оценке сметы проекта</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600">
                          <a:effectLst/>
                          <a:latin typeface="Calibri" panose="020F0502020204030204" pitchFamily="34" charset="0"/>
                          <a:ea typeface="Calibri" panose="020F0502020204030204" pitchFamily="34" charset="0"/>
                          <a:cs typeface="Times New Roman" panose="02020603050405020304" pitchFamily="18" charset="0"/>
                        </a:rPr>
                        <a:t> </a:t>
                      </a:r>
                    </a:p>
                  </a:txBody>
                  <a:tcPr marL="37866" marR="37866" marT="0" marB="0">
                    <a:lnL>
                      <a:noFill/>
                    </a:lnL>
                    <a:lnR>
                      <a:noFill/>
                    </a:lnR>
                    <a:lnT>
                      <a:noFill/>
                    </a:lnT>
                    <a:lnB>
                      <a:noFill/>
                    </a:lnB>
                    <a:solidFill>
                      <a:srgbClr val="FFFFFF"/>
                    </a:solidFill>
                  </a:tcPr>
                </a:tc>
                <a:extLst>
                  <a:ext uri="{0D108BD9-81ED-4DB2-BD59-A6C34878D82A}">
                    <a16:rowId xmlns:a16="http://schemas.microsoft.com/office/drawing/2014/main" val="998067963"/>
                  </a:ext>
                </a:extLst>
              </a:tr>
              <a:tr h="1221165">
                <a:tc>
                  <a:txBody>
                    <a:bodyPr/>
                    <a:lstStyle/>
                    <a:p>
                      <a:pPr>
                        <a:lnSpc>
                          <a:spcPct val="107000"/>
                        </a:lnSpc>
                        <a:spcAft>
                          <a:spcPts val="800"/>
                        </a:spcAft>
                      </a:pPr>
                      <a:r>
                        <a:rPr lang="ru-RU"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Эффективное использование специалистов</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37866" marR="37866" marT="0" marB="0">
                    <a:lnL>
                      <a:noFill/>
                    </a:lnL>
                    <a:lnR>
                      <a:noFill/>
                    </a:lnR>
                    <a:lnT>
                      <a:noFill/>
                    </a:lnT>
                    <a:lnB>
                      <a:noFill/>
                    </a:lnB>
                    <a:solidFill>
                      <a:srgbClr val="FFFFFF"/>
                    </a:solidFill>
                  </a:tcPr>
                </a:tc>
                <a:tc>
                  <a:txBody>
                    <a:bodyPr/>
                    <a:lstStyle/>
                    <a:p>
                      <a:pPr>
                        <a:lnSpc>
                          <a:spcPct val="107000"/>
                        </a:lnSpc>
                        <a:spcAft>
                          <a:spcPts val="800"/>
                        </a:spcAft>
                      </a:pPr>
                      <a:r>
                        <a:rPr lang="ru-RU"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Часть специалистов, выполняющих одинаковую работу в разных проектах, может заниматься разработкой компонентов для их дальнейшего повторного использования, эффективно применяя накопленные ранее знания</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600" dirty="0">
                          <a:effectLst/>
                          <a:latin typeface="Calibri" panose="020F0502020204030204" pitchFamily="34" charset="0"/>
                          <a:ea typeface="Calibri" panose="020F0502020204030204" pitchFamily="34" charset="0"/>
                          <a:cs typeface="Times New Roman" panose="02020603050405020304" pitchFamily="18" charset="0"/>
                        </a:rPr>
                        <a:t> </a:t>
                      </a:r>
                    </a:p>
                  </a:txBody>
                  <a:tcPr marL="37866" marR="37866" marT="0" marB="0">
                    <a:lnL>
                      <a:noFill/>
                    </a:lnL>
                    <a:lnR>
                      <a:noFill/>
                    </a:lnR>
                    <a:lnT>
                      <a:noFill/>
                    </a:lnT>
                    <a:lnB>
                      <a:noFill/>
                    </a:lnB>
                    <a:solidFill>
                      <a:srgbClr val="FFFFFF"/>
                    </a:solidFill>
                  </a:tcPr>
                </a:tc>
                <a:extLst>
                  <a:ext uri="{0D108BD9-81ED-4DB2-BD59-A6C34878D82A}">
                    <a16:rowId xmlns:a16="http://schemas.microsoft.com/office/drawing/2014/main" val="1848132633"/>
                  </a:ext>
                </a:extLst>
              </a:tr>
            </a:tbl>
          </a:graphicData>
        </a:graphic>
      </p:graphicFrame>
    </p:spTree>
    <p:extLst>
      <p:ext uri="{BB962C8B-B14F-4D97-AF65-F5344CB8AC3E}">
        <p14:creationId xmlns:p14="http://schemas.microsoft.com/office/powerpoint/2010/main" val="24340406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Таблица 4"/>
          <p:cNvGraphicFramePr>
            <a:graphicFrameLocks noGrp="1"/>
          </p:cNvGraphicFramePr>
          <p:nvPr>
            <p:extLst>
              <p:ext uri="{D42A27DB-BD31-4B8C-83A1-F6EECF244321}">
                <p14:modId xmlns:p14="http://schemas.microsoft.com/office/powerpoint/2010/main" val="3825940655"/>
              </p:ext>
            </p:extLst>
          </p:nvPr>
        </p:nvGraphicFramePr>
        <p:xfrm>
          <a:off x="704849" y="1945482"/>
          <a:ext cx="10687673" cy="3498062"/>
        </p:xfrm>
        <a:graphic>
          <a:graphicData uri="http://schemas.openxmlformats.org/drawingml/2006/table">
            <a:tbl>
              <a:tblPr/>
              <a:tblGrid>
                <a:gridCol w="2813329">
                  <a:extLst>
                    <a:ext uri="{9D8B030D-6E8A-4147-A177-3AD203B41FA5}">
                      <a16:colId xmlns:a16="http://schemas.microsoft.com/office/drawing/2014/main" val="380584419"/>
                    </a:ext>
                  </a:extLst>
                </a:gridCol>
                <a:gridCol w="7874344">
                  <a:extLst>
                    <a:ext uri="{9D8B030D-6E8A-4147-A177-3AD203B41FA5}">
                      <a16:colId xmlns:a16="http://schemas.microsoft.com/office/drawing/2014/main" val="1411787840"/>
                    </a:ext>
                  </a:extLst>
                </a:gridCol>
              </a:tblGrid>
              <a:tr h="2389098">
                <a:tc>
                  <a:txBody>
                    <a:bodyPr/>
                    <a:lstStyle/>
                    <a:p>
                      <a:pPr>
                        <a:lnSpc>
                          <a:spcPct val="107000"/>
                        </a:lnSpc>
                        <a:spcAft>
                          <a:spcPts val="800"/>
                        </a:spcAft>
                      </a:pPr>
                      <a:r>
                        <a:rPr lang="ru-RU" sz="1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Соблюдение стандартов</a:t>
                      </a:r>
                      <a:endParaRPr lang="ru-RU" sz="1700">
                        <a:effectLst/>
                        <a:latin typeface="Calibri" panose="020F0502020204030204" pitchFamily="34" charset="0"/>
                        <a:ea typeface="Calibri" panose="020F0502020204030204" pitchFamily="34" charset="0"/>
                        <a:cs typeface="Times New Roman" panose="02020603050405020304" pitchFamily="18" charset="0"/>
                      </a:endParaRPr>
                    </a:p>
                  </a:txBody>
                  <a:tcPr marL="39694" marR="39694" marT="0" marB="0">
                    <a:lnL>
                      <a:noFill/>
                    </a:lnL>
                    <a:lnR>
                      <a:noFill/>
                    </a:lnR>
                    <a:lnT>
                      <a:noFill/>
                    </a:lnT>
                    <a:lnB>
                      <a:noFill/>
                    </a:lnB>
                    <a:solidFill>
                      <a:srgbClr val="FFFFFF"/>
                    </a:solidFill>
                  </a:tcPr>
                </a:tc>
                <a:tc>
                  <a:txBody>
                    <a:bodyPr/>
                    <a:lstStyle/>
                    <a:p>
                      <a:pPr>
                        <a:lnSpc>
                          <a:spcPct val="107000"/>
                        </a:lnSpc>
                        <a:spcAft>
                          <a:spcPts val="800"/>
                        </a:spcAft>
                      </a:pPr>
                      <a:r>
                        <a:rPr lang="ru-RU" sz="1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Некоторые стандарты, такие как стандарты интерфейса пользователя, можно реализовать в виде набора стандартных компонентов. Например, можно разработать повторно используемые компоненты для реализации различных меню пользовательского интерфейса. Все приложения предоставляют меню пользователям в одном формате. Использование стандартного пользовательского интерфейса повышает надежность систем, так как, работая со знакомым интерфейсом, пользователи совершают меньше ошибок</a:t>
                      </a:r>
                      <a:endParaRPr lang="ru-RU" sz="17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700">
                          <a:effectLst/>
                          <a:latin typeface="Calibri" panose="020F0502020204030204" pitchFamily="34" charset="0"/>
                          <a:ea typeface="Calibri" panose="020F0502020204030204" pitchFamily="34" charset="0"/>
                          <a:cs typeface="Times New Roman" panose="02020603050405020304" pitchFamily="18" charset="0"/>
                        </a:rPr>
                        <a:t> </a:t>
                      </a:r>
                    </a:p>
                  </a:txBody>
                  <a:tcPr marL="39694" marR="39694" marT="0" marB="0">
                    <a:lnL>
                      <a:noFill/>
                    </a:lnL>
                    <a:lnR>
                      <a:noFill/>
                    </a:lnR>
                    <a:lnT>
                      <a:noFill/>
                    </a:lnT>
                    <a:lnB>
                      <a:noFill/>
                    </a:lnB>
                    <a:solidFill>
                      <a:srgbClr val="FFFFFF"/>
                    </a:solidFill>
                  </a:tcPr>
                </a:tc>
                <a:extLst>
                  <a:ext uri="{0D108BD9-81ED-4DB2-BD59-A6C34878D82A}">
                    <a16:rowId xmlns:a16="http://schemas.microsoft.com/office/drawing/2014/main" val="771719573"/>
                  </a:ext>
                </a:extLst>
              </a:tr>
              <a:tr h="1108958">
                <a:tc>
                  <a:txBody>
                    <a:bodyPr/>
                    <a:lstStyle/>
                    <a:p>
                      <a:pPr>
                        <a:lnSpc>
                          <a:spcPct val="107000"/>
                        </a:lnSpc>
                        <a:spcAft>
                          <a:spcPts val="800"/>
                        </a:spcAft>
                      </a:pPr>
                      <a:r>
                        <a:rPr lang="ru-RU" sz="1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Ускорение разработки</a:t>
                      </a:r>
                      <a:endParaRPr lang="ru-RU" sz="1700">
                        <a:effectLst/>
                        <a:latin typeface="Calibri" panose="020F0502020204030204" pitchFamily="34" charset="0"/>
                        <a:ea typeface="Calibri" panose="020F0502020204030204" pitchFamily="34" charset="0"/>
                        <a:cs typeface="Times New Roman" panose="02020603050405020304" pitchFamily="18" charset="0"/>
                      </a:endParaRPr>
                    </a:p>
                  </a:txBody>
                  <a:tcPr marL="39694" marR="39694"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800"/>
                        </a:spcAft>
                      </a:pPr>
                      <a:r>
                        <a:rPr lang="ru-RU" sz="17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Часто для успешного продвижения системы на рынке необходимо как можно более раннее ее появление, причем независимо от полной стоимости ее создания. Повторное использование компонентов ускоряет создание систем, так как сокращается время на их разработку и тестирование</a:t>
                      </a:r>
                      <a:endParaRPr lang="ru-RU"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39694" marR="39694"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99955848"/>
                  </a:ext>
                </a:extLst>
              </a:tr>
            </a:tbl>
          </a:graphicData>
        </a:graphic>
      </p:graphicFrame>
      <p:graphicFrame>
        <p:nvGraphicFramePr>
          <p:cNvPr id="7" name="Таблица 6"/>
          <p:cNvGraphicFramePr>
            <a:graphicFrameLocks noGrp="1"/>
          </p:cNvGraphicFramePr>
          <p:nvPr>
            <p:extLst>
              <p:ext uri="{D42A27DB-BD31-4B8C-83A1-F6EECF244321}">
                <p14:modId xmlns:p14="http://schemas.microsoft.com/office/powerpoint/2010/main" val="4279722437"/>
              </p:ext>
            </p:extLst>
          </p:nvPr>
        </p:nvGraphicFramePr>
        <p:xfrm>
          <a:off x="704853" y="1668241"/>
          <a:ext cx="10687669" cy="277241"/>
        </p:xfrm>
        <a:graphic>
          <a:graphicData uri="http://schemas.openxmlformats.org/drawingml/2006/table">
            <a:tbl>
              <a:tblPr/>
              <a:tblGrid>
                <a:gridCol w="2813328">
                  <a:extLst>
                    <a:ext uri="{9D8B030D-6E8A-4147-A177-3AD203B41FA5}">
                      <a16:colId xmlns:a16="http://schemas.microsoft.com/office/drawing/2014/main" val="3545275150"/>
                    </a:ext>
                  </a:extLst>
                </a:gridCol>
                <a:gridCol w="7874341">
                  <a:extLst>
                    <a:ext uri="{9D8B030D-6E8A-4147-A177-3AD203B41FA5}">
                      <a16:colId xmlns:a16="http://schemas.microsoft.com/office/drawing/2014/main" val="2431571566"/>
                    </a:ext>
                  </a:extLst>
                </a:gridCol>
              </a:tblGrid>
              <a:tr h="267936">
                <a:tc>
                  <a:txBody>
                    <a:bodyPr/>
                    <a:lstStyle/>
                    <a:p>
                      <a:pPr>
                        <a:lnSpc>
                          <a:spcPct val="107000"/>
                        </a:lnSpc>
                        <a:spcAft>
                          <a:spcPts val="800"/>
                        </a:spcAft>
                      </a:pPr>
                      <a:r>
                        <a:rPr lang="ru-RU" sz="17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Преимущество</a:t>
                      </a:r>
                      <a:endParaRPr lang="ru-RU" sz="1700">
                        <a:effectLst/>
                        <a:latin typeface="Calibri" panose="020F0502020204030204" pitchFamily="34" charset="0"/>
                        <a:ea typeface="Calibri" panose="020F0502020204030204" pitchFamily="34" charset="0"/>
                        <a:cs typeface="Times New Roman" panose="02020603050405020304" pitchFamily="18" charset="0"/>
                      </a:endParaRPr>
                    </a:p>
                  </a:txBody>
                  <a:tcPr marL="39694" marR="3969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800"/>
                        </a:spcAft>
                      </a:pPr>
                      <a:r>
                        <a:rPr lang="ru-RU" sz="17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Описание</a:t>
                      </a:r>
                      <a:endParaRPr lang="ru-RU"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39694" marR="3969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47588061"/>
                  </a:ext>
                </a:extLst>
              </a:tr>
            </a:tbl>
          </a:graphicData>
        </a:graphic>
      </p:graphicFrame>
    </p:spTree>
    <p:extLst>
      <p:ext uri="{BB962C8B-B14F-4D97-AF65-F5344CB8AC3E}">
        <p14:creationId xmlns:p14="http://schemas.microsoft.com/office/powerpoint/2010/main" val="42857791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00074"/>
            <a:ext cx="10515600" cy="5857875"/>
          </a:xfrm>
        </p:spPr>
        <p:txBody>
          <a:bodyPr>
            <a:normAutofit fontScale="85000" lnSpcReduction="10000"/>
          </a:bodyPr>
          <a:lstStyle/>
          <a:p>
            <a:pPr marL="0" indent="0">
              <a:buNone/>
            </a:pPr>
            <a:r>
              <a:rPr lang="ru-RU" dirty="0" smtClean="0"/>
              <a:t>   Для </a:t>
            </a:r>
            <a:r>
              <a:rPr lang="ru-RU" dirty="0"/>
              <a:t>успешного проектирования и разработки ПО с повторным использованием компонентов должны выполняться три основных условия.</a:t>
            </a:r>
          </a:p>
          <a:p>
            <a:pPr marL="0" indent="0">
              <a:buNone/>
            </a:pPr>
            <a:r>
              <a:rPr lang="ru-RU" dirty="0"/>
              <a:t> </a:t>
            </a:r>
          </a:p>
          <a:p>
            <a:pPr marL="514350" indent="-514350">
              <a:buFont typeface="+mj-lt"/>
              <a:buAutoNum type="arabicPeriod"/>
            </a:pPr>
            <a:r>
              <a:rPr lang="ru-RU" dirty="0" smtClean="0"/>
              <a:t>Возможность </a:t>
            </a:r>
            <a:r>
              <a:rPr lang="ru-RU" dirty="0"/>
              <a:t>поиска необходимых системных компонентов. В организациях должен быть каталог документированных компонентов, предназначенных для повторного использования, который обеспечивал бы быстрый поиск нужных компонентов.</a:t>
            </a:r>
          </a:p>
          <a:p>
            <a:pPr marL="514350" indent="-514350">
              <a:buFont typeface="+mj-lt"/>
              <a:buAutoNum type="arabicPeriod"/>
            </a:pPr>
            <a:r>
              <a:rPr lang="ru-RU" dirty="0" smtClean="0"/>
              <a:t>При </a:t>
            </a:r>
            <a:r>
              <a:rPr lang="ru-RU" dirty="0"/>
              <a:t>повторном использовании необходимо удостовериться, что поведение компонентов предсказуемо и надежно. В идеале все компоненты, представленные в каталоге, должны быть сертифицированы, чтобы подтвердить соответствие определенным стандартам качества.</a:t>
            </a:r>
          </a:p>
          <a:p>
            <a:pPr marL="514350" indent="-514350">
              <a:buFont typeface="+mj-lt"/>
              <a:buAutoNum type="arabicPeriod"/>
            </a:pPr>
            <a:r>
              <a:rPr lang="ru-RU" dirty="0" smtClean="0"/>
              <a:t>На </a:t>
            </a:r>
            <a:r>
              <a:rPr lang="ru-RU" dirty="0"/>
              <a:t>каждый компонент должна быть соответствующая документация, цель которой – помочь разработчику получить нужную информацию о компоненте и адаптировать его к новому приложению. В документации должна содержаться информация о том, где используется данный компонент, и другие вопросы, которые могут возникнуть при повторном использовании компонента.</a:t>
            </a:r>
          </a:p>
        </p:txBody>
      </p:sp>
    </p:spTree>
    <p:extLst>
      <p:ext uri="{BB962C8B-B14F-4D97-AF65-F5344CB8AC3E}">
        <p14:creationId xmlns:p14="http://schemas.microsoft.com/office/powerpoint/2010/main" val="42733592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52500" y="1385888"/>
            <a:ext cx="10515600" cy="4200525"/>
          </a:xfrm>
        </p:spPr>
        <p:txBody>
          <a:bodyPr/>
          <a:lstStyle/>
          <a:p>
            <a:pPr marL="0" indent="0">
              <a:buNone/>
            </a:pPr>
            <a:r>
              <a:rPr lang="ru-RU" dirty="0" smtClean="0"/>
              <a:t>   Успешное </a:t>
            </a:r>
            <a:r>
              <a:rPr lang="ru-RU" dirty="0"/>
              <a:t>использование компонентов в приложениях </a:t>
            </a:r>
            <a:r>
              <a:rPr lang="en-US" dirty="0"/>
              <a:t>Visual Basic</a:t>
            </a:r>
            <a:r>
              <a:rPr lang="ru-RU" dirty="0"/>
              <a:t>, </a:t>
            </a:r>
            <a:r>
              <a:rPr lang="en-US" dirty="0"/>
              <a:t>Visual</a:t>
            </a:r>
            <a:r>
              <a:rPr lang="ru-RU" dirty="0"/>
              <a:t> C++ и </a:t>
            </a:r>
            <a:r>
              <a:rPr lang="en-US" dirty="0"/>
              <a:t>Java</a:t>
            </a:r>
            <a:r>
              <a:rPr lang="ru-RU" dirty="0"/>
              <a:t> продемонстрировало важность повторного использования. Разработка ПО, основанная на повторном использовании компонентов, становится широко распространенным рентабельным подходом к разработке программных продуктов.</a:t>
            </a:r>
          </a:p>
          <a:p>
            <a:pPr marL="0" indent="0">
              <a:buNone/>
            </a:pPr>
            <a:r>
              <a:rPr lang="ru-RU" dirty="0" smtClean="0"/>
              <a:t>   Вместе </a:t>
            </a:r>
            <a:r>
              <a:rPr lang="ru-RU" dirty="0"/>
              <a:t>с тем подходу к разработке ПО с повторным использованием компонентов присущ ряд недостатков и проблем (табл. 5.2), которые препятствуют запланированному сокращению расходов на разработку проекта.</a:t>
            </a:r>
          </a:p>
          <a:p>
            <a:pPr marL="0" indent="0">
              <a:buNone/>
            </a:pPr>
            <a:endParaRPr lang="ru-RU" dirty="0"/>
          </a:p>
        </p:txBody>
      </p:sp>
    </p:spTree>
    <p:extLst>
      <p:ext uri="{BB962C8B-B14F-4D97-AF65-F5344CB8AC3E}">
        <p14:creationId xmlns:p14="http://schemas.microsoft.com/office/powerpoint/2010/main" val="3709538372"/>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TotalTime>
  <Words>5095</Words>
  <Application>Microsoft Office PowerPoint</Application>
  <PresentationFormat>Широкоэкранный</PresentationFormat>
  <Paragraphs>252</Paragraphs>
  <Slides>52</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52</vt:i4>
      </vt:variant>
    </vt:vector>
  </HeadingPairs>
  <TitlesOfParts>
    <vt:vector size="57" baseType="lpstr">
      <vt:lpstr>Arial</vt:lpstr>
      <vt:lpstr>Calibri</vt:lpstr>
      <vt:lpstr>Calibri Light</vt:lpstr>
      <vt:lpstr>Times New Roman</vt:lpstr>
      <vt:lpstr>Тема Office</vt:lpstr>
      <vt:lpstr>Проектирование с повторным использованием компонентов</vt:lpstr>
      <vt:lpstr>Цели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1. Покомпонентная разработка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1.1. Объектные структуры приложений</vt:lpstr>
      <vt:lpstr>Презентация PowerPoint</vt:lpstr>
      <vt:lpstr>Презентация PowerPoint</vt:lpstr>
      <vt:lpstr>Презентация PowerPoint</vt:lpstr>
      <vt:lpstr>Презентация PowerPoint</vt:lpstr>
      <vt:lpstr>1.2. Повторное использование коммерческих программных продуктов</vt:lpstr>
      <vt:lpstr>Презентация PowerPoint</vt:lpstr>
      <vt:lpstr>Презентация PowerPoint</vt:lpstr>
      <vt:lpstr>Презентация PowerPoint</vt:lpstr>
      <vt:lpstr>1.3. Разработка повторно используемых компонентов</vt:lpstr>
      <vt:lpstr>Презентация PowerPoint</vt:lpstr>
      <vt:lpstr>2. Семейства приложений</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3. Проектные паттерны</vt:lpstr>
      <vt:lpstr>Презентация PowerPoint</vt:lpstr>
      <vt:lpstr>Презентация PowerPoint</vt:lpstr>
      <vt:lpstr>Презентация PowerPoint</vt:lpstr>
      <vt:lpstr>Презентация PowerPoint</vt:lpstr>
      <vt:lpstr>Презентация PowerPoint</vt:lpstr>
      <vt:lpstr>КЛЮЧЕВЫЕ ПОНЯТИЯ</vt:lpstr>
      <vt:lpstr>Презентация PowerPoint</vt:lpstr>
      <vt:lpstr>Упражнения</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Проектирование с повторным использованием компонентов</dc:title>
  <dc:creator>User</dc:creator>
  <cp:lastModifiedBy>User</cp:lastModifiedBy>
  <cp:revision>13</cp:revision>
  <dcterms:created xsi:type="dcterms:W3CDTF">2020-02-12T09:34:22Z</dcterms:created>
  <dcterms:modified xsi:type="dcterms:W3CDTF">2020-02-12T11:11:18Z</dcterms:modified>
</cp:coreProperties>
</file>