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805671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128512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272849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76669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236711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56A577F-FFA9-46A2-8CA2-8D79D4D16C1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287090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56A577F-FFA9-46A2-8CA2-8D79D4D16C1C}" type="datetimeFigureOut">
              <a:rPr lang="ru-RU" smtClean="0"/>
              <a:t>05.02.2020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19345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56A577F-FFA9-46A2-8CA2-8D79D4D16C1C}" type="datetimeFigureOut">
              <a:rPr lang="ru-RU" smtClean="0"/>
              <a:t>05.02.2020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185257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56A577F-FFA9-46A2-8CA2-8D79D4D16C1C}" type="datetimeFigureOut">
              <a:rPr lang="ru-RU" smtClean="0"/>
              <a:t>05.02.2020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108140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56A577F-FFA9-46A2-8CA2-8D79D4D16C1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3868603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56A577F-FFA9-46A2-8CA2-8D79D4D16C1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F17760-5398-4DAD-8A9E-BDB8145748A0}" type="slidenum">
              <a:rPr lang="ru-RU" smtClean="0"/>
              <a:t>‹#›</a:t>
            </a:fld>
            <a:endParaRPr lang="ru-RU"/>
          </a:p>
        </p:txBody>
      </p:sp>
    </p:spTree>
    <p:extLst>
      <p:ext uri="{BB962C8B-B14F-4D97-AF65-F5344CB8AC3E}">
        <p14:creationId xmlns:p14="http://schemas.microsoft.com/office/powerpoint/2010/main" val="16673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577F-FFA9-46A2-8CA2-8D79D4D16C1C}" type="datetimeFigureOut">
              <a:rPr lang="ru-RU" smtClean="0"/>
              <a:t>05.02.2020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17760-5398-4DAD-8A9E-BDB8145748A0}" type="slidenum">
              <a:rPr lang="ru-RU" smtClean="0"/>
              <a:t>‹#›</a:t>
            </a:fld>
            <a:endParaRPr lang="ru-RU"/>
          </a:p>
        </p:txBody>
      </p:sp>
    </p:spTree>
    <p:extLst>
      <p:ext uri="{BB962C8B-B14F-4D97-AF65-F5344CB8AC3E}">
        <p14:creationId xmlns:p14="http://schemas.microsoft.com/office/powerpoint/2010/main" val="3911446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38287" y="2065338"/>
            <a:ext cx="9144000" cy="2387600"/>
          </a:xfrm>
        </p:spPr>
        <p:txBody>
          <a:bodyPr/>
          <a:lstStyle/>
          <a:p>
            <a:r>
              <a:rPr lang="ru-RU" dirty="0"/>
              <a:t>Архитектура распределенных систем</a:t>
            </a:r>
          </a:p>
        </p:txBody>
      </p:sp>
    </p:spTree>
    <p:extLst>
      <p:ext uri="{BB962C8B-B14F-4D97-AF65-F5344CB8AC3E}">
        <p14:creationId xmlns:p14="http://schemas.microsoft.com/office/powerpoint/2010/main" val="2576055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10000"/>
          </a:bodyPr>
          <a:lstStyle/>
          <a:p>
            <a:pPr marL="0" indent="0">
              <a:buNone/>
            </a:pPr>
            <a:r>
              <a:rPr lang="ru-RU" dirty="0" smtClean="0"/>
              <a:t>   Задача </a:t>
            </a:r>
            <a:r>
              <a:rPr lang="ru-RU" dirty="0"/>
              <a:t>разработчиков распределенных систем – спроектировать программное или аппаратное обеспечение так, чтобы предоставить все необходимые характеристики распределенной системы. А для этого требуется знать преимущества и недостатки различных архитектур распределенных систем. Здесь выделяется два родственных типа архитектур распределенных систем.</a:t>
            </a:r>
          </a:p>
          <a:p>
            <a:pPr marL="0" indent="0">
              <a:buNone/>
            </a:pPr>
            <a:r>
              <a:rPr lang="ru-RU" dirty="0"/>
              <a:t> </a:t>
            </a:r>
          </a:p>
          <a:p>
            <a:pPr marL="514350" indent="-514350">
              <a:buFont typeface="+mj-lt"/>
              <a:buAutoNum type="arabicPeriod"/>
            </a:pPr>
            <a:r>
              <a:rPr lang="ru-RU" i="1" dirty="0" smtClean="0"/>
              <a:t>Архитектура </a:t>
            </a:r>
            <a:r>
              <a:rPr lang="ru-RU" i="1" dirty="0"/>
              <a:t>клиент/сервер. </a:t>
            </a:r>
            <a:r>
              <a:rPr lang="ru-RU" dirty="0"/>
              <a:t>В этой модели систему можно представить, как набор сервисов, предоставляемых серверами клиентам. В таких системах серверы и клиенты значительно отличаются друг от друга.</a:t>
            </a:r>
          </a:p>
          <a:p>
            <a:pPr marL="514350" indent="-514350">
              <a:buFont typeface="+mj-lt"/>
              <a:buAutoNum type="arabicPeriod"/>
            </a:pPr>
            <a:r>
              <a:rPr lang="ru-RU" i="1" dirty="0" smtClean="0"/>
              <a:t>Архитектура </a:t>
            </a:r>
            <a:r>
              <a:rPr lang="ru-RU" i="1" dirty="0"/>
              <a:t>распределенных объектов. </a:t>
            </a:r>
            <a:r>
              <a:rPr lang="ru-RU" dirty="0"/>
              <a:t>В этом случае между серверами и клиентами нет различий и систему можно представить, как набор взаимодействующих объектов, местоположение которых не имеет особого значения. Между поставщиком сервисов и их пользователями не существует различий.</a:t>
            </a:r>
          </a:p>
          <a:p>
            <a:endParaRPr lang="ru-RU" dirty="0"/>
          </a:p>
        </p:txBody>
      </p:sp>
    </p:spTree>
    <p:extLst>
      <p:ext uri="{BB962C8B-B14F-4D97-AF65-F5344CB8AC3E}">
        <p14:creationId xmlns:p14="http://schemas.microsoft.com/office/powerpoint/2010/main" val="115446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562600"/>
          </a:xfrm>
        </p:spPr>
        <p:txBody>
          <a:bodyPr>
            <a:normAutofit fontScale="77500" lnSpcReduction="20000"/>
          </a:bodyPr>
          <a:lstStyle/>
          <a:p>
            <a:pPr marL="0" indent="0">
              <a:buNone/>
            </a:pPr>
            <a:r>
              <a:rPr lang="ru-RU" dirty="0" smtClean="0"/>
              <a:t>   В </a:t>
            </a:r>
            <a:r>
              <a:rPr lang="ru-RU" dirty="0"/>
              <a:t>распределенной системе разные системные компоненты могут быть реализованы на разных языках программирования и выполняться на разных типах процессоров. Модели данных, представление информации и протоколы взаимодействия – все это не обязательно будет однотипным в распределенной системе. Следовательно, для распределенных систем необходимо такое программное обеспечение, которое могло бы управлять этими разнотипными частями и гарантировать взаимодействие и обмен данными между ними. </a:t>
            </a:r>
            <a:r>
              <a:rPr lang="ru-RU" i="1" dirty="0"/>
              <a:t>Промежуточное программное обеспечение </a:t>
            </a:r>
            <a:r>
              <a:rPr lang="ru-RU" dirty="0"/>
              <a:t>относится именно к такому классу ПО. Оно находится как бы посередине между разными частями распределенных компонентов системы.</a:t>
            </a:r>
          </a:p>
          <a:p>
            <a:pPr marL="0" indent="0">
              <a:buNone/>
            </a:pPr>
            <a:r>
              <a:rPr lang="ru-RU" dirty="0" smtClean="0"/>
              <a:t>   Как </a:t>
            </a:r>
            <a:r>
              <a:rPr lang="ru-RU" dirty="0"/>
              <a:t>правило, такое ПО составляется из готовых компонентов и не требует от разработчиков специальных доработок. В качестве примеров промежуточного ПО можно привести программы управления взаимодействием с базами данных, менеджеры транзакций, преобразователи данных, коммуникационные инспекторы и др. Далее в </a:t>
            </a:r>
            <a:r>
              <a:rPr lang="ru-RU" dirty="0" smtClean="0"/>
              <a:t>лекции </a:t>
            </a:r>
            <a:r>
              <a:rPr lang="ru-RU" dirty="0"/>
              <a:t>будет описана структура распределенных систем как класс промежуточного ПО.</a:t>
            </a:r>
          </a:p>
          <a:p>
            <a:pPr marL="0" indent="0">
              <a:buNone/>
            </a:pPr>
            <a:r>
              <a:rPr lang="ru-RU" dirty="0" smtClean="0"/>
              <a:t>   Распределенные </a:t>
            </a:r>
            <a:r>
              <a:rPr lang="ru-RU" dirty="0"/>
              <a:t>системы обычно разрабатываются на основе объектно-ориентированного подхода. Эти системы создаются из слабо интегрированных частей, каждая из которых может непосредственно взаимодействовать как с пользователем, так и с другими частями системы. Эти части по возможности должны реагировать на независимые события. Программные объекты, построенные на основе таких принципов, являются естественными компонентами распределенных систем</a:t>
            </a:r>
            <a:r>
              <a:rPr lang="ru-RU" dirty="0" smtClean="0"/>
              <a:t>.</a:t>
            </a:r>
            <a:endParaRPr lang="ru-RU" dirty="0"/>
          </a:p>
        </p:txBody>
      </p:sp>
    </p:spTree>
    <p:extLst>
      <p:ext uri="{BB962C8B-B14F-4D97-AF65-F5344CB8AC3E}">
        <p14:creationId xmlns:p14="http://schemas.microsoft.com/office/powerpoint/2010/main" val="893567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20725"/>
          </a:xfrm>
        </p:spPr>
        <p:txBody>
          <a:bodyPr/>
          <a:lstStyle/>
          <a:p>
            <a:pPr algn="ctr"/>
            <a:r>
              <a:rPr lang="ru-RU" b="1" dirty="0" smtClean="0"/>
              <a:t>1</a:t>
            </a:r>
            <a:r>
              <a:rPr lang="ru-RU" b="1" dirty="0"/>
              <a:t>. Многопроцессорная </a:t>
            </a:r>
            <a:r>
              <a:rPr lang="ru-RU" b="1" dirty="0" smtClean="0"/>
              <a:t>архитектура</a:t>
            </a:r>
            <a:endParaRPr lang="ru-RU" dirty="0"/>
          </a:p>
        </p:txBody>
      </p:sp>
      <p:sp>
        <p:nvSpPr>
          <p:cNvPr id="3" name="Объект 2"/>
          <p:cNvSpPr>
            <a:spLocks noGrp="1"/>
          </p:cNvSpPr>
          <p:nvPr>
            <p:ph idx="1"/>
          </p:nvPr>
        </p:nvSpPr>
        <p:spPr>
          <a:xfrm>
            <a:off x="838200" y="1085850"/>
            <a:ext cx="10515600" cy="5091113"/>
          </a:xfrm>
        </p:spPr>
        <p:txBody>
          <a:bodyPr>
            <a:normAutofit fontScale="77500" lnSpcReduction="20000"/>
          </a:bodyPr>
          <a:lstStyle/>
          <a:p>
            <a:pPr marL="0" indent="0">
              <a:buNone/>
            </a:pPr>
            <a:r>
              <a:rPr lang="ru-RU" dirty="0" smtClean="0"/>
              <a:t>   Самой </a:t>
            </a:r>
            <a:r>
              <a:rPr lang="ru-RU" dirty="0"/>
              <a:t>простой распределенной системой является многопроцессорная система. Она состоит из множества различных процессов, которые могут (но не обязательно) выполняться на разных процессорах. Данная модель часто используется в больших системах реального времени. Эти системы собирают информацию, принимают на ее основе решения и отправляют сигналы исполнительному механизму, который изменяет системное окружение. В принципе все процессы, связанные со сбором информации, принятием решений и управлением исполнительным механизмом, могут выполняться на одном процессоре под управлением планировщика заданий. Использование нескольких процессоров повышает производительность системы и ее способность к восстановлению. Распределение процессов между процессорами может переопределяться (присуще критическим системам) или же находиться под управлением диспетчера процессов.</a:t>
            </a:r>
          </a:p>
          <a:p>
            <a:pPr marL="0" indent="0">
              <a:buNone/>
            </a:pPr>
            <a:r>
              <a:rPr lang="ru-RU" dirty="0" smtClean="0"/>
              <a:t>   На </a:t>
            </a:r>
            <a:r>
              <a:rPr lang="ru-RU" dirty="0"/>
              <a:t>рис. 2.1 показан пример системы такого типа. Это упрощенная модель системы управления транспортным потоком. Группа распределенных датчиков собирает информацию о величине потока. Собранные данные перед отправкой в диспетчерскую обрабатываются на месте. На основании полученной информации операторы принимают решения и управляют светофорами. В этом примере для управления датчиками, диспетчерской и светофорами имеются отдельные логические процессы. Это могут быть как отдельные процессы, так и группа процессов. В нашем примере они выполняются на разных процессорах.</a:t>
            </a:r>
          </a:p>
        </p:txBody>
      </p:sp>
    </p:spTree>
    <p:extLst>
      <p:ext uri="{BB962C8B-B14F-4D97-AF65-F5344CB8AC3E}">
        <p14:creationId xmlns:p14="http://schemas.microsoft.com/office/powerpoint/2010/main" val="3049000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43575"/>
            <a:ext cx="10515600" cy="433387"/>
          </a:xfrm>
        </p:spPr>
        <p:txBody>
          <a:bodyPr>
            <a:normAutofit fontScale="85000" lnSpcReduction="10000"/>
          </a:bodyPr>
          <a:lstStyle/>
          <a:p>
            <a:pPr marL="0" indent="0" algn="ctr">
              <a:buNone/>
            </a:pPr>
            <a:r>
              <a:rPr lang="ru-RU" i="1" dirty="0"/>
              <a:t>Рис. 2.1. Многопроцессорная система управления движением </a:t>
            </a:r>
            <a:r>
              <a:rPr lang="ru-RU" i="1" dirty="0" smtClean="0"/>
              <a:t>транспорта</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030816" y="1085850"/>
            <a:ext cx="8130368" cy="3782695"/>
          </a:xfrm>
          <a:prstGeom prst="rect">
            <a:avLst/>
          </a:prstGeom>
          <a:noFill/>
          <a:ln>
            <a:noFill/>
          </a:ln>
        </p:spPr>
      </p:pic>
    </p:spTree>
    <p:extLst>
      <p:ext uri="{BB962C8B-B14F-4D97-AF65-F5344CB8AC3E}">
        <p14:creationId xmlns:p14="http://schemas.microsoft.com/office/powerpoint/2010/main" val="1815949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5350" y="1323975"/>
            <a:ext cx="10515600" cy="4162425"/>
          </a:xfrm>
        </p:spPr>
        <p:txBody>
          <a:bodyPr/>
          <a:lstStyle/>
          <a:p>
            <a:pPr marL="0" indent="0">
              <a:buNone/>
            </a:pPr>
            <a:r>
              <a:rPr lang="ru-RU" sz="3200" dirty="0" smtClean="0"/>
              <a:t>   Системы </a:t>
            </a:r>
            <a:r>
              <a:rPr lang="ru-RU" sz="3200" dirty="0"/>
              <a:t>ПО, одновременно выполняющие множество процессов, не обязательно являются распределенными. Если в системе более одного процессора, реализовать распределение процессов не представляет труда. Однако при создании многопроцессорных программных систем не обязательно отталкиваться только от распределенных систем. При проектировании систем такого типа, по существу, используется тот же подход, что и при проектировании систем реального времени</a:t>
            </a:r>
            <a:r>
              <a:rPr lang="ru-RU" sz="3200" dirty="0" smtClean="0"/>
              <a:t>.</a:t>
            </a:r>
            <a:endParaRPr lang="ru-RU" dirty="0"/>
          </a:p>
          <a:p>
            <a:endParaRPr lang="ru-RU" dirty="0"/>
          </a:p>
        </p:txBody>
      </p:sp>
    </p:spTree>
    <p:extLst>
      <p:ext uri="{BB962C8B-B14F-4D97-AF65-F5344CB8AC3E}">
        <p14:creationId xmlns:p14="http://schemas.microsoft.com/office/powerpoint/2010/main" val="4100487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Архитектура </a:t>
            </a:r>
            <a:r>
              <a:rPr lang="ru-RU" b="1" dirty="0" smtClean="0"/>
              <a:t>клиент/сервер</a:t>
            </a:r>
            <a:endParaRPr lang="ru-RU" dirty="0"/>
          </a:p>
        </p:txBody>
      </p:sp>
      <p:sp>
        <p:nvSpPr>
          <p:cNvPr id="3" name="Объект 2"/>
          <p:cNvSpPr>
            <a:spLocks noGrp="1"/>
          </p:cNvSpPr>
          <p:nvPr>
            <p:ph idx="1"/>
          </p:nvPr>
        </p:nvSpPr>
        <p:spPr/>
        <p:txBody>
          <a:bodyPr/>
          <a:lstStyle/>
          <a:p>
            <a:pPr marL="0" indent="0">
              <a:buNone/>
            </a:pPr>
            <a:r>
              <a:rPr lang="ru-RU" dirty="0" smtClean="0"/>
              <a:t>   В </a:t>
            </a:r>
            <a:r>
              <a:rPr lang="ru-RU" dirty="0"/>
              <a:t>архитектуре клиент/сервер программное приложение моделируется как набор сервисов, предоставляемых серверами, и множество клиентов, использующих эти сервисы. Клиенты должны знать о доступных (имеющихся) серверах, хотя могут и не иметь представления о существовании других клиентов. Как видно из рис. 2.2, на котором представлена схема распределенной архитектуры клиент/сервер, клиенты и серверы представляют разные процессы</a:t>
            </a:r>
            <a:r>
              <a:rPr lang="ru-RU" dirty="0" smtClean="0"/>
              <a:t>.</a:t>
            </a:r>
            <a:endParaRPr lang="ru-RU" dirty="0"/>
          </a:p>
          <a:p>
            <a:endParaRPr lang="ru-RU" dirty="0"/>
          </a:p>
        </p:txBody>
      </p:sp>
    </p:spTree>
    <p:extLst>
      <p:ext uri="{BB962C8B-B14F-4D97-AF65-F5344CB8AC3E}">
        <p14:creationId xmlns:p14="http://schemas.microsoft.com/office/powerpoint/2010/main" val="4194694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4999"/>
            <a:ext cx="10515600" cy="461963"/>
          </a:xfrm>
        </p:spPr>
        <p:txBody>
          <a:bodyPr>
            <a:normAutofit lnSpcReduction="10000"/>
          </a:bodyPr>
          <a:lstStyle/>
          <a:p>
            <a:pPr marL="0" indent="0" algn="ctr">
              <a:buNone/>
            </a:pPr>
            <a:r>
              <a:rPr lang="ru-RU" i="1" dirty="0"/>
              <a:t>Рис. 2.2. Система </a:t>
            </a:r>
            <a:r>
              <a:rPr lang="ru-RU" i="1" dirty="0" smtClean="0"/>
              <a:t>клиент/сервер</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009963" y="1285876"/>
            <a:ext cx="8172074" cy="3654107"/>
          </a:xfrm>
          <a:prstGeom prst="rect">
            <a:avLst/>
          </a:prstGeom>
          <a:noFill/>
          <a:ln>
            <a:noFill/>
          </a:ln>
        </p:spPr>
      </p:pic>
    </p:spTree>
    <p:extLst>
      <p:ext uri="{BB962C8B-B14F-4D97-AF65-F5344CB8AC3E}">
        <p14:creationId xmlns:p14="http://schemas.microsoft.com/office/powerpoint/2010/main" val="1219674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fontScale="92500" lnSpcReduction="20000"/>
          </a:bodyPr>
          <a:lstStyle/>
          <a:p>
            <a:pPr marL="0" indent="0">
              <a:buNone/>
            </a:pPr>
            <a:r>
              <a:rPr lang="ru-RU" dirty="0" smtClean="0"/>
              <a:t>   В </a:t>
            </a:r>
            <a:r>
              <a:rPr lang="ru-RU" dirty="0"/>
              <a:t>системе между процессами и процессорами не обязательно должно соблюдаться отношение "один к одному". На рис. 2.3 показана физическая архитектура системы, которая состоит из шести клиентских машин и двух серверов. На них запускаются клиентские и серверные процессы, изображенные на рис. 2.2. В общем случае, говоря о клиентах и серверах, я подразумеваю скорее логические процессы, чем физические машины, на которых выполняются эти процессы.</a:t>
            </a:r>
          </a:p>
          <a:p>
            <a:pPr marL="0" indent="0">
              <a:buNone/>
            </a:pPr>
            <a:r>
              <a:rPr lang="ru-RU" dirty="0" smtClean="0"/>
              <a:t>   Архитектура </a:t>
            </a:r>
            <a:r>
              <a:rPr lang="ru-RU" dirty="0"/>
              <a:t>системы клиент/сервер должна отражать логическую структуру разрабатываемого программного приложения. На рис. 2.4 предлагается еще один взгляд на программное приложение, структурированное в виде трех уровней. Уровень представления обеспечивает информацию для пользователей и взаимодействие с ними. Уровень выполнения приложения реализует логику работы приложения. На уровне управления данными выполняются все операции с базами данных. В централизованных системах между этими уровнями нет четкого разделения. Однако при проектировании распределенных систем необходимо разделять эти уровни, чтобы затем расположить каждый уровень на разных компьютерах</a:t>
            </a:r>
            <a:r>
              <a:rPr lang="ru-RU" dirty="0" smtClean="0"/>
              <a:t>.</a:t>
            </a:r>
            <a:endParaRPr lang="ru-RU" dirty="0"/>
          </a:p>
        </p:txBody>
      </p:sp>
    </p:spTree>
    <p:extLst>
      <p:ext uri="{BB962C8B-B14F-4D97-AF65-F5344CB8AC3E}">
        <p14:creationId xmlns:p14="http://schemas.microsoft.com/office/powerpoint/2010/main" val="1476932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lstStyle/>
          <a:p>
            <a:pPr marL="0" indent="0">
              <a:buNone/>
            </a:pPr>
            <a:r>
              <a:rPr lang="ru-RU" dirty="0" smtClean="0"/>
              <a:t>   Самой </a:t>
            </a:r>
            <a:r>
              <a:rPr lang="ru-RU" dirty="0"/>
              <a:t>простой архитектурой клиент/сервер является двухуровневая, в которой приложение состоит из сервера (или множества идентичных серверов) и группы клиентов. Существует два вида такой архитектуры (рис. 2.5).</a:t>
            </a:r>
          </a:p>
          <a:p>
            <a:pPr marL="0" indent="0">
              <a:buNone/>
            </a:pPr>
            <a:r>
              <a:rPr lang="ru-RU" dirty="0"/>
              <a:t> </a:t>
            </a:r>
          </a:p>
          <a:p>
            <a:pPr marL="514350" indent="-514350">
              <a:buFont typeface="+mj-lt"/>
              <a:buAutoNum type="arabicPeriod"/>
            </a:pPr>
            <a:r>
              <a:rPr lang="ru-RU" i="1" dirty="0" smtClean="0"/>
              <a:t>Модель </a:t>
            </a:r>
            <a:r>
              <a:rPr lang="ru-RU" i="1" dirty="0"/>
              <a:t>тонкого клиента. </a:t>
            </a:r>
            <a:r>
              <a:rPr lang="ru-RU" dirty="0"/>
              <a:t>В этой модели вся работа приложения и управление данными выполняются на сервере. На клиентской машине запускается только ПО уровня представления.</a:t>
            </a:r>
          </a:p>
          <a:p>
            <a:pPr marL="514350" indent="-514350">
              <a:buFont typeface="+mj-lt"/>
              <a:buAutoNum type="arabicPeriod"/>
            </a:pPr>
            <a:r>
              <a:rPr lang="ru-RU" i="1" dirty="0" smtClean="0"/>
              <a:t>Модель </a:t>
            </a:r>
            <a:r>
              <a:rPr lang="ru-RU" i="1" dirty="0"/>
              <a:t>толстого клиента. </a:t>
            </a:r>
            <a:r>
              <a:rPr lang="ru-RU" dirty="0"/>
              <a:t>В этой модели сервер только управляет данными. На клиентской машине реализована работа приложения и взаимодействие с пользователем системы.</a:t>
            </a:r>
          </a:p>
          <a:p>
            <a:endParaRPr lang="ru-RU" dirty="0"/>
          </a:p>
        </p:txBody>
      </p:sp>
    </p:spTree>
    <p:extLst>
      <p:ext uri="{BB962C8B-B14F-4D97-AF65-F5344CB8AC3E}">
        <p14:creationId xmlns:p14="http://schemas.microsoft.com/office/powerpoint/2010/main" val="2168799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14987"/>
            <a:ext cx="10515600" cy="561975"/>
          </a:xfrm>
        </p:spPr>
        <p:txBody>
          <a:bodyPr/>
          <a:lstStyle/>
          <a:p>
            <a:pPr marL="0" indent="0" algn="ctr">
              <a:buNone/>
            </a:pPr>
            <a:r>
              <a:rPr lang="ru-RU" i="1" dirty="0"/>
              <a:t>Рис. 2.3. Компьютеры в сети </a:t>
            </a:r>
            <a:r>
              <a:rPr lang="ru-RU" i="1" dirty="0" smtClean="0"/>
              <a:t>клиент/сервер</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854254" y="1343026"/>
            <a:ext cx="8483492" cy="3508057"/>
          </a:xfrm>
          <a:prstGeom prst="rect">
            <a:avLst/>
          </a:prstGeom>
          <a:noFill/>
          <a:ln>
            <a:noFill/>
          </a:ln>
        </p:spPr>
      </p:pic>
    </p:spTree>
    <p:extLst>
      <p:ext uri="{BB962C8B-B14F-4D97-AF65-F5344CB8AC3E}">
        <p14:creationId xmlns:p14="http://schemas.microsoft.com/office/powerpoint/2010/main" val="418193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2163"/>
          </a:xfrm>
        </p:spPr>
        <p:txBody>
          <a:bodyPr/>
          <a:lstStyle/>
          <a:p>
            <a:pPr algn="ctr"/>
            <a:r>
              <a:rPr lang="ru-RU" b="1" dirty="0" smtClean="0"/>
              <a:t>Цели</a:t>
            </a:r>
            <a:endParaRPr lang="ru-RU" dirty="0"/>
          </a:p>
        </p:txBody>
      </p:sp>
      <p:sp>
        <p:nvSpPr>
          <p:cNvPr id="3" name="Объект 2"/>
          <p:cNvSpPr>
            <a:spLocks noGrp="1"/>
          </p:cNvSpPr>
          <p:nvPr>
            <p:ph idx="1"/>
          </p:nvPr>
        </p:nvSpPr>
        <p:spPr>
          <a:xfrm>
            <a:off x="838200" y="1600201"/>
            <a:ext cx="10515600" cy="4572000"/>
          </a:xfrm>
        </p:spPr>
        <p:txBody>
          <a:bodyPr/>
          <a:lstStyle/>
          <a:p>
            <a:pPr marL="0" indent="0">
              <a:buNone/>
            </a:pPr>
            <a:r>
              <a:rPr lang="en-US" dirty="0" smtClean="0"/>
              <a:t>   </a:t>
            </a:r>
            <a:r>
              <a:rPr lang="ru-RU" dirty="0" smtClean="0"/>
              <a:t>Цель </a:t>
            </a:r>
            <a:r>
              <a:rPr lang="ru-RU" dirty="0"/>
              <a:t>настоящей главы – изучение архитектуры распределенных программных систем. Прочитав эту </a:t>
            </a:r>
            <a:r>
              <a:rPr lang="ru-RU" dirty="0" smtClean="0"/>
              <a:t>лекцию, </a:t>
            </a:r>
            <a:r>
              <a:rPr lang="ru-RU" dirty="0"/>
              <a:t>вы должны:</a:t>
            </a:r>
          </a:p>
          <a:p>
            <a:pPr lvl="0"/>
            <a:r>
              <a:rPr lang="ru-RU" dirty="0"/>
              <a:t>знать основные преимущества и недостатки распределенных систем;</a:t>
            </a:r>
          </a:p>
          <a:p>
            <a:pPr lvl="0"/>
            <a:r>
              <a:rPr lang="ru-RU" dirty="0"/>
              <a:t>иметь представление о различных подходах, используемых при разработке архитектур клиент/сервер;</a:t>
            </a:r>
          </a:p>
          <a:p>
            <a:pPr lvl="0"/>
            <a:r>
              <a:rPr lang="ru-RU" dirty="0"/>
              <a:t>понимать различия между архитектурой клиент/сервер и архитектурой распределенных объектов;</a:t>
            </a:r>
          </a:p>
          <a:p>
            <a:pPr lvl="0"/>
            <a:r>
              <a:rPr lang="ru-RU" dirty="0"/>
              <a:t>знать концепцию брокера запросов к объектам и принципы, реализованные в стандартах </a:t>
            </a:r>
            <a:r>
              <a:rPr lang="en-US" dirty="0"/>
              <a:t>CORBA</a:t>
            </a:r>
            <a:r>
              <a:rPr lang="ru-RU" dirty="0" smtClean="0"/>
              <a:t>.</a:t>
            </a:r>
            <a:endParaRPr lang="ru-RU" dirty="0"/>
          </a:p>
        </p:txBody>
      </p:sp>
    </p:spTree>
    <p:extLst>
      <p:ext uri="{BB962C8B-B14F-4D97-AF65-F5344CB8AC3E}">
        <p14:creationId xmlns:p14="http://schemas.microsoft.com/office/powerpoint/2010/main" val="3669978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2.4. Уровни программного </a:t>
            </a:r>
            <a:r>
              <a:rPr lang="ru-RU" i="1" dirty="0" smtClean="0"/>
              <a:t>приложения</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4447540" y="737040"/>
            <a:ext cx="3296919" cy="4459165"/>
          </a:xfrm>
          <a:prstGeom prst="rect">
            <a:avLst/>
          </a:prstGeom>
          <a:noFill/>
          <a:ln>
            <a:noFill/>
          </a:ln>
        </p:spPr>
      </p:pic>
    </p:spTree>
    <p:extLst>
      <p:ext uri="{BB962C8B-B14F-4D97-AF65-F5344CB8AC3E}">
        <p14:creationId xmlns:p14="http://schemas.microsoft.com/office/powerpoint/2010/main" val="3067693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1271588"/>
            <a:ext cx="10515600" cy="4486275"/>
          </a:xfrm>
        </p:spPr>
        <p:txBody>
          <a:bodyPr/>
          <a:lstStyle/>
          <a:p>
            <a:pPr marL="0" indent="0">
              <a:buNone/>
            </a:pPr>
            <a:r>
              <a:rPr lang="ru-RU" dirty="0" smtClean="0"/>
              <a:t>   Тонкий </a:t>
            </a:r>
            <a:r>
              <a:rPr lang="ru-RU" dirty="0"/>
              <a:t>клиент двухуровневой архитектуры – самый простой способ перевода существующих централизованных систем в архитектуру клиент/сервер. Пользовательский интерфейс в этих системах "переселяется" на персональный компьютер, а само программное приложение выполняет функции сервера, т.е. выполняет все процессы приложения и управляет данными. Модель тонкого клиента можно также реализовать там, где клиенты представляют собой обычные сетевые устройства, а не персональные компьютеры или рабочие станции. Сетевые устройства запускают </a:t>
            </a:r>
            <a:r>
              <a:rPr lang="en-US" dirty="0"/>
              <a:t>Internet</a:t>
            </a:r>
            <a:r>
              <a:rPr lang="ru-RU" dirty="0" smtClean="0"/>
              <a:t>-браузер </a:t>
            </a:r>
            <a:r>
              <a:rPr lang="ru-RU" dirty="0"/>
              <a:t>и пользовательский интерфейс, реализованный внутри системы</a:t>
            </a:r>
            <a:r>
              <a:rPr lang="ru-RU" dirty="0" smtClean="0"/>
              <a:t>.</a:t>
            </a:r>
            <a:endParaRPr lang="ru-RU" dirty="0"/>
          </a:p>
        </p:txBody>
      </p:sp>
    </p:spTree>
    <p:extLst>
      <p:ext uri="{BB962C8B-B14F-4D97-AF65-F5344CB8AC3E}">
        <p14:creationId xmlns:p14="http://schemas.microsoft.com/office/powerpoint/2010/main" val="37596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43563"/>
            <a:ext cx="10515600" cy="533399"/>
          </a:xfrm>
        </p:spPr>
        <p:txBody>
          <a:bodyPr/>
          <a:lstStyle/>
          <a:p>
            <a:pPr marL="0" indent="0" algn="ctr">
              <a:buNone/>
            </a:pPr>
            <a:r>
              <a:rPr lang="ru-RU" i="1" dirty="0"/>
              <a:t>Рис. 2.5. Модели тонкого и толстого </a:t>
            </a:r>
            <a:r>
              <a:rPr lang="ru-RU" i="1" dirty="0" smtClean="0"/>
              <a:t>клиентов</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502892" y="1371600"/>
            <a:ext cx="7186215" cy="3252787"/>
          </a:xfrm>
          <a:prstGeom prst="rect">
            <a:avLst/>
          </a:prstGeom>
          <a:noFill/>
          <a:ln>
            <a:noFill/>
          </a:ln>
        </p:spPr>
      </p:pic>
    </p:spTree>
    <p:extLst>
      <p:ext uri="{BB962C8B-B14F-4D97-AF65-F5344CB8AC3E}">
        <p14:creationId xmlns:p14="http://schemas.microsoft.com/office/powerpoint/2010/main" val="1836540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7239"/>
            <a:ext cx="10515600" cy="5715000"/>
          </a:xfrm>
        </p:spPr>
        <p:txBody>
          <a:bodyPr>
            <a:normAutofit fontScale="85000" lnSpcReduction="20000"/>
          </a:bodyPr>
          <a:lstStyle/>
          <a:p>
            <a:pPr marL="0" indent="0">
              <a:buNone/>
            </a:pPr>
            <a:r>
              <a:rPr lang="ru-RU" dirty="0" smtClean="0"/>
              <a:t>   Главный </a:t>
            </a:r>
            <a:r>
              <a:rPr lang="ru-RU" dirty="0"/>
              <a:t>недостаток модели тонкого клиента – большая загруженность сервера и сети. Все вычисления выполняются на сервере, а это может привести к значительному сетевому трафику между клиентом и сервером. В современных компьютерах достаточно вычислительной мощности, но она практически не используется в модели тонкого клиента банка.</a:t>
            </a:r>
          </a:p>
          <a:p>
            <a:pPr marL="0" indent="0">
              <a:buNone/>
            </a:pPr>
            <a:r>
              <a:rPr lang="ru-RU" dirty="0" smtClean="0"/>
              <a:t>   Напротив</a:t>
            </a:r>
            <a:r>
              <a:rPr lang="ru-RU" dirty="0"/>
              <a:t>, модель толстого клиента использует вычислительную мощность локальных машин: и уровень выполнения приложения, и уровень представления помещаются на клиентский компьютер. Сервер здесь, по существу, является сервером транзакций, который управляет всеми транзакциями баз данных. Примером архитектуры такого типа могут служить системы банкоматов, в которых банкомат является клиентом, а сервер – центральным компьютером, обслуживающим базу данных по расчетам с клиентами.</a:t>
            </a:r>
          </a:p>
          <a:p>
            <a:pPr marL="0" indent="0">
              <a:buNone/>
            </a:pPr>
            <a:r>
              <a:rPr lang="ru-RU" dirty="0" smtClean="0"/>
              <a:t>   На </a:t>
            </a:r>
            <a:r>
              <a:rPr lang="ru-RU" dirty="0"/>
              <a:t>рис. 2.6 показана сетевая система банкоматов. Заметим, что банкоматы связаны с базой данных расчетов не напрямую, а через монитор телеобработки. Этот монитор является промежуточным звеном, которое взаимодействует с удаленными клиентами и организует запросы клиентов в последовательность транзакций для работы с базой данных. Использование последовательных транзакций при возникновении сбоев позволяет системе восстановиться без потери данных</a:t>
            </a:r>
            <a:r>
              <a:rPr lang="ru-RU" dirty="0" smtClean="0"/>
              <a:t>.</a:t>
            </a:r>
            <a:endParaRPr lang="ru-RU" dirty="0"/>
          </a:p>
        </p:txBody>
      </p:sp>
    </p:spTree>
    <p:extLst>
      <p:ext uri="{BB962C8B-B14F-4D97-AF65-F5344CB8AC3E}">
        <p14:creationId xmlns:p14="http://schemas.microsoft.com/office/powerpoint/2010/main" val="272428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14987"/>
            <a:ext cx="10515600" cy="561975"/>
          </a:xfrm>
        </p:spPr>
        <p:txBody>
          <a:bodyPr/>
          <a:lstStyle/>
          <a:p>
            <a:pPr marL="0" indent="0" algn="ctr">
              <a:buNone/>
            </a:pPr>
            <a:r>
              <a:rPr lang="ru-RU" i="1" dirty="0"/>
              <a:t>Рис. 2.6. Система клиент/сервер для сети банкоматов</a:t>
            </a:r>
            <a:endParaRPr lang="ru-RU" dirty="0"/>
          </a:p>
          <a:p>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907080" y="1085850"/>
            <a:ext cx="6377840" cy="3814127"/>
          </a:xfrm>
          <a:prstGeom prst="rect">
            <a:avLst/>
          </a:prstGeom>
          <a:noFill/>
          <a:ln>
            <a:noFill/>
          </a:ln>
        </p:spPr>
      </p:pic>
    </p:spTree>
    <p:extLst>
      <p:ext uri="{BB962C8B-B14F-4D97-AF65-F5344CB8AC3E}">
        <p14:creationId xmlns:p14="http://schemas.microsoft.com/office/powerpoint/2010/main" val="2268913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715000"/>
          </a:xfrm>
        </p:spPr>
        <p:txBody>
          <a:bodyPr>
            <a:normAutofit fontScale="85000" lnSpcReduction="10000"/>
          </a:bodyPr>
          <a:lstStyle/>
          <a:p>
            <a:pPr marL="0" indent="0">
              <a:buNone/>
            </a:pPr>
            <a:r>
              <a:rPr lang="ru-RU" dirty="0" smtClean="0"/>
              <a:t>   Поскольку </a:t>
            </a:r>
            <a:r>
              <a:rPr lang="ru-RU" dirty="0"/>
              <a:t>в модели толстого клиента выполнение программного приложения организовано более эффективно, чем в модели тонкого клиента, управлять такой системой сложнее. Здесь функции приложения распределены между множеством разных машин. Необходимость замены приложения приводит к его повторной инсталляции на всех клиентских компьютерах, что требует больших расходов, если в системе сотни клиентов.</a:t>
            </a:r>
          </a:p>
          <a:p>
            <a:pPr marL="0" indent="0">
              <a:buNone/>
            </a:pPr>
            <a:r>
              <a:rPr lang="ru-RU" dirty="0" smtClean="0"/>
              <a:t>   Появление </a:t>
            </a:r>
            <a:r>
              <a:rPr lang="ru-RU" dirty="0"/>
              <a:t>языка </a:t>
            </a:r>
            <a:r>
              <a:rPr lang="en-US" dirty="0"/>
              <a:t>Java</a:t>
            </a:r>
            <a:r>
              <a:rPr lang="ru-RU" dirty="0"/>
              <a:t> и загружаемых </a:t>
            </a:r>
            <a:r>
              <a:rPr lang="ru-RU" dirty="0" err="1"/>
              <a:t>аплетов</a:t>
            </a:r>
            <a:r>
              <a:rPr lang="ru-RU" dirty="0"/>
              <a:t> позволили разрабатывать модели клиент/сервер, которые находятся где-то посередине между моделями тонкого и толстого клиента. Часть программ, составляющих приложение, можно загружать на клиентской машине как </a:t>
            </a:r>
            <a:r>
              <a:rPr lang="ru-RU" dirty="0" err="1"/>
              <a:t>аплеты</a:t>
            </a:r>
            <a:r>
              <a:rPr lang="ru-RU" dirty="0"/>
              <a:t> </a:t>
            </a:r>
            <a:r>
              <a:rPr lang="en-US" dirty="0"/>
              <a:t>Java</a:t>
            </a:r>
            <a:r>
              <a:rPr lang="ru-RU" dirty="0"/>
              <a:t> и тем самым разгрузить сервер. Интерфейс пользователя строится посредством </a:t>
            </a:r>
            <a:r>
              <a:rPr lang="en-US" dirty="0"/>
              <a:t>Web</a:t>
            </a:r>
            <a:r>
              <a:rPr lang="ru-RU" dirty="0" smtClean="0"/>
              <a:t>-браузера</a:t>
            </a:r>
            <a:r>
              <a:rPr lang="ru-RU" dirty="0"/>
              <a:t>, который запускает </a:t>
            </a:r>
            <a:r>
              <a:rPr lang="ru-RU" dirty="0" err="1"/>
              <a:t>аплеты</a:t>
            </a:r>
            <a:r>
              <a:rPr lang="ru-RU" dirty="0"/>
              <a:t> </a:t>
            </a:r>
            <a:r>
              <a:rPr lang="en-US" dirty="0"/>
              <a:t>Java</a:t>
            </a:r>
            <a:r>
              <a:rPr lang="ru-RU" dirty="0"/>
              <a:t>. Однако </a:t>
            </a:r>
            <a:r>
              <a:rPr lang="en-US" dirty="0"/>
              <a:t>Web</a:t>
            </a:r>
            <a:r>
              <a:rPr lang="ru-RU" dirty="0" smtClean="0"/>
              <a:t>-браузеры </a:t>
            </a:r>
            <a:r>
              <a:rPr lang="ru-RU" dirty="0"/>
              <a:t>от различных производителей и даже различные версии </a:t>
            </a:r>
            <a:r>
              <a:rPr lang="en-US" dirty="0"/>
              <a:t>Web</a:t>
            </a:r>
            <a:r>
              <a:rPr lang="ru-RU" dirty="0" smtClean="0"/>
              <a:t>-браузеров </a:t>
            </a:r>
            <a:r>
              <a:rPr lang="ru-RU" dirty="0"/>
              <a:t>от одного производителя не всегда выполняются одинаково. Более ранние версии </a:t>
            </a:r>
            <a:r>
              <a:rPr lang="ru-RU" dirty="0" smtClean="0"/>
              <a:t>браузеров </a:t>
            </a:r>
            <a:r>
              <a:rPr lang="ru-RU" dirty="0"/>
              <a:t>на старых машинах не всегда могут запустить </a:t>
            </a:r>
            <a:r>
              <a:rPr lang="ru-RU" dirty="0" err="1"/>
              <a:t>аплеты</a:t>
            </a:r>
            <a:r>
              <a:rPr lang="ru-RU" dirty="0"/>
              <a:t> </a:t>
            </a:r>
            <a:r>
              <a:rPr lang="en-US" dirty="0"/>
              <a:t>Java</a:t>
            </a:r>
            <a:r>
              <a:rPr lang="ru-RU" dirty="0"/>
              <a:t>. Следовательно, такой подход можно использовать только тогда, когда вы уверены, что у всех пользователей системы установлены </a:t>
            </a:r>
            <a:r>
              <a:rPr lang="ru-RU" dirty="0" smtClean="0"/>
              <a:t>браузеры</a:t>
            </a:r>
            <a:r>
              <a:rPr lang="ru-RU" dirty="0"/>
              <a:t>, совместимые с </a:t>
            </a:r>
            <a:r>
              <a:rPr lang="en-US" dirty="0"/>
              <a:t>Java</a:t>
            </a:r>
            <a:r>
              <a:rPr lang="ru-RU" dirty="0" smtClean="0"/>
              <a:t>.</a:t>
            </a:r>
            <a:endParaRPr lang="ru-RU" dirty="0"/>
          </a:p>
        </p:txBody>
      </p:sp>
    </p:spTree>
    <p:extLst>
      <p:ext uri="{BB962C8B-B14F-4D97-AF65-F5344CB8AC3E}">
        <p14:creationId xmlns:p14="http://schemas.microsoft.com/office/powerpoint/2010/main" val="2323000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fontScale="85000" lnSpcReduction="10000"/>
          </a:bodyPr>
          <a:lstStyle/>
          <a:p>
            <a:pPr marL="0" indent="0">
              <a:buNone/>
            </a:pPr>
            <a:r>
              <a:rPr lang="ru-RU" dirty="0" smtClean="0"/>
              <a:t>   Поскольку </a:t>
            </a:r>
            <a:r>
              <a:rPr lang="ru-RU" dirty="0"/>
              <a:t>в модели толстого клиента выполнение программного приложения организовано более эффективно, чем в модели тонкого клиента, управлять такой системой сложнее. Здесь функции приложения распределены между множеством разных машин. Необходимость замены приложения приводит к его повторной инсталляции на всех клиентских компьютерах, что требует больших расходов, если в системе сотни клиентов.</a:t>
            </a:r>
          </a:p>
          <a:p>
            <a:pPr marL="0" indent="0">
              <a:buNone/>
            </a:pPr>
            <a:r>
              <a:rPr lang="ru-RU" dirty="0" smtClean="0"/>
              <a:t>   Появление </a:t>
            </a:r>
            <a:r>
              <a:rPr lang="ru-RU" dirty="0"/>
              <a:t>языка </a:t>
            </a:r>
            <a:r>
              <a:rPr lang="en-US" dirty="0"/>
              <a:t>Java</a:t>
            </a:r>
            <a:r>
              <a:rPr lang="ru-RU" dirty="0"/>
              <a:t> и загружаемых </a:t>
            </a:r>
            <a:r>
              <a:rPr lang="ru-RU" dirty="0" err="1"/>
              <a:t>аплетов</a:t>
            </a:r>
            <a:r>
              <a:rPr lang="ru-RU" dirty="0"/>
              <a:t> позволили разрабатывать модели клиент/сервер, которые находятся где-то посередине между моделями тонкого и толстого клиента. Часть программ, составляющих приложение, можно загружать на клиентской машине как </a:t>
            </a:r>
            <a:r>
              <a:rPr lang="ru-RU" dirty="0" err="1"/>
              <a:t>аплеты</a:t>
            </a:r>
            <a:r>
              <a:rPr lang="ru-RU" dirty="0"/>
              <a:t> </a:t>
            </a:r>
            <a:r>
              <a:rPr lang="en-US" dirty="0"/>
              <a:t>Java</a:t>
            </a:r>
            <a:r>
              <a:rPr lang="ru-RU" dirty="0"/>
              <a:t> и тем самым разгрузить сервер. Интерфейс пользователя строится посредством </a:t>
            </a:r>
            <a:r>
              <a:rPr lang="en-US" dirty="0"/>
              <a:t>Web</a:t>
            </a:r>
            <a:r>
              <a:rPr lang="ru-RU" dirty="0" smtClean="0"/>
              <a:t>-браузера</a:t>
            </a:r>
            <a:r>
              <a:rPr lang="ru-RU" dirty="0"/>
              <a:t>, который запускает </a:t>
            </a:r>
            <a:r>
              <a:rPr lang="ru-RU" dirty="0" err="1"/>
              <a:t>аплеты</a:t>
            </a:r>
            <a:r>
              <a:rPr lang="ru-RU" dirty="0"/>
              <a:t> </a:t>
            </a:r>
            <a:r>
              <a:rPr lang="en-US" dirty="0"/>
              <a:t>Java</a:t>
            </a:r>
            <a:r>
              <a:rPr lang="ru-RU" dirty="0"/>
              <a:t>. Однако </a:t>
            </a:r>
            <a:r>
              <a:rPr lang="en-US" dirty="0"/>
              <a:t>Web</a:t>
            </a:r>
            <a:r>
              <a:rPr lang="ru-RU" dirty="0" smtClean="0"/>
              <a:t>-браузеры </a:t>
            </a:r>
            <a:r>
              <a:rPr lang="ru-RU" dirty="0"/>
              <a:t>от различных производителей и даже различные версии </a:t>
            </a:r>
            <a:r>
              <a:rPr lang="en-US" dirty="0"/>
              <a:t>Web</a:t>
            </a:r>
            <a:r>
              <a:rPr lang="ru-RU" dirty="0" smtClean="0"/>
              <a:t>-браузеров </a:t>
            </a:r>
            <a:r>
              <a:rPr lang="ru-RU" dirty="0"/>
              <a:t>от одного производителя не всегда выполняются одинаково. Более ранние версии </a:t>
            </a:r>
            <a:r>
              <a:rPr lang="ru-RU" dirty="0" smtClean="0"/>
              <a:t>браузеров </a:t>
            </a:r>
            <a:r>
              <a:rPr lang="ru-RU" dirty="0"/>
              <a:t>на старых машинах не всегда могут запустить </a:t>
            </a:r>
            <a:r>
              <a:rPr lang="ru-RU" dirty="0" err="1"/>
              <a:t>аплеты</a:t>
            </a:r>
            <a:r>
              <a:rPr lang="ru-RU" dirty="0"/>
              <a:t> </a:t>
            </a:r>
            <a:r>
              <a:rPr lang="en-US" dirty="0"/>
              <a:t>Java</a:t>
            </a:r>
            <a:r>
              <a:rPr lang="ru-RU" dirty="0"/>
              <a:t>. Следовательно, такой подход можно использовать только тогда, когда вы уверены, что у всех пользователей системы установлены </a:t>
            </a:r>
            <a:r>
              <a:rPr lang="ru-RU" dirty="0" smtClean="0"/>
              <a:t>браузеры</a:t>
            </a:r>
            <a:r>
              <a:rPr lang="ru-RU" dirty="0"/>
              <a:t>, совместимые с </a:t>
            </a:r>
            <a:r>
              <a:rPr lang="en-US" dirty="0"/>
              <a:t>Java</a:t>
            </a:r>
            <a:r>
              <a:rPr lang="ru-RU" dirty="0" smtClean="0"/>
              <a:t>.</a:t>
            </a:r>
            <a:endParaRPr lang="ru-RU" dirty="0"/>
          </a:p>
        </p:txBody>
      </p:sp>
    </p:spTree>
    <p:extLst>
      <p:ext uri="{BB962C8B-B14F-4D97-AF65-F5344CB8AC3E}">
        <p14:creationId xmlns:p14="http://schemas.microsoft.com/office/powerpoint/2010/main" val="1662832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86413"/>
            <a:ext cx="10515600" cy="590550"/>
          </a:xfrm>
        </p:spPr>
        <p:txBody>
          <a:bodyPr/>
          <a:lstStyle/>
          <a:p>
            <a:pPr marL="0" indent="0" algn="ctr">
              <a:buNone/>
            </a:pPr>
            <a:r>
              <a:rPr lang="ru-RU" i="1" dirty="0"/>
              <a:t>Рис. 2.7. Трехуровневая архитектура </a:t>
            </a:r>
            <a:r>
              <a:rPr lang="ru-RU" i="1" dirty="0" smtClean="0"/>
              <a:t>клиент/сервер</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460576" y="1871664"/>
            <a:ext cx="9270847" cy="1941194"/>
          </a:xfrm>
          <a:prstGeom prst="rect">
            <a:avLst/>
          </a:prstGeom>
          <a:noFill/>
          <a:ln>
            <a:noFill/>
          </a:ln>
        </p:spPr>
      </p:pic>
    </p:spTree>
    <p:extLst>
      <p:ext uri="{BB962C8B-B14F-4D97-AF65-F5344CB8AC3E}">
        <p14:creationId xmlns:p14="http://schemas.microsoft.com/office/powerpoint/2010/main" val="4092011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872162"/>
          </a:xfrm>
        </p:spPr>
        <p:txBody>
          <a:bodyPr>
            <a:normAutofit fontScale="92500" lnSpcReduction="10000"/>
          </a:bodyPr>
          <a:lstStyle/>
          <a:p>
            <a:pPr marL="0" indent="0">
              <a:buNone/>
            </a:pPr>
            <a:r>
              <a:rPr lang="ru-RU" dirty="0" smtClean="0"/>
              <a:t>   Архитектура </a:t>
            </a:r>
            <a:r>
              <a:rPr lang="ru-RU" dirty="0"/>
              <a:t>ПО, построенная по трехуровневой модели клиент/сервер, не требует, чтобы в сеть были объединены три компьютерных системы. На одном компьютере-сервере можно запустить и выполнение приложения, и управление данными как отдельные логические серверы. В то же время, если требования к системе возрастут, можно будет относительно просто разделить выполнение приложения и управление данными и выполнять их на разных процессорах.</a:t>
            </a:r>
          </a:p>
          <a:p>
            <a:pPr marL="0" indent="0">
              <a:buNone/>
            </a:pPr>
            <a:r>
              <a:rPr lang="ru-RU" dirty="0" smtClean="0"/>
              <a:t>   Банковскую </a:t>
            </a:r>
            <a:r>
              <a:rPr lang="ru-RU" dirty="0"/>
              <a:t>систему, использующую </a:t>
            </a:r>
            <a:r>
              <a:rPr lang="en-US" dirty="0"/>
              <a:t>Internet</a:t>
            </a:r>
            <a:r>
              <a:rPr lang="ru-RU" dirty="0"/>
              <a:t>-сервисы, можно реализовать с помощью трехуровневой архитектуры клиент/сервер. База данных расчетов (обычно расположенная на главном компьютере) предоставляет сервисы управления данными, </a:t>
            </a:r>
            <a:r>
              <a:rPr lang="en-US" dirty="0"/>
              <a:t>Web</a:t>
            </a:r>
            <a:r>
              <a:rPr lang="ru-RU" dirty="0"/>
              <a:t>-сервер поддерживает сервисы приложения, например, средства перевода денег, генерацию отчетов, оплату счетов и др. А компьютер пользователя с </a:t>
            </a:r>
            <a:r>
              <a:rPr lang="en-US" dirty="0"/>
              <a:t>Internet</a:t>
            </a:r>
            <a:r>
              <a:rPr lang="ru-RU" dirty="0" smtClean="0"/>
              <a:t>-браузером </a:t>
            </a:r>
            <a:r>
              <a:rPr lang="ru-RU" dirty="0"/>
              <a:t>является клиентом. Как показано на рис. 2.8, эта система масштабируема, так как в нее относительно просто добавить новые </a:t>
            </a:r>
            <a:r>
              <a:rPr lang="en-US" dirty="0"/>
              <a:t>Web</a:t>
            </a:r>
            <a:r>
              <a:rPr lang="ru-RU" dirty="0"/>
              <a:t>-серверы при увеличении количества клиентов</a:t>
            </a:r>
            <a:r>
              <a:rPr lang="ru-RU" dirty="0" smtClean="0"/>
              <a:t>.</a:t>
            </a:r>
            <a:endParaRPr lang="ru-RU" dirty="0"/>
          </a:p>
        </p:txBody>
      </p:sp>
    </p:spTree>
    <p:extLst>
      <p:ext uri="{BB962C8B-B14F-4D97-AF65-F5344CB8AC3E}">
        <p14:creationId xmlns:p14="http://schemas.microsoft.com/office/powerpoint/2010/main" val="2828250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00088"/>
            <a:ext cx="10515600" cy="5843587"/>
          </a:xfrm>
        </p:spPr>
        <p:txBody>
          <a:bodyPr>
            <a:normAutofit fontScale="92500" lnSpcReduction="10000"/>
          </a:bodyPr>
          <a:lstStyle/>
          <a:p>
            <a:pPr marL="0" indent="0">
              <a:buNone/>
            </a:pPr>
            <a:r>
              <a:rPr lang="ru-RU" dirty="0" smtClean="0"/>
              <a:t>   Использование </a:t>
            </a:r>
            <a:r>
              <a:rPr lang="ru-RU" dirty="0"/>
              <a:t>трехуровневой архитектуры в этом примере позволило оптимизировать передачу данных между </a:t>
            </a:r>
            <a:r>
              <a:rPr lang="en-US" dirty="0"/>
              <a:t>Web</a:t>
            </a:r>
            <a:r>
              <a:rPr lang="ru-RU" dirty="0"/>
              <a:t>-сервером и сервером базы данных. Взаимодействие между этими системами не обязательно строить на стандартах </a:t>
            </a:r>
            <a:r>
              <a:rPr lang="en-US" dirty="0"/>
              <a:t>Internet</a:t>
            </a:r>
            <a:r>
              <a:rPr lang="ru-RU" dirty="0"/>
              <a:t>, можно использовать более быстрые коммуникационные протоколы низкого уровня. Обычно информацию от базы данных обрабатывает эффективное промежуточное ПО, которое поддерживает запросы к базе данных на языке структурированных запросов </a:t>
            </a:r>
            <a:r>
              <a:rPr lang="en-US" dirty="0"/>
              <a:t>SQL</a:t>
            </a:r>
            <a:r>
              <a:rPr lang="ru-RU" dirty="0"/>
              <a:t>.</a:t>
            </a:r>
          </a:p>
          <a:p>
            <a:pPr marL="0" indent="0">
              <a:buNone/>
            </a:pPr>
            <a:r>
              <a:rPr lang="ru-RU" dirty="0" smtClean="0"/>
              <a:t>   В </a:t>
            </a:r>
            <a:r>
              <a:rPr lang="ru-RU" dirty="0"/>
              <a:t>некоторых случаях трехуровневую модель клиент/сервер можно перевести в многоуровневую, добавив в систему дополнительные серверы. Многоуровневые системы можно использовать и там, где приложениям необходимо иметь доступ к информации, находящейся в разных базах данных. В этом случае объединяющий сервер располагается между сервером, на котором выполняется приложение, и серверами баз данных. Объединяющий сервер собирает распределенные данные и представляет их в приложении таким образом, будто они находятся в одной базе данных.</a:t>
            </a:r>
          </a:p>
        </p:txBody>
      </p:sp>
    </p:spTree>
    <p:extLst>
      <p:ext uri="{BB962C8B-B14F-4D97-AF65-F5344CB8AC3E}">
        <p14:creationId xmlns:p14="http://schemas.microsoft.com/office/powerpoint/2010/main" val="81381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00088"/>
            <a:ext cx="10515600" cy="5476875"/>
          </a:xfrm>
        </p:spPr>
        <p:txBody>
          <a:bodyPr>
            <a:normAutofit fontScale="92500" lnSpcReduction="10000"/>
          </a:bodyPr>
          <a:lstStyle/>
          <a:p>
            <a:pPr marL="0" indent="0">
              <a:buNone/>
            </a:pPr>
            <a:r>
              <a:rPr lang="ru-RU" dirty="0" smtClean="0"/>
              <a:t>   В </a:t>
            </a:r>
            <a:r>
              <a:rPr lang="ru-RU" dirty="0"/>
              <a:t>настоящее время практически все большие программные системы являются распределенными. Распределенной называется такая система, в которой обработка информации сосредоточена не на одной вычислительной машине, а распределена между несколькими компьютерами. При проектировании распределенных систем, которое имеет много общего с проектированием любого другого ПО, все же следует учитывать ряд специфических особенностей.</a:t>
            </a:r>
          </a:p>
          <a:p>
            <a:pPr marL="0" indent="0">
              <a:buNone/>
            </a:pPr>
            <a:r>
              <a:rPr lang="ru-RU" dirty="0" smtClean="0"/>
              <a:t>   Поскольку </a:t>
            </a:r>
            <a:r>
              <a:rPr lang="ru-RU" dirty="0"/>
              <a:t>в наши дни распределенные системы получили широкое распространение, разработчики ПО должны быть знакомы с особенностями их проектирования. До недавнего времени все большие системы в основном являлись централизованными, которые запускались на одной главной вычислительной машине (</a:t>
            </a:r>
            <a:r>
              <a:rPr lang="ru-RU" dirty="0" err="1"/>
              <a:t>мэйнфрейме</a:t>
            </a:r>
            <a:r>
              <a:rPr lang="ru-RU" dirty="0"/>
              <a:t>) с подключенными к ней терминалами. Терминалы практически не занимались обработкой информации – все вычисления выполнялись на главной машине. Разработчикам таких систем не приходилось задумываться о проблемах распределенных вычислений</a:t>
            </a:r>
            <a:r>
              <a:rPr lang="ru-RU" dirty="0" smtClean="0"/>
              <a:t>.</a:t>
            </a:r>
            <a:endParaRPr lang="ru-RU" dirty="0"/>
          </a:p>
        </p:txBody>
      </p:sp>
    </p:spTree>
    <p:extLst>
      <p:ext uri="{BB962C8B-B14F-4D97-AF65-F5344CB8AC3E}">
        <p14:creationId xmlns:p14="http://schemas.microsoft.com/office/powerpoint/2010/main" val="1196914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noAutofit/>
          </a:bodyPr>
          <a:lstStyle/>
          <a:p>
            <a:pPr marL="0" indent="0" algn="ctr">
              <a:buNone/>
            </a:pPr>
            <a:r>
              <a:rPr lang="ru-RU" sz="1800" i="1" dirty="0"/>
              <a:t>Рис. 2.8. Распределенная архитектура банковской системы с использованием </a:t>
            </a:r>
            <a:r>
              <a:rPr lang="en-US" sz="1800" i="1" dirty="0"/>
              <a:t>Internet</a:t>
            </a:r>
            <a:r>
              <a:rPr lang="ru-RU" sz="1800" i="1" dirty="0" smtClean="0"/>
              <a:t>-сервисов</a:t>
            </a:r>
            <a:endParaRPr lang="ru-RU" sz="1800"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257743" y="793580"/>
            <a:ext cx="7676514" cy="3925740"/>
          </a:xfrm>
          <a:prstGeom prst="rect">
            <a:avLst/>
          </a:prstGeom>
          <a:noFill/>
          <a:ln>
            <a:noFill/>
          </a:ln>
        </p:spPr>
      </p:pic>
    </p:spTree>
    <p:extLst>
      <p:ext uri="{BB962C8B-B14F-4D97-AF65-F5344CB8AC3E}">
        <p14:creationId xmlns:p14="http://schemas.microsoft.com/office/powerpoint/2010/main" val="1659244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28663"/>
            <a:ext cx="10515600" cy="1471612"/>
          </a:xfrm>
        </p:spPr>
        <p:txBody>
          <a:bodyPr>
            <a:normAutofit/>
          </a:bodyPr>
          <a:lstStyle/>
          <a:p>
            <a:pPr marL="0" indent="0">
              <a:buNone/>
            </a:pPr>
            <a:r>
              <a:rPr lang="ru-RU" sz="1800" dirty="0" smtClean="0"/>
              <a:t>   Разработчики </a:t>
            </a:r>
            <a:r>
              <a:rPr lang="ru-RU" sz="1800" dirty="0"/>
              <a:t>архитектур клиент/сервер, выбирая наиболее подходящую, должны учитывать ряд факторов. В табл. 2.2 перечислены различные случаи применения архитектуры клиент/сервер</a:t>
            </a:r>
            <a:r>
              <a:rPr lang="ru-RU" sz="1800" dirty="0" smtClean="0"/>
              <a:t>.</a:t>
            </a:r>
          </a:p>
          <a:p>
            <a:pPr marL="0" indent="0">
              <a:buNone/>
            </a:pPr>
            <a:endParaRPr lang="uk-UA" sz="1800" dirty="0"/>
          </a:p>
          <a:p>
            <a:pPr marL="0" indent="0" algn="ctr">
              <a:buNone/>
            </a:pPr>
            <a:r>
              <a:rPr lang="ru-RU" sz="2000" b="1" dirty="0"/>
              <a:t>Таблица 2.2. Применение разных типов архитектуры клиент/сервер</a:t>
            </a:r>
            <a:endParaRPr lang="ru-RU" sz="2000" dirty="0"/>
          </a:p>
          <a:p>
            <a:pPr marL="0" indent="0">
              <a:buNone/>
            </a:pPr>
            <a:endParaRPr lang="ru-RU" sz="1800" dirty="0"/>
          </a:p>
        </p:txBody>
      </p:sp>
      <p:graphicFrame>
        <p:nvGraphicFramePr>
          <p:cNvPr id="18" name="Таблица 17"/>
          <p:cNvGraphicFramePr>
            <a:graphicFrameLocks noGrp="1"/>
          </p:cNvGraphicFramePr>
          <p:nvPr>
            <p:extLst>
              <p:ext uri="{D42A27DB-BD31-4B8C-83A1-F6EECF244321}">
                <p14:modId xmlns:p14="http://schemas.microsoft.com/office/powerpoint/2010/main" val="3472155839"/>
              </p:ext>
            </p:extLst>
          </p:nvPr>
        </p:nvGraphicFramePr>
        <p:xfrm>
          <a:off x="1057275" y="2200275"/>
          <a:ext cx="10077450" cy="1614489"/>
        </p:xfrm>
        <a:graphic>
          <a:graphicData uri="http://schemas.openxmlformats.org/drawingml/2006/table">
            <a:tbl>
              <a:tblPr/>
              <a:tblGrid>
                <a:gridCol w="5038725">
                  <a:extLst>
                    <a:ext uri="{9D8B030D-6E8A-4147-A177-3AD203B41FA5}">
                      <a16:colId xmlns:a16="http://schemas.microsoft.com/office/drawing/2014/main" val="200328779"/>
                    </a:ext>
                  </a:extLst>
                </a:gridCol>
                <a:gridCol w="5038725">
                  <a:extLst>
                    <a:ext uri="{9D8B030D-6E8A-4147-A177-3AD203B41FA5}">
                      <a16:colId xmlns:a16="http://schemas.microsoft.com/office/drawing/2014/main" val="3737335805"/>
                    </a:ext>
                  </a:extLst>
                </a:gridCol>
              </a:tblGrid>
              <a:tr h="35560">
                <a:tc>
                  <a:txBody>
                    <a:bodyPr/>
                    <a:lstStyle/>
                    <a:p>
                      <a:pPr>
                        <a:lnSpc>
                          <a:spcPct val="107000"/>
                        </a:lnSpc>
                        <a:spcAft>
                          <a:spcPts val="0"/>
                        </a:spcAft>
                      </a:pPr>
                      <a:r>
                        <a:rPr lang="ru-RU"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Архитектура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0707737"/>
                  </a:ext>
                </a:extLst>
              </a:tr>
              <a:tr h="316865">
                <a:tc rowSpan="3">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Двухуровневая архитектура тонкого клиента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Наследуемые системы, в которых нецелесообразно разделять выполнение приложения и управления данными.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535966316"/>
                  </a:ext>
                </a:extLst>
              </a:tr>
              <a:tr h="347345">
                <a:tc vMerge="1">
                  <a:txBody>
                    <a:bodyPr/>
                    <a:lstStyle/>
                    <a:p>
                      <a:endParaRPr lang="ru-RU"/>
                    </a:p>
                  </a:txBody>
                  <a:tcPr/>
                </a:tc>
                <a:tc>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с интенсивными вычислениями, например компиляторы, но с незначительным объемом управления данными.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extLst>
                  <a:ext uri="{0D108BD9-81ED-4DB2-BD59-A6C34878D82A}">
                    <a16:rowId xmlns:a16="http://schemas.microsoft.com/office/drawing/2014/main" val="2136350541"/>
                  </a:ext>
                </a:extLst>
              </a:tr>
              <a:tr h="450850">
                <a:tc vMerge="1">
                  <a:txBody>
                    <a:bodyPr/>
                    <a:lstStyle/>
                    <a:p>
                      <a:endParaRPr lang="ru-RU"/>
                    </a:p>
                  </a:txBody>
                  <a:tcPr/>
                </a:tc>
                <a:tc>
                  <a:txBody>
                    <a:bodyPr/>
                    <a:lstStyle/>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в которых обрабатываются большие массивы данных (запросы), но с небольшим объемом вычислений в самом приложении</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extLst>
                  <a:ext uri="{0D108BD9-81ED-4DB2-BD59-A6C34878D82A}">
                    <a16:rowId xmlns:a16="http://schemas.microsoft.com/office/drawing/2014/main" val="3250025727"/>
                  </a:ext>
                </a:extLst>
              </a:tr>
            </a:tbl>
          </a:graphicData>
        </a:graphic>
      </p:graphicFrame>
      <p:graphicFrame>
        <p:nvGraphicFramePr>
          <p:cNvPr id="21" name="Таблица 20"/>
          <p:cNvGraphicFramePr>
            <a:graphicFrameLocks noGrp="1"/>
          </p:cNvGraphicFramePr>
          <p:nvPr/>
        </p:nvGraphicFramePr>
        <p:xfrm>
          <a:off x="1057275" y="3373437"/>
          <a:ext cx="10077450" cy="1255713"/>
        </p:xfrm>
        <a:graphic>
          <a:graphicData uri="http://schemas.openxmlformats.org/drawingml/2006/table">
            <a:tbl>
              <a:tblPr/>
              <a:tblGrid>
                <a:gridCol w="5038725">
                  <a:extLst>
                    <a:ext uri="{9D8B030D-6E8A-4147-A177-3AD203B41FA5}">
                      <a16:colId xmlns:a16="http://schemas.microsoft.com/office/drawing/2014/main" val="2755844921"/>
                    </a:ext>
                  </a:extLst>
                </a:gridCol>
                <a:gridCol w="5038725">
                  <a:extLst>
                    <a:ext uri="{9D8B030D-6E8A-4147-A177-3AD203B41FA5}">
                      <a16:colId xmlns:a16="http://schemas.microsoft.com/office/drawing/2014/main" val="3165513528"/>
                    </a:ext>
                  </a:extLst>
                </a:gridCol>
              </a:tblGrid>
              <a:tr h="45085">
                <a:tc rowSpan="2">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Двухуровневая архитектура толстого клиента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tc>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где пользователю требуется интенсивная обработка данных (например, визуализация данных или большие объемы вычисления).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extLst>
                  <a:ext uri="{0D108BD9-81ED-4DB2-BD59-A6C34878D82A}">
                    <a16:rowId xmlns:a16="http://schemas.microsoft.com/office/drawing/2014/main" val="2308077502"/>
                  </a:ext>
                </a:extLst>
              </a:tr>
              <a:tr h="469265">
                <a:tc vMerge="1">
                  <a:txBody>
                    <a:bodyPr/>
                    <a:lstStyle/>
                    <a:p>
                      <a:endParaRPr lang="ru-RU"/>
                    </a:p>
                  </a:txBody>
                  <a:tcPr/>
                </a:tc>
                <a:tc>
                  <a:txBody>
                    <a:bodyPr/>
                    <a:lstStyle/>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с относительно постоянным набором функций на стороне пользователя, применяемых в среде с хорошо отлаженным системным управлением</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extLst>
                  <a:ext uri="{0D108BD9-81ED-4DB2-BD59-A6C34878D82A}">
                    <a16:rowId xmlns:a16="http://schemas.microsoft.com/office/drawing/2014/main" val="2468489227"/>
                  </a:ext>
                </a:extLst>
              </a:tr>
            </a:tbl>
          </a:graphicData>
        </a:graphic>
      </p:graphicFrame>
      <p:sp>
        <p:nvSpPr>
          <p:cNvPr id="22" name="Rectangle 6"/>
          <p:cNvSpPr>
            <a:spLocks noChangeArrowheads="1"/>
          </p:cNvSpPr>
          <p:nvPr/>
        </p:nvSpPr>
        <p:spPr bwMode="auto">
          <a:xfrm>
            <a:off x="1057275" y="33734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4" name="Таблица 23"/>
          <p:cNvGraphicFramePr>
            <a:graphicFrameLocks noGrp="1"/>
          </p:cNvGraphicFramePr>
          <p:nvPr>
            <p:extLst>
              <p:ext uri="{D42A27DB-BD31-4B8C-83A1-F6EECF244321}">
                <p14:modId xmlns:p14="http://schemas.microsoft.com/office/powerpoint/2010/main" val="831988161"/>
              </p:ext>
            </p:extLst>
          </p:nvPr>
        </p:nvGraphicFramePr>
        <p:xfrm>
          <a:off x="1057275" y="4837907"/>
          <a:ext cx="10077450" cy="896938"/>
        </p:xfrm>
        <a:graphic>
          <a:graphicData uri="http://schemas.openxmlformats.org/drawingml/2006/table">
            <a:tbl>
              <a:tblPr/>
              <a:tblGrid>
                <a:gridCol w="5038725">
                  <a:extLst>
                    <a:ext uri="{9D8B030D-6E8A-4147-A177-3AD203B41FA5}">
                      <a16:colId xmlns:a16="http://schemas.microsoft.com/office/drawing/2014/main" val="3479389332"/>
                    </a:ext>
                  </a:extLst>
                </a:gridCol>
                <a:gridCol w="5038725">
                  <a:extLst>
                    <a:ext uri="{9D8B030D-6E8A-4147-A177-3AD203B41FA5}">
                      <a16:colId xmlns:a16="http://schemas.microsoft.com/office/drawing/2014/main" val="1332744692"/>
                    </a:ext>
                  </a:extLst>
                </a:gridCol>
              </a:tblGrid>
              <a:tr h="93980">
                <a:tc rowSpan="2">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Трехуровневая и многоуровневая архитектуры клиент/сервер</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Большие приложения с сотнями и тысячами клиентов.</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в которых часто меняются и данные, и методы обработки.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a:noFill/>
                    </a:lnB>
                    <a:solidFill>
                      <a:srgbClr val="FFFFFF"/>
                    </a:solidFill>
                  </a:tcPr>
                </a:tc>
                <a:extLst>
                  <a:ext uri="{0D108BD9-81ED-4DB2-BD59-A6C34878D82A}">
                    <a16:rowId xmlns:a16="http://schemas.microsoft.com/office/drawing/2014/main" val="1953677571"/>
                  </a:ext>
                </a:extLst>
              </a:tr>
              <a:tr h="45085">
                <a:tc vMerge="1">
                  <a:txBody>
                    <a:bodyPr/>
                    <a:lstStyle/>
                    <a:p>
                      <a:endParaRPr lang="ru-RU"/>
                    </a:p>
                  </a:txBody>
                  <a:tcPr/>
                </a:tc>
                <a:tc>
                  <a:txBody>
                    <a:bodyPr/>
                    <a:lstStyle/>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Приложения, в которых выполняется интеграция данных из многих источников</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2539448"/>
                  </a:ext>
                </a:extLst>
              </a:tr>
            </a:tbl>
          </a:graphicData>
        </a:graphic>
      </p:graphicFrame>
    </p:spTree>
    <p:extLst>
      <p:ext uri="{BB962C8B-B14F-4D97-AF65-F5344CB8AC3E}">
        <p14:creationId xmlns:p14="http://schemas.microsoft.com/office/powerpoint/2010/main" val="163301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49300"/>
          </a:xfrm>
        </p:spPr>
        <p:txBody>
          <a:bodyPr/>
          <a:lstStyle/>
          <a:p>
            <a:pPr algn="ctr"/>
            <a:r>
              <a:rPr lang="ru-RU" b="1" dirty="0" smtClean="0"/>
              <a:t>3</a:t>
            </a:r>
            <a:r>
              <a:rPr lang="ru-RU" b="1" dirty="0"/>
              <a:t>. Архитектура распределенных </a:t>
            </a:r>
            <a:r>
              <a:rPr lang="ru-RU" b="1" dirty="0" smtClean="0"/>
              <a:t>объектов</a:t>
            </a:r>
            <a:endParaRPr lang="ru-RU" dirty="0"/>
          </a:p>
        </p:txBody>
      </p:sp>
      <p:sp>
        <p:nvSpPr>
          <p:cNvPr id="3" name="Объект 2"/>
          <p:cNvSpPr>
            <a:spLocks noGrp="1"/>
          </p:cNvSpPr>
          <p:nvPr>
            <p:ph idx="1"/>
          </p:nvPr>
        </p:nvSpPr>
        <p:spPr>
          <a:xfrm>
            <a:off x="838200" y="1528763"/>
            <a:ext cx="10515600" cy="5062537"/>
          </a:xfrm>
        </p:spPr>
        <p:txBody>
          <a:bodyPr>
            <a:normAutofit fontScale="85000" lnSpcReduction="20000"/>
          </a:bodyPr>
          <a:lstStyle/>
          <a:p>
            <a:pPr marL="0" indent="0">
              <a:buNone/>
            </a:pPr>
            <a:r>
              <a:rPr lang="ru-RU" dirty="0" smtClean="0"/>
              <a:t>   В </a:t>
            </a:r>
            <a:r>
              <a:rPr lang="ru-RU" dirty="0"/>
              <a:t>модели клиент/сервер распределенной системы между клиентами и серверами существуют различия. Клиент запрашивает сервисы только у сервера, </a:t>
            </a:r>
            <a:r>
              <a:rPr lang="en-US" dirty="0" err="1"/>
              <a:t>hq</a:t>
            </a:r>
            <a:r>
              <a:rPr lang="ru-RU" dirty="0"/>
              <a:t> не у других клиентов; серверы могут функционировать как клиенты и запрашивать сервисы у других серверов, но не у клиентов; клиенты должны знать о сервисах, предоставляемых определенными серверами, и о том, как взаимодействуют эти серверы. Такая модель отлично подходит ко многим типам приложений, но в то же время ограничивает разработчиков системы, которые вынуждены решать, где предоставлять сервисы. Они также должны обеспечить поддержку масштабируемости и разработать средства включения клиентов в систему на распределенных серверах.</a:t>
            </a:r>
          </a:p>
          <a:p>
            <a:pPr marL="0" indent="0">
              <a:buNone/>
            </a:pPr>
            <a:r>
              <a:rPr lang="ru-RU" dirty="0" smtClean="0"/>
              <a:t>   Более </a:t>
            </a:r>
            <a:r>
              <a:rPr lang="ru-RU" dirty="0"/>
              <a:t>общим подходом, применяемым в проектировании распределенных систем, является стирание различий между клиентом и сервером и проектирование архитектуры системы как архитектуры распределенных объектов. В этой архитектуре (рис. 2.9) основными компонентами системы являются объекты, предоставляющие набор сервисов через свои интерфейсы. Другие объекты вызывают эти сервисы, не делая различий между клиентом (пользователем сервиса) и сервером (поставщиком сервиса).</a:t>
            </a:r>
          </a:p>
        </p:txBody>
      </p:sp>
    </p:spTree>
    <p:extLst>
      <p:ext uri="{BB962C8B-B14F-4D97-AF65-F5344CB8AC3E}">
        <p14:creationId xmlns:p14="http://schemas.microsoft.com/office/powerpoint/2010/main" val="2609543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29275"/>
            <a:ext cx="10515600" cy="547688"/>
          </a:xfrm>
        </p:spPr>
        <p:txBody>
          <a:bodyPr/>
          <a:lstStyle/>
          <a:p>
            <a:pPr marL="0" indent="0" algn="ctr">
              <a:buNone/>
            </a:pPr>
            <a:r>
              <a:rPr lang="ru-RU" i="1" dirty="0"/>
              <a:t>Рис. 2.9. Архитектура распределенных </a:t>
            </a:r>
            <a:r>
              <a:rPr lang="ru-RU" i="1" dirty="0" smtClean="0"/>
              <a:t>объектов</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573982" y="1057275"/>
            <a:ext cx="7044036" cy="3949700"/>
          </a:xfrm>
          <a:prstGeom prst="rect">
            <a:avLst/>
          </a:prstGeom>
          <a:noFill/>
          <a:ln>
            <a:noFill/>
          </a:ln>
        </p:spPr>
      </p:pic>
    </p:spTree>
    <p:extLst>
      <p:ext uri="{BB962C8B-B14F-4D97-AF65-F5344CB8AC3E}">
        <p14:creationId xmlns:p14="http://schemas.microsoft.com/office/powerpoint/2010/main" val="3628920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8" y="1500188"/>
            <a:ext cx="10515600" cy="4114800"/>
          </a:xfrm>
        </p:spPr>
        <p:txBody>
          <a:bodyPr/>
          <a:lstStyle/>
          <a:p>
            <a:pPr marL="0" indent="0">
              <a:buNone/>
            </a:pPr>
            <a:r>
              <a:rPr lang="ru-RU" dirty="0" smtClean="0"/>
              <a:t>   Объекты </a:t>
            </a:r>
            <a:r>
              <a:rPr lang="ru-RU" dirty="0"/>
              <a:t>могут располагаться на разных компьютерах в сети и взаимодействовать посредством промежуточного ПО. По аналогии с системной шиной, которая позволяет подключать различные устройства и поддерживать взаимодействие между аппаратными средствами, промежуточное ПО можно рассматривать как шину программного обеспечения. Она предоставляет набор сервисов, позволяющий объектам взаимодействовать друг с другом, добавлять или удалять их из системы. Промежуточное ПО называют брокером запросов к объектам. Его задача – обеспечивать интерфейс между объектами</a:t>
            </a:r>
            <a:r>
              <a:rPr lang="ru-RU" dirty="0" smtClean="0"/>
              <a:t>.</a:t>
            </a:r>
            <a:endParaRPr lang="ru-RU" dirty="0"/>
          </a:p>
        </p:txBody>
      </p:sp>
    </p:spTree>
    <p:extLst>
      <p:ext uri="{BB962C8B-B14F-4D97-AF65-F5344CB8AC3E}">
        <p14:creationId xmlns:p14="http://schemas.microsoft.com/office/powerpoint/2010/main" val="223730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342899"/>
            <a:ext cx="10515600" cy="6143625"/>
          </a:xfrm>
        </p:spPr>
        <p:txBody>
          <a:bodyPr>
            <a:normAutofit fontScale="77500" lnSpcReduction="20000"/>
          </a:bodyPr>
          <a:lstStyle/>
          <a:p>
            <a:pPr marL="0" indent="0">
              <a:buNone/>
            </a:pPr>
            <a:r>
              <a:rPr lang="ru-RU" dirty="0" smtClean="0"/>
              <a:t>   Ниже </a:t>
            </a:r>
            <a:r>
              <a:rPr lang="ru-RU" dirty="0"/>
              <a:t>перечислены основные преимущества модели архитектуры распределенных объектов.</a:t>
            </a:r>
          </a:p>
          <a:p>
            <a:pPr marL="0" indent="0">
              <a:buNone/>
            </a:pPr>
            <a:r>
              <a:rPr lang="ru-RU" dirty="0"/>
              <a:t> </a:t>
            </a:r>
          </a:p>
          <a:p>
            <a:r>
              <a:rPr lang="ru-RU" dirty="0" smtClean="0"/>
              <a:t>Разработчики </a:t>
            </a:r>
            <a:r>
              <a:rPr lang="ru-RU" dirty="0"/>
              <a:t>системы могут не спешить с принятием решений относительно того, где и как будут предоставляться сервисы. Объекты, предоставляющие сервисы, могут выполняться в любом месте (узле) сети. Следовательно, различие между моделями толстого и тонкого клиентов становятся несущественными, так как нет необходимости заранее планировать размещение объектов для выполнения приложения.</a:t>
            </a:r>
          </a:p>
          <a:p>
            <a:r>
              <a:rPr lang="ru-RU" dirty="0" smtClean="0"/>
              <a:t>Системная </a:t>
            </a:r>
            <a:r>
              <a:rPr lang="ru-RU" dirty="0"/>
              <a:t>архитектура достаточно открыта, что позволяет при необходимости добавлять в систему новые ресурсы. В следующем разделе отмечается, что стандарты программной шины постоянно совершенствуются, что позволяет объектам, написанным на разных языках программирования, взаимодействовать и предоставлять сервисы друг другу.</a:t>
            </a:r>
          </a:p>
          <a:p>
            <a:r>
              <a:rPr lang="ru-RU" dirty="0" smtClean="0"/>
              <a:t>Гибкость </a:t>
            </a:r>
            <a:r>
              <a:rPr lang="ru-RU" dirty="0"/>
              <a:t>и масштабируемость системы. Для того чтобы справиться с системными нагрузками, можно создавать экземпляры системы с одинаковыми сервисами, которые будут предоставляться разными объектами или разными экземплярами (копиями) объектов. При увеличении нагрузки в систему можно добавить новые объекты, не прерывая при этом работу других ее объектов.</a:t>
            </a:r>
          </a:p>
          <a:p>
            <a:r>
              <a:rPr lang="ru-RU" dirty="0" smtClean="0"/>
              <a:t>Существует </a:t>
            </a:r>
            <a:r>
              <a:rPr lang="ru-RU" dirty="0"/>
              <a:t>возможность динамически переконфигурировать систему посредством объектов, мигрирующих в сети по запросам. Объекты, предоставляющие сервисы, могут мигрировать на тот же процессор, что и объекты, запрашивающие сервисы, тем самым повышая производительность системы.</a:t>
            </a:r>
          </a:p>
          <a:p>
            <a:endParaRPr lang="ru-RU" dirty="0"/>
          </a:p>
        </p:txBody>
      </p:sp>
    </p:spTree>
    <p:extLst>
      <p:ext uri="{BB962C8B-B14F-4D97-AF65-F5344CB8AC3E}">
        <p14:creationId xmlns:p14="http://schemas.microsoft.com/office/powerpoint/2010/main" val="2702972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42975"/>
            <a:ext cx="10515600" cy="5476875"/>
          </a:xfrm>
        </p:spPr>
        <p:txBody>
          <a:bodyPr>
            <a:normAutofit fontScale="77500" lnSpcReduction="20000"/>
          </a:bodyPr>
          <a:lstStyle/>
          <a:p>
            <a:pPr marL="0" indent="0">
              <a:buNone/>
            </a:pPr>
            <a:r>
              <a:rPr lang="ru-RU" dirty="0" smtClean="0"/>
              <a:t>   В </a:t>
            </a:r>
            <a:r>
              <a:rPr lang="ru-RU" dirty="0"/>
              <a:t>процессе проектирования систем архитектуру распределенных объектов можно использовать двояко.</a:t>
            </a:r>
          </a:p>
          <a:p>
            <a:pPr marL="0" indent="0">
              <a:buNone/>
            </a:pPr>
            <a:r>
              <a:rPr lang="ru-RU" dirty="0"/>
              <a:t> </a:t>
            </a:r>
          </a:p>
          <a:p>
            <a:pPr marL="514350" indent="-514350">
              <a:buFont typeface="+mj-lt"/>
              <a:buAutoNum type="arabicPeriod"/>
            </a:pPr>
            <a:r>
              <a:rPr lang="ru-RU" dirty="0" smtClean="0"/>
              <a:t>В </a:t>
            </a:r>
            <a:r>
              <a:rPr lang="ru-RU" dirty="0"/>
              <a:t>виде логической модели, которая позволяет разработчикам структурировать и спланировать систему. В этом случае функциональность приложения описывается только в терминах и комбинациях сервисов. Затем разрабатываются способы предоставления сервисов с помощью нескольких распределенных объектов. На этом уровне, как правило, проектируют крупно модульные объекты, которые предоставляют сервисы, отражающие специфику конкретной области приложения. Например, в программу учета розничной торговли можно включить объекты, которые бы вели учет состояния запасов, отслеживали взаимодействие с клиентами, классифицировали товары и др.</a:t>
            </a:r>
          </a:p>
          <a:p>
            <a:pPr marL="514350" indent="-514350">
              <a:buFont typeface="+mj-lt"/>
              <a:buAutoNum type="arabicPeriod"/>
            </a:pPr>
            <a:r>
              <a:rPr lang="ru-RU" dirty="0" smtClean="0"/>
              <a:t>Как </a:t>
            </a:r>
            <a:r>
              <a:rPr lang="ru-RU" dirty="0"/>
              <a:t>гибкий подход к реализации систем клиент/сервер. В этом случае логическая модель системы – это модель клиент/сервер, в которой клиенты и серверы реализованы как распределенные объекты, взаимодействующие посредством программной шины. При таком подходе легко заменить систему, например, двухуровневую на многоуровневую. В этом случае ни сервер, ни клиент не могут быть реализованы в одном объекте, однако могут состоять из множества небольших объектов, каждый из которых предоставляет определенный сервис</a:t>
            </a:r>
            <a:r>
              <a:rPr lang="ru-RU" dirty="0" smtClean="0"/>
              <a:t>.</a:t>
            </a:r>
            <a:endParaRPr lang="ru-RU" dirty="0"/>
          </a:p>
        </p:txBody>
      </p:sp>
    </p:spTree>
    <p:extLst>
      <p:ext uri="{BB962C8B-B14F-4D97-AF65-F5344CB8AC3E}">
        <p14:creationId xmlns:p14="http://schemas.microsoft.com/office/powerpoint/2010/main" val="2295728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8" y="1295400"/>
            <a:ext cx="10515600" cy="5562600"/>
          </a:xfrm>
        </p:spPr>
        <p:txBody>
          <a:bodyPr/>
          <a:lstStyle/>
          <a:p>
            <a:pPr marL="0" indent="0">
              <a:buNone/>
            </a:pPr>
            <a:r>
              <a:rPr lang="ru-RU" dirty="0" smtClean="0"/>
              <a:t>   Примером </a:t>
            </a:r>
            <a:r>
              <a:rPr lang="ru-RU" dirty="0"/>
              <a:t>системы, которой подходит архитектура распределенных объектов, может служить система обработки данных, хранящихся в разных базах данных (рис. 2.10). В этом примере любую базу данных можно представить, как объект с интерфейсом, предоставляющим доступ к данным "только чтение". Каждый из объектов-интеграторов занимается определенными типами зависимостей между данными, собирая информацию из баз данных, чтобы попытаться проследить эти зависимости.</a:t>
            </a:r>
          </a:p>
          <a:p>
            <a:pPr marL="0" indent="0">
              <a:buNone/>
            </a:pPr>
            <a:r>
              <a:rPr lang="ru-RU" dirty="0" smtClean="0"/>
              <a:t>   Объекты-визуализаторы </a:t>
            </a:r>
            <a:r>
              <a:rPr lang="ru-RU" dirty="0"/>
              <a:t>взаимодействуют с объектами-интеграторами для представления данных в графическом виде либо для составления отчетов по анализируемым данным. </a:t>
            </a:r>
          </a:p>
        </p:txBody>
      </p:sp>
    </p:spTree>
    <p:extLst>
      <p:ext uri="{BB962C8B-B14F-4D97-AF65-F5344CB8AC3E}">
        <p14:creationId xmlns:p14="http://schemas.microsoft.com/office/powerpoint/2010/main" val="2839704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normAutofit fontScale="92500"/>
          </a:bodyPr>
          <a:lstStyle/>
          <a:p>
            <a:pPr marL="0" indent="0" algn="ctr">
              <a:buNone/>
            </a:pPr>
            <a:r>
              <a:rPr lang="ru-RU" i="1" dirty="0"/>
              <a:t>Рис. 2.10. Архитектура распределенной системы обработки </a:t>
            </a:r>
            <a:r>
              <a:rPr lang="ru-RU" i="1" dirty="0" smtClean="0"/>
              <a:t>данных</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704465" y="786052"/>
            <a:ext cx="6783069" cy="4350463"/>
          </a:xfrm>
          <a:prstGeom prst="rect">
            <a:avLst/>
          </a:prstGeom>
          <a:noFill/>
          <a:ln>
            <a:noFill/>
          </a:ln>
        </p:spPr>
      </p:pic>
    </p:spTree>
    <p:extLst>
      <p:ext uri="{BB962C8B-B14F-4D97-AF65-F5344CB8AC3E}">
        <p14:creationId xmlns:p14="http://schemas.microsoft.com/office/powerpoint/2010/main" val="21186785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92500"/>
          </a:bodyPr>
          <a:lstStyle/>
          <a:p>
            <a:pPr marL="0" indent="0">
              <a:buNone/>
            </a:pPr>
            <a:r>
              <a:rPr lang="ru-RU" dirty="0" smtClean="0"/>
              <a:t>   Для </a:t>
            </a:r>
            <a:r>
              <a:rPr lang="ru-RU" dirty="0"/>
              <a:t>такого типа приложений архитектура распределенных объектов подходит больше, чем архитектура клиент/сервер, по трем причинам.</a:t>
            </a:r>
          </a:p>
          <a:p>
            <a:pPr marL="0" indent="0">
              <a:buNone/>
            </a:pPr>
            <a:r>
              <a:rPr lang="ru-RU" dirty="0"/>
              <a:t> </a:t>
            </a:r>
          </a:p>
          <a:p>
            <a:pPr marL="514350" indent="-514350">
              <a:buFont typeface="+mj-lt"/>
              <a:buAutoNum type="arabicPeriod"/>
            </a:pPr>
            <a:r>
              <a:rPr lang="ru-RU" dirty="0" smtClean="0"/>
              <a:t>В </a:t>
            </a:r>
            <a:r>
              <a:rPr lang="ru-RU" dirty="0"/>
              <a:t>этих системах (в отличие, например, от системы банкоматов) нет одного поставщика сервиса, на котором были бы сосредоточены все сервисы управления данными.</a:t>
            </a:r>
          </a:p>
          <a:p>
            <a:pPr marL="514350" indent="-514350">
              <a:buFont typeface="+mj-lt"/>
              <a:buAutoNum type="arabicPeriod"/>
            </a:pPr>
            <a:r>
              <a:rPr lang="ru-RU" dirty="0" smtClean="0"/>
              <a:t>Можно </a:t>
            </a:r>
            <a:r>
              <a:rPr lang="ru-RU" dirty="0"/>
              <a:t>увеличивать количество доступных баз данных, не прерывая работу системы, поскольку каждая база данных представляет собой просто объект. Эти объекты поддерживают упрощенный интерфейс, который управляет доступом к данным. Доступные базы данных можно разместить на разных машинах</a:t>
            </a:r>
            <a:r>
              <a:rPr lang="ru-RU" dirty="0" smtClean="0"/>
              <a:t>.</a:t>
            </a:r>
            <a:endParaRPr lang="ru-RU" dirty="0"/>
          </a:p>
          <a:p>
            <a:pPr marL="514350" indent="-514350">
              <a:buFont typeface="+mj-lt"/>
              <a:buAutoNum type="arabicPeriod"/>
            </a:pPr>
            <a:r>
              <a:rPr lang="ru-RU" dirty="0" smtClean="0"/>
              <a:t>Посредством </a:t>
            </a:r>
            <a:r>
              <a:rPr lang="ru-RU" dirty="0"/>
              <a:t>добавления новых объектов-интеграторов можно отслеживать новые типы зависимостей между данными.</a:t>
            </a:r>
          </a:p>
          <a:p>
            <a:pPr marL="514350" indent="-514350">
              <a:buFont typeface="+mj-lt"/>
              <a:buAutoNum type="arabicPeriod"/>
            </a:pPr>
            <a:endParaRPr lang="ru-RU" dirty="0"/>
          </a:p>
        </p:txBody>
      </p:sp>
    </p:spTree>
    <p:extLst>
      <p:ext uri="{BB962C8B-B14F-4D97-AF65-F5344CB8AC3E}">
        <p14:creationId xmlns:p14="http://schemas.microsoft.com/office/powerpoint/2010/main" val="68609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normAutofit fontScale="92500" lnSpcReduction="20000"/>
          </a:bodyPr>
          <a:lstStyle/>
          <a:p>
            <a:pPr marL="0" indent="0">
              <a:buNone/>
            </a:pPr>
            <a:r>
              <a:rPr lang="ru-RU" dirty="0" smtClean="0"/>
              <a:t>   Все </a:t>
            </a:r>
            <a:r>
              <a:rPr lang="ru-RU" dirty="0"/>
              <a:t>современные программные системы можно разделить на три больших класса.</a:t>
            </a:r>
          </a:p>
          <a:p>
            <a:pPr marL="0" indent="0">
              <a:buNone/>
            </a:pPr>
            <a:r>
              <a:rPr lang="ru-RU" dirty="0"/>
              <a:t> </a:t>
            </a:r>
          </a:p>
          <a:p>
            <a:pPr marL="514350" indent="-514350">
              <a:buFont typeface="+mj-lt"/>
              <a:buAutoNum type="arabicPeriod"/>
            </a:pPr>
            <a:r>
              <a:rPr lang="ru-RU" i="1" dirty="0" smtClean="0"/>
              <a:t>Прикладные </a:t>
            </a:r>
            <a:r>
              <a:rPr lang="ru-RU" i="1" dirty="0"/>
              <a:t>программные системы</a:t>
            </a:r>
            <a:r>
              <a:rPr lang="ru-RU" dirty="0"/>
              <a:t>, предназначенные для работы только на одном персональном компьютере или рабочей станции. К ним относятся текстовые процессоры, электронные таблицы, графические системы и т.п.</a:t>
            </a:r>
          </a:p>
          <a:p>
            <a:pPr marL="514350" indent="-514350">
              <a:buFont typeface="+mj-lt"/>
              <a:buAutoNum type="arabicPeriod"/>
            </a:pPr>
            <a:r>
              <a:rPr lang="ru-RU" i="1" dirty="0" smtClean="0"/>
              <a:t>Встроенные </a:t>
            </a:r>
            <a:r>
              <a:rPr lang="ru-RU" i="1" dirty="0"/>
              <a:t>системы</a:t>
            </a:r>
            <a:r>
              <a:rPr lang="ru-RU" dirty="0"/>
              <a:t>, предназначенные для работы на одном процессоре либо на интегрированной группе процессоров. К ним относятся системы управления бытовыми устройствами, различными приборами и др.</a:t>
            </a:r>
          </a:p>
          <a:p>
            <a:pPr marL="514350" indent="-514350">
              <a:buFont typeface="+mj-lt"/>
              <a:buAutoNum type="arabicPeriod"/>
            </a:pPr>
            <a:r>
              <a:rPr lang="ru-RU" i="1" dirty="0" smtClean="0"/>
              <a:t>Распределенные </a:t>
            </a:r>
            <a:r>
              <a:rPr lang="ru-RU" i="1" dirty="0"/>
              <a:t>системы</a:t>
            </a:r>
            <a:r>
              <a:rPr lang="ru-RU" dirty="0"/>
              <a:t>, в которых программное обеспечение выполняется на слабо интегрированной группе параллельно работающих процессоров, связанных через сеть. К ним относятся системы банкоматов, принадлежащих какому-либо банку, издательские системы, системы ПО коллективного пользования и др</a:t>
            </a:r>
            <a:r>
              <a:rPr lang="ru-RU" dirty="0" smtClean="0"/>
              <a:t>.</a:t>
            </a:r>
            <a:endParaRPr lang="ru-RU" dirty="0"/>
          </a:p>
        </p:txBody>
      </p:sp>
    </p:spTree>
    <p:extLst>
      <p:ext uri="{BB962C8B-B14F-4D97-AF65-F5344CB8AC3E}">
        <p14:creationId xmlns:p14="http://schemas.microsoft.com/office/powerpoint/2010/main" val="4147536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1371600"/>
            <a:ext cx="10515600" cy="4400550"/>
          </a:xfrm>
        </p:spPr>
        <p:txBody>
          <a:bodyPr/>
          <a:lstStyle/>
          <a:p>
            <a:pPr marL="0" indent="0">
              <a:buNone/>
            </a:pPr>
            <a:r>
              <a:rPr lang="ru-RU" dirty="0" smtClean="0"/>
              <a:t>   Главным </a:t>
            </a:r>
            <a:r>
              <a:rPr lang="ru-RU" dirty="0"/>
              <a:t>недостатком архитектур распределенных объектов является то, что их сложнее проектировать, чем системы клиент/сервер. Оказывается, что системы клиент/сервер предоставляют более естественный подход к созданию распределенных систем. В нем отражаются взаимоотношения между людьми, при которых одни люди пользуются услугами других людей, специализирующихся на предоставлении конкретных услуг. Намного труднее разработать систему в соответствии с архитектурой распределенных объектов, поскольку индустрия создания ПО пока еще не накопила достаточного опыта в проектировании и разработке </a:t>
            </a:r>
            <a:r>
              <a:rPr lang="ru-RU" dirty="0" err="1"/>
              <a:t>крупномодульных</a:t>
            </a:r>
            <a:r>
              <a:rPr lang="ru-RU" dirty="0"/>
              <a:t> объектов.</a:t>
            </a:r>
          </a:p>
          <a:p>
            <a:pPr marL="0" indent="0">
              <a:buNone/>
            </a:pPr>
            <a:endParaRPr lang="ru-RU" dirty="0"/>
          </a:p>
        </p:txBody>
      </p:sp>
    </p:spTree>
    <p:extLst>
      <p:ext uri="{BB962C8B-B14F-4D97-AF65-F5344CB8AC3E}">
        <p14:creationId xmlns:p14="http://schemas.microsoft.com/office/powerpoint/2010/main" val="34565241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a:t>
            </a:r>
            <a:r>
              <a:rPr lang="ru-RU" b="1" dirty="0"/>
              <a:t>. </a:t>
            </a:r>
            <a:r>
              <a:rPr lang="en-US" b="1" dirty="0" smtClean="0"/>
              <a:t>CORBA</a:t>
            </a:r>
            <a:endParaRPr lang="ru-RU" dirty="0"/>
          </a:p>
        </p:txBody>
      </p:sp>
      <p:sp>
        <p:nvSpPr>
          <p:cNvPr id="3" name="Объект 2"/>
          <p:cNvSpPr>
            <a:spLocks noGrp="1"/>
          </p:cNvSpPr>
          <p:nvPr>
            <p:ph idx="1"/>
          </p:nvPr>
        </p:nvSpPr>
        <p:spPr/>
        <p:txBody>
          <a:bodyPr/>
          <a:lstStyle/>
          <a:p>
            <a:pPr marL="0" indent="0">
              <a:buNone/>
            </a:pPr>
            <a:r>
              <a:rPr lang="ru-RU" dirty="0" smtClean="0"/>
              <a:t>   Как </a:t>
            </a:r>
            <a:r>
              <a:rPr lang="ru-RU" dirty="0"/>
              <a:t>уже отмечалось в предыдущем разделе, при реализации архитектуры распределенных объектов необходимо промежуточное программное обеспечение (брокеры запросов к объектам), организующее взаимодействие между распределенными объектами. Здесь могут возникнуть определенные проблемы, поскольку объекты в системе могут быть реализованы на разных языках программирования, могут запускаться на разных платформах и их имена не должны быть известны всем другим объектам системы. Поэтому промежуточное ПО должно выполнять большую работу для того, чтобы поддерживалось постоянное взаимодействие объектов</a:t>
            </a:r>
            <a:r>
              <a:rPr lang="ru-RU" dirty="0" smtClean="0"/>
              <a:t>.</a:t>
            </a:r>
            <a:endParaRPr lang="ru-RU" dirty="0"/>
          </a:p>
        </p:txBody>
      </p:sp>
    </p:spTree>
    <p:extLst>
      <p:ext uri="{BB962C8B-B14F-4D97-AF65-F5344CB8AC3E}">
        <p14:creationId xmlns:p14="http://schemas.microsoft.com/office/powerpoint/2010/main" val="4064075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642938"/>
            <a:ext cx="10515600" cy="5491163"/>
          </a:xfrm>
        </p:spPr>
        <p:txBody>
          <a:bodyPr>
            <a:normAutofit fontScale="77500" lnSpcReduction="20000"/>
          </a:bodyPr>
          <a:lstStyle/>
          <a:p>
            <a:pPr marL="0" indent="0">
              <a:buNone/>
            </a:pPr>
            <a:r>
              <a:rPr lang="ru-RU" dirty="0" smtClean="0"/>
              <a:t>   В </a:t>
            </a:r>
            <a:r>
              <a:rPr lang="ru-RU" dirty="0"/>
              <a:t>настоящий момент для поддержки распределенных объектных вычислений существует два основных стандарта промежуточного ПО.</a:t>
            </a:r>
          </a:p>
          <a:p>
            <a:pPr marL="0" indent="0">
              <a:buNone/>
            </a:pPr>
            <a:r>
              <a:rPr lang="ru-RU" dirty="0"/>
              <a:t> </a:t>
            </a:r>
          </a:p>
          <a:p>
            <a:pPr marL="514350" indent="-514350">
              <a:buFont typeface="+mj-lt"/>
              <a:buAutoNum type="arabicPeriod"/>
            </a:pPr>
            <a:r>
              <a:rPr lang="en-US" dirty="0" smtClean="0"/>
              <a:t>CORBA</a:t>
            </a:r>
            <a:r>
              <a:rPr lang="ru-RU" dirty="0" smtClean="0"/>
              <a:t> </a:t>
            </a:r>
            <a:r>
              <a:rPr lang="ru-RU" dirty="0"/>
              <a:t>(</a:t>
            </a:r>
            <a:r>
              <a:rPr lang="en-US" dirty="0"/>
              <a:t>Common Object Request Broker Architecture</a:t>
            </a:r>
            <a:r>
              <a:rPr lang="ru-RU" dirty="0"/>
              <a:t>– архитектура брокеров запросов к общим объектам). Это набор стандартов для промежуточного ПО, разработанный группой </a:t>
            </a:r>
            <a:r>
              <a:rPr lang="en-US" dirty="0"/>
              <a:t>OMG</a:t>
            </a:r>
            <a:r>
              <a:rPr lang="ru-RU" dirty="0"/>
              <a:t> (</a:t>
            </a:r>
            <a:r>
              <a:rPr lang="en-US" dirty="0"/>
              <a:t>Object Management Group</a:t>
            </a:r>
            <a:r>
              <a:rPr lang="ru-RU" dirty="0"/>
              <a:t> – группа по управлению объектами). </a:t>
            </a:r>
            <a:r>
              <a:rPr lang="en-US" dirty="0"/>
              <a:t>OMG</a:t>
            </a:r>
            <a:r>
              <a:rPr lang="ru-RU" dirty="0"/>
              <a:t> является консорциумом фирм-производителей программного и аппаратного обеспечения, в числе которых такие компании, как </a:t>
            </a:r>
            <a:r>
              <a:rPr lang="en-US" dirty="0"/>
              <a:t>Sun</a:t>
            </a:r>
            <a:r>
              <a:rPr lang="ru-RU" dirty="0"/>
              <a:t>, </a:t>
            </a:r>
            <a:r>
              <a:rPr lang="en-US" dirty="0"/>
              <a:t>Hewlett</a:t>
            </a:r>
            <a:r>
              <a:rPr lang="ru-RU" dirty="0"/>
              <a:t>-</a:t>
            </a:r>
            <a:r>
              <a:rPr lang="en-US" dirty="0"/>
              <a:t>Packard</a:t>
            </a:r>
            <a:r>
              <a:rPr lang="ru-RU" dirty="0"/>
              <a:t> и </a:t>
            </a:r>
            <a:r>
              <a:rPr lang="en-US" dirty="0"/>
              <a:t>IBM</a:t>
            </a:r>
            <a:r>
              <a:rPr lang="ru-RU" dirty="0"/>
              <a:t>. Стандарты </a:t>
            </a:r>
            <a:r>
              <a:rPr lang="en-US" dirty="0"/>
              <a:t>CORBA</a:t>
            </a:r>
            <a:r>
              <a:rPr lang="ru-RU" dirty="0"/>
              <a:t> определяют общий машинно-независимый подход к распределенным объектным вычислениям. Разными производителями разработано множество реализаций этого стандарта. Стандарты </a:t>
            </a:r>
            <a:r>
              <a:rPr lang="en-US" dirty="0"/>
              <a:t>CORBA</a:t>
            </a:r>
            <a:r>
              <a:rPr lang="ru-RU" dirty="0"/>
              <a:t> поддерживаются операционной системой </a:t>
            </a:r>
            <a:r>
              <a:rPr lang="en-US" dirty="0"/>
              <a:t>Unix</a:t>
            </a:r>
            <a:r>
              <a:rPr lang="ru-RU" dirty="0"/>
              <a:t> и операционными системами от </a:t>
            </a:r>
            <a:r>
              <a:rPr lang="en-US" dirty="0"/>
              <a:t>Microsoft</a:t>
            </a:r>
            <a:r>
              <a:rPr lang="ru-RU" dirty="0"/>
              <a:t>.</a:t>
            </a:r>
          </a:p>
          <a:p>
            <a:pPr marL="514350" indent="-514350">
              <a:buFont typeface="+mj-lt"/>
              <a:buAutoNum type="arabicPeriod"/>
            </a:pPr>
            <a:r>
              <a:rPr lang="en-US" dirty="0" smtClean="0"/>
              <a:t>DCOM</a:t>
            </a:r>
            <a:r>
              <a:rPr lang="ru-RU" dirty="0" smtClean="0"/>
              <a:t> </a:t>
            </a:r>
            <a:r>
              <a:rPr lang="ru-RU" dirty="0"/>
              <a:t>(</a:t>
            </a:r>
            <a:r>
              <a:rPr lang="en-US" dirty="0"/>
              <a:t>Distributed Component Object Model</a:t>
            </a:r>
            <a:r>
              <a:rPr lang="ru-RU" dirty="0"/>
              <a:t> – объектная модель распределенных компонентов). </a:t>
            </a:r>
            <a:r>
              <a:rPr lang="en-US" dirty="0"/>
              <a:t>DCOM</a:t>
            </a:r>
            <a:r>
              <a:rPr lang="ru-RU" dirty="0"/>
              <a:t> представляет собой стандарт, разработанный и реализованный компанией </a:t>
            </a:r>
            <a:r>
              <a:rPr lang="en-US" dirty="0"/>
              <a:t>Microsoft</a:t>
            </a:r>
            <a:r>
              <a:rPr lang="ru-RU" dirty="0"/>
              <a:t> и интегрированный в ее операционные системы. Данная модель распределенных вычислений менее универсальна, чем </a:t>
            </a:r>
            <a:r>
              <a:rPr lang="en-US" dirty="0"/>
              <a:t>CORBA</a:t>
            </a:r>
            <a:r>
              <a:rPr lang="ru-RU" dirty="0"/>
              <a:t> и предлагает более ограниченные возможности сетевых взаимодействий. В настоящий момент использование </a:t>
            </a:r>
            <a:r>
              <a:rPr lang="en-US" dirty="0"/>
              <a:t>DCOM</a:t>
            </a:r>
            <a:r>
              <a:rPr lang="ru-RU" dirty="0"/>
              <a:t> ограничивается операционными системами </a:t>
            </a:r>
            <a:r>
              <a:rPr lang="en-US" dirty="0"/>
              <a:t>Microsoft</a:t>
            </a:r>
            <a:r>
              <a:rPr lang="ru-RU" dirty="0" smtClean="0"/>
              <a:t>.</a:t>
            </a:r>
            <a:endParaRPr lang="ru-RU" dirty="0"/>
          </a:p>
        </p:txBody>
      </p:sp>
    </p:spTree>
    <p:extLst>
      <p:ext uri="{BB962C8B-B14F-4D97-AF65-F5344CB8AC3E}">
        <p14:creationId xmlns:p14="http://schemas.microsoft.com/office/powerpoint/2010/main" val="6655126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92500" lnSpcReduction="10000"/>
          </a:bodyPr>
          <a:lstStyle/>
          <a:p>
            <a:pPr marL="0" indent="0">
              <a:buNone/>
            </a:pPr>
            <a:r>
              <a:rPr lang="ru-RU" dirty="0" smtClean="0"/>
              <a:t>   Здесь </a:t>
            </a:r>
            <a:r>
              <a:rPr lang="ru-RU" dirty="0"/>
              <a:t>я решил уделить внимание технологии </a:t>
            </a:r>
            <a:r>
              <a:rPr lang="en-US" dirty="0"/>
              <a:t>CORBA</a:t>
            </a:r>
            <a:r>
              <a:rPr lang="ru-RU" dirty="0"/>
              <a:t>, поскольку она более универсальна. Кроме того, я считаю, что, вероятно, </a:t>
            </a:r>
            <a:r>
              <a:rPr lang="en-US" dirty="0"/>
              <a:t>CORBA</a:t>
            </a:r>
            <a:r>
              <a:rPr lang="ru-RU" dirty="0"/>
              <a:t>, </a:t>
            </a:r>
            <a:r>
              <a:rPr lang="en-US" dirty="0"/>
              <a:t>DCOM</a:t>
            </a:r>
            <a:r>
              <a:rPr lang="ru-RU" dirty="0"/>
              <a:t> и другие технологии, например, </a:t>
            </a:r>
            <a:r>
              <a:rPr lang="en-US" dirty="0"/>
              <a:t>RMI</a:t>
            </a:r>
            <a:r>
              <a:rPr lang="ru-RU" dirty="0"/>
              <a:t> (</a:t>
            </a:r>
            <a:r>
              <a:rPr lang="en-US" dirty="0"/>
              <a:t>Remote Method Invocation</a:t>
            </a:r>
            <a:r>
              <a:rPr lang="ru-RU" dirty="0"/>
              <a:t> – вызов удаленного метода, технология построения распределенных приложений на языке </a:t>
            </a:r>
            <a:r>
              <a:rPr lang="en-US" dirty="0"/>
              <a:t>Java</a:t>
            </a:r>
            <a:r>
              <a:rPr lang="ru-RU" dirty="0"/>
              <a:t>), будут постепенно сближаться друг с другом и это сближение будет базироваться на стандартах </a:t>
            </a:r>
            <a:r>
              <a:rPr lang="en-US" dirty="0"/>
              <a:t>CORBA</a:t>
            </a:r>
            <a:r>
              <a:rPr lang="ru-RU" dirty="0"/>
              <a:t>. Поэтому нет необходимости в еще одном стандарте. Различные стандарты будут только помехой в дальнейшем развитии.</a:t>
            </a:r>
          </a:p>
          <a:p>
            <a:pPr marL="0" indent="0">
              <a:buNone/>
            </a:pPr>
            <a:r>
              <a:rPr lang="ru-RU" dirty="0" smtClean="0"/>
              <a:t>   Стандарты </a:t>
            </a:r>
            <a:r>
              <a:rPr lang="en-US" dirty="0"/>
              <a:t>CORBA</a:t>
            </a:r>
            <a:r>
              <a:rPr lang="ru-RU" dirty="0"/>
              <a:t> определены группой </a:t>
            </a:r>
            <a:r>
              <a:rPr lang="en-US" dirty="0"/>
              <a:t>OMG</a:t>
            </a:r>
            <a:r>
              <a:rPr lang="ru-RU" dirty="0"/>
              <a:t>, которая объединяет более 500 компаний, поддерживающих объектно-ориентированные разработки. Роль </a:t>
            </a:r>
            <a:r>
              <a:rPr lang="en-US" dirty="0"/>
              <a:t>OMG</a:t>
            </a:r>
            <a:r>
              <a:rPr lang="ru-RU" dirty="0"/>
              <a:t> – создание стандартов для объектно-ориентированных разработок, а не обеспечение конкретных реализаций этих стандартов. Эти стандарты находятся в свободном доступе на </a:t>
            </a:r>
            <a:r>
              <a:rPr lang="en-US" dirty="0"/>
              <a:t>Web</a:t>
            </a:r>
            <a:r>
              <a:rPr lang="ru-RU" dirty="0"/>
              <a:t>-узле </a:t>
            </a:r>
            <a:r>
              <a:rPr lang="en-US" dirty="0"/>
              <a:t>OMG</a:t>
            </a:r>
            <a:r>
              <a:rPr lang="ru-RU" dirty="0"/>
              <a:t>. Группа занимается не только стандартами </a:t>
            </a:r>
            <a:r>
              <a:rPr lang="en-US" dirty="0"/>
              <a:t>CORBA</a:t>
            </a:r>
            <a:r>
              <a:rPr lang="ru-RU" dirty="0"/>
              <a:t>, но также определяет широкий диапазон других стандартов, включая язык моделирования </a:t>
            </a:r>
            <a:r>
              <a:rPr lang="en-US" dirty="0"/>
              <a:t>UML</a:t>
            </a:r>
            <a:r>
              <a:rPr lang="ru-RU" dirty="0"/>
              <a:t>.</a:t>
            </a:r>
          </a:p>
        </p:txBody>
      </p:sp>
    </p:spTree>
    <p:extLst>
      <p:ext uri="{BB962C8B-B14F-4D97-AF65-F5344CB8AC3E}">
        <p14:creationId xmlns:p14="http://schemas.microsoft.com/office/powerpoint/2010/main" val="359739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534025"/>
          </a:xfrm>
        </p:spPr>
        <p:txBody>
          <a:bodyPr>
            <a:normAutofit fontScale="85000" lnSpcReduction="20000"/>
          </a:bodyPr>
          <a:lstStyle/>
          <a:p>
            <a:pPr marL="0" indent="0">
              <a:buNone/>
            </a:pPr>
            <a:r>
              <a:rPr lang="ru-RU" dirty="0" smtClean="0"/>
              <a:t>   Представление </a:t>
            </a:r>
            <a:r>
              <a:rPr lang="ru-RU" dirty="0"/>
              <a:t>распределенных приложений в рамках </a:t>
            </a:r>
            <a:r>
              <a:rPr lang="en-US" dirty="0"/>
              <a:t>CORBA</a:t>
            </a:r>
            <a:r>
              <a:rPr lang="ru-RU" dirty="0"/>
              <a:t> показано на рис. 2.11. Это упрощенная схема архитектуры управления объектами. Предполагается, что распределенное приложение должно состоять из перечисленных ниже компонентов.</a:t>
            </a:r>
          </a:p>
          <a:p>
            <a:pPr marL="0" indent="0">
              <a:buNone/>
            </a:pPr>
            <a:r>
              <a:rPr lang="ru-RU" dirty="0"/>
              <a:t> </a:t>
            </a:r>
          </a:p>
          <a:p>
            <a:pPr marL="514350" indent="-514350">
              <a:buFont typeface="+mj-lt"/>
              <a:buAutoNum type="arabicPeriod"/>
            </a:pPr>
            <a:r>
              <a:rPr lang="ru-RU" dirty="0" smtClean="0"/>
              <a:t>Объекты </a:t>
            </a:r>
            <a:r>
              <a:rPr lang="ru-RU" dirty="0"/>
              <a:t>приложения, которые созданы и разработаны для данного программного продукта.</a:t>
            </a:r>
          </a:p>
          <a:p>
            <a:pPr marL="514350" indent="-514350">
              <a:buFont typeface="+mj-lt"/>
              <a:buAutoNum type="arabicPeriod"/>
            </a:pPr>
            <a:r>
              <a:rPr lang="ru-RU" dirty="0" smtClean="0"/>
              <a:t>Стандартные </a:t>
            </a:r>
            <a:r>
              <a:rPr lang="ru-RU" dirty="0"/>
              <a:t>объекты, которые определены группой </a:t>
            </a:r>
            <a:r>
              <a:rPr lang="en-US" dirty="0"/>
              <a:t>OMG</a:t>
            </a:r>
            <a:r>
              <a:rPr lang="ru-RU" dirty="0"/>
              <a:t> для специфических задач. Во время написания книги множество специалистов занимались разработкой стандартов объектов в области финансирования, страхования, электронной коммерции, здравоохранения и многих других.</a:t>
            </a:r>
          </a:p>
          <a:p>
            <a:pPr marL="514350" indent="-514350">
              <a:buFont typeface="+mj-lt"/>
              <a:buAutoNum type="arabicPeriod"/>
            </a:pPr>
            <a:r>
              <a:rPr lang="ru-RU" dirty="0" smtClean="0"/>
              <a:t>Основные </a:t>
            </a:r>
            <a:r>
              <a:rPr lang="ru-RU" dirty="0"/>
              <a:t>сервисы </a:t>
            </a:r>
            <a:r>
              <a:rPr lang="en-US" dirty="0"/>
              <a:t>CORBA</a:t>
            </a:r>
            <a:r>
              <a:rPr lang="ru-RU" dirty="0"/>
              <a:t>, поддерживающие базовые сервисы распределенных вычислений, например каталоги, управление защитой и др.</a:t>
            </a:r>
          </a:p>
          <a:p>
            <a:pPr marL="514350" indent="-514350">
              <a:buFont typeface="+mj-lt"/>
              <a:buAutoNum type="arabicPeriod"/>
            </a:pPr>
            <a:r>
              <a:rPr lang="ru-RU" dirty="0" smtClean="0"/>
              <a:t>Горизонтальные </a:t>
            </a:r>
            <a:r>
              <a:rPr lang="ru-RU" dirty="0"/>
              <a:t>средства </a:t>
            </a:r>
            <a:r>
              <a:rPr lang="en-US" dirty="0"/>
              <a:t>CORBA</a:t>
            </a:r>
            <a:r>
              <a:rPr lang="ru-RU" dirty="0"/>
              <a:t>, например пользовательские интерфейсы, средства управления системой и т.п. Под горизонтальными подразумеваются средства, общие для многих приложений.</a:t>
            </a:r>
          </a:p>
        </p:txBody>
      </p:sp>
    </p:spTree>
    <p:extLst>
      <p:ext uri="{BB962C8B-B14F-4D97-AF65-F5344CB8AC3E}">
        <p14:creationId xmlns:p14="http://schemas.microsoft.com/office/powerpoint/2010/main" val="2229873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normAutofit fontScale="92500"/>
          </a:bodyPr>
          <a:lstStyle/>
          <a:p>
            <a:pPr marL="0" indent="0" algn="ctr">
              <a:buNone/>
            </a:pPr>
            <a:r>
              <a:rPr lang="ru-RU" sz="2200" i="1" dirty="0"/>
              <a:t>Рис. 2.11. Структура распределенного приложения, основанного на стандартах </a:t>
            </a:r>
            <a:r>
              <a:rPr lang="en-US" sz="2200" i="1" dirty="0"/>
              <a:t>CORBA</a:t>
            </a:r>
            <a:endParaRPr lang="ru-RU" sz="2200" dirty="0"/>
          </a:p>
          <a:p>
            <a:endParaRPr lang="ru-RU" dirty="0"/>
          </a:p>
        </p:txBody>
      </p:sp>
      <p:pic>
        <p:nvPicPr>
          <p:cNvPr id="5" name="Рисунок 4"/>
          <p:cNvPicPr/>
          <p:nvPr/>
        </p:nvPicPr>
        <p:blipFill>
          <a:blip r:embed="rId2">
            <a:lum contrast="36000"/>
            <a:extLst>
              <a:ext uri="{28A0092B-C50C-407E-A947-70E740481C1C}">
                <a14:useLocalDpi xmlns:a14="http://schemas.microsoft.com/office/drawing/2010/main" val="0"/>
              </a:ext>
            </a:extLst>
          </a:blip>
          <a:srcRect/>
          <a:stretch>
            <a:fillRect/>
          </a:stretch>
        </p:blipFill>
        <p:spPr bwMode="auto">
          <a:xfrm>
            <a:off x="2240654" y="828676"/>
            <a:ext cx="7710692" cy="4031932"/>
          </a:xfrm>
          <a:prstGeom prst="rect">
            <a:avLst/>
          </a:prstGeom>
          <a:noFill/>
          <a:ln>
            <a:noFill/>
          </a:ln>
        </p:spPr>
      </p:pic>
    </p:spTree>
    <p:extLst>
      <p:ext uri="{BB962C8B-B14F-4D97-AF65-F5344CB8AC3E}">
        <p14:creationId xmlns:p14="http://schemas.microsoft.com/office/powerpoint/2010/main" val="8372135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85000" lnSpcReduction="20000"/>
          </a:bodyPr>
          <a:lstStyle/>
          <a:p>
            <a:pPr marL="0" indent="0">
              <a:buNone/>
            </a:pPr>
            <a:r>
              <a:rPr lang="ru-RU" dirty="0" smtClean="0"/>
              <a:t>   Стандарты </a:t>
            </a:r>
            <a:r>
              <a:rPr lang="en-US" dirty="0"/>
              <a:t>CORBA</a:t>
            </a:r>
            <a:r>
              <a:rPr lang="ru-RU" dirty="0"/>
              <a:t> описывают четыре основных элемента.</a:t>
            </a:r>
          </a:p>
          <a:p>
            <a:pPr marL="0" indent="0">
              <a:buNone/>
            </a:pPr>
            <a:r>
              <a:rPr lang="ru-RU" dirty="0"/>
              <a:t> </a:t>
            </a:r>
          </a:p>
          <a:p>
            <a:pPr marL="514350" indent="-514350">
              <a:buFont typeface="+mj-lt"/>
              <a:buAutoNum type="arabicPeriod"/>
            </a:pPr>
            <a:r>
              <a:rPr lang="ru-RU" dirty="0" smtClean="0"/>
              <a:t>Модель </a:t>
            </a:r>
            <a:r>
              <a:rPr lang="ru-RU" dirty="0"/>
              <a:t>объектов, в которой объект </a:t>
            </a:r>
            <a:r>
              <a:rPr lang="en-US" dirty="0"/>
              <a:t>CORBA</a:t>
            </a:r>
            <a:r>
              <a:rPr lang="ru-RU" dirty="0"/>
              <a:t> инкапсулирует состояния посредством четкого описания на языке </a:t>
            </a:r>
            <a:r>
              <a:rPr lang="en-US" dirty="0"/>
              <a:t>IDL</a:t>
            </a:r>
            <a:r>
              <a:rPr lang="ru-RU" dirty="0"/>
              <a:t> (</a:t>
            </a:r>
            <a:r>
              <a:rPr lang="en-US" dirty="0"/>
              <a:t>Interface Definition Language</a:t>
            </a:r>
            <a:r>
              <a:rPr lang="ru-RU" dirty="0"/>
              <a:t> – язык описания интерфейсов).</a:t>
            </a:r>
          </a:p>
          <a:p>
            <a:pPr marL="514350" indent="-514350">
              <a:buFont typeface="+mj-lt"/>
              <a:buAutoNum type="arabicPeriod"/>
            </a:pPr>
            <a:r>
              <a:rPr lang="ru-RU" dirty="0" smtClean="0"/>
              <a:t>Брокер </a:t>
            </a:r>
            <a:r>
              <a:rPr lang="ru-RU" dirty="0"/>
              <a:t>запросов к объектам (</a:t>
            </a:r>
            <a:r>
              <a:rPr lang="en-US" dirty="0"/>
              <a:t>Object Request Broker</a:t>
            </a:r>
            <a:r>
              <a:rPr lang="ru-RU" dirty="0"/>
              <a:t>– </a:t>
            </a:r>
            <a:r>
              <a:rPr lang="en-US" dirty="0"/>
              <a:t>ORB</a:t>
            </a:r>
            <a:r>
              <a:rPr lang="ru-RU" dirty="0"/>
              <a:t>), который управляет запросами к сервисам объектов. </a:t>
            </a:r>
            <a:r>
              <a:rPr lang="en-US" dirty="0"/>
              <a:t>ORB</a:t>
            </a:r>
            <a:r>
              <a:rPr lang="ru-RU" dirty="0"/>
              <a:t> размещает объекты, предоставляющие сервисы, подготавливает их к получению запросов, передает запрос к сервису и возвращает результаты объекту, сделавшему запрос.</a:t>
            </a:r>
          </a:p>
          <a:p>
            <a:pPr marL="514350" indent="-514350">
              <a:buFont typeface="+mj-lt"/>
              <a:buAutoNum type="arabicPeriod"/>
            </a:pPr>
            <a:r>
              <a:rPr lang="ru-RU" dirty="0" smtClean="0"/>
              <a:t>Совокупность </a:t>
            </a:r>
            <a:r>
              <a:rPr lang="ru-RU" dirty="0"/>
              <a:t>сервисов объектов, которые являются основными сервисами, и необходимы во многих распределенных приложениях. Примерами могут быть службы каталогов, сервисы транзакций и сервисы поддержки временных объектов.</a:t>
            </a:r>
          </a:p>
          <a:p>
            <a:pPr marL="514350" indent="-514350">
              <a:buFont typeface="+mj-lt"/>
              <a:buAutoNum type="arabicPeriod"/>
            </a:pPr>
            <a:r>
              <a:rPr lang="ru-RU" dirty="0" smtClean="0"/>
              <a:t>Совокупность </a:t>
            </a:r>
            <a:r>
              <a:rPr lang="ru-RU" dirty="0"/>
              <a:t>общих компонентов, построенных на верхнем уровне основных сервисов. Они могут быть как вертикальными, отражающими специфику конкретной области, так и горизонтальными универсальными компонентами, используемыми во многих программных приложениях</a:t>
            </a:r>
            <a:r>
              <a:rPr lang="ru-RU" dirty="0" smtClean="0"/>
              <a:t>.</a:t>
            </a:r>
            <a:endParaRPr lang="ru-RU" dirty="0"/>
          </a:p>
        </p:txBody>
      </p:sp>
    </p:spTree>
    <p:extLst>
      <p:ext uri="{BB962C8B-B14F-4D97-AF65-F5344CB8AC3E}">
        <p14:creationId xmlns:p14="http://schemas.microsoft.com/office/powerpoint/2010/main" val="35704506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00137"/>
            <a:ext cx="10515600" cy="4800601"/>
          </a:xfrm>
        </p:spPr>
        <p:txBody>
          <a:bodyPr/>
          <a:lstStyle/>
          <a:p>
            <a:pPr marL="0" indent="0">
              <a:buNone/>
            </a:pPr>
            <a:r>
              <a:rPr lang="ru-RU" dirty="0" smtClean="0"/>
              <a:t>   В </a:t>
            </a:r>
            <a:r>
              <a:rPr lang="ru-RU" dirty="0"/>
              <a:t>модели </a:t>
            </a:r>
            <a:r>
              <a:rPr lang="en-US" dirty="0"/>
              <a:t>CORBA</a:t>
            </a:r>
            <a:r>
              <a:rPr lang="ru-RU" dirty="0"/>
              <a:t> объект инкапсулирует атрибуты и сервисы как обычный объект. Вместе с тем в объектах </a:t>
            </a:r>
            <a:r>
              <a:rPr lang="en-US" dirty="0"/>
              <a:t>CORBA</a:t>
            </a:r>
            <a:r>
              <a:rPr lang="ru-RU" dirty="0"/>
              <a:t> еще должно содержаться определение различных интерфейсов, описывающих глобальные атрибуты и операции объекта. Интерфейсы объектов </a:t>
            </a:r>
            <a:r>
              <a:rPr lang="en-US" dirty="0"/>
              <a:t>CORBA</a:t>
            </a:r>
            <a:r>
              <a:rPr lang="ru-RU" dirty="0"/>
              <a:t> определяются на стандартном универсальном языке описания интерфейсов </a:t>
            </a:r>
            <a:r>
              <a:rPr lang="en-US" dirty="0"/>
              <a:t>IDL</a:t>
            </a:r>
            <a:r>
              <a:rPr lang="ru-RU" dirty="0"/>
              <a:t>. Если один объект запрашивает сервисы, предоставляемые другими объектами, он получает доступ к этим сервисам через </a:t>
            </a:r>
            <a:r>
              <a:rPr lang="en-US" dirty="0"/>
              <a:t>IDL</a:t>
            </a:r>
            <a:r>
              <a:rPr lang="ru-RU" dirty="0"/>
              <a:t>-интерфейс. Объекты </a:t>
            </a:r>
            <a:r>
              <a:rPr lang="en-US" dirty="0"/>
              <a:t>CORBA</a:t>
            </a:r>
            <a:r>
              <a:rPr lang="ru-RU" dirty="0"/>
              <a:t> имеют уникальный идентификатор, называемый </a:t>
            </a:r>
            <a:r>
              <a:rPr lang="en-US" dirty="0"/>
              <a:t>IOR</a:t>
            </a:r>
            <a:r>
              <a:rPr lang="ru-RU" dirty="0"/>
              <a:t> (</a:t>
            </a:r>
            <a:r>
              <a:rPr lang="en-US" dirty="0"/>
              <a:t>Interoperable Object Reference</a:t>
            </a:r>
            <a:r>
              <a:rPr lang="ru-RU" dirty="0"/>
              <a:t> – ссылка на взаимодействующий объект). Когда один объект отправляет запросы к сервису, предоставляемому другим объектом, используется идентификатор </a:t>
            </a:r>
            <a:r>
              <a:rPr lang="en-US" dirty="0"/>
              <a:t>IOR</a:t>
            </a:r>
            <a:r>
              <a:rPr lang="ru-RU" dirty="0" smtClean="0"/>
              <a:t>.</a:t>
            </a:r>
            <a:endParaRPr lang="ru-RU" dirty="0"/>
          </a:p>
        </p:txBody>
      </p:sp>
    </p:spTree>
    <p:extLst>
      <p:ext uri="{BB962C8B-B14F-4D97-AF65-F5344CB8AC3E}">
        <p14:creationId xmlns:p14="http://schemas.microsoft.com/office/powerpoint/2010/main" val="2898813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fontScale="92500" lnSpcReduction="10000"/>
          </a:bodyPr>
          <a:lstStyle/>
          <a:p>
            <a:pPr marL="0" indent="0">
              <a:buNone/>
            </a:pPr>
            <a:r>
              <a:rPr lang="ru-RU" dirty="0" smtClean="0"/>
              <a:t>   Брокеру </a:t>
            </a:r>
            <a:r>
              <a:rPr lang="ru-RU" dirty="0"/>
              <a:t>запросов к объектам известны объекты, запрашивающие сервисы и их интерфейсы. Он организует взаимодействие между объектами. Взаимодействующим объектам не требуется что-либо знать о размещении других объектов, а также об их реализации. Так как интерфейс </a:t>
            </a:r>
            <a:r>
              <a:rPr lang="en-US" dirty="0"/>
              <a:t>IDL</a:t>
            </a:r>
            <a:r>
              <a:rPr lang="ru-RU" dirty="0"/>
              <a:t> отделяет объекты от брокера, реализацию объектов можно изменять, не затрагивая другие компоненты системы.</a:t>
            </a:r>
          </a:p>
          <a:p>
            <a:pPr marL="0" indent="0">
              <a:buNone/>
            </a:pPr>
            <a:r>
              <a:rPr lang="ru-RU" dirty="0" smtClean="0"/>
              <a:t>   На </a:t>
            </a:r>
            <a:r>
              <a:rPr lang="ru-RU" dirty="0"/>
              <a:t>рис. 2.12 показано, как объекты </a:t>
            </a:r>
            <a:r>
              <a:rPr lang="en-US" dirty="0" err="1"/>
              <a:t>ol</a:t>
            </a:r>
            <a:r>
              <a:rPr lang="ru-RU" dirty="0"/>
              <a:t> и о2 взаимодействуют посредством брокера запросов к объектам. Вызывающий объект (</a:t>
            </a:r>
            <a:r>
              <a:rPr lang="en-US" dirty="0" err="1"/>
              <a:t>ol</a:t>
            </a:r>
            <a:r>
              <a:rPr lang="ru-RU" dirty="0"/>
              <a:t>) связан с заглушкой (</a:t>
            </a:r>
            <a:r>
              <a:rPr lang="en-US" dirty="0"/>
              <a:t>stub</a:t>
            </a:r>
            <a:r>
              <a:rPr lang="ru-RU" dirty="0"/>
              <a:t>) </a:t>
            </a:r>
            <a:r>
              <a:rPr lang="en-US" dirty="0"/>
              <a:t>IDL</a:t>
            </a:r>
            <a:r>
              <a:rPr lang="ru-RU" dirty="0"/>
              <a:t>, которая определяет интерфейс объекта, предоставляющего сервис. Конструктор объекта </a:t>
            </a:r>
            <a:r>
              <a:rPr lang="en-US" dirty="0" err="1"/>
              <a:t>ol</a:t>
            </a:r>
            <a:r>
              <a:rPr lang="ru-RU" dirty="0"/>
              <a:t> при запросе к сервису внедряет вызовы в заглушку своей реализации объекта. Язык </a:t>
            </a:r>
            <a:r>
              <a:rPr lang="en-US" dirty="0"/>
              <a:t>IDL </a:t>
            </a:r>
            <a:r>
              <a:rPr lang="ru-RU" dirty="0"/>
              <a:t>является расширением C++, поэтому, если вы программируете на языках C++, С или </a:t>
            </a:r>
            <a:r>
              <a:rPr lang="en-US" dirty="0"/>
              <a:t>Java</a:t>
            </a:r>
            <a:r>
              <a:rPr lang="ru-RU" dirty="0"/>
              <a:t>, получить доступ к заглушке совсем просто. Перевод описания интерфейса объекта на </a:t>
            </a:r>
            <a:r>
              <a:rPr lang="en-US" dirty="0"/>
              <a:t>IDL</a:t>
            </a:r>
            <a:r>
              <a:rPr lang="ru-RU" dirty="0"/>
              <a:t> также возможен и для других языков, например, </a:t>
            </a:r>
            <a:r>
              <a:rPr lang="en-US" dirty="0"/>
              <a:t>Ada</a:t>
            </a:r>
            <a:r>
              <a:rPr lang="ru-RU" dirty="0"/>
              <a:t> или </a:t>
            </a:r>
            <a:r>
              <a:rPr lang="en-US" dirty="0"/>
              <a:t>COBOL</a:t>
            </a:r>
            <a:r>
              <a:rPr lang="ru-RU" dirty="0"/>
              <a:t>. Но в этих случаях необходима соответствующая инструментальная поддержка</a:t>
            </a:r>
            <a:r>
              <a:rPr lang="ru-RU" dirty="0" smtClean="0"/>
              <a:t>.</a:t>
            </a:r>
            <a:endParaRPr lang="ru-RU" dirty="0"/>
          </a:p>
        </p:txBody>
      </p:sp>
    </p:spTree>
    <p:extLst>
      <p:ext uri="{BB962C8B-B14F-4D97-AF65-F5344CB8AC3E}">
        <p14:creationId xmlns:p14="http://schemas.microsoft.com/office/powerpoint/2010/main" val="181886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57863"/>
            <a:ext cx="10515600" cy="419100"/>
          </a:xfrm>
        </p:spPr>
        <p:txBody>
          <a:bodyPr>
            <a:normAutofit fontScale="77500" lnSpcReduction="20000"/>
          </a:bodyPr>
          <a:lstStyle/>
          <a:p>
            <a:pPr marL="0" indent="0" algn="ctr">
              <a:buNone/>
            </a:pPr>
            <a:r>
              <a:rPr lang="ru-RU" i="1" dirty="0"/>
              <a:t>Рис. 2.12. Взаимодействие объектов посредством брокера запросов к </a:t>
            </a:r>
            <a:r>
              <a:rPr lang="ru-RU" i="1" dirty="0" smtClean="0"/>
              <a:t>объектам</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957796" y="693907"/>
            <a:ext cx="4276407" cy="4394665"/>
          </a:xfrm>
          <a:prstGeom prst="rect">
            <a:avLst/>
          </a:prstGeom>
          <a:noFill/>
          <a:ln>
            <a:noFill/>
          </a:ln>
        </p:spPr>
      </p:pic>
    </p:spTree>
    <p:extLst>
      <p:ext uri="{BB962C8B-B14F-4D97-AF65-F5344CB8AC3E}">
        <p14:creationId xmlns:p14="http://schemas.microsoft.com/office/powerpoint/2010/main" val="75506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562600"/>
          </a:xfrm>
        </p:spPr>
        <p:txBody>
          <a:bodyPr>
            <a:normAutofit fontScale="77500" lnSpcReduction="20000"/>
          </a:bodyPr>
          <a:lstStyle/>
          <a:p>
            <a:pPr marL="0" indent="0">
              <a:buNone/>
            </a:pPr>
            <a:r>
              <a:rPr lang="ru-RU" dirty="0" smtClean="0"/>
              <a:t>   В </a:t>
            </a:r>
            <a:r>
              <a:rPr lang="ru-RU" dirty="0"/>
              <a:t>настоящее время между перечисленными классами программных систем существуют четкие границы, которые в дальнейшем будут все более стираться. Со временем, когда высокоскоростные беспроводные сети станут широкодоступными, появится возможность динамически интегрировать устройства со встроенными программными системами, например, электронные органайзеры с более общими системами.</a:t>
            </a:r>
          </a:p>
          <a:p>
            <a:pPr marL="0" indent="0">
              <a:buNone/>
            </a:pPr>
            <a:r>
              <a:rPr lang="ru-RU" dirty="0" smtClean="0"/>
              <a:t>   Выделено </a:t>
            </a:r>
            <a:r>
              <a:rPr lang="ru-RU" dirty="0"/>
              <a:t>шесть основных характеристик распределенных систем.</a:t>
            </a:r>
          </a:p>
          <a:p>
            <a:pPr marL="0" indent="0">
              <a:buNone/>
            </a:pPr>
            <a:r>
              <a:rPr lang="ru-RU" dirty="0"/>
              <a:t> </a:t>
            </a:r>
          </a:p>
          <a:p>
            <a:pPr marL="514350" indent="-514350">
              <a:buFont typeface="+mj-lt"/>
              <a:buAutoNum type="arabicPeriod"/>
            </a:pPr>
            <a:r>
              <a:rPr lang="ru-RU" i="1" dirty="0" smtClean="0"/>
              <a:t>Совместное </a:t>
            </a:r>
            <a:r>
              <a:rPr lang="ru-RU" i="1" dirty="0"/>
              <a:t>использование ресурсов. </a:t>
            </a:r>
            <a:r>
              <a:rPr lang="ru-RU" dirty="0"/>
              <a:t>Распределенные системы допускают совместное использование аппаратных и программных ресурсов, например, жестких дисков, принтеров, файлов, компиляторов и т.п., связанных посредством сети. Очевидно, что разделение ресурсов возможно также в многопользовательских системах, однако в этом случае за предоставление ресурсов и их управление должен отвечать центральный компьютер.</a:t>
            </a:r>
          </a:p>
          <a:p>
            <a:pPr marL="514350" indent="-514350">
              <a:buFont typeface="+mj-lt"/>
              <a:buAutoNum type="arabicPeriod"/>
            </a:pPr>
            <a:r>
              <a:rPr lang="ru-RU" i="1" dirty="0" smtClean="0"/>
              <a:t>Открытость</a:t>
            </a:r>
            <a:r>
              <a:rPr lang="ru-RU" i="1" dirty="0"/>
              <a:t>. </a:t>
            </a:r>
            <a:r>
              <a:rPr lang="ru-RU" dirty="0"/>
              <a:t>Это возможность расширять систему путем добавления новых ресурсов. Распределенные системы – это открытые системы, к которым подключают аппаратное и программное обеспечение от разных производителей.</a:t>
            </a:r>
          </a:p>
          <a:p>
            <a:pPr marL="514350" indent="-514350">
              <a:buFont typeface="+mj-lt"/>
              <a:buAutoNum type="arabicPeriod"/>
            </a:pPr>
            <a:r>
              <a:rPr lang="ru-RU" i="1" dirty="0" smtClean="0"/>
              <a:t>Параллельность</a:t>
            </a:r>
            <a:r>
              <a:rPr lang="ru-RU" i="1" dirty="0"/>
              <a:t>. </a:t>
            </a:r>
            <a:r>
              <a:rPr lang="ru-RU" dirty="0"/>
              <a:t>В распределенных системах несколько процессов могут одновременно выполняться на разных компьютерах в сети. Эти процессы могут (но не обязательно) взаимодействовать друг с другом во время их выполнения.</a:t>
            </a:r>
          </a:p>
        </p:txBody>
      </p:sp>
    </p:spTree>
    <p:extLst>
      <p:ext uri="{BB962C8B-B14F-4D97-AF65-F5344CB8AC3E}">
        <p14:creationId xmlns:p14="http://schemas.microsoft.com/office/powerpoint/2010/main" val="39661800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985837"/>
            <a:ext cx="10515600" cy="5491163"/>
          </a:xfrm>
        </p:spPr>
        <p:txBody>
          <a:bodyPr>
            <a:normAutofit fontScale="92500" lnSpcReduction="20000"/>
          </a:bodyPr>
          <a:lstStyle/>
          <a:p>
            <a:pPr marL="0" indent="0">
              <a:buNone/>
            </a:pPr>
            <a:r>
              <a:rPr lang="ru-RU" dirty="0" smtClean="0"/>
              <a:t>   Объект</a:t>
            </a:r>
            <a:r>
              <a:rPr lang="ru-RU" dirty="0"/>
              <a:t>, предоставляющий сервис, связан с остовом (</a:t>
            </a:r>
            <a:r>
              <a:rPr lang="en-US" dirty="0"/>
              <a:t>skeleton</a:t>
            </a:r>
            <a:r>
              <a:rPr lang="ru-RU" dirty="0"/>
              <a:t>) </a:t>
            </a:r>
            <a:r>
              <a:rPr lang="en-US" dirty="0"/>
              <a:t>IDL</a:t>
            </a:r>
            <a:r>
              <a:rPr lang="ru-RU" dirty="0"/>
              <a:t>, который связывает интерфейс с реализацией сервисов. Иными словами, когда сервис вызывается через интерфейс, остов </a:t>
            </a:r>
            <a:r>
              <a:rPr lang="en-US" dirty="0"/>
              <a:t>IDL</a:t>
            </a:r>
            <a:r>
              <a:rPr lang="ru-RU" dirty="0"/>
              <a:t> транслирует вызов к сервису независимо от того, какой язык использовался в реализации. После завершения метода или процедуры остов транслирует результаты в язык </a:t>
            </a:r>
            <a:r>
              <a:rPr lang="en-US" dirty="0"/>
              <a:t>IDL</a:t>
            </a:r>
            <a:r>
              <a:rPr lang="ru-RU" dirty="0"/>
              <a:t>, так что они становятся доступными вызывающему объекту. Если объект одновременно предоставляет сервисы другим объектам или использует сервисы, которые предоставлены еще где-то, ему требуются и остов </a:t>
            </a:r>
            <a:r>
              <a:rPr lang="en-US" dirty="0"/>
              <a:t>IDL</a:t>
            </a:r>
            <a:r>
              <a:rPr lang="ru-RU" dirty="0"/>
              <a:t>, и заглушка </a:t>
            </a:r>
            <a:r>
              <a:rPr lang="en-US" dirty="0"/>
              <a:t>IDL</a:t>
            </a:r>
            <a:r>
              <a:rPr lang="ru-RU" dirty="0"/>
              <a:t>. Последняя необходима всем используемым объектам.</a:t>
            </a:r>
          </a:p>
          <a:p>
            <a:pPr marL="0" indent="0">
              <a:buNone/>
            </a:pPr>
            <a:r>
              <a:rPr lang="ru-RU" dirty="0" smtClean="0"/>
              <a:t>   Брокер </a:t>
            </a:r>
            <a:r>
              <a:rPr lang="ru-RU" dirty="0"/>
              <a:t>запросов к объектам обычно реализуется не в виде отдельных процессов, а как каркас, который связан с реализацией объектов. Поэтому в распределенной системе каждый компьютер, на котором работают объекты, должен иметь собственный брокер запросов к объектам, который будет обрабатывать все локальные вызовы объектов. Но если запрос сделан к сервису, который предоставлен удаленным объектом, требуется взаимодействие между брокерами.</a:t>
            </a:r>
          </a:p>
        </p:txBody>
      </p:sp>
    </p:spTree>
    <p:extLst>
      <p:ext uri="{BB962C8B-B14F-4D97-AF65-F5344CB8AC3E}">
        <p14:creationId xmlns:p14="http://schemas.microsoft.com/office/powerpoint/2010/main" val="5967247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normAutofit fontScale="92500" lnSpcReduction="20000"/>
          </a:bodyPr>
          <a:lstStyle/>
          <a:p>
            <a:pPr marL="0" indent="0">
              <a:buNone/>
            </a:pPr>
            <a:r>
              <a:rPr lang="ru-RU" dirty="0" smtClean="0"/>
              <a:t>   Такая </a:t>
            </a:r>
            <a:r>
              <a:rPr lang="ru-RU" dirty="0"/>
              <a:t>ситуация проиллюстрирована на рис. 2.13. В данном примере, если объект </a:t>
            </a:r>
            <a:r>
              <a:rPr lang="en-US" dirty="0" err="1"/>
              <a:t>ol</a:t>
            </a:r>
            <a:r>
              <a:rPr lang="ru-RU" dirty="0"/>
              <a:t> или о2 отправляет запросы к сервисам, предоставляемым объектами о3 или о4, то необходимо взаимодействие связанных с этими объектами брокеров. Стандарты </a:t>
            </a:r>
            <a:r>
              <a:rPr lang="en-US" dirty="0"/>
              <a:t>CORBA</a:t>
            </a:r>
            <a:r>
              <a:rPr lang="ru-RU" dirty="0"/>
              <a:t> поддерживают взаимодействие "брокер-брокер", которое обеспечивает брокерам доступ к описаниям интерфейсов </a:t>
            </a:r>
            <a:r>
              <a:rPr lang="en-US" dirty="0"/>
              <a:t>IDL</a:t>
            </a:r>
            <a:r>
              <a:rPr lang="ru-RU" dirty="0"/>
              <a:t>, и предлагают разработанный группой </a:t>
            </a:r>
            <a:r>
              <a:rPr lang="en-US" dirty="0"/>
              <a:t>OMG</a:t>
            </a:r>
            <a:r>
              <a:rPr lang="ru-RU" dirty="0"/>
              <a:t> стандарт обобщенного протокола взаимодействия брокеров </a:t>
            </a:r>
            <a:r>
              <a:rPr lang="en-US" dirty="0"/>
              <a:t>GIOP</a:t>
            </a:r>
            <a:r>
              <a:rPr lang="ru-RU" dirty="0"/>
              <a:t> (</a:t>
            </a:r>
            <a:r>
              <a:rPr lang="en-US" dirty="0"/>
              <a:t>Generic Inter</a:t>
            </a:r>
            <a:r>
              <a:rPr lang="ru-RU" dirty="0"/>
              <a:t>-</a:t>
            </a:r>
            <a:r>
              <a:rPr lang="en-US" dirty="0"/>
              <a:t>ORB Protocol</a:t>
            </a:r>
            <a:r>
              <a:rPr lang="ru-RU" dirty="0"/>
              <a:t>). Данный протокол определяет стандартные сообщения, которыми могут обмениваться брокеры при выполнении вызовов удаленного объекта и передаче информации. В сочетании с протоколом </a:t>
            </a:r>
            <a:r>
              <a:rPr lang="en-US" dirty="0"/>
              <a:t>Internet</a:t>
            </a:r>
            <a:r>
              <a:rPr lang="ru-RU" dirty="0"/>
              <a:t> низкого уровня TCP/IP этот протокол позволяет брокерам взаимодействовать через </a:t>
            </a:r>
            <a:r>
              <a:rPr lang="en-US" dirty="0"/>
              <a:t>Internet</a:t>
            </a:r>
            <a:r>
              <a:rPr lang="ru-RU" dirty="0"/>
              <a:t>.</a:t>
            </a:r>
          </a:p>
          <a:p>
            <a:pPr marL="0" indent="0">
              <a:buNone/>
            </a:pPr>
            <a:r>
              <a:rPr lang="ru-RU" dirty="0" smtClean="0"/>
              <a:t>   Первые </a:t>
            </a:r>
            <a:r>
              <a:rPr lang="ru-RU" dirty="0"/>
              <a:t>варианты </a:t>
            </a:r>
            <a:r>
              <a:rPr lang="en-US" dirty="0"/>
              <a:t>CORBA</a:t>
            </a:r>
            <a:r>
              <a:rPr lang="ru-RU" dirty="0"/>
              <a:t> были разработаны еще в 1980-х годах. Ранние версии </a:t>
            </a:r>
            <a:r>
              <a:rPr lang="en-US" dirty="0"/>
              <a:t>CORBA</a:t>
            </a:r>
            <a:r>
              <a:rPr lang="ru-RU" dirty="0"/>
              <a:t> просто были связаны с поддержкой распределенных объектов. Однако со временем стандарты развивались, становились более расширенными. Подобно механизмам взаимодействия распределенных объектов, стандарты </a:t>
            </a:r>
            <a:r>
              <a:rPr lang="en-US" dirty="0"/>
              <a:t>CORBA</a:t>
            </a:r>
            <a:r>
              <a:rPr lang="ru-RU" dirty="0"/>
              <a:t> сейчас определяют некоторые стандартные сервисы, которые можно использовать для поддержки объектно-ориентированных приложений</a:t>
            </a:r>
            <a:r>
              <a:rPr lang="ru-RU" dirty="0" smtClean="0"/>
              <a:t>.</a:t>
            </a:r>
            <a:endParaRPr lang="ru-RU" dirty="0"/>
          </a:p>
        </p:txBody>
      </p:sp>
    </p:spTree>
    <p:extLst>
      <p:ext uri="{BB962C8B-B14F-4D97-AF65-F5344CB8AC3E}">
        <p14:creationId xmlns:p14="http://schemas.microsoft.com/office/powerpoint/2010/main" val="40456802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00699"/>
            <a:ext cx="10515600" cy="576263"/>
          </a:xfrm>
        </p:spPr>
        <p:txBody>
          <a:bodyPr>
            <a:normAutofit fontScale="92500"/>
          </a:bodyPr>
          <a:lstStyle/>
          <a:p>
            <a:pPr marL="0" indent="0" algn="ctr">
              <a:buNone/>
            </a:pPr>
            <a:r>
              <a:rPr lang="ru-RU" i="1" dirty="0"/>
              <a:t>Рис. 2.13. Взаимодействие между брокерами запросов к </a:t>
            </a:r>
            <a:r>
              <a:rPr lang="ru-RU" i="1" dirty="0" smtClean="0"/>
              <a:t>объектам</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105107" y="928688"/>
            <a:ext cx="7981785" cy="3871912"/>
          </a:xfrm>
          <a:prstGeom prst="rect">
            <a:avLst/>
          </a:prstGeom>
          <a:noFill/>
          <a:ln>
            <a:noFill/>
          </a:ln>
        </p:spPr>
      </p:pic>
    </p:spTree>
    <p:extLst>
      <p:ext uri="{BB962C8B-B14F-4D97-AF65-F5344CB8AC3E}">
        <p14:creationId xmlns:p14="http://schemas.microsoft.com/office/powerpoint/2010/main" val="28533428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1014413"/>
            <a:ext cx="10515600" cy="5534025"/>
          </a:xfrm>
        </p:spPr>
        <p:txBody>
          <a:bodyPr>
            <a:normAutofit fontScale="77500" lnSpcReduction="20000"/>
          </a:bodyPr>
          <a:lstStyle/>
          <a:p>
            <a:pPr marL="0" indent="0">
              <a:buNone/>
            </a:pPr>
            <a:r>
              <a:rPr lang="ru-RU" dirty="0"/>
              <a:t>Сервисы </a:t>
            </a:r>
            <a:r>
              <a:rPr lang="en-US" dirty="0"/>
              <a:t>CORBA</a:t>
            </a:r>
            <a:r>
              <a:rPr lang="ru-RU" dirty="0"/>
              <a:t> являются средствами, которые необходимы во многих распределенных системах. Эти стандарты определяют примерно 15 общих служб (сервисов). Вот некоторые из них.</a:t>
            </a:r>
          </a:p>
          <a:p>
            <a:pPr marL="0" indent="0">
              <a:buNone/>
            </a:pPr>
            <a:r>
              <a:rPr lang="ru-RU" dirty="0"/>
              <a:t> </a:t>
            </a:r>
          </a:p>
          <a:p>
            <a:pPr marL="514350" indent="-514350">
              <a:buFont typeface="+mj-lt"/>
              <a:buAutoNum type="arabicPeriod"/>
            </a:pPr>
            <a:r>
              <a:rPr lang="ru-RU" dirty="0" smtClean="0"/>
              <a:t>Служба </a:t>
            </a:r>
            <a:r>
              <a:rPr lang="ru-RU" dirty="0"/>
              <a:t>имен, которая позволяет объектам находить другие объекты в сети и ссылаться на них. Служба имен является сервисом каталогов, который присваивает имена объектам. При необходимости объекты через эту службу могут находить идентификаторы </a:t>
            </a:r>
            <a:r>
              <a:rPr lang="en-US" dirty="0"/>
              <a:t>IOR</a:t>
            </a:r>
            <a:r>
              <a:rPr lang="ru-RU" dirty="0"/>
              <a:t> других объектов</a:t>
            </a:r>
            <a:r>
              <a:rPr lang="ru-RU" dirty="0" smtClean="0"/>
              <a:t>.</a:t>
            </a:r>
            <a:endParaRPr lang="ru-RU" dirty="0"/>
          </a:p>
          <a:p>
            <a:pPr marL="514350" indent="-514350">
              <a:buFont typeface="+mj-lt"/>
              <a:buAutoNum type="arabicPeriod"/>
            </a:pPr>
            <a:r>
              <a:rPr lang="ru-RU" dirty="0" smtClean="0"/>
              <a:t>Служба </a:t>
            </a:r>
            <a:r>
              <a:rPr lang="ru-RU" dirty="0"/>
              <a:t>регистрации, которая позволяет объектам регистрировать другие объекты после совершения некоторых событий. С помощью этой службы объекты можно регистрировать по их участию в определенном событии, а когда данное событие уже произошло, оно автоматически регистрируется сервисом.</a:t>
            </a:r>
          </a:p>
          <a:p>
            <a:pPr marL="514350" indent="-514350">
              <a:buFont typeface="+mj-lt"/>
              <a:buAutoNum type="arabicPeriod"/>
            </a:pPr>
            <a:r>
              <a:rPr lang="ru-RU" dirty="0" smtClean="0"/>
              <a:t>Служба </a:t>
            </a:r>
            <a:r>
              <a:rPr lang="ru-RU" dirty="0"/>
              <a:t>транзакций, которая поддерживает элементарные транзакции и откат назад в случае ошибок или сбоев. Эта служба является отказоустойчивым средством, обеспечивающим восстановление в случае ошибок во время операции обновления. Если действия по обновлению объекта приведут к ошибкам или сбою системы, данный объект всегда можно вернуть назад к тому состоянию, которое было перед началом обновления.</a:t>
            </a:r>
          </a:p>
        </p:txBody>
      </p:sp>
    </p:spTree>
    <p:extLst>
      <p:ext uri="{BB962C8B-B14F-4D97-AF65-F5344CB8AC3E}">
        <p14:creationId xmlns:p14="http://schemas.microsoft.com/office/powerpoint/2010/main" val="28689093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562600"/>
          </a:xfrm>
        </p:spPr>
        <p:txBody>
          <a:bodyPr>
            <a:normAutofit lnSpcReduction="10000"/>
          </a:bodyPr>
          <a:lstStyle/>
          <a:p>
            <a:pPr marL="0" indent="0">
              <a:buNone/>
            </a:pPr>
            <a:r>
              <a:rPr lang="ru-RU" dirty="0" smtClean="0"/>
              <a:t>   Считается</a:t>
            </a:r>
            <a:r>
              <a:rPr lang="ru-RU" dirty="0"/>
              <a:t>, что стандарты </a:t>
            </a:r>
            <a:r>
              <a:rPr lang="en-US" dirty="0"/>
              <a:t>CORBA</a:t>
            </a:r>
            <a:r>
              <a:rPr lang="ru-RU" dirty="0"/>
              <a:t> должны содержать определения интерфейсов для широкого диапазона компонентов, которые могут использоваться при построении распределенных приложений. Эти компоненты могут быть вертикальными или горизонтальными. Вертикальные компоненты разрабатываются специально для конкретных приложений. Как уже отмечалось, разработкой определений этих компонентов занято множество специалистов из различных сфер деятельности. Горизонтальные компоненты универсальны, например, компоненты пользовательского интерфейса.</a:t>
            </a:r>
          </a:p>
          <a:p>
            <a:pPr marL="0" indent="0">
              <a:buNone/>
            </a:pPr>
            <a:r>
              <a:rPr lang="ru-RU" dirty="0" smtClean="0"/>
              <a:t>   Во </a:t>
            </a:r>
            <a:r>
              <a:rPr lang="ru-RU" dirty="0"/>
              <a:t>время написания этой книги спецификации компонентов были уже разработаны, но еще не согласованы. С моей точки зрения, вероятно, именно здесь наиболее слабое место стандартов </a:t>
            </a:r>
            <a:r>
              <a:rPr lang="en-US" dirty="0"/>
              <a:t>CORBA</a:t>
            </a:r>
            <a:r>
              <a:rPr lang="ru-RU" dirty="0"/>
              <a:t>, и, возможно, потребуется несколько лет, чтобы достичь того, что в наличии будут и спецификации, и реализации компонентов</a:t>
            </a:r>
            <a:r>
              <a:rPr lang="ru-RU" dirty="0" smtClean="0"/>
              <a:t>.</a:t>
            </a:r>
            <a:endParaRPr lang="ru-RU" dirty="0"/>
          </a:p>
        </p:txBody>
      </p:sp>
    </p:spTree>
    <p:extLst>
      <p:ext uri="{BB962C8B-B14F-4D97-AF65-F5344CB8AC3E}">
        <p14:creationId xmlns:p14="http://schemas.microsoft.com/office/powerpoint/2010/main" val="3099124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92138"/>
          </a:xfrm>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a:xfrm>
            <a:off x="838200" y="1400177"/>
            <a:ext cx="10515600" cy="5219699"/>
          </a:xfrm>
        </p:spPr>
        <p:txBody>
          <a:bodyPr>
            <a:normAutofit lnSpcReduction="10000"/>
          </a:bodyPr>
          <a:lstStyle/>
          <a:p>
            <a:r>
              <a:rPr lang="ru-RU" dirty="0" smtClean="0"/>
              <a:t>Все </a:t>
            </a:r>
            <a:r>
              <a:rPr lang="ru-RU" dirty="0"/>
              <a:t>большие системы в</a:t>
            </a:r>
            <a:r>
              <a:rPr lang="ru-RU" i="1" dirty="0"/>
              <a:t> </a:t>
            </a:r>
            <a:r>
              <a:rPr lang="ru-RU" dirty="0"/>
              <a:t>той или иной степени являются распределенными, в которых программные компоненты выполняются на интегрированной в сеть группе процессоров.</a:t>
            </a:r>
          </a:p>
          <a:p>
            <a:r>
              <a:rPr lang="ru-RU" dirty="0" smtClean="0"/>
              <a:t>Распределенным </a:t>
            </a:r>
            <a:r>
              <a:rPr lang="ru-RU" dirty="0"/>
              <a:t>системам присущи следующие черты: использование ресурсов, открытость, параллельность, масштабируемость, устойчивость к ошибкам и</a:t>
            </a:r>
            <a:r>
              <a:rPr lang="ru-RU" i="1" dirty="0"/>
              <a:t> </a:t>
            </a:r>
            <a:r>
              <a:rPr lang="ru-RU" dirty="0"/>
              <a:t>прозрачность.</a:t>
            </a:r>
          </a:p>
          <a:p>
            <a:r>
              <a:rPr lang="ru-RU" dirty="0" smtClean="0"/>
              <a:t>Системы </a:t>
            </a:r>
            <a:r>
              <a:rPr lang="ru-RU" dirty="0"/>
              <a:t>клиент/сервер являются распределенными. Такие системы моделируются как набор сервисов, предоставляемых сервером клиентским процессам.</a:t>
            </a:r>
          </a:p>
          <a:p>
            <a:r>
              <a:rPr lang="ru-RU" dirty="0" smtClean="0"/>
              <a:t>В </a:t>
            </a:r>
            <a:r>
              <a:rPr lang="ru-RU" dirty="0"/>
              <a:t>системе клиент/сервер интерфейс пользователя на стороне клиента, а управление данными всегда поддерживается на разделяемом сервере. Функции приложения могут быть реализованы на клиентском компьютере или на сервере</a:t>
            </a:r>
            <a:r>
              <a:rPr lang="ru-RU" dirty="0" smtClean="0"/>
              <a:t>.</a:t>
            </a:r>
            <a:endParaRPr lang="ru-RU" dirty="0"/>
          </a:p>
        </p:txBody>
      </p:sp>
    </p:spTree>
    <p:extLst>
      <p:ext uri="{BB962C8B-B14F-4D97-AF65-F5344CB8AC3E}">
        <p14:creationId xmlns:p14="http://schemas.microsoft.com/office/powerpoint/2010/main" val="250043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28663"/>
            <a:ext cx="10515600" cy="5448300"/>
          </a:xfrm>
        </p:spPr>
        <p:txBody>
          <a:bodyPr>
            <a:normAutofit fontScale="92500"/>
          </a:bodyPr>
          <a:lstStyle/>
          <a:p>
            <a:r>
              <a:rPr lang="ru-RU" dirty="0" smtClean="0"/>
              <a:t>В </a:t>
            </a:r>
            <a:r>
              <a:rPr lang="ru-RU" dirty="0"/>
              <a:t>архитектуре распределенных объектов нет различий между клиентами и серверами. Объекты предоставляют основные сервисы, которые могут вызывать другие объекты. Такой же подход можно использовать в реализации систем клиент/сервер.</a:t>
            </a:r>
          </a:p>
          <a:p>
            <a:r>
              <a:rPr lang="ru-RU" dirty="0" smtClean="0"/>
              <a:t>В </a:t>
            </a:r>
            <a:r>
              <a:rPr lang="ru-RU" dirty="0"/>
              <a:t>системах распределенных объектов должно быть промежуточное программное обеспечение, предназначенное для обработки взаимодействий между объектами, а также добавления или удаления объектов из системы. Концептуально промежуточное ПО можно представить, как программную шину, к которой подключены объекты.</a:t>
            </a:r>
          </a:p>
          <a:p>
            <a:r>
              <a:rPr lang="ru-RU" dirty="0" smtClean="0"/>
              <a:t>Стандарты </a:t>
            </a:r>
            <a:r>
              <a:rPr lang="en-US" dirty="0"/>
              <a:t>CORBA</a:t>
            </a:r>
            <a:r>
              <a:rPr lang="ru-RU" dirty="0"/>
              <a:t> представляют собой набор стандартов для промежуточного ПО, поддерживающего архитектуру распределенных объектов. К ним относятся определения модели объектов, брокера запросов к объектам и общих сервисов. В настоящее время существует несколько реализаций стандартов </a:t>
            </a:r>
            <a:r>
              <a:rPr lang="en-US" dirty="0"/>
              <a:t>CORBA</a:t>
            </a:r>
            <a:r>
              <a:rPr lang="ru-RU" dirty="0" smtClean="0"/>
              <a:t>.</a:t>
            </a:r>
            <a:endParaRPr lang="ru-RU" dirty="0"/>
          </a:p>
        </p:txBody>
      </p:sp>
    </p:spTree>
    <p:extLst>
      <p:ext uri="{BB962C8B-B14F-4D97-AF65-F5344CB8AC3E}">
        <p14:creationId xmlns:p14="http://schemas.microsoft.com/office/powerpoint/2010/main" val="35973304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92138"/>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1214439"/>
            <a:ext cx="10515600" cy="5219699"/>
          </a:xfrm>
        </p:spPr>
        <p:txBody>
          <a:bodyPr>
            <a:normAutofit fontScale="92500" lnSpcReduction="20000"/>
          </a:bodyPr>
          <a:lstStyle/>
          <a:p>
            <a:pPr marL="0" indent="0">
              <a:buNone/>
            </a:pPr>
            <a:r>
              <a:rPr lang="ru-RU" b="1" dirty="0" smtClean="0"/>
              <a:t>1</a:t>
            </a:r>
            <a:r>
              <a:rPr lang="ru-RU" b="1" dirty="0"/>
              <a:t>.</a:t>
            </a:r>
            <a:r>
              <a:rPr lang="ru-RU" dirty="0"/>
              <a:t> </a:t>
            </a:r>
            <a:r>
              <a:rPr lang="ru-RU" dirty="0" smtClean="0"/>
              <a:t>Объясните</a:t>
            </a:r>
            <a:r>
              <a:rPr lang="ru-RU" dirty="0"/>
              <a:t>, почему распределенные системы всегда более масштабируемы, чем централизованные. Какой вероятный предел масштабируемости программных систем?</a:t>
            </a:r>
          </a:p>
          <a:p>
            <a:pPr marL="0" indent="0">
              <a:buNone/>
            </a:pPr>
            <a:r>
              <a:rPr lang="ru-RU" b="1" dirty="0" smtClean="0"/>
              <a:t>2</a:t>
            </a:r>
            <a:r>
              <a:rPr lang="ru-RU" b="1" dirty="0"/>
              <a:t>.</a:t>
            </a:r>
            <a:r>
              <a:rPr lang="ru-RU" dirty="0"/>
              <a:t> </a:t>
            </a:r>
            <a:r>
              <a:rPr lang="ru-RU" dirty="0" smtClean="0"/>
              <a:t>В </a:t>
            </a:r>
            <a:r>
              <a:rPr lang="ru-RU" dirty="0"/>
              <a:t>чем основное отличие между моделями толстого и тонкого клиента в разработке систем клиент/сервер? Объясните, почему использование </a:t>
            </a:r>
            <a:r>
              <a:rPr lang="en-US" dirty="0"/>
              <a:t>Java</a:t>
            </a:r>
            <a:r>
              <a:rPr lang="ru-RU" dirty="0"/>
              <a:t> как языка реализации сглаживает различия между этими моделями?</a:t>
            </a:r>
          </a:p>
          <a:p>
            <a:pPr marL="0" indent="0">
              <a:buNone/>
            </a:pPr>
            <a:r>
              <a:rPr lang="ru-RU" b="1" dirty="0" smtClean="0"/>
              <a:t>3</a:t>
            </a:r>
            <a:r>
              <a:rPr lang="ru-RU" b="1" dirty="0"/>
              <a:t>.</a:t>
            </a:r>
            <a:r>
              <a:rPr lang="ru-RU" dirty="0"/>
              <a:t> </a:t>
            </a:r>
            <a:r>
              <a:rPr lang="ru-RU" dirty="0" smtClean="0"/>
              <a:t>На </a:t>
            </a:r>
            <a:r>
              <a:rPr lang="ru-RU" dirty="0"/>
              <a:t>основе модели приложения, изображенной на рис. 2.4, рассмотрите возможные проблемы, которые могут возникнуть при преобразовании системы 1980-х годов, реализованной на </a:t>
            </a:r>
            <a:r>
              <a:rPr lang="ru-RU" dirty="0" err="1"/>
              <a:t>мейнфрейме</a:t>
            </a:r>
            <a:r>
              <a:rPr lang="ru-RU" dirty="0"/>
              <a:t> и предназначенной для работы в сфере здравоохранения, в систему архитектуры клиент/сервер.</a:t>
            </a:r>
          </a:p>
          <a:p>
            <a:pPr marL="0" indent="0">
              <a:buNone/>
            </a:pPr>
            <a:r>
              <a:rPr lang="ru-RU" b="1" dirty="0" smtClean="0"/>
              <a:t>4</a:t>
            </a:r>
            <a:r>
              <a:rPr lang="ru-RU" b="1" dirty="0"/>
              <a:t>.</a:t>
            </a:r>
            <a:r>
              <a:rPr lang="ru-RU" dirty="0"/>
              <a:t> </a:t>
            </a:r>
            <a:r>
              <a:rPr lang="ru-RU" dirty="0" smtClean="0"/>
              <a:t>Распределенные </a:t>
            </a:r>
            <a:r>
              <a:rPr lang="ru-RU" dirty="0"/>
              <a:t>системы, базирующиеся на модели клиент/сервер, разрабатывались с 1980-х годов, но только недавно такие системы, основанные на распределенных объектах, были реализованы. Приведите три причины, почему так получилось</a:t>
            </a:r>
            <a:r>
              <a:rPr lang="ru-RU" dirty="0" smtClean="0"/>
              <a:t>.</a:t>
            </a:r>
            <a:endParaRPr lang="ru-RU" dirty="0"/>
          </a:p>
        </p:txBody>
      </p:sp>
    </p:spTree>
    <p:extLst>
      <p:ext uri="{BB962C8B-B14F-4D97-AF65-F5344CB8AC3E}">
        <p14:creationId xmlns:p14="http://schemas.microsoft.com/office/powerpoint/2010/main" val="24853211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92500" lnSpcReduction="20000"/>
          </a:bodyPr>
          <a:lstStyle/>
          <a:p>
            <a:pPr marL="0" indent="0">
              <a:buNone/>
            </a:pPr>
            <a:r>
              <a:rPr lang="ru-RU" b="1" dirty="0" smtClean="0"/>
              <a:t>5</a:t>
            </a:r>
            <a:r>
              <a:rPr lang="ru-RU" b="1" dirty="0"/>
              <a:t>.</a:t>
            </a:r>
            <a:r>
              <a:rPr lang="ru-RU" dirty="0"/>
              <a:t> </a:t>
            </a:r>
            <a:r>
              <a:rPr lang="ru-RU" dirty="0" smtClean="0"/>
              <a:t>Объясните</a:t>
            </a:r>
            <a:r>
              <a:rPr lang="ru-RU" dirty="0"/>
              <a:t>, почему использование распределенных объектов совместно с брокером запросов к объектам упрощает реализацию масштабируемых систем клиент/сервер. Проиллюстрируйте свой ответ примером.</a:t>
            </a:r>
          </a:p>
          <a:p>
            <a:pPr marL="0" indent="0">
              <a:buNone/>
            </a:pPr>
            <a:r>
              <a:rPr lang="ru-RU" b="1" dirty="0" smtClean="0"/>
              <a:t>6</a:t>
            </a:r>
            <a:r>
              <a:rPr lang="ru-RU" b="1" dirty="0"/>
              <a:t>.</a:t>
            </a:r>
            <a:r>
              <a:rPr lang="ru-RU" dirty="0"/>
              <a:t> </a:t>
            </a:r>
            <a:r>
              <a:rPr lang="ru-RU" dirty="0" smtClean="0"/>
              <a:t>Каким </a:t>
            </a:r>
            <a:r>
              <a:rPr lang="ru-RU" dirty="0"/>
              <a:t>образом используется язык </a:t>
            </a:r>
            <a:r>
              <a:rPr lang="en-US" dirty="0"/>
              <a:t>IDL</a:t>
            </a:r>
            <a:r>
              <a:rPr lang="ru-RU" dirty="0"/>
              <a:t> для поддержки взаимодействия между объектами, реализованными на разных языках программирования? Объясните, почему такой подход может вызвать проблемы, связанные с производительностью, если между языками, которые используются при реализации объектов, имеются радикальные различия.</a:t>
            </a:r>
          </a:p>
          <a:p>
            <a:pPr marL="0" indent="0">
              <a:buNone/>
            </a:pPr>
            <a:r>
              <a:rPr lang="ru-RU" b="1" dirty="0" smtClean="0"/>
              <a:t>7</a:t>
            </a:r>
            <a:r>
              <a:rPr lang="ru-RU" b="1" dirty="0"/>
              <a:t>.</a:t>
            </a:r>
            <a:r>
              <a:rPr lang="ru-RU" dirty="0"/>
              <a:t> </a:t>
            </a:r>
            <a:r>
              <a:rPr lang="ru-RU" dirty="0" smtClean="0"/>
              <a:t>Какие </a:t>
            </a:r>
            <a:r>
              <a:rPr lang="ru-RU" dirty="0"/>
              <a:t>базовые средства должен предоставлять брокер запросов к объектам?</a:t>
            </a:r>
          </a:p>
          <a:p>
            <a:pPr marL="0" indent="0">
              <a:buNone/>
            </a:pPr>
            <a:r>
              <a:rPr lang="ru-RU" b="1" dirty="0" smtClean="0"/>
              <a:t>8</a:t>
            </a:r>
            <a:r>
              <a:rPr lang="ru-RU" b="1" dirty="0"/>
              <a:t>.</a:t>
            </a:r>
            <a:r>
              <a:rPr lang="ru-RU" dirty="0"/>
              <a:t> </a:t>
            </a:r>
            <a:r>
              <a:rPr lang="ru-RU" dirty="0" smtClean="0"/>
              <a:t>Можно </a:t>
            </a:r>
            <a:r>
              <a:rPr lang="ru-RU" dirty="0"/>
              <a:t>показать, что разработка стандартов </a:t>
            </a:r>
            <a:r>
              <a:rPr lang="en-US" dirty="0"/>
              <a:t>CORBA</a:t>
            </a:r>
            <a:r>
              <a:rPr lang="ru-RU" dirty="0"/>
              <a:t> для горизонтальных и вертикальных компонентов ограничивает конкуренцию. Если они уже созданы и адаптированы, это препятствует разработке лучших компонентов более мелкими компаниями. Обсудите роль стандартизации в поддержке или ограничении конкуренции на рынке программного обеспечения</a:t>
            </a:r>
            <a:r>
              <a:rPr lang="ru-RU" dirty="0" smtClean="0"/>
              <a:t>.</a:t>
            </a:r>
            <a:endParaRPr lang="ru-RU" dirty="0"/>
          </a:p>
        </p:txBody>
      </p:sp>
    </p:spTree>
    <p:extLst>
      <p:ext uri="{BB962C8B-B14F-4D97-AF65-F5344CB8AC3E}">
        <p14:creationId xmlns:p14="http://schemas.microsoft.com/office/powerpoint/2010/main" val="380888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4350"/>
            <a:ext cx="10515600" cy="5662613"/>
          </a:xfrm>
        </p:spPr>
        <p:txBody>
          <a:bodyPr>
            <a:normAutofit fontScale="85000" lnSpcReduction="10000"/>
          </a:bodyPr>
          <a:lstStyle/>
          <a:p>
            <a:pPr marL="514350" indent="-514350">
              <a:buFont typeface="+mj-lt"/>
              <a:buAutoNum type="arabicPeriod" startAt="4"/>
            </a:pPr>
            <a:r>
              <a:rPr lang="ru-RU" i="1" dirty="0" smtClean="0"/>
              <a:t>Масштабируемость</a:t>
            </a:r>
            <a:r>
              <a:rPr lang="ru-RU" i="1" dirty="0"/>
              <a:t>. </a:t>
            </a:r>
            <a:r>
              <a:rPr lang="ru-RU" dirty="0"/>
              <a:t>В принципе все распределенные системы являются масштабируемыми: чтобы система соответствовала новым требованиям, ее можно наращивать посредством добавления новых вычислительных ресурсов. Но на практике наращивание может ограничиваться сетью, объединяющей отдельные компьютеры системы. Если подключить много новых машин, пропускная способность сети может оказаться недостаточной.</a:t>
            </a:r>
          </a:p>
          <a:p>
            <a:pPr marL="514350" indent="-514350">
              <a:buFont typeface="+mj-lt"/>
              <a:buAutoNum type="arabicPeriod" startAt="4"/>
            </a:pPr>
            <a:r>
              <a:rPr lang="ru-RU" i="1" dirty="0" smtClean="0"/>
              <a:t>Отказоустойчивость</a:t>
            </a:r>
            <a:r>
              <a:rPr lang="ru-RU" i="1" dirty="0"/>
              <a:t>. </a:t>
            </a:r>
            <a:r>
              <a:rPr lang="ru-RU" dirty="0"/>
              <a:t>Наличие нескольких компьютеров и возможность дублирования информации означает, что распределенные системы устойчивы к определенным аппаратным и программным ошибкам. Большинство распределенных систем в случае ошибки, как правило, могут поддерживать хотя бы частичную функциональность. Полный сбой в работе системы происходит только в случае сетевых ошибок.</a:t>
            </a:r>
          </a:p>
          <a:p>
            <a:pPr marL="514350" indent="-514350">
              <a:buFont typeface="+mj-lt"/>
              <a:buAutoNum type="arabicPeriod" startAt="4"/>
            </a:pPr>
            <a:r>
              <a:rPr lang="ru-RU" i="1" dirty="0" smtClean="0"/>
              <a:t>Прозрачность</a:t>
            </a:r>
            <a:r>
              <a:rPr lang="ru-RU" i="1" dirty="0"/>
              <a:t>. </a:t>
            </a:r>
            <a:r>
              <a:rPr lang="ru-RU" dirty="0"/>
              <a:t>Это свойство означает, что пользователям предоставлен полностью прозрачный доступ к ресурсам и в то же время от них скрыта информация о распределении ресурсов в системе. Однако во многих случаях конкретные знания об организации системы помогают пользователю лучше использовать ресурсы.</a:t>
            </a:r>
          </a:p>
          <a:p>
            <a:endParaRPr lang="ru-RU" dirty="0"/>
          </a:p>
        </p:txBody>
      </p:sp>
    </p:spTree>
    <p:extLst>
      <p:ext uri="{BB962C8B-B14F-4D97-AF65-F5344CB8AC3E}">
        <p14:creationId xmlns:p14="http://schemas.microsoft.com/office/powerpoint/2010/main" val="500981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500"/>
            <a:ext cx="10515600" cy="5605463"/>
          </a:xfrm>
        </p:spPr>
        <p:txBody>
          <a:bodyPr>
            <a:normAutofit fontScale="77500" lnSpcReduction="20000"/>
          </a:bodyPr>
          <a:lstStyle/>
          <a:p>
            <a:pPr marL="0" indent="0">
              <a:buNone/>
            </a:pPr>
            <a:r>
              <a:rPr lang="ru-RU" dirty="0" smtClean="0"/>
              <a:t>   Разумеется</a:t>
            </a:r>
            <a:r>
              <a:rPr lang="ru-RU" dirty="0"/>
              <a:t>, распределенным системам присущ ряд недостатков.</a:t>
            </a:r>
          </a:p>
          <a:p>
            <a:r>
              <a:rPr lang="ru-RU" i="1" dirty="0" smtClean="0"/>
              <a:t>Сложность</a:t>
            </a:r>
            <a:r>
              <a:rPr lang="ru-RU" i="1" dirty="0"/>
              <a:t>. </a:t>
            </a:r>
            <a:r>
              <a:rPr lang="ru-RU" dirty="0"/>
              <a:t>Распределенные системы сложнее централизованных. Намного труднее понять и оценить свойства распределенных систем в целом, а также тестировать эти системы. Например, здесь производительность системы зависит не от скорости работы одного процессора, а от полосы пропускания сети и скорости работы разных процессоров. Перемещая ресурсы из одной части системы в другую, можно радикально повлиять на производительность системы.</a:t>
            </a:r>
          </a:p>
          <a:p>
            <a:r>
              <a:rPr lang="ru-RU" i="1" dirty="0" smtClean="0"/>
              <a:t>Безопасность</a:t>
            </a:r>
            <a:r>
              <a:rPr lang="ru-RU" i="1" dirty="0"/>
              <a:t>. </a:t>
            </a:r>
            <a:r>
              <a:rPr lang="ru-RU" dirty="0"/>
              <a:t>Обычно доступ к системе можно получить с нескольких разных машин, сообщения в сети могут просматриваться или перехватываться. Поэтому, в распределенной системе намного сложнее поддерживать безопасность.</a:t>
            </a:r>
          </a:p>
          <a:p>
            <a:r>
              <a:rPr lang="ru-RU" i="1" dirty="0" smtClean="0"/>
              <a:t>Управляемость</a:t>
            </a:r>
            <a:r>
              <a:rPr lang="ru-RU" i="1" dirty="0"/>
              <a:t>. </a:t>
            </a:r>
            <a:r>
              <a:rPr lang="ru-RU" dirty="0"/>
              <a:t>Система может состоять из разнотипных компьютеров, на которых могут быть установлены разные версии операционных систем. Ошибки на одной машине могут распространиться на другие машины с непредсказуемыми последствиями. Поэтому требуется значительно больше усилий, чтобы управлять и поддерживать систему в рабочем состоянии.</a:t>
            </a:r>
          </a:p>
          <a:p>
            <a:r>
              <a:rPr lang="ru-RU" i="1" dirty="0" smtClean="0"/>
              <a:t>Непредсказуемость</a:t>
            </a:r>
            <a:r>
              <a:rPr lang="ru-RU" i="1" dirty="0"/>
              <a:t>. </a:t>
            </a:r>
            <a:r>
              <a:rPr lang="ru-RU" dirty="0"/>
              <a:t>Как известно всем пользователям </a:t>
            </a:r>
            <a:r>
              <a:rPr lang="en-US" dirty="0"/>
              <a:t>Web</a:t>
            </a:r>
            <a:r>
              <a:rPr lang="ru-RU" dirty="0"/>
              <a:t>-сети, реакция распределенных систем на определенные события непредсказуема и зависит от полной загрузки системы, ее организации и сетевой нагрузки. Так как все эти параметры могут постоянно меняться, время, затраченное на выполнение запроса пользователя, в тот или иной момент может существенно различаться</a:t>
            </a:r>
            <a:r>
              <a:rPr lang="ru-RU" dirty="0" smtClean="0"/>
              <a:t>.</a:t>
            </a:r>
            <a:endParaRPr lang="ru-RU" dirty="0"/>
          </a:p>
        </p:txBody>
      </p:sp>
    </p:spTree>
    <p:extLst>
      <p:ext uri="{BB962C8B-B14F-4D97-AF65-F5344CB8AC3E}">
        <p14:creationId xmlns:p14="http://schemas.microsoft.com/office/powerpoint/2010/main" val="130186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3937" y="1743076"/>
            <a:ext cx="10515600" cy="3814764"/>
          </a:xfrm>
        </p:spPr>
        <p:txBody>
          <a:bodyPr/>
          <a:lstStyle/>
          <a:p>
            <a:pPr marL="0" indent="0">
              <a:buNone/>
            </a:pPr>
            <a:r>
              <a:rPr lang="ru-RU" sz="3200" dirty="0" smtClean="0"/>
              <a:t>   При </a:t>
            </a:r>
            <a:r>
              <a:rPr lang="ru-RU" sz="3200" dirty="0"/>
              <a:t>обсуждении преимуществ и недостатков распределенных систем определяется ряд критических проблем проектирования таких систем (табл. </a:t>
            </a:r>
            <a:r>
              <a:rPr lang="uk-UA" sz="3200" dirty="0"/>
              <a:t>2</a:t>
            </a:r>
            <a:r>
              <a:rPr lang="ru-RU" sz="3200" dirty="0"/>
              <a:t>.1). В этой главе основное внимание уделяется архитектуре распределенного ПО, так как я полагаю, что при разработке программных продуктов наиболее значимым является именно этот момент.</a:t>
            </a:r>
          </a:p>
          <a:p>
            <a:endParaRPr lang="ru-RU" dirty="0"/>
          </a:p>
        </p:txBody>
      </p:sp>
    </p:spTree>
    <p:extLst>
      <p:ext uri="{BB962C8B-B14F-4D97-AF65-F5344CB8AC3E}">
        <p14:creationId xmlns:p14="http://schemas.microsoft.com/office/powerpoint/2010/main" val="229800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71475"/>
            <a:ext cx="10515600" cy="485775"/>
          </a:xfrm>
        </p:spPr>
        <p:txBody>
          <a:bodyPr>
            <a:normAutofit/>
          </a:bodyPr>
          <a:lstStyle/>
          <a:p>
            <a:pPr marL="0" indent="0" algn="ctr">
              <a:buNone/>
            </a:pPr>
            <a:r>
              <a:rPr lang="ru-RU" sz="2400" b="1" dirty="0"/>
              <a:t>Таблица </a:t>
            </a:r>
            <a:r>
              <a:rPr lang="uk-UA" sz="2400" b="1" dirty="0"/>
              <a:t>2</a:t>
            </a:r>
            <a:r>
              <a:rPr lang="ru-RU" sz="2400" b="1" dirty="0"/>
              <a:t>.1. Проблемы проектирования распределенных </a:t>
            </a:r>
            <a:r>
              <a:rPr lang="ru-RU" sz="2400" b="1" dirty="0" smtClean="0"/>
              <a:t>систем</a:t>
            </a:r>
            <a:endParaRPr lang="ru-RU" sz="2400" dirty="0"/>
          </a:p>
        </p:txBody>
      </p:sp>
      <p:graphicFrame>
        <p:nvGraphicFramePr>
          <p:cNvPr id="7" name="Таблица 6"/>
          <p:cNvGraphicFramePr>
            <a:graphicFrameLocks noGrp="1"/>
          </p:cNvGraphicFramePr>
          <p:nvPr>
            <p:extLst>
              <p:ext uri="{D42A27DB-BD31-4B8C-83A1-F6EECF244321}">
                <p14:modId xmlns:p14="http://schemas.microsoft.com/office/powerpoint/2010/main" val="1274436049"/>
              </p:ext>
            </p:extLst>
          </p:nvPr>
        </p:nvGraphicFramePr>
        <p:xfrm>
          <a:off x="2310644" y="971550"/>
          <a:ext cx="7570709" cy="5723001"/>
        </p:xfrm>
        <a:graphic>
          <a:graphicData uri="http://schemas.openxmlformats.org/drawingml/2006/table">
            <a:tbl>
              <a:tblPr/>
              <a:tblGrid>
                <a:gridCol w="1992846">
                  <a:extLst>
                    <a:ext uri="{9D8B030D-6E8A-4147-A177-3AD203B41FA5}">
                      <a16:colId xmlns:a16="http://schemas.microsoft.com/office/drawing/2014/main" val="3241189555"/>
                    </a:ext>
                  </a:extLst>
                </a:gridCol>
                <a:gridCol w="5577863">
                  <a:extLst>
                    <a:ext uri="{9D8B030D-6E8A-4147-A177-3AD203B41FA5}">
                      <a16:colId xmlns:a16="http://schemas.microsoft.com/office/drawing/2014/main" val="3828997374"/>
                    </a:ext>
                  </a:extLst>
                </a:gridCol>
              </a:tblGrid>
              <a:tr h="409335">
                <a:tc>
                  <a:txBody>
                    <a:bodyPr/>
                    <a:lstStyle/>
                    <a:p>
                      <a:pPr>
                        <a:lnSpc>
                          <a:spcPct val="107000"/>
                        </a:lnSpc>
                        <a:spcAft>
                          <a:spcPts val="0"/>
                        </a:spcAft>
                      </a:pPr>
                      <a:r>
                        <a:rPr lang="ru-RU" sz="13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Проблема проектирования</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3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6094892"/>
                  </a:ext>
                </a:extLst>
              </a:tr>
              <a:tr h="1432673">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Идентификация ресурсов</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Ресурсы в распределенной системе располагаются на разных компьютерах, поэтому систему имен ресурсов следует продумать так, чтобы пользователи могли без труда открывать необходимые им ресурсы и ссылаться на них. Примером может служить система унифицированного указателя ресурсов </a:t>
                      </a:r>
                      <a:r>
                        <a:rPr lang="en-US"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URL</a:t>
                      </a:r>
                      <a:r>
                        <a:rPr lang="ru-RU"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которая определяет адреса </a:t>
                      </a:r>
                      <a:r>
                        <a:rPr lang="en-US"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Web</a:t>
                      </a:r>
                      <a:r>
                        <a:rPr lang="ru-RU"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-страниц. Без легко воспринимаемой и универсальной системы идентификации большая часть ресурсов окажется недоступной пользователям системы</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889734636"/>
                  </a:ext>
                </a:extLst>
              </a:tr>
              <a:tr h="1432673">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Коммуникации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a:noFill/>
                    </a:lnB>
                    <a:solidFill>
                      <a:srgbClr val="FFFFFF"/>
                    </a:solidFill>
                  </a:tcPr>
                </a:tc>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Универсальная работоспособность </a:t>
                      </a:r>
                      <a:r>
                        <a:rPr lang="en-US"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Internet</a:t>
                      </a: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эффективная реализация протоколов TCP/IP в </a:t>
                      </a:r>
                      <a:r>
                        <a:rPr lang="en-US"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Internet</a:t>
                      </a: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для большинства распределенных систем служат примером наиболее эффективного способа организации взаимодействия между компьютерами. Однако там, где на производительность, надежность и прочее накладываются специальные требования, можно воспользоваться альтернативными способами системных коммуникаций</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a:noFill/>
                    </a:lnB>
                    <a:solidFill>
                      <a:srgbClr val="FFFFFF"/>
                    </a:solidFill>
                  </a:tcPr>
                </a:tc>
                <a:extLst>
                  <a:ext uri="{0D108BD9-81ED-4DB2-BD59-A6C34878D82A}">
                    <a16:rowId xmlns:a16="http://schemas.microsoft.com/office/drawing/2014/main" val="1925832851"/>
                  </a:ext>
                </a:extLst>
              </a:tr>
              <a:tr h="1023338">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Качество системного сервиса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a:noFill/>
                    </a:lnB>
                    <a:solidFill>
                      <a:srgbClr val="FFFFFF"/>
                    </a:solidFill>
                  </a:tcPr>
                </a:tc>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Качество сервиса, предлагаемое системой, отражает ее производительность, работоспособность и надежность. На качество сервиса влияет целый ряд факторов: распределение системных процессов, распределение ресурсов, системные и сетевые аппаратные средства и возможности адаптации системы</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a:noFill/>
                    </a:lnB>
                    <a:solidFill>
                      <a:srgbClr val="FFFFFF"/>
                    </a:solidFill>
                  </a:tcPr>
                </a:tc>
                <a:extLst>
                  <a:ext uri="{0D108BD9-81ED-4DB2-BD59-A6C34878D82A}">
                    <a16:rowId xmlns:a16="http://schemas.microsoft.com/office/drawing/2014/main" val="3579137062"/>
                  </a:ext>
                </a:extLst>
              </a:tr>
              <a:tr h="1023338">
                <a:tc>
                  <a:txBody>
                    <a:bodyPr/>
                    <a:lstStyle/>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Архитектура программного обеспечения</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Архитектура программного обеспечения описывает распределение системных функций по компонентам системы, а также распределение этих компонентов по процессорам. Если необходимо поддерживать высокое качество системного сервиса, выбор правильной архитектуры оказывается решающим фактором</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118" marR="28118"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555900"/>
                  </a:ext>
                </a:extLst>
              </a:tr>
            </a:tbl>
          </a:graphicData>
        </a:graphic>
      </p:graphicFrame>
    </p:spTree>
    <p:extLst>
      <p:ext uri="{BB962C8B-B14F-4D97-AF65-F5344CB8AC3E}">
        <p14:creationId xmlns:p14="http://schemas.microsoft.com/office/powerpoint/2010/main" val="9936388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4569</Words>
  <Application>Microsoft Office PowerPoint</Application>
  <PresentationFormat>Широкоэкранный</PresentationFormat>
  <Paragraphs>186</Paragraphs>
  <Slides>58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58</vt:i4>
      </vt:variant>
    </vt:vector>
  </HeadingPairs>
  <TitlesOfParts>
    <vt:vector size="63" baseType="lpstr">
      <vt:lpstr>Arial</vt:lpstr>
      <vt:lpstr>Calibri</vt:lpstr>
      <vt:lpstr>Calibri Light</vt:lpstr>
      <vt:lpstr>Times New Roman</vt:lpstr>
      <vt:lpstr>Тема Office</vt:lpstr>
      <vt:lpstr>Архитектура распределенных систем</vt:lpstr>
      <vt:lpstr>Цели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Многопроцессорная архитектура</vt:lpstr>
      <vt:lpstr>Презентация PowerPoint</vt:lpstr>
      <vt:lpstr>Презентация PowerPoint</vt:lpstr>
      <vt:lpstr>2. Архитектура клиент/сервер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Архитектура распределенных объектов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CORBA</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Архитектура распределенных систем</dc:title>
  <dc:creator>User</dc:creator>
  <cp:lastModifiedBy>User</cp:lastModifiedBy>
  <cp:revision>15</cp:revision>
  <dcterms:created xsi:type="dcterms:W3CDTF">2020-02-05T07:03:44Z</dcterms:created>
  <dcterms:modified xsi:type="dcterms:W3CDTF">2020-02-05T07:57:42Z</dcterms:modified>
</cp:coreProperties>
</file>