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784" y="-4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7772400" cy="1470025"/>
          </a:xfrm>
        </p:spPr>
        <p:txBody>
          <a:bodyPr/>
          <a:lstStyle/>
          <a:p>
            <a:r>
              <a:rPr lang="ru-RU" b="1" smtClean="0"/>
              <a:t>ЛЕКЦ</a:t>
            </a:r>
            <a:r>
              <a:rPr lang="uk-UA" b="1" smtClean="0"/>
              <a:t>ІЯ № 6</a:t>
            </a:r>
            <a:endParaRPr lang="ru-RU" b="1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088832" cy="3217912"/>
          </a:xfrm>
        </p:spPr>
        <p:txBody>
          <a:bodyPr>
            <a:normAutofit/>
          </a:bodyPr>
          <a:lstStyle/>
          <a:p>
            <a:r>
              <a:rPr lang="ru-RU" sz="4000" b="1" smtClean="0"/>
              <a:t>Розв’язання задач з генетики. Проміжне і дигібридне успадкування</a:t>
            </a:r>
            <a:endParaRPr lang="ru-RU" sz="40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3" y="548679"/>
          <a:ext cx="8712966" cy="6048672"/>
        </p:xfrm>
        <a:graphic>
          <a:graphicData uri="http://schemas.openxmlformats.org/drawingml/2006/table">
            <a:tbl>
              <a:tblPr/>
              <a:tblGrid>
                <a:gridCol w="872250"/>
                <a:gridCol w="1942782"/>
                <a:gridCol w="1943735"/>
                <a:gridCol w="1943735"/>
                <a:gridCol w="2010464"/>
              </a:tblGrid>
              <a:tr h="864096">
                <a:tc>
                  <a:txBody>
                    <a:bodyPr/>
                    <a:lstStyle/>
                    <a:p>
                      <a:pPr indent="215900" algn="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♂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♀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Franklin Gothic Medium"/>
                        </a:rPr>
                        <a:t>ab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Franklin Gothic Medium"/>
                        </a:rPr>
                        <a:t>ab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Franklin Gothic Medium"/>
                        </a:rPr>
                        <a:t>ab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Franklin Gothic Medium"/>
                        </a:rPr>
                        <a:t>ab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Franklin Gothic Medium"/>
                        </a:rPr>
                        <a:t>AB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Franklin Gothic Medium"/>
                        </a:rPr>
                        <a:t>AaBb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чорні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довговухі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Franklin Gothic Medium"/>
                        </a:rPr>
                        <a:t>AaBb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чорні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довговухі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Franklin Gothic Medium"/>
                        </a:rPr>
                        <a:t>AaBb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чорні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довговухі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Franklin Gothic Medium"/>
                        </a:rPr>
                        <a:t>AaBb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чорні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довговухі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Franklin Gothic Medium"/>
                        </a:rPr>
                        <a:t>Ab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Franklin Gothic Medium"/>
                        </a:rPr>
                        <a:t>Aabb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чорні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коротковухі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Franklin Gothic Medium"/>
                        </a:rPr>
                        <a:t>Aabb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чорні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коротковухі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Franklin Gothic Medium"/>
                        </a:rPr>
                        <a:t>Aabb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чорні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коротковухі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Franklin Gothic Medium"/>
                        </a:rPr>
                        <a:t>Aabb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чорні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коротковухі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Franklin Gothic Medium"/>
                        </a:rPr>
                        <a:t>aB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Franklin Gothic Medium"/>
                        </a:rPr>
                        <a:t>aaBb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білі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довговухі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Franklin Gothic Medium"/>
                        </a:rPr>
                        <a:t>aaBb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білі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довговухі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Franklin Gothic Medium"/>
                        </a:rPr>
                        <a:t>aaBb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білі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довговухі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Franklin Gothic Medium"/>
                        </a:rPr>
                        <a:t>aaBb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білі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довговухі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Franklin Gothic Medium"/>
                        </a:rPr>
                        <a:t>ab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Franklin Gothic Medium"/>
                        </a:rPr>
                        <a:t>aabb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білі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коротковухі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Franklin Gothic Medium"/>
                        </a:rPr>
                        <a:t>aabb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білі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коротковухі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Franklin Gothic Medium"/>
                        </a:rPr>
                        <a:t>aabb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білі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коротковухі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Franklin Gothic Medium"/>
                        </a:rPr>
                        <a:t>aabb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білі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Franklin Gothic Medium"/>
                        </a:rPr>
                        <a:t>коротковухі</a:t>
                      </a:r>
                      <a:endParaRPr lang="ru-RU" sz="20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79511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Накреслимо</a:t>
            </a:r>
            <a:r>
              <a:rPr kumimoji="0" lang="ru-RU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решітку</a:t>
            </a:r>
            <a:r>
              <a:rPr kumimoji="0" lang="ru-RU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Пеннета</a:t>
            </a:r>
            <a:r>
              <a:rPr kumimoji="0" lang="ru-RU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</a:t>
            </a:r>
            <a:r>
              <a:rPr kumimoji="0" lang="ru-RU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’</a:t>
            </a:r>
            <a:r>
              <a:rPr kumimoji="0" lang="ru-RU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яжемо</a:t>
            </a:r>
            <a:r>
              <a:rPr kumimoji="0" lang="ru-RU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задачу:</a:t>
            </a:r>
            <a:endParaRPr kumimoji="0" lang="ru-RU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120680"/>
          </a:xfrm>
        </p:spPr>
        <p:txBody>
          <a:bodyPr>
            <a:normAutofit/>
          </a:bodyPr>
          <a:lstStyle/>
          <a:p>
            <a:pPr marL="93663" indent="350838" algn="just">
              <a:buNone/>
            </a:pPr>
            <a:r>
              <a:rPr lang="uk-UA" i="1" smtClean="0"/>
              <a:t>Отже, у потомстві одержано розщеплення 1 : 1 : 1 : 1 як за генотипом, так і за фенотипом.</a:t>
            </a:r>
          </a:p>
          <a:p>
            <a:pPr marL="93663" indent="350838" algn="just">
              <a:buNone/>
            </a:pPr>
            <a:endParaRPr lang="ru-RU" smtClean="0"/>
          </a:p>
          <a:p>
            <a:pPr marL="93663" indent="350838" algn="just">
              <a:buNone/>
            </a:pPr>
            <a:r>
              <a:rPr lang="uk-UA" b="1" i="1" u="sng" smtClean="0"/>
              <a:t>Відповідь:</a:t>
            </a:r>
            <a:r>
              <a:rPr lang="uk-UA" i="1" smtClean="0"/>
              <a:t> </a:t>
            </a:r>
            <a:r>
              <a:rPr lang="uk-UA" smtClean="0"/>
              <a:t>у потомстві виявиться розщеплення ознак: за генотипами — </a:t>
            </a:r>
            <a:r>
              <a:rPr lang="uk-UA" i="1" smtClean="0"/>
              <a:t>AaBb</a:t>
            </a:r>
            <a:r>
              <a:rPr lang="uk-UA" smtClean="0"/>
              <a:t>, </a:t>
            </a:r>
            <a:r>
              <a:rPr lang="uk-UA" i="1" smtClean="0"/>
              <a:t>Aabb</a:t>
            </a:r>
            <a:r>
              <a:rPr lang="uk-UA" smtClean="0"/>
              <a:t>, </a:t>
            </a:r>
            <a:r>
              <a:rPr lang="uk-UA" i="1" smtClean="0"/>
              <a:t>aaBb</a:t>
            </a:r>
            <a:r>
              <a:rPr lang="uk-UA" smtClean="0"/>
              <a:t>, </a:t>
            </a:r>
            <a:r>
              <a:rPr lang="uk-UA" i="1" smtClean="0"/>
              <a:t>aabb</a:t>
            </a:r>
            <a:r>
              <a:rPr lang="uk-UA" smtClean="0"/>
              <a:t> у співвідношенні 1 : 1 : 1 : 1; за фенотипом — чорні довговухі, чорні коротковухі, білі довговухі й білі коротковухі у такому самому співвідношенні.</a:t>
            </a:r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2132856"/>
          </a:xfrm>
        </p:spPr>
        <p:txBody>
          <a:bodyPr>
            <a:normAutofit fontScale="77500" lnSpcReduction="20000"/>
          </a:bodyPr>
          <a:lstStyle/>
          <a:p>
            <a:pPr marL="100013" indent="344488" algn="just">
              <a:buNone/>
            </a:pPr>
            <a:r>
              <a:rPr lang="uk-UA" b="1" smtClean="0"/>
              <a:t>Задача № 2</a:t>
            </a:r>
            <a:endParaRPr lang="ru-RU" smtClean="0"/>
          </a:p>
          <a:p>
            <a:pPr marL="100013" indent="344488" algn="just">
              <a:buNone/>
            </a:pPr>
            <a:r>
              <a:rPr lang="uk-UA" smtClean="0"/>
              <a:t>У морських свинок ген чорного забарвлення домінує над геном коричневого забарвлення, а ген кошлатої шерсті домінує над геном гладенької. Який генотип  і фенотип будуть мати нащадки від схрещування дигомозиготних особин?</a:t>
            </a:r>
            <a:endParaRPr lang="ru-RU" smtClean="0"/>
          </a:p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700809"/>
          <a:ext cx="8784976" cy="5499952"/>
        </p:xfrm>
        <a:graphic>
          <a:graphicData uri="http://schemas.openxmlformats.org/drawingml/2006/table">
            <a:tbl>
              <a:tblPr/>
              <a:tblGrid>
                <a:gridCol w="1976620"/>
                <a:gridCol w="6808356"/>
              </a:tblGrid>
              <a:tr h="3312367">
                <a:tc>
                  <a:txBody>
                    <a:bodyPr/>
                    <a:lstStyle/>
                    <a:p>
                      <a:pPr marL="8070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>
                          <a:latin typeface="Times New Roman"/>
                          <a:ea typeface="Trebuchet MS"/>
                          <a:cs typeface="Trebuchet MS"/>
                        </a:rPr>
                        <a:t>Дано:</a:t>
                      </a:r>
                      <a:endParaRPr lang="ru-RU" sz="1800" b="1"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— </a:t>
                      </a: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чорне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забарвлення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— </a:t>
                      </a: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коричневе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забарвлення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— </a:t>
                      </a: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кошлата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шерсть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— </a:t>
                      </a: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гладенька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шерсть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174625" indent="53816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latin typeface="Times New Roman"/>
                          <a:ea typeface="Trebuchet MS"/>
                          <a:cs typeface="Trebuchet MS"/>
                        </a:rPr>
                        <a:t>Розв</a:t>
                      </a:r>
                      <a:r>
                        <a:rPr lang="uk-UA" sz="2400" b="1" i="1">
                          <a:latin typeface="Times New Roman"/>
                          <a:ea typeface="Liberation Serif"/>
                          <a:cs typeface="Trebuchet MS"/>
                        </a:rPr>
                        <a:t>’</a:t>
                      </a:r>
                      <a:r>
                        <a:rPr lang="uk-UA" sz="2400" b="1" i="1">
                          <a:latin typeface="Times New Roman"/>
                          <a:ea typeface="Trebuchet MS"/>
                          <a:cs typeface="Trebuchet MS"/>
                        </a:rPr>
                        <a:t>язання:</a:t>
                      </a:r>
                      <a:endParaRPr lang="ru-RU" sz="2400" b="1"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marL="174625" indent="53816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Оскільки</a:t>
                      </a:r>
                      <a:r>
                        <a:rPr lang="uk-UA" sz="24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і</a:t>
                      </a:r>
                      <a:r>
                        <a:rPr lang="uk-UA" sz="24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самка,</a:t>
                      </a:r>
                      <a:r>
                        <a:rPr lang="uk-UA" sz="24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й</a:t>
                      </a:r>
                      <a:r>
                        <a:rPr lang="uk-UA" sz="24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самець</a:t>
                      </a:r>
                      <a:r>
                        <a:rPr lang="uk-UA" sz="24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є</a:t>
                      </a:r>
                      <a:r>
                        <a:rPr lang="uk-UA" sz="24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дигомозиготними,</a:t>
                      </a:r>
                      <a:r>
                        <a:rPr lang="uk-UA" sz="24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то</a:t>
                      </a:r>
                      <a:r>
                        <a:rPr lang="uk-UA" sz="24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генотип</a:t>
                      </a:r>
                      <a:r>
                        <a:rPr lang="uk-UA" sz="24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самки</a:t>
                      </a:r>
                      <a:r>
                        <a:rPr lang="uk-UA" sz="2400">
                          <a:latin typeface="Times New Roman"/>
                          <a:ea typeface="Liberation Serif"/>
                          <a:cs typeface="Trebuchet MS"/>
                        </a:rPr>
                        <a:t> — </a:t>
                      </a:r>
                      <a:r>
                        <a:rPr lang="uk-UA" sz="2400" i="1">
                          <a:latin typeface="Times New Roman"/>
                          <a:ea typeface="Trebuchet MS"/>
                          <a:cs typeface="Trebuchet MS"/>
                        </a:rPr>
                        <a:t>AAВВ</a:t>
                      </a: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,</a:t>
                      </a:r>
                      <a:r>
                        <a:rPr lang="uk-UA" sz="24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а</a:t>
                      </a:r>
                      <a:r>
                        <a:rPr lang="uk-UA" sz="24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генотип</a:t>
                      </a:r>
                      <a:r>
                        <a:rPr lang="uk-UA" sz="24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самця</a:t>
                      </a:r>
                      <a:r>
                        <a:rPr lang="uk-UA" sz="2400">
                          <a:latin typeface="Times New Roman"/>
                          <a:ea typeface="Liberation Serif"/>
                          <a:cs typeface="Trebuchet MS"/>
                        </a:rPr>
                        <a:t> — </a:t>
                      </a:r>
                      <a:r>
                        <a:rPr lang="uk-UA" sz="2400" i="1">
                          <a:latin typeface="Times New Roman"/>
                          <a:ea typeface="Trebuchet MS"/>
                          <a:cs typeface="Trebuchet MS"/>
                        </a:rPr>
                        <a:t>aabb</a:t>
                      </a: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.</a:t>
                      </a:r>
                      <a:endParaRPr lang="ru-RU" sz="2400"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marL="174625" indent="538163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Запишемо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схему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схрещування</a:t>
                      </a:r>
                      <a:r>
                        <a:rPr lang="ru-RU" sz="2400" smtClean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 ♀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i="1" smtClean="0">
                          <a:latin typeface="Times New Roman"/>
                          <a:ea typeface="Trebuchet MS"/>
                          <a:cs typeface="Trebuchet MS"/>
                        </a:rPr>
                        <a:t>F</a:t>
                      </a:r>
                      <a:r>
                        <a:rPr lang="uk-UA" sz="2000" baseline="-25000" smtClean="0">
                          <a:latin typeface="Times New Roman"/>
                          <a:ea typeface="Trebuchet MS"/>
                          <a:cs typeface="Trebuchet MS"/>
                        </a:rPr>
                        <a:t>1</a:t>
                      </a:r>
                      <a:r>
                        <a:rPr lang="uk-UA" sz="2000" smtClean="0">
                          <a:latin typeface="Times New Roman"/>
                          <a:ea typeface="Liberation Serif"/>
                          <a:cs typeface="Trebuchet MS"/>
                        </a:rPr>
                        <a:t> — </a:t>
                      </a:r>
                      <a:r>
                        <a:rPr lang="uk-UA" sz="2000" smtClean="0">
                          <a:latin typeface="Times New Roman"/>
                          <a:ea typeface="Trebuchet MS"/>
                          <a:cs typeface="Trebuchet MS"/>
                        </a:rPr>
                        <a:t>?</a:t>
                      </a:r>
                      <a:endParaRPr lang="ru-RU" sz="2000" smtClean="0"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98" marR="3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98" marR="3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1643">
                <a:tc>
                  <a:txBody>
                    <a:bodyPr/>
                    <a:lstStyle/>
                    <a:p>
                      <a:pPr marL="8070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900"/>
                    </a:p>
                  </a:txBody>
                  <a:tcPr marL="46264" marR="46264" marT="23132" marB="23132"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43808" y="4077072"/>
          <a:ext cx="5184575" cy="2304256"/>
        </p:xfrm>
        <a:graphic>
          <a:graphicData uri="http://schemas.openxmlformats.org/drawingml/2006/table">
            <a:tbl>
              <a:tblPr/>
              <a:tblGrid>
                <a:gridCol w="720862"/>
                <a:gridCol w="1495731"/>
                <a:gridCol w="734951"/>
                <a:gridCol w="1912517"/>
                <a:gridCol w="320514"/>
              </a:tblGrid>
              <a:tr h="6550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♀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AABB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×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aabb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9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чорна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кошлата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коричневий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гладенький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336704"/>
          </a:xfrm>
        </p:spPr>
        <p:txBody>
          <a:bodyPr/>
          <a:lstStyle/>
          <a:p>
            <a:pPr marL="82550" indent="457200" algn="just">
              <a:buNone/>
            </a:pPr>
            <a:r>
              <a:rPr lang="ru-RU" sz="2800" smtClean="0"/>
              <a:t>Жіноча особина може продукувати тільки гамети типу </a:t>
            </a:r>
            <a:r>
              <a:rPr lang="ru-RU" sz="2800" i="1" smtClean="0"/>
              <a:t>AB</a:t>
            </a:r>
            <a:r>
              <a:rPr lang="ru-RU" sz="2800" smtClean="0"/>
              <a:t>, а чоловіча — тільки гамети типу </a:t>
            </a:r>
            <a:r>
              <a:rPr lang="ru-RU" sz="2800" i="1" smtClean="0"/>
              <a:t>ab</a:t>
            </a:r>
            <a:r>
              <a:rPr lang="ru-RU" sz="2800" smtClean="0"/>
              <a:t>.Позначимо типи гамет: </a:t>
            </a:r>
            <a:r>
              <a:rPr lang="ru-RU" sz="2800" i="1" smtClean="0"/>
              <a:t>G AB, ab</a:t>
            </a:r>
            <a:r>
              <a:rPr lang="ru-RU" sz="2800" smtClean="0"/>
              <a:t>. Накреслимо </a:t>
            </a:r>
            <a:r>
              <a:rPr lang="ru-RU" sz="2800" smtClean="0"/>
              <a:t>решітку Пеннета і розв’яжемо </a:t>
            </a:r>
            <a:r>
              <a:rPr lang="ru-RU" sz="2800" smtClean="0"/>
              <a:t>задачу.</a:t>
            </a:r>
            <a:endParaRPr lang="ru-RU" sz="2800" smtClean="0"/>
          </a:p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988840"/>
          <a:ext cx="4392488" cy="2837673"/>
        </p:xfrm>
        <a:graphic>
          <a:graphicData uri="http://schemas.openxmlformats.org/drawingml/2006/table">
            <a:tbl>
              <a:tblPr/>
              <a:tblGrid>
                <a:gridCol w="1430254"/>
                <a:gridCol w="2962234"/>
              </a:tblGrid>
              <a:tr h="635871">
                <a:tc>
                  <a:txBody>
                    <a:bodyPr/>
                    <a:lstStyle/>
                    <a:p>
                      <a:pPr indent="2159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50">
                          <a:latin typeface="Times New Roman"/>
                          <a:ea typeface="Times New Roman"/>
                          <a:cs typeface="Franklin Gothic Medium"/>
                        </a:rPr>
                        <a:t>♂</a:t>
                      </a:r>
                      <a:endParaRPr lang="ru-RU" sz="24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50">
                          <a:latin typeface="Times New Roman"/>
                          <a:ea typeface="Times New Roman"/>
                          <a:cs typeface="Franklin Gothic Medium"/>
                        </a:rPr>
                        <a:t>♀</a:t>
                      </a:r>
                      <a:endParaRPr lang="ru-RU" sz="24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i="1" kern="50">
                          <a:latin typeface="Times New Roman"/>
                          <a:ea typeface="Times New Roman"/>
                          <a:cs typeface="Franklin Gothic Medium"/>
                        </a:rPr>
                        <a:t>ab</a:t>
                      </a:r>
                      <a:endParaRPr lang="ru-RU" sz="24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393">
                <a:tc>
                  <a:txBody>
                    <a:bodyPr/>
                    <a:lstStyle/>
                    <a:p>
                      <a:pPr indent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i="1" kern="50">
                          <a:latin typeface="Times New Roman"/>
                          <a:ea typeface="Times New Roman"/>
                          <a:cs typeface="Franklin Gothic Medium"/>
                        </a:rPr>
                        <a:t>AB</a:t>
                      </a:r>
                      <a:endParaRPr lang="ru-RU" sz="24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i="1" kern="50">
                          <a:latin typeface="Times New Roman"/>
                          <a:ea typeface="Times New Roman"/>
                          <a:cs typeface="Franklin Gothic Medium"/>
                        </a:rPr>
                        <a:t>AaBb</a:t>
                      </a:r>
                      <a:endParaRPr lang="ru-RU" sz="24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50">
                          <a:latin typeface="Times New Roman"/>
                          <a:ea typeface="Times New Roman"/>
                          <a:cs typeface="Franklin Gothic Medium"/>
                        </a:rPr>
                        <a:t>чорні</a:t>
                      </a:r>
                      <a:endParaRPr lang="ru-RU" sz="24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50">
                          <a:latin typeface="Times New Roman"/>
                          <a:ea typeface="Times New Roman"/>
                          <a:cs typeface="Franklin Gothic Medium"/>
                        </a:rPr>
                        <a:t>кошлаті</a:t>
                      </a:r>
                      <a:endParaRPr lang="ru-RU" sz="24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79512" y="5020434"/>
            <a:ext cx="87129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zh-CN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Отже, всі нащадки будуть мати однаковий генотип AaBb, а за фенотипом усі вони будуть чорними з кошлатою шерстю.</a:t>
            </a:r>
            <a:endParaRPr kumimoji="0" lang="ru-RU" altLang="zh-CN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zh-CN" sz="24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Відповідь:</a:t>
            </a:r>
            <a:r>
              <a:rPr kumimoji="0" lang="uk-UA" altLang="zh-CN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Serif"/>
                <a:cs typeface="Times New Roman" pitchFamily="18" charset="0"/>
              </a:rPr>
              <a:t> 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усі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Serif"/>
                <a:cs typeface="Times New Roman" pitchFamily="18" charset="0"/>
              </a:rPr>
              <a:t> 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нащадки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Serif"/>
                <a:cs typeface="Times New Roman" pitchFamily="18" charset="0"/>
              </a:rPr>
              <a:t> 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будуть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Serif"/>
                <a:cs typeface="Times New Roman" pitchFamily="18" charset="0"/>
              </a:rPr>
              <a:t> 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мати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Serif"/>
                <a:cs typeface="Times New Roman" pitchFamily="18" charset="0"/>
              </a:rPr>
              <a:t> 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генотип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Serif"/>
                <a:cs typeface="Times New Roman" pitchFamily="18" charset="0"/>
              </a:rPr>
              <a:t> </a:t>
            </a:r>
            <a:r>
              <a:rPr kumimoji="0" lang="uk-UA" altLang="zh-CN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AaBb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Serif"/>
                <a:cs typeface="Times New Roman" pitchFamily="18" charset="0"/>
              </a:rPr>
              <a:t> 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і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Serif"/>
                <a:cs typeface="Times New Roman" pitchFamily="18" charset="0"/>
              </a:rPr>
              <a:t> 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за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Serif"/>
                <a:cs typeface="Times New Roman" pitchFamily="18" charset="0"/>
              </a:rPr>
              <a:t> 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фенотипом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Serif"/>
                <a:cs typeface="Times New Roman" pitchFamily="18" charset="0"/>
              </a:rPr>
              <a:t> 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вони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Serif"/>
                <a:cs typeface="Times New Roman" pitchFamily="18" charset="0"/>
              </a:rPr>
              <a:t> 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будуть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Serif"/>
                <a:cs typeface="Times New Roman" pitchFamily="18" charset="0"/>
              </a:rPr>
              <a:t> 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чорними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Serif"/>
                <a:cs typeface="Times New Roman" pitchFamily="18" charset="0"/>
              </a:rPr>
              <a:t> 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з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Serif"/>
                <a:cs typeface="Times New Roman" pitchFamily="18" charset="0"/>
              </a:rPr>
              <a:t> 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кошлатою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iberation Serif"/>
                <a:cs typeface="Times New Roman" pitchFamily="18" charset="0"/>
              </a:rPr>
              <a:t> </a:t>
            </a:r>
            <a:r>
              <a:rPr kumimoji="0" lang="uk-UA" altLang="zh-CN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шерстю.</a:t>
            </a:r>
            <a:endParaRPr kumimoji="0" lang="uk-UA" altLang="zh-CN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1944216"/>
          </a:xfrm>
        </p:spPr>
        <p:txBody>
          <a:bodyPr>
            <a:normAutofit fontScale="85000" lnSpcReduction="20000"/>
          </a:bodyPr>
          <a:lstStyle/>
          <a:p>
            <a:pPr marL="82550" indent="457200" algn="just">
              <a:buNone/>
            </a:pPr>
            <a:r>
              <a:rPr lang="uk-UA" b="1" smtClean="0"/>
              <a:t>Задача № 3</a:t>
            </a:r>
            <a:endParaRPr lang="ru-RU" smtClean="0"/>
          </a:p>
          <a:p>
            <a:pPr marL="82550" indent="457200" algn="just">
              <a:buNone/>
            </a:pPr>
            <a:r>
              <a:rPr lang="ru-RU" smtClean="0"/>
              <a:t>У мухи-дрозофіли сіре забарвлення тіла домінує над чорним, а нормальна довжина крил домінує над короткою. Якими будуть нащадки від схрещування дигетерозиготних особин?</a:t>
            </a:r>
          </a:p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2276872"/>
          <a:ext cx="8496944" cy="4320480"/>
        </p:xfrm>
        <a:graphic>
          <a:graphicData uri="http://schemas.openxmlformats.org/drawingml/2006/table">
            <a:tbl>
              <a:tblPr/>
              <a:tblGrid>
                <a:gridCol w="1820774"/>
                <a:gridCol w="6676170"/>
              </a:tblGrid>
              <a:tr h="3146906">
                <a:tc>
                  <a:txBody>
                    <a:bodyPr/>
                    <a:lstStyle/>
                    <a:p>
                      <a:pPr marL="80708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>
                          <a:latin typeface="Times New Roman"/>
                          <a:ea typeface="Trebuchet MS"/>
                          <a:cs typeface="Trebuchet MS"/>
                        </a:rPr>
                        <a:t>Дано:</a:t>
                      </a:r>
                      <a:endParaRPr lang="ru-RU" sz="2000" b="1"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 — 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сіре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забарвлення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 — 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чорне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забарвлення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 — 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довгі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крила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 — 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короткі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крила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442913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>
                          <a:latin typeface="Times New Roman"/>
                          <a:ea typeface="Trebuchet MS"/>
                          <a:cs typeface="Trebuchet MS"/>
                        </a:rPr>
                        <a:t>Розв</a:t>
                      </a:r>
                      <a:r>
                        <a:rPr lang="uk-UA" sz="2000" b="1" i="1">
                          <a:latin typeface="Times New Roman"/>
                          <a:ea typeface="Liberation Serif"/>
                          <a:cs typeface="Trebuchet MS"/>
                        </a:rPr>
                        <a:t>’</a:t>
                      </a:r>
                      <a:r>
                        <a:rPr lang="uk-UA" sz="2000" b="1" i="1">
                          <a:latin typeface="Times New Roman"/>
                          <a:ea typeface="Trebuchet MS"/>
                          <a:cs typeface="Trebuchet MS"/>
                        </a:rPr>
                        <a:t>язання:</a:t>
                      </a:r>
                      <a:endParaRPr lang="ru-RU" sz="2000" b="1"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marL="0" indent="442913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latin typeface="Times New Roman"/>
                          <a:ea typeface="Trebuchet MS"/>
                          <a:cs typeface="Trebuchet MS"/>
                        </a:rPr>
                        <a:t>Оскільки</a:t>
                      </a:r>
                      <a:r>
                        <a:rPr lang="uk-UA" sz="20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2000">
                          <a:latin typeface="Times New Roman"/>
                          <a:ea typeface="Trebuchet MS"/>
                          <a:cs typeface="Trebuchet MS"/>
                        </a:rPr>
                        <a:t>самка</a:t>
                      </a:r>
                      <a:r>
                        <a:rPr lang="uk-UA" sz="20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2000">
                          <a:latin typeface="Times New Roman"/>
                          <a:ea typeface="Trebuchet MS"/>
                          <a:cs typeface="Trebuchet MS"/>
                        </a:rPr>
                        <a:t>і</a:t>
                      </a:r>
                      <a:r>
                        <a:rPr lang="uk-UA" sz="20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2000">
                          <a:latin typeface="Times New Roman"/>
                          <a:ea typeface="Trebuchet MS"/>
                          <a:cs typeface="Trebuchet MS"/>
                        </a:rPr>
                        <a:t>самець</a:t>
                      </a:r>
                      <a:r>
                        <a:rPr lang="uk-UA" sz="20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2000">
                          <a:latin typeface="Times New Roman"/>
                          <a:ea typeface="Trebuchet MS"/>
                          <a:cs typeface="Trebuchet MS"/>
                        </a:rPr>
                        <a:t>є</a:t>
                      </a:r>
                      <a:r>
                        <a:rPr lang="uk-UA" sz="20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2000">
                          <a:latin typeface="Times New Roman"/>
                          <a:ea typeface="Trebuchet MS"/>
                          <a:cs typeface="Trebuchet MS"/>
                        </a:rPr>
                        <a:t>дигетерозиготними,</a:t>
                      </a:r>
                      <a:r>
                        <a:rPr lang="uk-UA" sz="20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2000">
                          <a:latin typeface="Times New Roman"/>
                          <a:ea typeface="Trebuchet MS"/>
                          <a:cs typeface="Trebuchet MS"/>
                        </a:rPr>
                        <a:t>то</a:t>
                      </a:r>
                      <a:r>
                        <a:rPr lang="uk-UA" sz="20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2000">
                          <a:latin typeface="Times New Roman"/>
                          <a:ea typeface="Trebuchet MS"/>
                          <a:cs typeface="Trebuchet MS"/>
                        </a:rPr>
                        <a:t>їхній</a:t>
                      </a:r>
                      <a:r>
                        <a:rPr lang="uk-UA" sz="20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2000">
                          <a:latin typeface="Times New Roman"/>
                          <a:ea typeface="Trebuchet MS"/>
                          <a:cs typeface="Trebuchet MS"/>
                        </a:rPr>
                        <a:t>генотип</a:t>
                      </a:r>
                      <a:r>
                        <a:rPr lang="uk-UA" sz="2000">
                          <a:latin typeface="Times New Roman"/>
                          <a:ea typeface="Liberation Serif"/>
                          <a:cs typeface="Trebuchet MS"/>
                        </a:rPr>
                        <a:t> — </a:t>
                      </a:r>
                      <a:r>
                        <a:rPr lang="uk-UA" sz="2000" i="1">
                          <a:latin typeface="Times New Roman"/>
                          <a:ea typeface="Trebuchet MS"/>
                          <a:cs typeface="Trebuchet MS"/>
                        </a:rPr>
                        <a:t>AaBb</a:t>
                      </a:r>
                      <a:r>
                        <a:rPr lang="uk-UA" sz="2000">
                          <a:latin typeface="Times New Roman"/>
                          <a:ea typeface="Trebuchet MS"/>
                          <a:cs typeface="Trebuchet MS"/>
                        </a:rPr>
                        <a:t>.</a:t>
                      </a:r>
                      <a:endParaRPr lang="ru-RU" sz="2000"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marL="0" indent="442913"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Запишемо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схему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схрещування: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</a:tr>
              <a:tr h="1173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i="1" smtClean="0">
                          <a:latin typeface="Times New Roman"/>
                          <a:ea typeface="Trebuchet MS"/>
                          <a:cs typeface="Trebuchet MS"/>
                        </a:rPr>
                        <a:t>F</a:t>
                      </a:r>
                      <a:r>
                        <a:rPr lang="uk-UA" sz="1800" baseline="-25000" smtClean="0">
                          <a:latin typeface="Times New Roman"/>
                          <a:ea typeface="Trebuchet MS"/>
                          <a:cs typeface="Trebuchet MS"/>
                        </a:rPr>
                        <a:t>1</a:t>
                      </a:r>
                      <a:r>
                        <a:rPr lang="uk-UA" sz="1800" smtClean="0">
                          <a:latin typeface="Times New Roman"/>
                          <a:ea typeface="Liberation Serif"/>
                          <a:cs typeface="Trebuchet MS"/>
                        </a:rPr>
                        <a:t> —</a:t>
                      </a:r>
                      <a:r>
                        <a:rPr lang="uk-UA" sz="1800" smtClean="0">
                          <a:latin typeface="Times New Roman"/>
                          <a:ea typeface="Trebuchet MS"/>
                          <a:cs typeface="Trebuchet MS"/>
                        </a:rPr>
                        <a:t>?</a:t>
                      </a:r>
                      <a:endParaRPr lang="ru-RU" sz="1800" smtClean="0"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900">
                        <a:latin typeface="Times New Roman"/>
                        <a:ea typeface="Liberation Serif"/>
                        <a:cs typeface="Times New Roman"/>
                      </a:endParaRPr>
                    </a:p>
                  </a:txBody>
                  <a:tcPr marL="46528" marR="4652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483767" y="3717032"/>
          <a:ext cx="5256585" cy="2440278"/>
        </p:xfrm>
        <a:graphic>
          <a:graphicData uri="http://schemas.openxmlformats.org/drawingml/2006/table">
            <a:tbl>
              <a:tblPr/>
              <a:tblGrid>
                <a:gridCol w="462443"/>
                <a:gridCol w="1710824"/>
                <a:gridCol w="462443"/>
                <a:gridCol w="2620875"/>
              </a:tblGrid>
              <a:tr h="65715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2000">
                          <a:latin typeface="Times New Roman"/>
                          <a:ea typeface="Liberation Serif"/>
                          <a:cs typeface="Times New Roman"/>
                        </a:rPr>
                        <a:t> ♀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AaBb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×</a:t>
                      </a:r>
                      <a:r>
                        <a:rPr lang="ru-RU" sz="2000">
                          <a:latin typeface="Times New Roman"/>
                          <a:ea typeface="Liberation Serif"/>
                          <a:cs typeface="Times New Roman"/>
                        </a:rPr>
                        <a:t> 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AaBb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750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сіра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довгокрила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сірий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довгокрилий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0"/>
            <a:ext cx="8784976" cy="2060848"/>
          </a:xfrm>
        </p:spPr>
        <p:txBody>
          <a:bodyPr>
            <a:normAutofit fontScale="85000" lnSpcReduction="10000"/>
          </a:bodyPr>
          <a:lstStyle/>
          <a:p>
            <a:pPr marL="82550" indent="360363" algn="just">
              <a:buNone/>
            </a:pPr>
            <a:r>
              <a:rPr lang="ru-RU" smtClean="0"/>
              <a:t>Жіноча особина, як і чоловіча, може продукувати гамети типу </a:t>
            </a:r>
            <a:r>
              <a:rPr lang="ru-RU" i="1" smtClean="0"/>
              <a:t>AB</a:t>
            </a:r>
            <a:r>
              <a:rPr lang="ru-RU" smtClean="0"/>
              <a:t>, </a:t>
            </a:r>
            <a:r>
              <a:rPr lang="ru-RU" i="1" smtClean="0"/>
              <a:t>Ab</a:t>
            </a:r>
            <a:r>
              <a:rPr lang="ru-RU" smtClean="0"/>
              <a:t>, </a:t>
            </a:r>
            <a:r>
              <a:rPr lang="ru-RU" i="1" smtClean="0"/>
              <a:t>aВ</a:t>
            </a:r>
            <a:r>
              <a:rPr lang="ru-RU" smtClean="0"/>
              <a:t>, </a:t>
            </a:r>
            <a:r>
              <a:rPr lang="ru-RU" i="1" smtClean="0"/>
              <a:t>ab</a:t>
            </a:r>
            <a:r>
              <a:rPr lang="ru-RU" smtClean="0"/>
              <a:t>.</a:t>
            </a:r>
          </a:p>
          <a:p>
            <a:pPr marL="82550" indent="360363" algn="just">
              <a:buNone/>
            </a:pPr>
            <a:r>
              <a:rPr lang="ru-RU" smtClean="0"/>
              <a:t>Позначимо типи гамет: </a:t>
            </a:r>
            <a:r>
              <a:rPr lang="ru-RU" i="1" smtClean="0"/>
              <a:t>G AB, Ab, aВ, ab, AB, Ab, aВ, ab</a:t>
            </a:r>
            <a:r>
              <a:rPr lang="ru-RU" smtClean="0"/>
              <a:t>.</a:t>
            </a:r>
          </a:p>
          <a:p>
            <a:pPr marL="82550" indent="360363" algn="just">
              <a:buNone/>
            </a:pPr>
            <a:r>
              <a:rPr lang="ru-RU" b="1" i="1" smtClean="0"/>
              <a:t>Накреслимо решітку Пеннета і розв’яжемо задачу: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700809"/>
          <a:ext cx="8712967" cy="5157191"/>
        </p:xfrm>
        <a:graphic>
          <a:graphicData uri="http://schemas.openxmlformats.org/drawingml/2006/table">
            <a:tbl>
              <a:tblPr/>
              <a:tblGrid>
                <a:gridCol w="869390"/>
                <a:gridCol w="1806463"/>
                <a:gridCol w="2081961"/>
                <a:gridCol w="1806463"/>
                <a:gridCol w="2148690"/>
              </a:tblGrid>
              <a:tr h="798463">
                <a:tc>
                  <a:txBody>
                    <a:bodyPr/>
                    <a:lstStyle/>
                    <a:p>
                      <a:pPr indent="21590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♂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♀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kern="50">
                          <a:latin typeface="Times New Roman"/>
                          <a:ea typeface="Times New Roman"/>
                          <a:cs typeface="Franklin Gothic Medium"/>
                        </a:rPr>
                        <a:t>AB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kern="50">
                          <a:latin typeface="Times New Roman"/>
                          <a:ea typeface="Times New Roman"/>
                          <a:cs typeface="Franklin Gothic Medium"/>
                        </a:rPr>
                        <a:t>Ab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kern="50">
                          <a:latin typeface="Times New Roman"/>
                          <a:ea typeface="Times New Roman"/>
                          <a:cs typeface="Franklin Gothic Medium"/>
                        </a:rPr>
                        <a:t>aB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kern="50">
                          <a:latin typeface="Times New Roman"/>
                          <a:ea typeface="Times New Roman"/>
                          <a:cs typeface="Franklin Gothic Medium"/>
                        </a:rPr>
                        <a:t>ab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682"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kern="50">
                          <a:latin typeface="Times New Roman"/>
                          <a:ea typeface="Times New Roman"/>
                          <a:cs typeface="Franklin Gothic Medium"/>
                        </a:rPr>
                        <a:t>AB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kern="50">
                          <a:latin typeface="Times New Roman"/>
                          <a:ea typeface="Times New Roman"/>
                          <a:cs typeface="Franklin Gothic Medium"/>
                        </a:rPr>
                        <a:t>AABВ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сірі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довгокрилі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kern="50">
                          <a:latin typeface="Times New Roman"/>
                          <a:ea typeface="Times New Roman"/>
                          <a:cs typeface="Franklin Gothic Medium"/>
                        </a:rPr>
                        <a:t>AABb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сірі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довгокрилі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kern="50">
                          <a:latin typeface="Times New Roman"/>
                          <a:ea typeface="Times New Roman"/>
                          <a:cs typeface="Franklin Gothic Medium"/>
                        </a:rPr>
                        <a:t>AaBВ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сірі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довгокрилі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kern="50">
                          <a:latin typeface="Times New Roman"/>
                          <a:ea typeface="Times New Roman"/>
                          <a:cs typeface="Franklin Gothic Medium"/>
                        </a:rPr>
                        <a:t>AaBb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сірі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довгокрилі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682"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kern="50">
                          <a:latin typeface="Times New Roman"/>
                          <a:ea typeface="Times New Roman"/>
                          <a:cs typeface="Franklin Gothic Medium"/>
                        </a:rPr>
                        <a:t>Ab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kern="50">
                          <a:latin typeface="Times New Roman"/>
                          <a:ea typeface="Times New Roman"/>
                          <a:cs typeface="Franklin Gothic Medium"/>
                        </a:rPr>
                        <a:t>AABb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сірі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довгокрилі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kern="50">
                          <a:latin typeface="Times New Roman"/>
                          <a:ea typeface="Times New Roman"/>
                          <a:cs typeface="Franklin Gothic Medium"/>
                        </a:rPr>
                        <a:t>AAbb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сірі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короткокрилі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kern="50">
                          <a:latin typeface="Times New Roman"/>
                          <a:ea typeface="Times New Roman"/>
                          <a:cs typeface="Franklin Gothic Medium"/>
                        </a:rPr>
                        <a:t>AaВb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сірі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довгокрилі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kern="50">
                          <a:latin typeface="Times New Roman"/>
                          <a:ea typeface="Times New Roman"/>
                          <a:cs typeface="Franklin Gothic Medium"/>
                        </a:rPr>
                        <a:t>Aabb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сірі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короткокрилі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682"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kern="50">
                          <a:latin typeface="Times New Roman"/>
                          <a:ea typeface="Times New Roman"/>
                          <a:cs typeface="Franklin Gothic Medium"/>
                        </a:rPr>
                        <a:t>aB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kern="50">
                          <a:latin typeface="Times New Roman"/>
                          <a:ea typeface="Times New Roman"/>
                          <a:cs typeface="Franklin Gothic Medium"/>
                        </a:rPr>
                        <a:t>AaBВ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сірі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довгокрилі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kern="50">
                          <a:latin typeface="Times New Roman"/>
                          <a:ea typeface="Times New Roman"/>
                          <a:cs typeface="Franklin Gothic Medium"/>
                        </a:rPr>
                        <a:t>AaBb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сірі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довгокрилі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kern="50">
                          <a:latin typeface="Times New Roman"/>
                          <a:ea typeface="Times New Roman"/>
                          <a:cs typeface="Franklin Gothic Medium"/>
                        </a:rPr>
                        <a:t>aaBВ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чорні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довгокрилі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kern="50">
                          <a:latin typeface="Times New Roman"/>
                          <a:ea typeface="Times New Roman"/>
                          <a:cs typeface="Franklin Gothic Medium"/>
                        </a:rPr>
                        <a:t>aaBb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чорні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довгокрилі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682"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kern="50">
                          <a:latin typeface="Times New Roman"/>
                          <a:ea typeface="Times New Roman"/>
                          <a:cs typeface="Franklin Gothic Medium"/>
                        </a:rPr>
                        <a:t>ab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kern="50">
                          <a:latin typeface="Times New Roman"/>
                          <a:ea typeface="Times New Roman"/>
                          <a:cs typeface="Franklin Gothic Medium"/>
                        </a:rPr>
                        <a:t>AaВb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сірі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довгокрилі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kern="50">
                          <a:latin typeface="Times New Roman"/>
                          <a:ea typeface="Times New Roman"/>
                          <a:cs typeface="Franklin Gothic Medium"/>
                        </a:rPr>
                        <a:t>Aabb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сірі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короткокрилі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kern="50">
                          <a:latin typeface="Times New Roman"/>
                          <a:ea typeface="Times New Roman"/>
                          <a:cs typeface="Franklin Gothic Medium"/>
                        </a:rPr>
                        <a:t>aaВb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чорні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довгокрилі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kern="50">
                          <a:latin typeface="Times New Roman"/>
                          <a:ea typeface="Times New Roman"/>
                          <a:cs typeface="Franklin Gothic Medium"/>
                        </a:rPr>
                        <a:t>aabb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чорні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  <a:p>
                      <a:pPr indent="215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kern="50">
                          <a:latin typeface="Times New Roman"/>
                          <a:ea typeface="Times New Roman"/>
                          <a:cs typeface="Franklin Gothic Medium"/>
                        </a:rPr>
                        <a:t>короткокрилі</a:t>
                      </a:r>
                      <a:endParaRPr lang="ru-RU" sz="1800" kern="50">
                        <a:latin typeface="Franklin Gothic Medium"/>
                        <a:ea typeface="Times New Roman"/>
                        <a:cs typeface="Franklin Gothic Medium"/>
                      </a:endParaRPr>
                    </a:p>
                  </a:txBody>
                  <a:tcPr marL="62204" marR="62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192688"/>
          </a:xfrm>
        </p:spPr>
        <p:txBody>
          <a:bodyPr>
            <a:normAutofit lnSpcReduction="10000"/>
          </a:bodyPr>
          <a:lstStyle/>
          <a:p>
            <a:pPr marL="82550" indent="638175" algn="just">
              <a:buNone/>
            </a:pPr>
            <a:r>
              <a:rPr lang="uk-UA" i="1" smtClean="0"/>
              <a:t>Отже, у потомстві одержано розщеплення за фенотипом — 9 : 3 : 3 : 1.</a:t>
            </a:r>
            <a:endParaRPr lang="ru-RU" smtClean="0"/>
          </a:p>
          <a:p>
            <a:pPr marL="82550" indent="638175" algn="just">
              <a:buNone/>
            </a:pPr>
            <a:r>
              <a:rPr lang="uk-UA" b="1" i="1" smtClean="0"/>
              <a:t>Відповідь:</a:t>
            </a:r>
            <a:r>
              <a:rPr lang="uk-UA" i="1" smtClean="0"/>
              <a:t> </a:t>
            </a:r>
            <a:r>
              <a:rPr lang="uk-UA" smtClean="0"/>
              <a:t>у потомстві відбудеться розщеплення ознак за генотипами </a:t>
            </a:r>
            <a:r>
              <a:rPr lang="uk-UA" i="1" smtClean="0"/>
              <a:t>AАBВ, AАBb, AaBВ, AaBb, AАbb, Aabb, aaBВ, aaBb, aabb</a:t>
            </a:r>
            <a:r>
              <a:rPr lang="uk-UA" smtClean="0"/>
              <a:t>. Кожна пара альтернативних варіантів ознак успадковується незалежно від інших пар і дає розщеплення 3 : 1 по кожній парі (як і при моногібридному схрещуванні). </a:t>
            </a:r>
          </a:p>
          <a:p>
            <a:pPr marL="82550" indent="638175" algn="just">
              <a:buNone/>
            </a:pPr>
            <a:r>
              <a:rPr lang="uk-UA" smtClean="0"/>
              <a:t>За фенотипами відбудеться розщеплення у співвідношенні 9 : 3 : 3 : 1, а саме: 9 сірі довгокрилі : 3 сірі короткокрилі : 3 чорні довгокрилі: 1 чорна короткокрила.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640960" cy="6192688"/>
          </a:xfrm>
        </p:spPr>
        <p:txBody>
          <a:bodyPr>
            <a:normAutofit fontScale="92500" lnSpcReduction="10000"/>
          </a:bodyPr>
          <a:lstStyle/>
          <a:p>
            <a:pPr marL="82550" indent="457200" algn="just">
              <a:buNone/>
            </a:pPr>
            <a:r>
              <a:rPr lang="uk-UA" b="1" smtClean="0"/>
              <a:t>Задача № 4.</a:t>
            </a:r>
            <a:endParaRPr lang="ru-RU" smtClean="0"/>
          </a:p>
          <a:p>
            <a:pPr marL="82550" indent="457200" algn="just">
              <a:buNone/>
            </a:pPr>
            <a:r>
              <a:rPr lang="ru-RU" smtClean="0"/>
              <a:t>Карі очі — домінантна ознака, блакитні — рецесивна. Темне волосся домінує над світлим. Темноволоса, дигетерозиготна жінка з карими очима одружилася із світловолосим чоловіком із блакитними очима. Визначте, який фенотип можуть мати діти в цій родині.</a:t>
            </a:r>
          </a:p>
          <a:p>
            <a:pPr marL="82550" indent="457200" algn="just">
              <a:buNone/>
            </a:pPr>
            <a:r>
              <a:rPr lang="ru-RU" i="1" smtClean="0"/>
              <a:t>Орієнтир до розв’язання задачі:</a:t>
            </a:r>
            <a:endParaRPr lang="ru-RU" smtClean="0"/>
          </a:p>
          <a:p>
            <a:pPr marL="82550" indent="457200" algn="just">
              <a:buNone/>
            </a:pPr>
            <a:r>
              <a:rPr lang="ru-RU" b="1" u="sng" smtClean="0"/>
              <a:t>1.	Позначимо гени:</a:t>
            </a:r>
            <a:endParaRPr lang="ru-RU" smtClean="0"/>
          </a:p>
          <a:p>
            <a:pPr marL="82550" indent="457200" algn="just">
              <a:buNone/>
            </a:pPr>
            <a:r>
              <a:rPr lang="ru-RU" i="1" smtClean="0"/>
              <a:t>A</a:t>
            </a:r>
            <a:r>
              <a:rPr lang="ru-RU" smtClean="0"/>
              <a:t> — домінантний ген (темне волосся);</a:t>
            </a:r>
          </a:p>
          <a:p>
            <a:pPr marL="82550" indent="457200" algn="just">
              <a:buNone/>
            </a:pPr>
            <a:r>
              <a:rPr lang="ru-RU" i="1" smtClean="0"/>
              <a:t>а</a:t>
            </a:r>
            <a:r>
              <a:rPr lang="ru-RU" smtClean="0"/>
              <a:t> — рецесивний ген (світле волосся);</a:t>
            </a:r>
          </a:p>
          <a:p>
            <a:pPr marL="82550" indent="457200" algn="just">
              <a:buNone/>
            </a:pPr>
            <a:r>
              <a:rPr lang="ru-RU" i="1" smtClean="0"/>
              <a:t>B</a:t>
            </a:r>
            <a:r>
              <a:rPr lang="ru-RU" smtClean="0"/>
              <a:t> — домінантний ген (карі очі);</a:t>
            </a:r>
          </a:p>
          <a:p>
            <a:pPr marL="82550" indent="457200" algn="just">
              <a:buNone/>
            </a:pPr>
            <a:r>
              <a:rPr lang="ru-RU" i="1" smtClean="0"/>
              <a:t>b</a:t>
            </a:r>
            <a:r>
              <a:rPr lang="ru-RU" smtClean="0"/>
              <a:t> — рецесивний ген (блакитні очі).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264696"/>
          </a:xfrm>
        </p:spPr>
        <p:txBody>
          <a:bodyPr/>
          <a:lstStyle/>
          <a:p>
            <a:pPr marL="179388" indent="360363" algn="just">
              <a:buNone/>
            </a:pPr>
            <a:r>
              <a:rPr lang="ru-RU" b="1" u="sng" smtClean="0"/>
              <a:t>2.	Запишемо схему схрещування:</a:t>
            </a:r>
            <a:endParaRPr lang="ru-RU" smtClean="0"/>
          </a:p>
          <a:p>
            <a:pPr marL="179388" indent="360363" algn="just">
              <a:buNone/>
            </a:pPr>
            <a:endParaRPr lang="uk-UA" smtClean="0"/>
          </a:p>
          <a:p>
            <a:pPr marL="179388" indent="360363" algn="just">
              <a:buNone/>
            </a:pPr>
            <a:endParaRPr lang="uk-UA" smtClean="0"/>
          </a:p>
          <a:p>
            <a:pPr marL="179388" indent="360363" algn="just">
              <a:buNone/>
            </a:pPr>
            <a:endParaRPr lang="uk-UA" smtClean="0"/>
          </a:p>
          <a:p>
            <a:pPr marL="179388" indent="360363" algn="just">
              <a:buNone/>
            </a:pPr>
            <a:endParaRPr lang="uk-UA" smtClean="0"/>
          </a:p>
          <a:p>
            <a:pPr marL="179388" indent="360363" algn="just">
              <a:buNone/>
            </a:pPr>
            <a:endParaRPr lang="uk-UA" smtClean="0"/>
          </a:p>
          <a:p>
            <a:pPr marL="179388" indent="360363" algn="just">
              <a:buNone/>
            </a:pPr>
            <a:endParaRPr lang="uk-UA" smtClean="0"/>
          </a:p>
          <a:p>
            <a:pPr marL="179388" indent="360363" algn="just">
              <a:buNone/>
            </a:pPr>
            <a:r>
              <a:rPr lang="ru-RU" smtClean="0"/>
              <a:t>Жіноча особина може продукувати гамети типу </a:t>
            </a:r>
            <a:r>
              <a:rPr lang="ru-RU" i="1" smtClean="0"/>
              <a:t>AB</a:t>
            </a:r>
            <a:r>
              <a:rPr lang="ru-RU" smtClean="0"/>
              <a:t>, </a:t>
            </a:r>
            <a:r>
              <a:rPr lang="ru-RU" i="1" smtClean="0"/>
              <a:t>Ab</a:t>
            </a:r>
            <a:r>
              <a:rPr lang="ru-RU" smtClean="0"/>
              <a:t>, </a:t>
            </a:r>
            <a:r>
              <a:rPr lang="ru-RU" i="1" smtClean="0"/>
              <a:t>аB</a:t>
            </a:r>
            <a:r>
              <a:rPr lang="ru-RU" smtClean="0"/>
              <a:t>, </a:t>
            </a:r>
            <a:r>
              <a:rPr lang="ru-RU" i="1" smtClean="0"/>
              <a:t>аb</a:t>
            </a:r>
            <a:r>
              <a:rPr lang="ru-RU" smtClean="0"/>
              <a:t>, а чоловіча — тільки </a:t>
            </a:r>
            <a:r>
              <a:rPr lang="ru-RU" i="1" smtClean="0"/>
              <a:t>аb</a:t>
            </a:r>
            <a:r>
              <a:rPr lang="ru-RU" smtClean="0"/>
              <a:t>.</a:t>
            </a:r>
          </a:p>
          <a:p>
            <a:pPr marL="179388" indent="360363" algn="just">
              <a:buNone/>
            </a:pPr>
            <a:r>
              <a:rPr lang="ru-RU" smtClean="0"/>
              <a:t>Позначимо типи гамет: </a:t>
            </a:r>
            <a:r>
              <a:rPr lang="ru-RU" i="1" smtClean="0"/>
              <a:t>G</a:t>
            </a:r>
            <a:r>
              <a:rPr lang="ru-RU" smtClean="0"/>
              <a:t> </a:t>
            </a:r>
            <a:r>
              <a:rPr lang="ru-RU" i="1" smtClean="0"/>
              <a:t>AB</a:t>
            </a:r>
            <a:r>
              <a:rPr lang="ru-RU" smtClean="0"/>
              <a:t>, </a:t>
            </a:r>
            <a:r>
              <a:rPr lang="ru-RU" i="1" smtClean="0"/>
              <a:t>Ab</a:t>
            </a:r>
            <a:r>
              <a:rPr lang="ru-RU" smtClean="0"/>
              <a:t>, </a:t>
            </a:r>
            <a:r>
              <a:rPr lang="ru-RU" i="1" smtClean="0"/>
              <a:t>аB</a:t>
            </a:r>
            <a:r>
              <a:rPr lang="ru-RU" smtClean="0"/>
              <a:t>, </a:t>
            </a:r>
            <a:r>
              <a:rPr lang="ru-RU" i="1" smtClean="0"/>
              <a:t>аb</a:t>
            </a:r>
            <a:r>
              <a:rPr lang="ru-RU" smtClean="0"/>
              <a:t>, </a:t>
            </a:r>
            <a:r>
              <a:rPr lang="ru-RU" i="1" smtClean="0"/>
              <a:t>аb</a:t>
            </a:r>
            <a:r>
              <a:rPr lang="ru-RU" smtClean="0"/>
              <a:t>.</a:t>
            </a:r>
          </a:p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196752"/>
          <a:ext cx="5472609" cy="2376264"/>
        </p:xfrm>
        <a:graphic>
          <a:graphicData uri="http://schemas.openxmlformats.org/drawingml/2006/table">
            <a:tbl>
              <a:tblPr/>
              <a:tblGrid>
                <a:gridCol w="516838"/>
                <a:gridCol w="2099375"/>
                <a:gridCol w="516838"/>
                <a:gridCol w="2339558"/>
              </a:tblGrid>
              <a:tr h="10107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♀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AaBb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×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aabb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65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темноволоса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кароока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світловолосий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блакитноокий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1252736"/>
          </a:xfrm>
        </p:spPr>
        <p:txBody>
          <a:bodyPr/>
          <a:lstStyle/>
          <a:p>
            <a:pPr marL="82550" indent="360363" algn="just">
              <a:buNone/>
            </a:pPr>
            <a:r>
              <a:rPr lang="ru-RU" smtClean="0"/>
              <a:t>3.	Накреслимо решітку Пеннета і розв’яжемо задачу:</a:t>
            </a:r>
          </a:p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7" y="1556792"/>
          <a:ext cx="8568952" cy="4968553"/>
        </p:xfrm>
        <a:graphic>
          <a:graphicData uri="http://schemas.openxmlformats.org/drawingml/2006/table">
            <a:tbl>
              <a:tblPr/>
              <a:tblGrid>
                <a:gridCol w="853915"/>
                <a:gridCol w="1897730"/>
                <a:gridCol w="1897730"/>
                <a:gridCol w="1897730"/>
                <a:gridCol w="2021847"/>
              </a:tblGrid>
              <a:tr h="70979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♂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♀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Times New Roman"/>
                        </a:rPr>
                        <a:t>ab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Times New Roman"/>
                        </a:rPr>
                        <a:t>ab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Times New Roman"/>
                        </a:rPr>
                        <a:t>ab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Times New Roman"/>
                        </a:rPr>
                        <a:t>ab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46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Times New Roman"/>
                        </a:rPr>
                        <a:t>AB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Times New Roman"/>
                        </a:rPr>
                        <a:t>AaBb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темноволосі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кароокі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Times New Roman"/>
                        </a:rPr>
                        <a:t>AaBb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темноволосі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кароокі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Times New Roman"/>
                        </a:rPr>
                        <a:t>AaBb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темноволосі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кароокі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Times New Roman"/>
                        </a:rPr>
                        <a:t>AaBb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темноволосі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кароокі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46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Times New Roman"/>
                        </a:rPr>
                        <a:t>Ab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Times New Roman"/>
                        </a:rPr>
                        <a:t>Aabb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темноволосі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блакитноокі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Times New Roman"/>
                        </a:rPr>
                        <a:t>Aabb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темноволосі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блакитноокі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Times New Roman"/>
                        </a:rPr>
                        <a:t>Aabb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темноволосі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блакитноокі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Times New Roman"/>
                        </a:rPr>
                        <a:t>Aabb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темноволосі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блакитноокі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46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Times New Roman"/>
                        </a:rPr>
                        <a:t>aB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Times New Roman"/>
                        </a:rPr>
                        <a:t>aaBb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світловолосі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кароокі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Times New Roman"/>
                        </a:rPr>
                        <a:t>aaBb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світловолосі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кароокі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Times New Roman"/>
                        </a:rPr>
                        <a:t>aaBb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світловолосі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кароокі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Times New Roman"/>
                        </a:rPr>
                        <a:t>aaBb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світловолосі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кароокі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46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Times New Roman"/>
                        </a:rPr>
                        <a:t>ab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Times New Roman"/>
                        </a:rPr>
                        <a:t>aabb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світловолосі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блакитноокі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Times New Roman"/>
                        </a:rPr>
                        <a:t>aabb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світловолосі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блакитноокі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Times New Roman"/>
                        </a:rPr>
                        <a:t>aabb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світловолосі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блакитноокі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kern="50">
                          <a:latin typeface="Times New Roman"/>
                          <a:ea typeface="Times New Roman"/>
                          <a:cs typeface="Times New Roman"/>
                        </a:rPr>
                        <a:t>aabb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світловолосі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Times New Roman"/>
                          <a:ea typeface="Times New Roman"/>
                          <a:cs typeface="Times New Roman"/>
                        </a:rPr>
                        <a:t>блакитноокі</a:t>
                      </a:r>
                      <a:endParaRPr lang="ru-RU" sz="2000" kern="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22114"/>
          </a:xfrm>
        </p:spPr>
        <p:txBody>
          <a:bodyPr/>
          <a:lstStyle/>
          <a:p>
            <a:r>
              <a:rPr lang="uk-UA" b="1" smtClean="0"/>
              <a:t>Проміжне успадкування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 fontScale="92500" lnSpcReduction="10000"/>
          </a:bodyPr>
          <a:lstStyle/>
          <a:p>
            <a:pPr marL="0" indent="444500" algn="just">
              <a:buNone/>
            </a:pPr>
            <a:r>
              <a:rPr lang="ru-RU" smtClean="0"/>
              <a:t>У деяких випадках </a:t>
            </a:r>
            <a:r>
              <a:rPr lang="ru-RU" smtClean="0"/>
              <a:t>1 алель </a:t>
            </a:r>
            <a:r>
              <a:rPr lang="ru-RU" smtClean="0"/>
              <a:t>гена несповна домінує над </a:t>
            </a:r>
            <a:r>
              <a:rPr lang="uk-UA" smtClean="0"/>
              <a:t>іншим. За такої умови спостерігається проміжне успадкування</a:t>
            </a:r>
            <a:r>
              <a:rPr lang="uk-UA" i="1" smtClean="0"/>
              <a:t>, </a:t>
            </a:r>
            <a:r>
              <a:rPr lang="uk-UA" smtClean="0"/>
              <a:t>тобто ознаки гібридів є проміжними у порівнянні з батьківськими формами.</a:t>
            </a:r>
            <a:endParaRPr lang="ru-RU" smtClean="0"/>
          </a:p>
          <a:p>
            <a:pPr marL="0" indent="444500" algn="just">
              <a:buNone/>
            </a:pPr>
            <a:r>
              <a:rPr lang="uk-UA" smtClean="0"/>
              <a:t>Наприклад, у нічної красуні є форми з червоним і білим забарвленням квітки. Гібридні форми мають рожеві квітки, оскільки жоден з алелів гена не проявляється сповна.</a:t>
            </a:r>
            <a:endParaRPr lang="ru-RU" smtClean="0"/>
          </a:p>
          <a:p>
            <a:pPr marL="0" indent="444500" algn="just">
              <a:buNone/>
            </a:pPr>
            <a:r>
              <a:rPr lang="uk-UA" smtClean="0"/>
              <a:t>Один з алелів вважають умовно домінантним і над його символом ставлять риску: </a:t>
            </a:r>
            <a:r>
              <a:rPr lang="uk-UA" b="1" i="1" smtClean="0"/>
              <a:t>Ā </a:t>
            </a:r>
            <a:r>
              <a:rPr lang="uk-UA" smtClean="0"/>
              <a:t>— червоні квітки; </a:t>
            </a:r>
            <a:r>
              <a:rPr lang="uk-UA" b="1" i="1" smtClean="0"/>
              <a:t>а </a:t>
            </a:r>
            <a:r>
              <a:rPr lang="uk-UA" smtClean="0"/>
              <a:t>— білі квітки.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48680"/>
            <a:ext cx="8712968" cy="5577483"/>
          </a:xfrm>
        </p:spPr>
        <p:txBody>
          <a:bodyPr/>
          <a:lstStyle/>
          <a:p>
            <a:pPr marL="179388" indent="360363" algn="just">
              <a:buNone/>
            </a:pPr>
            <a:r>
              <a:rPr lang="uk-UA" i="1" smtClean="0"/>
              <a:t>Отже, у потомстві одержано розщеплення 1 : 1 : 1 : 1 як за генотипом, так і за фенотипом.</a:t>
            </a:r>
            <a:endParaRPr lang="ru-RU" smtClean="0"/>
          </a:p>
          <a:p>
            <a:pPr marL="179388" indent="360363" algn="just">
              <a:buNone/>
            </a:pPr>
            <a:r>
              <a:rPr lang="uk-UA" b="1" i="1" smtClean="0"/>
              <a:t>Відповідь:</a:t>
            </a:r>
            <a:r>
              <a:rPr lang="uk-UA" smtClean="0"/>
              <a:t> фенотип дітей становить: 50 % темноволосих, із них 25 % — кароокі й 25 % — блакитноокі та 50 % світловолосих, із них 25 % — кароокі й 25 % — блакитноокі</a:t>
            </a:r>
            <a:r>
              <a:rPr lang="uk-UA" i="1" smtClean="0"/>
              <a:t>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b="1" smtClean="0"/>
              <a:t>«Альтернативні ознаки в людини»</a:t>
            </a:r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692694"/>
          <a:ext cx="8892480" cy="6099152"/>
        </p:xfrm>
        <a:graphic>
          <a:graphicData uri="http://schemas.openxmlformats.org/drawingml/2006/table">
            <a:tbl>
              <a:tblPr/>
              <a:tblGrid>
                <a:gridCol w="3995936"/>
                <a:gridCol w="410098"/>
                <a:gridCol w="4486446"/>
              </a:tblGrid>
              <a:tr h="343097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b="1" kern="0">
                          <a:latin typeface="Times New Roman"/>
                          <a:ea typeface="Calibri"/>
                          <a:cs typeface="Times New Roman"/>
                        </a:rPr>
                        <a:t>Домінантна</a:t>
                      </a:r>
                      <a:r>
                        <a:rPr lang="ru-RU" sz="2000" b="1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kern="0">
                          <a:latin typeface="Times New Roman"/>
                          <a:ea typeface="Calibri"/>
                          <a:cs typeface="Times New Roman"/>
                        </a:rPr>
                        <a:t>ознака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b="1" kern="0">
                          <a:latin typeface="Times New Roman"/>
                          <a:ea typeface="Calibri"/>
                          <a:cs typeface="Times New Roman"/>
                        </a:rPr>
                        <a:t>Рецесивна</a:t>
                      </a:r>
                      <a:r>
                        <a:rPr lang="ru-RU" sz="2000" b="1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kern="0">
                          <a:latin typeface="Times New Roman"/>
                          <a:ea typeface="Calibri"/>
                          <a:cs typeface="Times New Roman"/>
                        </a:rPr>
                        <a:t>ознака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097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b="1" i="1" kern="50">
                          <a:latin typeface="Calibri"/>
                          <a:ea typeface="Times New Roman"/>
                          <a:cs typeface="Times New Roman"/>
                        </a:rPr>
                        <a:t>Нормальні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0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Карі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очі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Calibri"/>
                          <a:ea typeface="Times New Roman"/>
                          <a:cs typeface="Times New Roman"/>
                        </a:rPr>
                        <a:t>Блакитні очі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0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Темне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волосся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Calibri"/>
                          <a:ea typeface="Times New Roman"/>
                          <a:cs typeface="Times New Roman"/>
                        </a:rPr>
                        <a:t>Світле волосся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0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Монголоїдний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розріз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очей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Calibri"/>
                          <a:ea typeface="Times New Roman"/>
                          <a:cs typeface="Times New Roman"/>
                        </a:rPr>
                        <a:t>Європеоїдний розріз очей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0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Ніс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із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горбинкою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Calibri"/>
                          <a:ea typeface="Times New Roman"/>
                          <a:cs typeface="Times New Roman"/>
                        </a:rPr>
                        <a:t>Прямий ніс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1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Широка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щілина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між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різцями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Calibri"/>
                          <a:ea typeface="Times New Roman"/>
                          <a:cs typeface="Times New Roman"/>
                        </a:rPr>
                        <a:t>Вузька щілина між різцями або її відсутність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0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Зуби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великі,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виступають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вперед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Calibri"/>
                          <a:ea typeface="Times New Roman"/>
                          <a:cs typeface="Times New Roman"/>
                        </a:rPr>
                        <a:t>Звичайна форма і положення зубів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0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«Ямочки»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щоках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Відсутність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«ямочок»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0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Біле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пасмо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волосся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Calibri"/>
                          <a:ea typeface="Times New Roman"/>
                          <a:cs typeface="Times New Roman"/>
                        </a:rPr>
                        <a:t>Рівномірна пігментація волосся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0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Наявність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ластовиння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Calibri"/>
                          <a:ea typeface="Times New Roman"/>
                          <a:cs typeface="Times New Roman"/>
                        </a:rPr>
                        <a:t>Відсутність ластовиння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0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Мочка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вуха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вільна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Calibri"/>
                          <a:ea typeface="Times New Roman"/>
                          <a:cs typeface="Times New Roman"/>
                        </a:rPr>
                        <a:t>Мочка вуха приросла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0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Повні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губи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Calibri"/>
                          <a:ea typeface="Times New Roman"/>
                          <a:cs typeface="Times New Roman"/>
                        </a:rPr>
                        <a:t>Тонкі губи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0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Краще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володіння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правою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рукою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Calibri"/>
                          <a:ea typeface="Times New Roman"/>
                          <a:cs typeface="Times New Roman"/>
                        </a:rPr>
                        <a:t>Краще володіння лівою рукою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0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Кров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резус-позитивна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Calibri"/>
                          <a:ea typeface="Times New Roman"/>
                          <a:cs typeface="Times New Roman"/>
                        </a:rPr>
                        <a:t>Кров резус-негативна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0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Відчуття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смаку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фенілтіокарбаміду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(ФТК)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Calibri"/>
                          <a:ea typeface="Times New Roman"/>
                          <a:cs typeface="Times New Roman"/>
                        </a:rPr>
                        <a:t>Нездатність відчувати смак ФТК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smtClean="0"/>
              <a:t>«Альтернативні ознаки в людини»</a:t>
            </a:r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620681"/>
          <a:ext cx="8784976" cy="6010207"/>
        </p:xfrm>
        <a:graphic>
          <a:graphicData uri="http://schemas.openxmlformats.org/drawingml/2006/table">
            <a:tbl>
              <a:tblPr/>
              <a:tblGrid>
                <a:gridCol w="4352768"/>
                <a:gridCol w="4432208"/>
              </a:tblGrid>
              <a:tr h="4202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b="1" kern="0">
                          <a:latin typeface="Times New Roman"/>
                          <a:ea typeface="Calibri"/>
                          <a:cs typeface="Times New Roman"/>
                        </a:rPr>
                        <a:t>Домінантна</a:t>
                      </a:r>
                      <a:r>
                        <a:rPr lang="ru-RU" sz="2000" b="1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kern="0">
                          <a:latin typeface="Times New Roman"/>
                          <a:ea typeface="Calibri"/>
                          <a:cs typeface="Times New Roman"/>
                        </a:rPr>
                        <a:t>ознака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b="1" kern="0">
                          <a:latin typeface="Times New Roman"/>
                          <a:ea typeface="Calibri"/>
                          <a:cs typeface="Times New Roman"/>
                        </a:rPr>
                        <a:t>Рецесивна</a:t>
                      </a:r>
                      <a:r>
                        <a:rPr lang="ru-RU" sz="2000" b="1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kern="0">
                          <a:latin typeface="Times New Roman"/>
                          <a:ea typeface="Calibri"/>
                          <a:cs typeface="Times New Roman"/>
                        </a:rPr>
                        <a:t>ознака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25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b="1" i="1" kern="50">
                          <a:latin typeface="Calibri"/>
                          <a:ea typeface="Times New Roman"/>
                          <a:cs typeface="Times New Roman"/>
                        </a:rPr>
                        <a:t>Патологічні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2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Карликова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хондродистрофія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Calibri"/>
                          <a:ea typeface="Times New Roman"/>
                          <a:cs typeface="Times New Roman"/>
                        </a:rPr>
                        <a:t>Нормальний розвиток скелета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2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Полідактилія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(шестипалість)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Calibri"/>
                          <a:ea typeface="Times New Roman"/>
                          <a:cs typeface="Times New Roman"/>
                        </a:rPr>
                        <a:t>Нормальна будова кінцівок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2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Брахідактилія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(короткопалість)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Calibri"/>
                          <a:ea typeface="Times New Roman"/>
                          <a:cs typeface="Times New Roman"/>
                        </a:rPr>
                        <a:t>Нормальна будова кінцівок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24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Нормальне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зсідання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крові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Calibri"/>
                          <a:ea typeface="Times New Roman"/>
                          <a:cs typeface="Times New Roman"/>
                        </a:rPr>
                        <a:t>Гемофілія (знижена зсідна здатність крові)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2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Поліпоз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товстої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кишки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Calibri"/>
                          <a:ea typeface="Times New Roman"/>
                          <a:cs typeface="Times New Roman"/>
                        </a:rPr>
                        <a:t>Відсутність поліпозу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24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Нормальне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сприймання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кольорів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Calibri"/>
                          <a:ea typeface="Times New Roman"/>
                          <a:cs typeface="Times New Roman"/>
                        </a:rPr>
                        <a:t>Дальтонізм (порушення сприймання кольору)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2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Наявність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пігментів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Calibri"/>
                          <a:ea typeface="Times New Roman"/>
                          <a:cs typeface="Times New Roman"/>
                        </a:rPr>
                        <a:t>Альбінізм (відсутність пігментів)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2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Calibri"/>
                          <a:ea typeface="Times New Roman"/>
                          <a:cs typeface="Times New Roman"/>
                        </a:rPr>
                        <a:t>Нормальне засвоєння фенілаланіну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Calibri"/>
                          <a:ea typeface="Times New Roman"/>
                          <a:cs typeface="Times New Roman"/>
                        </a:rPr>
                        <a:t>Фенілкетонурія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2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Нормальне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засвоєння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лактози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Calibri"/>
                          <a:ea typeface="Times New Roman"/>
                          <a:cs typeface="Times New Roman"/>
                        </a:rPr>
                        <a:t>Галактоземія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08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Нормальне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засвоєння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фруктози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Calibri"/>
                          <a:ea typeface="Times New Roman"/>
                          <a:cs typeface="Times New Roman"/>
                        </a:rPr>
                        <a:t>Фруктозурія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24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Нормальна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будова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молекули</a:t>
                      </a:r>
                      <a:r>
                        <a:rPr lang="ru-RU" sz="2000" ker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kern="0">
                          <a:latin typeface="Times New Roman"/>
                          <a:ea typeface="Calibri"/>
                          <a:cs typeface="Times New Roman"/>
                        </a:rPr>
                        <a:t>гемоглобіну</a:t>
                      </a:r>
                      <a:endParaRPr lang="ru-RU" sz="2000" ker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uk-UA" sz="2000" kern="50">
                          <a:latin typeface="Calibri"/>
                          <a:ea typeface="Times New Roman"/>
                          <a:cs typeface="Times New Roman"/>
                        </a:rPr>
                        <a:t>Серпоподібноклітинна анемія</a:t>
                      </a:r>
                      <a:endParaRPr lang="ru-RU" sz="2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373" marR="503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8229600" cy="1143000"/>
          </a:xfrm>
        </p:spPr>
        <p:txBody>
          <a:bodyPr/>
          <a:lstStyle/>
          <a:p>
            <a:r>
              <a:rPr lang="uk-UA" b="1" smtClean="0"/>
              <a:t>ДЯКУЮ ЗА УВАГУ!</a:t>
            </a:r>
            <a:endParaRPr lang="ru-RU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22114"/>
          </a:xfrm>
        </p:spPr>
        <p:txBody>
          <a:bodyPr/>
          <a:lstStyle/>
          <a:p>
            <a:r>
              <a:rPr lang="uk-UA" b="1" smtClean="0"/>
              <a:t>Проміжне успадкування</a:t>
            </a:r>
            <a:endParaRPr lang="ru-RU" b="1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3068960"/>
          <a:ext cx="8748464" cy="2989942"/>
        </p:xfrm>
        <a:graphic>
          <a:graphicData uri="http://schemas.openxmlformats.org/drawingml/2006/table">
            <a:tbl>
              <a:tblPr/>
              <a:tblGrid>
                <a:gridCol w="2764002"/>
                <a:gridCol w="2835520"/>
                <a:gridCol w="2442165"/>
                <a:gridCol w="706777"/>
              </a:tblGrid>
              <a:tr h="1494373">
                <a:tc>
                  <a:txBody>
                    <a:bodyPr/>
                    <a:lstStyle/>
                    <a:p>
                      <a:pPr marL="48133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F</a:t>
                      </a:r>
                      <a:r>
                        <a:rPr lang="uk-UA" sz="2400" b="1" baseline="-25000">
                          <a:latin typeface="Times New Roman"/>
                          <a:ea typeface="Trebuchet MS"/>
                          <a:cs typeface="Trebuchet MS"/>
                        </a:rPr>
                        <a:t>1</a:t>
                      </a:r>
                      <a:endParaRPr lang="ru-RU" sz="2400"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marL="19050" marR="713105" algn="l">
                        <a:lnSpc>
                          <a:spcPts val="1595"/>
                        </a:lnSpc>
                        <a:spcBef>
                          <a:spcPts val="1005"/>
                        </a:spcBef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Гамети</a:t>
                      </a:r>
                      <a:r>
                        <a:rPr lang="uk-UA" sz="2400" spc="-60">
                          <a:latin typeface="Times New Roman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F</a:t>
                      </a:r>
                      <a:r>
                        <a:rPr lang="uk-UA" sz="2400" b="1" baseline="-25000">
                          <a:latin typeface="Times New Roman"/>
                          <a:ea typeface="Trebuchet MS"/>
                          <a:cs typeface="Trebuchet MS"/>
                        </a:rPr>
                        <a:t>1</a:t>
                      </a:r>
                      <a:endParaRPr lang="ru-RU" sz="2400"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marL="233045" algn="l">
                        <a:lnSpc>
                          <a:spcPts val="1545"/>
                        </a:lnSpc>
                        <a:spcAft>
                          <a:spcPts val="0"/>
                        </a:spcAft>
                      </a:pPr>
                      <a:r>
                        <a:rPr lang="uk-UA" sz="2400" i="1">
                          <a:latin typeface="Times New Roman"/>
                          <a:ea typeface="Trebuchet MS"/>
                          <a:cs typeface="Trebuchet MS"/>
                        </a:rPr>
                        <a:t>а</a:t>
                      </a:r>
                      <a:endParaRPr lang="ru-RU" sz="2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4310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latin typeface="Times New Roman"/>
                          <a:ea typeface="Trebuchet MS"/>
                          <a:cs typeface="Trebuchet MS"/>
                        </a:rPr>
                        <a:t>Āа</a:t>
                      </a:r>
                      <a:r>
                        <a:rPr lang="uk-UA" sz="2400" b="1" i="1" spc="285">
                          <a:latin typeface="Times New Roman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(рожеві)</a:t>
                      </a:r>
                      <a:r>
                        <a:rPr lang="uk-UA" sz="2400" spc="-115">
                          <a:latin typeface="Times New Roman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uk-UA" sz="2400" b="1" i="1">
                          <a:latin typeface="Times New Roman"/>
                          <a:ea typeface="Trebuchet MS"/>
                          <a:cs typeface="Trebuchet MS"/>
                        </a:rPr>
                        <a:t>Х</a:t>
                      </a:r>
                      <a:endParaRPr lang="ru-RU" sz="2400"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marL="829310" algn="l">
                        <a:lnSpc>
                          <a:spcPts val="1595"/>
                        </a:lnSpc>
                        <a:spcBef>
                          <a:spcPts val="1005"/>
                        </a:spcBef>
                        <a:spcAft>
                          <a:spcPts val="0"/>
                        </a:spcAft>
                        <a:tabLst>
                          <a:tab pos="1362710" algn="l"/>
                        </a:tabLst>
                      </a:pPr>
                      <a:r>
                        <a:rPr lang="uk-UA" sz="2400" i="1">
                          <a:latin typeface="Times New Roman"/>
                          <a:ea typeface="Trebuchet MS"/>
                          <a:cs typeface="Trebuchet MS"/>
                        </a:rPr>
                        <a:t>Ā	а</a:t>
                      </a:r>
                      <a:endParaRPr lang="ru-RU" sz="2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0995" algn="l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latin typeface="Times New Roman"/>
                          <a:ea typeface="Trebuchet MS"/>
                          <a:cs typeface="Trebuchet MS"/>
                        </a:rPr>
                        <a:t>Āа </a:t>
                      </a: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(</a:t>
                      </a:r>
                      <a:r>
                        <a:rPr lang="uk-UA" sz="2400" smtClean="0">
                          <a:latin typeface="Times New Roman"/>
                          <a:ea typeface="Trebuchet MS"/>
                          <a:cs typeface="Trebuchet MS"/>
                        </a:rPr>
                        <a:t>рожеві</a:t>
                      </a: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)</a:t>
                      </a:r>
                      <a:endParaRPr lang="ru-RU" sz="2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73050" algn="l">
                        <a:lnSpc>
                          <a:spcPts val="1595"/>
                        </a:lnSpc>
                        <a:spcAft>
                          <a:spcPts val="0"/>
                        </a:spcAft>
                      </a:pPr>
                      <a:endParaRPr lang="uk-UA" sz="2400" i="1" smtClean="0">
                        <a:latin typeface="Times New Roman"/>
                        <a:ea typeface="Trebuchet MS"/>
                        <a:cs typeface="Trebuchet MS"/>
                      </a:endParaRPr>
                    </a:p>
                    <a:p>
                      <a:pPr marL="273050" algn="l">
                        <a:lnSpc>
                          <a:spcPts val="1595"/>
                        </a:lnSpc>
                        <a:spcAft>
                          <a:spcPts val="0"/>
                        </a:spcAft>
                      </a:pPr>
                      <a:endParaRPr lang="uk-UA" sz="2400" i="1" smtClean="0">
                        <a:latin typeface="Times New Roman"/>
                        <a:ea typeface="Trebuchet MS"/>
                        <a:cs typeface="Trebuchet MS"/>
                      </a:endParaRPr>
                    </a:p>
                    <a:p>
                      <a:pPr marL="273050" algn="l">
                        <a:lnSpc>
                          <a:spcPts val="1595"/>
                        </a:lnSpc>
                        <a:spcAft>
                          <a:spcPts val="0"/>
                        </a:spcAft>
                      </a:pPr>
                      <a:r>
                        <a:rPr lang="uk-UA" sz="2400" i="1" smtClean="0">
                          <a:latin typeface="Times New Roman"/>
                          <a:ea typeface="Trebuchet MS"/>
                          <a:cs typeface="Trebuchet MS"/>
                        </a:rPr>
                        <a:t>Ā</a:t>
                      </a:r>
                      <a:endParaRPr lang="ru-RU" sz="2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3974">
                <a:tc>
                  <a:txBody>
                    <a:bodyPr/>
                    <a:lstStyle/>
                    <a:p>
                      <a:pPr marL="19050" marR="448310" algn="l">
                        <a:lnSpc>
                          <a:spcPts val="1595"/>
                        </a:lnSpc>
                        <a:spcBef>
                          <a:spcPts val="985"/>
                        </a:spcBef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Генотипи</a:t>
                      </a:r>
                      <a:r>
                        <a:rPr lang="uk-UA" sz="2400" spc="415">
                          <a:latin typeface="Times New Roman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F</a:t>
                      </a:r>
                      <a:r>
                        <a:rPr lang="uk-UA" sz="2400" baseline="-25000">
                          <a:latin typeface="Times New Roman"/>
                          <a:ea typeface="Trebuchet MS"/>
                          <a:cs typeface="Trebuchet MS"/>
                        </a:rPr>
                        <a:t>2</a:t>
                      </a:r>
                      <a:endParaRPr lang="ru-RU" sz="2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850" algn="l">
                        <a:lnSpc>
                          <a:spcPts val="1595"/>
                        </a:lnSpc>
                        <a:spcBef>
                          <a:spcPts val="985"/>
                        </a:spcBef>
                        <a:spcAft>
                          <a:spcPts val="0"/>
                        </a:spcAft>
                        <a:tabLst>
                          <a:tab pos="1417955" algn="l"/>
                        </a:tabLst>
                      </a:pP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1</a:t>
                      </a:r>
                      <a:r>
                        <a:rPr lang="uk-UA" sz="2400" spc="20">
                          <a:latin typeface="Times New Roman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uk-UA" sz="2400" b="1" i="1">
                          <a:latin typeface="Times New Roman"/>
                          <a:ea typeface="Trebuchet MS"/>
                          <a:cs typeface="Trebuchet MS"/>
                        </a:rPr>
                        <a:t>Ā</a:t>
                      </a:r>
                      <a:r>
                        <a:rPr lang="uk-UA" sz="2400" b="1" i="1" spc="60">
                          <a:latin typeface="Times New Roman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uk-UA" sz="2400" b="1" i="1">
                          <a:latin typeface="Times New Roman"/>
                          <a:ea typeface="Trebuchet MS"/>
                          <a:cs typeface="Trebuchet MS"/>
                        </a:rPr>
                        <a:t>Ā	</a:t>
                      </a:r>
                      <a:r>
                        <a:rPr lang="uk-UA" sz="2400" i="1">
                          <a:latin typeface="Times New Roman"/>
                          <a:ea typeface="Trebuchet MS"/>
                          <a:cs typeface="Trebuchet MS"/>
                        </a:rPr>
                        <a:t>:</a:t>
                      </a:r>
                      <a:endParaRPr lang="ru-RU" sz="2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11455" algn="l">
                        <a:lnSpc>
                          <a:spcPts val="1595"/>
                        </a:lnSpc>
                        <a:spcBef>
                          <a:spcPts val="985"/>
                        </a:spcBef>
                        <a:spcAft>
                          <a:spcPts val="0"/>
                        </a:spcAft>
                      </a:pPr>
                      <a:r>
                        <a:rPr lang="uk-UA" sz="2400" i="1">
                          <a:latin typeface="Times New Roman"/>
                          <a:ea typeface="Trebuchet MS"/>
                          <a:cs typeface="Trebuchet MS"/>
                        </a:rPr>
                        <a:t>2</a:t>
                      </a:r>
                      <a:r>
                        <a:rPr lang="uk-UA" sz="2400" i="1" spc="-30">
                          <a:latin typeface="Times New Roman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uk-UA" sz="2400" b="1" i="1">
                          <a:latin typeface="Times New Roman"/>
                          <a:ea typeface="Trebuchet MS"/>
                          <a:cs typeface="Trebuchet MS"/>
                        </a:rPr>
                        <a:t>Āа</a:t>
                      </a:r>
                      <a:endParaRPr lang="ru-RU" sz="2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95"/>
                        </a:lnSpc>
                        <a:spcBef>
                          <a:spcPts val="985"/>
                        </a:spcBef>
                        <a:spcAft>
                          <a:spcPts val="0"/>
                        </a:spcAft>
                      </a:pPr>
                      <a:r>
                        <a:rPr lang="uk-UA" sz="2400" i="1">
                          <a:latin typeface="Times New Roman"/>
                          <a:ea typeface="Trebuchet MS"/>
                          <a:cs typeface="Trebuchet MS"/>
                        </a:rPr>
                        <a:t>:1</a:t>
                      </a:r>
                      <a:r>
                        <a:rPr lang="uk-UA" sz="2400" b="1" i="1">
                          <a:latin typeface="Times New Roman"/>
                          <a:ea typeface="Trebuchet MS"/>
                          <a:cs typeface="Trebuchet MS"/>
                        </a:rPr>
                        <a:t>аа</a:t>
                      </a:r>
                      <a:r>
                        <a:rPr lang="uk-UA" sz="2400" i="1" spc="-55">
                          <a:latin typeface="Times New Roman"/>
                          <a:ea typeface="Trebuchet MS"/>
                          <a:cs typeface="Trebuchet MS"/>
                        </a:rPr>
                        <a:t> </a:t>
                      </a:r>
                      <a:endParaRPr lang="ru-RU" sz="2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1595">
                <a:tc>
                  <a:txBody>
                    <a:bodyPr/>
                    <a:lstStyle/>
                    <a:p>
                      <a:pPr marL="29845" algn="l">
                        <a:lnSpc>
                          <a:spcPts val="1545"/>
                        </a:lnSpc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Фенотипи</a:t>
                      </a:r>
                      <a:r>
                        <a:rPr lang="uk-UA" sz="2400" spc="-10">
                          <a:latin typeface="Times New Roman"/>
                          <a:ea typeface="Trebuchet MS"/>
                          <a:cs typeface="Trebuchet MS"/>
                        </a:rPr>
                        <a:t> </a:t>
                      </a: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F2</a:t>
                      </a:r>
                      <a:endParaRPr lang="ru-RU" sz="2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18795" algn="l">
                        <a:lnSpc>
                          <a:spcPts val="1545"/>
                        </a:lnSpc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червоні</a:t>
                      </a:r>
                      <a:endParaRPr lang="ru-RU" sz="2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56210" algn="l">
                        <a:lnSpc>
                          <a:spcPts val="1545"/>
                        </a:lnSpc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рожеві</a:t>
                      </a:r>
                      <a:endParaRPr lang="ru-RU" sz="2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0480" algn="l">
                        <a:lnSpc>
                          <a:spcPts val="1545"/>
                        </a:lnSpc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rebuchet MS"/>
                          <a:cs typeface="Trebuchet MS"/>
                        </a:rPr>
                        <a:t>білі</a:t>
                      </a:r>
                      <a:endParaRPr lang="ru-RU" sz="24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64704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17638" algn="l"/>
              </a:tabLst>
            </a:pPr>
            <a:r>
              <a:rPr kumimoji="0" lang="uk-UA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Схема схрещування:</a:t>
            </a:r>
            <a:endParaRPr kumimoji="0" 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17638" algn="l"/>
              </a:tabLst>
            </a:pPr>
            <a:r>
              <a:rPr kumimoji="0" lang="uk-UA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P	червоні	    Х	   білі</a:t>
            </a:r>
            <a:endParaRPr kumimoji="0" 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17638" algn="l"/>
              </a:tabLst>
            </a:pPr>
            <a:r>
              <a:rPr kumimoji="0" lang="uk-UA" sz="28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                 Ā Ā	              аа</a:t>
            </a:r>
            <a:endParaRPr kumimoji="0" 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17638" algn="l"/>
              </a:tabLst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Гамети Р	   </a:t>
            </a:r>
            <a:r>
              <a:rPr kumimoji="0" lang="ru-RU" sz="28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Ā	               а</a:t>
            </a:r>
            <a:endParaRPr kumimoji="0" 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17638" algn="l"/>
              </a:tabLst>
            </a:pPr>
            <a:endParaRPr kumimoji="0" 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94122"/>
          </a:xfrm>
        </p:spPr>
        <p:txBody>
          <a:bodyPr/>
          <a:lstStyle/>
          <a:p>
            <a:r>
              <a:rPr lang="ru-RU" smtClean="0"/>
              <a:t>Приклади задач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93663" marR="259080" indent="538163" algn="just">
              <a:spcBef>
                <a:spcPts val="935"/>
              </a:spcBef>
              <a:spcAft>
                <a:spcPts val="0"/>
              </a:spcAft>
              <a:buNone/>
            </a:pPr>
            <a:r>
              <a:rPr lang="uk-UA" b="1" smtClean="0">
                <a:latin typeface="Times New Roman"/>
                <a:ea typeface="Trebuchet MS"/>
                <a:cs typeface="Trebuchet MS"/>
              </a:rPr>
              <a:t>Задача</a:t>
            </a:r>
            <a:r>
              <a:rPr lang="uk-UA" b="1" spc="5" smtClean="0">
                <a:latin typeface="Times New Roman"/>
                <a:ea typeface="Trebuchet MS"/>
                <a:cs typeface="Trebuchet MS"/>
              </a:rPr>
              <a:t> </a:t>
            </a:r>
            <a:r>
              <a:rPr lang="uk-UA" b="1" smtClean="0">
                <a:latin typeface="Times New Roman"/>
                <a:ea typeface="Trebuchet MS"/>
                <a:cs typeface="Trebuchet MS"/>
              </a:rPr>
              <a:t>1.</a:t>
            </a:r>
            <a:r>
              <a:rPr lang="uk-UA" spc="5" smtClean="0">
                <a:latin typeface="Times New Roman"/>
                <a:ea typeface="Trebuchet MS"/>
                <a:cs typeface="Trebuchet MS"/>
              </a:rPr>
              <a:t> </a:t>
            </a:r>
            <a:r>
              <a:rPr lang="uk-UA" smtClean="0">
                <a:latin typeface="Times New Roman"/>
                <a:ea typeface="Trebuchet MS"/>
                <a:cs typeface="Trebuchet MS"/>
              </a:rPr>
              <a:t>При</a:t>
            </a:r>
            <a:r>
              <a:rPr lang="uk-UA" spc="5" smtClean="0">
                <a:latin typeface="Times New Roman"/>
                <a:ea typeface="Trebuchet MS"/>
                <a:cs typeface="Trebuchet MS"/>
              </a:rPr>
              <a:t> </a:t>
            </a:r>
            <a:r>
              <a:rPr lang="uk-UA" smtClean="0">
                <a:latin typeface="Times New Roman"/>
                <a:ea typeface="Trebuchet MS"/>
                <a:cs typeface="Trebuchet MS"/>
              </a:rPr>
              <a:t>схрещуванні</a:t>
            </a:r>
            <a:r>
              <a:rPr lang="uk-UA" spc="5" smtClean="0">
                <a:latin typeface="Times New Roman"/>
                <a:ea typeface="Trebuchet MS"/>
                <a:cs typeface="Trebuchet MS"/>
              </a:rPr>
              <a:t> </a:t>
            </a:r>
            <a:r>
              <a:rPr lang="uk-UA" smtClean="0">
                <a:latin typeface="Times New Roman"/>
                <a:ea typeface="Trebuchet MS"/>
                <a:cs typeface="Trebuchet MS"/>
              </a:rPr>
              <a:t>двох</a:t>
            </a:r>
            <a:r>
              <a:rPr lang="uk-UA" spc="5" smtClean="0">
                <a:latin typeface="Times New Roman"/>
                <a:ea typeface="Trebuchet MS"/>
                <a:cs typeface="Trebuchet MS"/>
              </a:rPr>
              <a:t> </a:t>
            </a:r>
            <a:r>
              <a:rPr lang="uk-UA" smtClean="0">
                <a:latin typeface="Times New Roman"/>
                <a:ea typeface="Trebuchet MS"/>
                <a:cs typeface="Trebuchet MS"/>
              </a:rPr>
              <a:t>форм</a:t>
            </a:r>
            <a:r>
              <a:rPr lang="uk-UA" spc="5" smtClean="0">
                <a:latin typeface="Times New Roman"/>
                <a:ea typeface="Trebuchet MS"/>
                <a:cs typeface="Trebuchet MS"/>
              </a:rPr>
              <a:t> </a:t>
            </a:r>
            <a:r>
              <a:rPr lang="uk-UA" smtClean="0">
                <a:latin typeface="Times New Roman"/>
                <a:ea typeface="Trebuchet MS"/>
                <a:cs typeface="Trebuchet MS"/>
              </a:rPr>
              <a:t>нічної</a:t>
            </a:r>
            <a:r>
              <a:rPr lang="uk-UA" spc="5" smtClean="0">
                <a:latin typeface="Times New Roman"/>
                <a:ea typeface="Trebuchet MS"/>
                <a:cs typeface="Trebuchet MS"/>
              </a:rPr>
              <a:t> </a:t>
            </a:r>
            <a:r>
              <a:rPr lang="uk-UA" smtClean="0">
                <a:latin typeface="Times New Roman"/>
                <a:ea typeface="Trebuchet MS"/>
                <a:cs typeface="Trebuchet MS"/>
              </a:rPr>
              <a:t>красуні</a:t>
            </a:r>
            <a:r>
              <a:rPr lang="uk-UA" spc="5" smtClean="0">
                <a:latin typeface="Times New Roman"/>
                <a:ea typeface="Trebuchet MS"/>
                <a:cs typeface="Trebuchet MS"/>
              </a:rPr>
              <a:t> </a:t>
            </a:r>
            <a:r>
              <a:rPr lang="uk-UA" smtClean="0">
                <a:latin typeface="Times New Roman"/>
                <a:ea typeface="Trebuchet MS"/>
                <a:cs typeface="Trebuchet MS"/>
              </a:rPr>
              <a:t>половина</a:t>
            </a:r>
            <a:r>
              <a:rPr lang="uk-UA" spc="5" smtClean="0">
                <a:latin typeface="Times New Roman"/>
                <a:ea typeface="Trebuchet MS"/>
                <a:cs typeface="Trebuchet MS"/>
              </a:rPr>
              <a:t> </a:t>
            </a:r>
            <a:r>
              <a:rPr lang="uk-UA" smtClean="0">
                <a:latin typeface="Times New Roman"/>
                <a:ea typeface="Trebuchet MS"/>
                <a:cs typeface="Trebuchet MS"/>
              </a:rPr>
              <a:t>потомства</a:t>
            </a:r>
            <a:r>
              <a:rPr lang="uk-UA" spc="5" smtClean="0">
                <a:latin typeface="Times New Roman"/>
                <a:ea typeface="Trebuchet MS"/>
                <a:cs typeface="Trebuchet MS"/>
              </a:rPr>
              <a:t> </a:t>
            </a:r>
            <a:r>
              <a:rPr lang="uk-UA" smtClean="0">
                <a:latin typeface="Times New Roman"/>
                <a:ea typeface="Trebuchet MS"/>
                <a:cs typeface="Trebuchet MS"/>
              </a:rPr>
              <a:t>має</a:t>
            </a:r>
            <a:r>
              <a:rPr lang="uk-UA" spc="5" smtClean="0">
                <a:latin typeface="Times New Roman"/>
                <a:ea typeface="Trebuchet MS"/>
                <a:cs typeface="Trebuchet MS"/>
              </a:rPr>
              <a:t> </a:t>
            </a:r>
            <a:r>
              <a:rPr lang="uk-UA" smtClean="0">
                <a:latin typeface="Times New Roman"/>
                <a:ea typeface="Trebuchet MS"/>
                <a:cs typeface="Trebuchet MS"/>
              </a:rPr>
              <a:t>рожеві</a:t>
            </a:r>
            <a:r>
              <a:rPr lang="uk-UA" spc="5" smtClean="0">
                <a:latin typeface="Times New Roman"/>
                <a:ea typeface="Trebuchet MS"/>
                <a:cs typeface="Trebuchet MS"/>
              </a:rPr>
              <a:t> </a:t>
            </a:r>
            <a:r>
              <a:rPr lang="uk-UA" smtClean="0">
                <a:latin typeface="Times New Roman"/>
                <a:ea typeface="Trebuchet MS"/>
                <a:cs typeface="Trebuchet MS"/>
              </a:rPr>
              <a:t>квітки,</a:t>
            </a:r>
            <a:r>
              <a:rPr lang="uk-UA" spc="5" smtClean="0">
                <a:latin typeface="Times New Roman"/>
                <a:ea typeface="Trebuchet MS"/>
                <a:cs typeface="Trebuchet MS"/>
              </a:rPr>
              <a:t> </a:t>
            </a:r>
            <a:r>
              <a:rPr lang="uk-UA" smtClean="0">
                <a:latin typeface="Times New Roman"/>
                <a:ea typeface="Trebuchet MS"/>
                <a:cs typeface="Trebuchet MS"/>
              </a:rPr>
              <a:t>половина — червоні. Визначте генотипи і фенотипи</a:t>
            </a:r>
            <a:r>
              <a:rPr lang="uk-UA" spc="5" smtClean="0">
                <a:latin typeface="Times New Roman"/>
                <a:ea typeface="Trebuchet MS"/>
                <a:cs typeface="Trebuchet MS"/>
              </a:rPr>
              <a:t> </a:t>
            </a:r>
            <a:r>
              <a:rPr lang="uk-UA" smtClean="0">
                <a:latin typeface="Times New Roman"/>
                <a:ea typeface="Trebuchet MS"/>
                <a:cs typeface="Trebuchet MS"/>
              </a:rPr>
              <a:t>батьків.</a:t>
            </a:r>
          </a:p>
          <a:p>
            <a:pPr marL="93663" marR="259080" indent="538163" algn="just">
              <a:spcBef>
                <a:spcPts val="935"/>
              </a:spcBef>
              <a:spcAft>
                <a:spcPts val="0"/>
              </a:spcAft>
              <a:buNone/>
            </a:pPr>
            <a:endParaRPr lang="ru-RU" smtClean="0">
              <a:latin typeface="Trebuchet MS"/>
              <a:ea typeface="Trebuchet MS"/>
              <a:cs typeface="Trebuchet MS"/>
            </a:endParaRPr>
          </a:p>
          <a:p>
            <a:pPr marL="93663" indent="538163">
              <a:buNone/>
            </a:pPr>
            <a:r>
              <a:rPr lang="ru-RU" b="1" i="1" u="sng" smtClean="0">
                <a:latin typeface="Times New Roman"/>
                <a:ea typeface="Calibri"/>
              </a:rPr>
              <a:t>Розв’язання.</a:t>
            </a:r>
            <a:r>
              <a:rPr lang="ru-RU" i="1" spc="5" smtClean="0">
                <a:latin typeface="Times New Roman"/>
                <a:ea typeface="Calibri"/>
              </a:rPr>
              <a:t> </a:t>
            </a:r>
            <a:r>
              <a:rPr lang="ru-RU" smtClean="0">
                <a:latin typeface="Times New Roman"/>
                <a:ea typeface="Calibri"/>
              </a:rPr>
              <a:t>Генотип</a:t>
            </a:r>
            <a:r>
              <a:rPr lang="ru-RU" spc="5" smtClean="0">
                <a:latin typeface="Times New Roman"/>
                <a:ea typeface="Calibri"/>
              </a:rPr>
              <a:t> </a:t>
            </a:r>
            <a:r>
              <a:rPr lang="ru-RU" smtClean="0">
                <a:latin typeface="Times New Roman"/>
                <a:ea typeface="Calibri"/>
              </a:rPr>
              <a:t>гібридів</a:t>
            </a:r>
            <a:r>
              <a:rPr lang="ru-RU" spc="5" smtClean="0">
                <a:latin typeface="Times New Roman"/>
                <a:ea typeface="Calibri"/>
              </a:rPr>
              <a:t> </a:t>
            </a:r>
            <a:r>
              <a:rPr lang="ru-RU" smtClean="0">
                <a:latin typeface="Times New Roman"/>
                <a:ea typeface="Calibri"/>
              </a:rPr>
              <a:t>із</a:t>
            </a:r>
            <a:r>
              <a:rPr lang="ru-RU" spc="5" smtClean="0">
                <a:latin typeface="Times New Roman"/>
                <a:ea typeface="Calibri"/>
              </a:rPr>
              <a:t> </a:t>
            </a:r>
            <a:r>
              <a:rPr lang="ru-RU" smtClean="0">
                <a:latin typeface="Times New Roman"/>
                <a:ea typeface="Calibri"/>
              </a:rPr>
              <a:t>рожевими</a:t>
            </a:r>
            <a:r>
              <a:rPr lang="ru-RU" spc="5" smtClean="0">
                <a:latin typeface="Times New Roman"/>
                <a:ea typeface="Calibri"/>
              </a:rPr>
              <a:t> </a:t>
            </a:r>
            <a:r>
              <a:rPr lang="ru-RU" smtClean="0">
                <a:latin typeface="Times New Roman"/>
                <a:ea typeface="Calibri"/>
              </a:rPr>
              <a:t>квітками — </a:t>
            </a:r>
            <a:r>
              <a:rPr lang="ru-RU" b="1" i="1" smtClean="0">
                <a:latin typeface="Times New Roman"/>
                <a:ea typeface="Calibri"/>
              </a:rPr>
              <a:t>Āа</a:t>
            </a:r>
            <a:r>
              <a:rPr lang="ru-RU" i="1" smtClean="0">
                <a:latin typeface="Times New Roman"/>
                <a:ea typeface="Calibri"/>
              </a:rPr>
              <a:t>, </a:t>
            </a:r>
            <a:r>
              <a:rPr lang="ru-RU" smtClean="0">
                <a:latin typeface="Times New Roman"/>
                <a:ea typeface="Calibri"/>
              </a:rPr>
              <a:t>з червоними — </a:t>
            </a:r>
            <a:r>
              <a:rPr lang="ru-RU" b="1" i="1" smtClean="0">
                <a:latin typeface="Times New Roman"/>
                <a:ea typeface="Calibri"/>
              </a:rPr>
              <a:t>ĀĀ</a:t>
            </a:r>
            <a:r>
              <a:rPr lang="ru-RU" i="1" smtClean="0">
                <a:latin typeface="Times New Roman"/>
                <a:ea typeface="Calibri"/>
              </a:rPr>
              <a:t>. </a:t>
            </a:r>
            <a:r>
              <a:rPr lang="ru-RU" smtClean="0">
                <a:latin typeface="Times New Roman"/>
                <a:ea typeface="Calibri"/>
              </a:rPr>
              <a:t>Звідси генотипи</a:t>
            </a:r>
            <a:r>
              <a:rPr lang="ru-RU" spc="5" smtClean="0">
                <a:latin typeface="Times New Roman"/>
                <a:ea typeface="Calibri"/>
              </a:rPr>
              <a:t> </a:t>
            </a:r>
            <a:r>
              <a:rPr lang="ru-RU" smtClean="0">
                <a:latin typeface="Times New Roman"/>
                <a:ea typeface="Calibri"/>
              </a:rPr>
              <a:t>батьків:</a:t>
            </a:r>
            <a:r>
              <a:rPr lang="ru-RU" spc="-55" smtClean="0">
                <a:latin typeface="Times New Roman"/>
                <a:ea typeface="Calibri"/>
              </a:rPr>
              <a:t> </a:t>
            </a:r>
            <a:r>
              <a:rPr lang="ru-RU" b="1" i="1" smtClean="0">
                <a:latin typeface="Times New Roman"/>
                <a:ea typeface="Calibri"/>
              </a:rPr>
              <a:t>ĀĀ</a:t>
            </a:r>
            <a:r>
              <a:rPr lang="ru-RU" b="1" i="1" spc="-45" smtClean="0">
                <a:latin typeface="Times New Roman"/>
                <a:ea typeface="Calibri"/>
              </a:rPr>
              <a:t> </a:t>
            </a:r>
            <a:r>
              <a:rPr lang="ru-RU" smtClean="0">
                <a:latin typeface="Times New Roman"/>
                <a:ea typeface="Calibri"/>
              </a:rPr>
              <a:t>(червоні)</a:t>
            </a:r>
            <a:r>
              <a:rPr lang="ru-RU" spc="-55" smtClean="0">
                <a:latin typeface="Times New Roman"/>
                <a:ea typeface="Calibri"/>
              </a:rPr>
              <a:t> </a:t>
            </a:r>
            <a:r>
              <a:rPr lang="ru-RU" smtClean="0">
                <a:latin typeface="Times New Roman"/>
                <a:ea typeface="Calibri"/>
              </a:rPr>
              <a:t>і</a:t>
            </a:r>
            <a:r>
              <a:rPr lang="ru-RU" spc="-45" smtClean="0">
                <a:latin typeface="Times New Roman"/>
                <a:ea typeface="Calibri"/>
              </a:rPr>
              <a:t> </a:t>
            </a:r>
            <a:r>
              <a:rPr lang="ru-RU" b="1" i="1" smtClean="0">
                <a:latin typeface="Times New Roman"/>
                <a:ea typeface="Calibri"/>
              </a:rPr>
              <a:t>Āа</a:t>
            </a:r>
            <a:r>
              <a:rPr lang="ru-RU" b="1" i="1" spc="-45" smtClean="0">
                <a:latin typeface="Times New Roman"/>
                <a:ea typeface="Calibri"/>
              </a:rPr>
              <a:t> </a:t>
            </a:r>
            <a:r>
              <a:rPr lang="ru-RU" smtClean="0">
                <a:latin typeface="Times New Roman"/>
                <a:ea typeface="Calibri"/>
              </a:rPr>
              <a:t>(рожеві).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192688"/>
          </a:xfrm>
        </p:spPr>
        <p:txBody>
          <a:bodyPr>
            <a:normAutofit lnSpcReduction="10000"/>
          </a:bodyPr>
          <a:lstStyle/>
          <a:p>
            <a:pPr marL="93663" indent="350838" algn="just">
              <a:buNone/>
            </a:pPr>
            <a:r>
              <a:rPr lang="uk-UA" b="1" smtClean="0"/>
              <a:t>Задача 2.</a:t>
            </a:r>
            <a:r>
              <a:rPr lang="uk-UA" smtClean="0"/>
              <a:t> При схрещуванні жовтої морської свинки з білою всі потомки кремові. Схрещування кремових свинок між собою дало розщеплення 1 жовта: 2 кремових: 1 біла. Яким буде потомство від схрещування кремових із жовтими і білими?</a:t>
            </a:r>
            <a:endParaRPr lang="ru-RU" smtClean="0"/>
          </a:p>
          <a:p>
            <a:pPr marL="93663" indent="350838" algn="just">
              <a:buNone/>
            </a:pPr>
            <a:r>
              <a:rPr lang="ru-RU" b="1" i="1" u="sng" smtClean="0"/>
              <a:t>Розв’язання.</a:t>
            </a:r>
            <a:r>
              <a:rPr lang="ru-RU" i="1" smtClean="0"/>
              <a:t>	</a:t>
            </a:r>
            <a:r>
              <a:rPr lang="ru-RU" smtClean="0"/>
              <a:t>Позначимо: </a:t>
            </a:r>
            <a:r>
              <a:rPr lang="ru-RU" b="1" i="1" smtClean="0"/>
              <a:t>Ā </a:t>
            </a:r>
            <a:r>
              <a:rPr lang="ru-RU" smtClean="0"/>
              <a:t>— жовтий колір, </a:t>
            </a:r>
            <a:r>
              <a:rPr lang="ru-RU" b="1" i="1" smtClean="0"/>
              <a:t>а </a:t>
            </a:r>
            <a:r>
              <a:rPr lang="ru-RU" i="1" smtClean="0"/>
              <a:t>— </a:t>
            </a:r>
            <a:r>
              <a:rPr lang="ru-RU" smtClean="0"/>
              <a:t>білий. Гетерозиготи </a:t>
            </a:r>
            <a:r>
              <a:rPr lang="ru-RU" b="1" i="1" smtClean="0"/>
              <a:t>Āа </a:t>
            </a:r>
            <a:r>
              <a:rPr lang="ru-RU" smtClean="0"/>
              <a:t>— кремові.</a:t>
            </a:r>
          </a:p>
          <a:p>
            <a:pPr marL="93663" indent="350838" algn="just">
              <a:buNone/>
            </a:pPr>
            <a:r>
              <a:rPr lang="ru-RU" smtClean="0"/>
              <a:t>Від схрещування </a:t>
            </a:r>
            <a:r>
              <a:rPr lang="ru-RU" b="1" i="1" smtClean="0"/>
              <a:t>Āа </a:t>
            </a:r>
            <a:r>
              <a:rPr lang="ru-RU" smtClean="0"/>
              <a:t>(кремові) х </a:t>
            </a:r>
            <a:r>
              <a:rPr lang="ru-RU" b="1" i="1" smtClean="0"/>
              <a:t>ĀĀ </a:t>
            </a:r>
            <a:r>
              <a:rPr lang="ru-RU" smtClean="0"/>
              <a:t>(жовті) половина потомків — жовті, половина — кремові. Від схрещування </a:t>
            </a:r>
            <a:r>
              <a:rPr lang="ru-RU" b="1" i="1" smtClean="0"/>
              <a:t>Āа </a:t>
            </a:r>
            <a:r>
              <a:rPr lang="ru-RU" smtClean="0"/>
              <a:t>(кремові) х </a:t>
            </a:r>
            <a:r>
              <a:rPr lang="ru-RU" b="1" i="1" smtClean="0"/>
              <a:t>аа </a:t>
            </a:r>
            <a:r>
              <a:rPr lang="ru-RU" smtClean="0"/>
              <a:t>(білі) половина потомків — кремові, половина — білі.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94122"/>
          </a:xfrm>
        </p:spPr>
        <p:txBody>
          <a:bodyPr/>
          <a:lstStyle/>
          <a:p>
            <a:r>
              <a:rPr lang="ru-RU" b="1" smtClean="0"/>
              <a:t>Дигібридне схрещування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616624"/>
          </a:xfrm>
        </p:spPr>
        <p:txBody>
          <a:bodyPr>
            <a:normAutofit fontScale="85000" lnSpcReduction="20000"/>
          </a:bodyPr>
          <a:lstStyle/>
          <a:p>
            <a:pPr marL="93663" indent="444500" algn="just">
              <a:buNone/>
            </a:pPr>
            <a:r>
              <a:rPr lang="ru-RU" b="1" i="1" smtClean="0"/>
              <a:t>Дигібридне схрещування </a:t>
            </a:r>
            <a:r>
              <a:rPr lang="ru-RU" smtClean="0"/>
              <a:t>— це схрещування особин, які відрізняються за двома досліджуваними ознаками.</a:t>
            </a:r>
          </a:p>
          <a:p>
            <a:pPr marL="93663" indent="444500" algn="just">
              <a:buNone/>
            </a:pPr>
            <a:r>
              <a:rPr lang="uk-UA" smtClean="0"/>
              <a:t>Г. Мендель схрещував </a:t>
            </a:r>
            <a:r>
              <a:rPr lang="uk-UA" smtClean="0"/>
              <a:t>2 </a:t>
            </a:r>
            <a:r>
              <a:rPr lang="uk-UA" smtClean="0"/>
              <a:t>сорти гороху — один із жовтим гладеньким насінням, другий — із зеленим зморшкуватим.	Ці	сорти	відрізняються	за  двома ознаками — забарвленням та формою насіння.</a:t>
            </a:r>
            <a:endParaRPr lang="ru-RU" smtClean="0"/>
          </a:p>
          <a:p>
            <a:pPr marL="93663" indent="444500" algn="just">
              <a:buNone/>
            </a:pPr>
            <a:r>
              <a:rPr lang="uk-UA" smtClean="0"/>
              <a:t>Виходячи з наслідків досліду, Мендель сформулював закономірність, яка дістала назву </a:t>
            </a:r>
            <a:r>
              <a:rPr lang="uk-UA" b="1" i="1" smtClean="0"/>
              <a:t>третього закону Менделя </a:t>
            </a:r>
            <a:r>
              <a:rPr lang="uk-UA" b="1" i="1" u="sng" smtClean="0"/>
              <a:t>(закон незалежного успадкування ознак)</a:t>
            </a:r>
            <a:r>
              <a:rPr lang="uk-UA" smtClean="0"/>
              <a:t>:</a:t>
            </a:r>
            <a:endParaRPr lang="ru-RU" smtClean="0"/>
          </a:p>
          <a:p>
            <a:pPr marL="93663" indent="444500" algn="just">
              <a:buNone/>
            </a:pPr>
            <a:r>
              <a:rPr lang="ru-RU" i="1" smtClean="0"/>
              <a:t>успадкування кожної ознаки відбувається незалежно одна від іншої, внаслідок чого в другому поколінні  з'являються  особини  з  новими  (порівняно  з батьківськими) комбінаціями проявів ознак.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76672"/>
            <a:ext cx="8640960" cy="6048672"/>
          </a:xfrm>
        </p:spPr>
        <p:txBody>
          <a:bodyPr>
            <a:normAutofit/>
          </a:bodyPr>
          <a:lstStyle/>
          <a:p>
            <a:pPr marL="0" indent="444500" algn="just">
              <a:buNone/>
            </a:pPr>
            <a:r>
              <a:rPr lang="uk-UA" b="1" i="1" u="sng" smtClean="0"/>
              <a:t>Алгебраїчно</a:t>
            </a:r>
            <a:r>
              <a:rPr lang="uk-UA" u="sng" smtClean="0"/>
              <a:t> </a:t>
            </a:r>
            <a:r>
              <a:rPr lang="uk-UA" b="1" i="1" u="sng" smtClean="0"/>
              <a:t>успадкування ознак </a:t>
            </a:r>
            <a:r>
              <a:rPr lang="uk-UA" smtClean="0"/>
              <a:t>при дигібридному схрещуванні можна записати як квадрат	двочлена	</a:t>
            </a:r>
            <a:r>
              <a:rPr lang="uk-UA" b="1" smtClean="0"/>
              <a:t>(3+1)</a:t>
            </a:r>
            <a:r>
              <a:rPr lang="uk-UA" b="1" baseline="30000" smtClean="0"/>
              <a:t>2</a:t>
            </a:r>
            <a:r>
              <a:rPr lang="uk-UA" smtClean="0"/>
              <a:t>,	а розщеплення за фенотипом визначити за формулою:</a:t>
            </a:r>
            <a:endParaRPr lang="ru-RU" smtClean="0"/>
          </a:p>
          <a:p>
            <a:pPr marL="0" indent="444500" algn="just">
              <a:buNone/>
            </a:pPr>
            <a:r>
              <a:rPr lang="ru-RU" i="1" smtClean="0"/>
              <a:t>(3 жовті + 1 зелена) х (3 гладеньких + 1 зморшкувата) = 9 жовтих гладеньких + 3 жовтих зморшкуватих + 3 зелених гладеньких + 1 зелена зморшкувата.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6048672"/>
          </a:xfrm>
        </p:spPr>
        <p:txBody>
          <a:bodyPr>
            <a:normAutofit/>
          </a:bodyPr>
          <a:lstStyle/>
          <a:p>
            <a:pPr marL="93663" indent="444500" algn="just">
              <a:buNone/>
            </a:pPr>
            <a:r>
              <a:rPr lang="uk-UA" sz="3600" b="1" i="1" u="sng" smtClean="0"/>
              <a:t>Успадкування алелів алгебраїчно </a:t>
            </a:r>
            <a:r>
              <a:rPr lang="uk-UA" sz="3600" smtClean="0"/>
              <a:t>можна записати як (1 + 2 + 1)</a:t>
            </a:r>
            <a:r>
              <a:rPr lang="uk-UA" sz="3600" b="1" baseline="30000" smtClean="0"/>
              <a:t>2</a:t>
            </a:r>
            <a:r>
              <a:rPr lang="uk-UA" sz="3600" smtClean="0"/>
              <a:t>, а розщеплення за генотипом визначити за формулою:</a:t>
            </a:r>
          </a:p>
          <a:p>
            <a:pPr marL="93663" indent="444500" algn="just">
              <a:buNone/>
            </a:pPr>
            <a:endParaRPr lang="ru-RU" sz="3600" smtClean="0"/>
          </a:p>
          <a:p>
            <a:pPr marL="93663" indent="444500" algn="just">
              <a:buNone/>
            </a:pPr>
            <a:r>
              <a:rPr lang="ru-RU" sz="3600" i="1" smtClean="0"/>
              <a:t>(1AA+2Aa+1aa) </a:t>
            </a:r>
            <a:r>
              <a:rPr lang="ru-RU" sz="3600" smtClean="0"/>
              <a:t>х </a:t>
            </a:r>
            <a:r>
              <a:rPr lang="ru-RU" sz="3600" i="1" smtClean="0"/>
              <a:t>(1Bb+2Bb+1bb) = 1ААВВ + 2ААВb + 1ААbb + 2АаВВ + 4АаВb + 2Ааbb+1aaBB + 2aaBb + 1aabb</a:t>
            </a:r>
            <a:endParaRPr lang="ru-RU" sz="36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/>
          </a:bodyPr>
          <a:lstStyle/>
          <a:p>
            <a:r>
              <a:rPr lang="ru-RU" b="1" smtClean="0"/>
              <a:t>Приклади розв’язання задач</a:t>
            </a:r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2060849"/>
          <a:ext cx="8568953" cy="3528391"/>
        </p:xfrm>
        <a:graphic>
          <a:graphicData uri="http://schemas.openxmlformats.org/drawingml/2006/table">
            <a:tbl>
              <a:tblPr/>
              <a:tblGrid>
                <a:gridCol w="2664296"/>
                <a:gridCol w="5904657"/>
              </a:tblGrid>
              <a:tr h="2091580">
                <a:tc>
                  <a:txBody>
                    <a:bodyPr/>
                    <a:lstStyle/>
                    <a:p>
                      <a:pPr marL="8070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latin typeface="Times New Roman"/>
                          <a:ea typeface="Trebuchet MS"/>
                          <a:cs typeface="Trebuchet MS"/>
                        </a:rPr>
                        <a:t>Дано:</a:t>
                      </a:r>
                      <a:endParaRPr lang="ru-RU" sz="1800"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800">
                          <a:latin typeface="Times New Roman"/>
                          <a:ea typeface="Liberation Serif"/>
                          <a:cs typeface="Times New Roman"/>
                        </a:rPr>
                        <a:t> — 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чорний</a:t>
                      </a:r>
                      <a:r>
                        <a:rPr lang="ru-RU" sz="1800">
                          <a:latin typeface="Times New Roman"/>
                          <a:ea typeface="Liberation Serif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колір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1800">
                          <a:latin typeface="Times New Roman"/>
                          <a:ea typeface="Liberation Serif"/>
                          <a:cs typeface="Times New Roman"/>
                        </a:rPr>
                        <a:t> — 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білий</a:t>
                      </a:r>
                      <a:r>
                        <a:rPr lang="ru-RU" sz="1800">
                          <a:latin typeface="Times New Roman"/>
                          <a:ea typeface="Liberation Serif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колір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1800">
                          <a:latin typeface="Times New Roman"/>
                          <a:ea typeface="Liberation Serif"/>
                          <a:cs typeface="Times New Roman"/>
                        </a:rPr>
                        <a:t> — 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довгі</a:t>
                      </a:r>
                      <a:r>
                        <a:rPr lang="ru-RU" sz="1800">
                          <a:latin typeface="Times New Roman"/>
                          <a:ea typeface="Liberation Serif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вуха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1800">
                          <a:latin typeface="Times New Roman"/>
                          <a:ea typeface="Liberation Serif"/>
                          <a:cs typeface="Times New Roman"/>
                        </a:rPr>
                        <a:t> — 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короткі</a:t>
                      </a:r>
                      <a:r>
                        <a:rPr lang="ru-RU" sz="1800">
                          <a:latin typeface="Times New Roman"/>
                          <a:ea typeface="Liberation Serif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вуха</a:t>
                      </a:r>
                      <a:r>
                        <a:rPr lang="ru-RU" sz="1800">
                          <a:latin typeface="Times New Roman"/>
                          <a:ea typeface="Liberation Serif"/>
                          <a:cs typeface="Times New Roman"/>
                        </a:rPr>
                        <a:t>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268288" indent="444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0">
                          <a:latin typeface="Times New Roman"/>
                          <a:ea typeface="Trebuchet MS"/>
                          <a:cs typeface="Trebuchet MS"/>
                        </a:rPr>
                        <a:t>Розв</a:t>
                      </a:r>
                      <a:r>
                        <a:rPr lang="uk-UA" sz="1800" b="1" i="0">
                          <a:latin typeface="Times New Roman"/>
                          <a:ea typeface="Liberation Serif"/>
                          <a:cs typeface="Trebuchet MS"/>
                        </a:rPr>
                        <a:t>’</a:t>
                      </a:r>
                      <a:r>
                        <a:rPr lang="uk-UA" sz="1800" b="1" i="0">
                          <a:latin typeface="Times New Roman"/>
                          <a:ea typeface="Trebuchet MS"/>
                          <a:cs typeface="Trebuchet MS"/>
                        </a:rPr>
                        <a:t>язання:</a:t>
                      </a:r>
                      <a:endParaRPr lang="ru-RU" sz="1800" b="1" i="0"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marL="268288" marR="0" indent="4445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>
                          <a:latin typeface="Times New Roman"/>
                          <a:ea typeface="Trebuchet MS"/>
                          <a:cs typeface="Trebuchet MS"/>
                        </a:rPr>
                        <a:t>Оскільки</a:t>
                      </a:r>
                      <a:r>
                        <a:rPr lang="uk-UA" sz="18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1800">
                          <a:latin typeface="Times New Roman"/>
                          <a:ea typeface="Trebuchet MS"/>
                          <a:cs typeface="Trebuchet MS"/>
                        </a:rPr>
                        <a:t>самка</a:t>
                      </a:r>
                      <a:r>
                        <a:rPr lang="uk-UA" sz="18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1800">
                          <a:latin typeface="Times New Roman"/>
                          <a:ea typeface="Trebuchet MS"/>
                          <a:cs typeface="Trebuchet MS"/>
                        </a:rPr>
                        <a:t>є</a:t>
                      </a:r>
                      <a:r>
                        <a:rPr lang="uk-UA" sz="18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1800">
                          <a:latin typeface="Times New Roman"/>
                          <a:ea typeface="Trebuchet MS"/>
                          <a:cs typeface="Trebuchet MS"/>
                        </a:rPr>
                        <a:t>дигетерозиготною,</a:t>
                      </a:r>
                      <a:r>
                        <a:rPr lang="uk-UA" sz="18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1800">
                          <a:latin typeface="Times New Roman"/>
                          <a:ea typeface="Trebuchet MS"/>
                          <a:cs typeface="Trebuchet MS"/>
                        </a:rPr>
                        <a:t>то</a:t>
                      </a:r>
                      <a:r>
                        <a:rPr lang="uk-UA" sz="18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1800">
                          <a:latin typeface="Times New Roman"/>
                          <a:ea typeface="Trebuchet MS"/>
                          <a:cs typeface="Trebuchet MS"/>
                        </a:rPr>
                        <a:t>її</a:t>
                      </a:r>
                      <a:r>
                        <a:rPr lang="uk-UA" sz="18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1800">
                          <a:latin typeface="Times New Roman"/>
                          <a:ea typeface="Trebuchet MS"/>
                          <a:cs typeface="Trebuchet MS"/>
                        </a:rPr>
                        <a:t>генотип</a:t>
                      </a:r>
                      <a:r>
                        <a:rPr lang="uk-UA" sz="1800">
                          <a:latin typeface="Times New Roman"/>
                          <a:ea typeface="Liberation Serif"/>
                          <a:cs typeface="Trebuchet MS"/>
                        </a:rPr>
                        <a:t> — </a:t>
                      </a:r>
                      <a:r>
                        <a:rPr lang="uk-UA" sz="1800" i="1">
                          <a:latin typeface="Times New Roman"/>
                          <a:ea typeface="Trebuchet MS"/>
                          <a:cs typeface="Trebuchet MS"/>
                        </a:rPr>
                        <a:t>AaBb</a:t>
                      </a:r>
                      <a:r>
                        <a:rPr lang="uk-UA" sz="1800">
                          <a:latin typeface="Times New Roman"/>
                          <a:ea typeface="Trebuchet MS"/>
                          <a:cs typeface="Trebuchet MS"/>
                        </a:rPr>
                        <a:t>.</a:t>
                      </a:r>
                      <a:r>
                        <a:rPr lang="uk-UA" sz="18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1800">
                          <a:latin typeface="Times New Roman"/>
                          <a:ea typeface="Trebuchet MS"/>
                          <a:cs typeface="Trebuchet MS"/>
                        </a:rPr>
                        <a:t>Самець</a:t>
                      </a:r>
                      <a:r>
                        <a:rPr lang="uk-UA" sz="18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1800">
                          <a:latin typeface="Times New Roman"/>
                          <a:ea typeface="Trebuchet MS"/>
                          <a:cs typeface="Trebuchet MS"/>
                        </a:rPr>
                        <a:t>є</a:t>
                      </a:r>
                      <a:r>
                        <a:rPr lang="uk-UA" sz="18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1800">
                          <a:latin typeface="Times New Roman"/>
                          <a:ea typeface="Trebuchet MS"/>
                          <a:cs typeface="Trebuchet MS"/>
                        </a:rPr>
                        <a:t>дигомозиготним</a:t>
                      </a:r>
                      <a:r>
                        <a:rPr lang="uk-UA" sz="18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1800">
                          <a:latin typeface="Times New Roman"/>
                          <a:ea typeface="Trebuchet MS"/>
                          <a:cs typeface="Trebuchet MS"/>
                        </a:rPr>
                        <a:t>і</a:t>
                      </a:r>
                      <a:r>
                        <a:rPr lang="uk-UA" sz="18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1800">
                          <a:latin typeface="Times New Roman"/>
                          <a:ea typeface="Trebuchet MS"/>
                          <a:cs typeface="Trebuchet MS"/>
                        </a:rPr>
                        <a:t>має</a:t>
                      </a:r>
                      <a:r>
                        <a:rPr lang="uk-UA" sz="180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r>
                        <a:rPr lang="uk-UA" sz="1800">
                          <a:latin typeface="Times New Roman"/>
                          <a:ea typeface="Trebuchet MS"/>
                          <a:cs typeface="Trebuchet MS"/>
                        </a:rPr>
                        <a:t>генотип</a:t>
                      </a:r>
                      <a:r>
                        <a:rPr lang="uk-UA" sz="1800">
                          <a:latin typeface="Times New Roman"/>
                          <a:ea typeface="Liberation Serif"/>
                          <a:cs typeface="Trebuchet MS"/>
                        </a:rPr>
                        <a:t> — </a:t>
                      </a:r>
                      <a:r>
                        <a:rPr lang="uk-UA" sz="1800" i="1">
                          <a:latin typeface="Times New Roman"/>
                          <a:ea typeface="Trebuchet MS"/>
                          <a:cs typeface="Trebuchet MS"/>
                        </a:rPr>
                        <a:t>aabb</a:t>
                      </a:r>
                      <a:r>
                        <a:rPr lang="uk-UA" sz="1800" smtClean="0">
                          <a:latin typeface="Times New Roman"/>
                          <a:ea typeface="Trebuchet MS"/>
                          <a:cs typeface="Trebuchet MS"/>
                        </a:rPr>
                        <a:t>.</a:t>
                      </a:r>
                      <a:r>
                        <a:rPr lang="ru-RU" sz="180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268288" marR="0" indent="4445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mtClean="0">
                          <a:latin typeface="+mn-lt"/>
                          <a:ea typeface="Times New Roman"/>
                          <a:cs typeface="Times New Roman"/>
                        </a:rPr>
                        <a:t>Запишемо схему схрещування: </a:t>
                      </a:r>
                    </a:p>
                    <a:p>
                      <a:pPr marL="807085" indent="215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900" smtClean="0">
                        <a:latin typeface="Times New Roman"/>
                        <a:ea typeface="Trebuchet MS"/>
                        <a:cs typeface="Trebuchet MS"/>
                      </a:endParaRPr>
                    </a:p>
                    <a:p>
                      <a:pPr marL="807085" indent="215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</a:tr>
              <a:tr h="7948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i="1" smtClean="0">
                          <a:latin typeface="Times New Roman"/>
                          <a:ea typeface="Trebuchet MS"/>
                          <a:cs typeface="Trebuchet MS"/>
                        </a:rPr>
                        <a:t>F</a:t>
                      </a:r>
                      <a:r>
                        <a:rPr lang="uk-UA" sz="1800" baseline="-25000" smtClean="0">
                          <a:latin typeface="Times New Roman"/>
                          <a:ea typeface="Trebuchet MS"/>
                          <a:cs typeface="Trebuchet MS"/>
                        </a:rPr>
                        <a:t>1</a:t>
                      </a:r>
                      <a:r>
                        <a:rPr lang="uk-UA" sz="1800" smtClean="0">
                          <a:latin typeface="Times New Roman"/>
                          <a:ea typeface="Liberation Serif"/>
                          <a:cs typeface="Trebuchet MS"/>
                        </a:rPr>
                        <a:t> —</a:t>
                      </a:r>
                      <a:r>
                        <a:rPr lang="uk-UA" sz="1800" smtClean="0">
                          <a:latin typeface="Times New Roman"/>
                          <a:ea typeface="Trebuchet MS"/>
                          <a:cs typeface="Trebuchet MS"/>
                        </a:rPr>
                        <a:t>?</a:t>
                      </a:r>
                      <a:r>
                        <a:rPr lang="uk-UA" sz="1800" smtClean="0">
                          <a:latin typeface="Times New Roman"/>
                          <a:ea typeface="Liberation Serif"/>
                          <a:cs typeface="Trebuchet MS"/>
                        </a:rPr>
                        <a:t> </a:t>
                      </a:r>
                      <a:endParaRPr lang="ru-RU" sz="1800" smtClean="0">
                        <a:latin typeface="Trebuchet MS"/>
                        <a:ea typeface="Trebuchet MS"/>
                        <a:cs typeface="Trebuchet MS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900" kern="1400">
                        <a:latin typeface="Times New Roman"/>
                        <a:ea typeface="Liberation Serif"/>
                        <a:cs typeface="Liberation Serif"/>
                      </a:endParaRPr>
                    </a:p>
                  </a:txBody>
                  <a:tcPr marL="46169" marR="4616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6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900" kern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169" marR="4616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267">
                <a:tc>
                  <a:txBody>
                    <a:bodyPr/>
                    <a:lstStyle/>
                    <a:p>
                      <a:pPr marL="80708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1200"/>
                    </a:p>
                  </a:txBody>
                  <a:tcPr marL="61558" marR="61558" marT="30779" marB="30779"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79512" y="764704"/>
            <a:ext cx="896448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Задача №1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Визначте генотип і фенотип кроликів від схрещування дигетерозиготної самки з дигомозиготним за рецесивними ознаками самцем, якщо чорний колір шерсті домінує над білим, а довгі вуха над короткими.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79512" y="5715789"/>
            <a:ext cx="86409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Жіноча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особина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продукувати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гамети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типу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аB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аb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тоді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чоловіча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—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тільки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гамети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типу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аb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Позначимо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типи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гамет: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kumimoji="0" lang="ru-RU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аB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аb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Liberation Serif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аb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75856" y="3356992"/>
          <a:ext cx="4536504" cy="2023444"/>
        </p:xfrm>
        <a:graphic>
          <a:graphicData uri="http://schemas.openxmlformats.org/drawingml/2006/table">
            <a:tbl>
              <a:tblPr/>
              <a:tblGrid>
                <a:gridCol w="464891"/>
                <a:gridCol w="1551818"/>
                <a:gridCol w="464891"/>
                <a:gridCol w="2054904"/>
              </a:tblGrid>
              <a:tr h="466369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i="1" kern="14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1800" kern="1400">
                          <a:latin typeface="Times New Roman"/>
                          <a:ea typeface="Liberation Serif"/>
                          <a:cs typeface="Liberation Serif"/>
                        </a:rPr>
                        <a:t> </a:t>
                      </a:r>
                      <a:endParaRPr lang="ru-RU" sz="1800" kern="1400" smtClean="0">
                        <a:latin typeface="Times New Roman"/>
                        <a:ea typeface="Liberation Serif"/>
                        <a:cs typeface="Liberation Serif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400" smtClean="0">
                          <a:latin typeface="Times New Roman"/>
                          <a:ea typeface="Liberation Serif"/>
                          <a:cs typeface="Liberation Serif"/>
                        </a:rPr>
                        <a:t>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i="1" kern="1400">
                          <a:latin typeface="Times New Roman"/>
                          <a:ea typeface="Calibri"/>
                          <a:cs typeface="Times New Roman"/>
                        </a:rPr>
                        <a:t>AaBb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400" smtClean="0">
                          <a:latin typeface="Times New Roman"/>
                          <a:ea typeface="Calibri"/>
                          <a:cs typeface="Times New Roman"/>
                        </a:rPr>
                        <a:t>×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400" smtClean="0">
                          <a:latin typeface="Times New Roman"/>
                          <a:ea typeface="Liberation Serif"/>
                          <a:cs typeface="Liberation Serif"/>
                        </a:rPr>
                        <a:t> </a:t>
                      </a:r>
                      <a:r>
                        <a:rPr lang="ru-RU" sz="1800" kern="1400">
                          <a:latin typeface="Times New Roman"/>
                          <a:ea typeface="Liberation Serif"/>
                          <a:cs typeface="Liberation Serif"/>
                        </a:rPr>
                        <a:t>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i="1" kern="1400">
                          <a:latin typeface="Times New Roman"/>
                          <a:ea typeface="Calibri"/>
                          <a:cs typeface="Times New Roman"/>
                        </a:rPr>
                        <a:t>aabb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8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400">
                          <a:latin typeface="Times New Roman"/>
                          <a:ea typeface="Calibri"/>
                          <a:cs typeface="Times New Roman"/>
                        </a:rPr>
                        <a:t>чорна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400">
                          <a:latin typeface="Times New Roman"/>
                          <a:ea typeface="Calibri"/>
                          <a:cs typeface="Times New Roman"/>
                        </a:rPr>
                        <a:t>довговуха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800" kern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400">
                          <a:latin typeface="Times New Roman"/>
                          <a:ea typeface="Calibri"/>
                          <a:cs typeface="Times New Roman"/>
                        </a:rPr>
                        <a:t>білий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400">
                          <a:latin typeface="Times New Roman"/>
                          <a:ea typeface="Calibri"/>
                          <a:cs typeface="Times New Roman"/>
                        </a:rPr>
                        <a:t>коротковухий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1204</Words>
  <Application>Microsoft Office PowerPoint</Application>
  <PresentationFormat>Экран (4:3)</PresentationFormat>
  <Paragraphs>389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ЛЕКЦІЯ № 6</vt:lpstr>
      <vt:lpstr>Проміжне успадкування</vt:lpstr>
      <vt:lpstr>Проміжне успадкування</vt:lpstr>
      <vt:lpstr>Приклади задач</vt:lpstr>
      <vt:lpstr>Слайд 5</vt:lpstr>
      <vt:lpstr>Дигібридне схрещування</vt:lpstr>
      <vt:lpstr>Слайд 7</vt:lpstr>
      <vt:lpstr>Слайд 8</vt:lpstr>
      <vt:lpstr>Приклади розв’язання задач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«Альтернативні ознаки в людини»</vt:lpstr>
      <vt:lpstr>«Альтернативні ознаки в людини»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 6</dc:title>
  <dc:creator>Vika</dc:creator>
  <cp:lastModifiedBy>Пользователь Windows</cp:lastModifiedBy>
  <cp:revision>8</cp:revision>
  <dcterms:created xsi:type="dcterms:W3CDTF">2023-09-20T15:47:07Z</dcterms:created>
  <dcterms:modified xsi:type="dcterms:W3CDTF">2023-10-03T06:22:47Z</dcterms:modified>
</cp:coreProperties>
</file>