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2"/>
  </p:notesMasterIdLst>
  <p:sldIdLst>
    <p:sldId id="290" r:id="rId2"/>
    <p:sldId id="294" r:id="rId3"/>
    <p:sldId id="277" r:id="rId4"/>
    <p:sldId id="287" r:id="rId5"/>
    <p:sldId id="278" r:id="rId6"/>
    <p:sldId id="280" r:id="rId7"/>
    <p:sldId id="288" r:id="rId8"/>
    <p:sldId id="282" r:id="rId9"/>
    <p:sldId id="285" r:id="rId10"/>
    <p:sldId id="279" r:id="rId11"/>
    <p:sldId id="256" r:id="rId12"/>
    <p:sldId id="258" r:id="rId13"/>
    <p:sldId id="260" r:id="rId14"/>
    <p:sldId id="261" r:id="rId15"/>
    <p:sldId id="263" r:id="rId16"/>
    <p:sldId id="268" r:id="rId17"/>
    <p:sldId id="264" r:id="rId18"/>
    <p:sldId id="265" r:id="rId19"/>
    <p:sldId id="267" r:id="rId20"/>
    <p:sldId id="276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хр" initials="х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79" autoAdjust="0"/>
    <p:restoredTop sz="94643" autoAdjust="0"/>
  </p:normalViewPr>
  <p:slideViewPr>
    <p:cSldViewPr>
      <p:cViewPr varScale="1">
        <p:scale>
          <a:sx n="106" d="100"/>
          <a:sy n="106" d="100"/>
        </p:scale>
        <p:origin x="-10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2826" y="-11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54292FC-338A-4292-83BF-6CFE1364BDE9}" type="datetimeFigureOut">
              <a:rPr lang="ru-RU"/>
              <a:pPr>
                <a:defRPr/>
              </a:pPr>
              <a:t>13.09.2023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7A777D5-EF3A-47AB-A0D3-1780BE030D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48EAF5F-BC9F-4D3B-A07F-B7271B1781D1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1AE463-3BC6-4DC8-8CF8-BC9C5B8B87B2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710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3315F2-3E08-4014-92EA-2FC9300988F9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Droplets-HD-Title-R1d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0"/>
            <a:ext cx="6517482" cy="1371599"/>
          </a:xfrm>
        </p:spPr>
        <p:txBody>
          <a:bodyPr/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4B4B2-F6D6-40F7-84D6-E090D22EEA8C}" type="datetimeFigureOut">
              <a:rPr lang="ru-RU"/>
              <a:pPr>
                <a:defRPr/>
              </a:pPr>
              <a:t>13.09.2023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403A9-2643-4B34-A179-723C07E66A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Droplets-HD-Content-R1d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5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91610-0A85-413E-968F-5EB724F39FD3}" type="datetimeFigureOut">
              <a:rPr lang="ru-RU"/>
              <a:pPr>
                <a:defRPr/>
              </a:pPr>
              <a:t>13.09.2023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3962C-9C62-4C1A-837E-E8C1191357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Droplets-HD-Content-R1d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599"/>
            <a:ext cx="7773339" cy="342724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17C79-3737-4BB9-A0CE-0445B9910AF4}" type="datetimeFigureOut">
              <a:rPr lang="ru-RU"/>
              <a:pPr>
                <a:defRPr/>
              </a:pPr>
              <a:t>13.09.2023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5E6B0-6188-4796-80A2-0EE45FF1D2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Droplets-HD-Content-R1d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750888" y="754063"/>
            <a:ext cx="4572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</a:rPr>
              <a:t>“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918450" y="2994025"/>
            <a:ext cx="4572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3" y="3610032"/>
            <a:ext cx="6564224" cy="594788"/>
          </a:xfrm>
        </p:spPr>
        <p:txBody>
          <a:bodyPr anchor="t"/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7C5F1-35ED-4C0D-94CC-AE60A8C3F625}" type="datetimeFigureOut">
              <a:rPr lang="ru-RU"/>
              <a:pPr>
                <a:defRPr/>
              </a:pPr>
              <a:t>13.09.2023</a:t>
            </a:fld>
            <a:endParaRPr lang="ru-RU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1DFA8-8F5B-47AA-A66F-476CC275D7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Droplets-HD-Content-R1d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F1A7F-AB5A-4575-BC2D-7F4B861F504E}" type="datetimeFigureOut">
              <a:rPr lang="ru-RU"/>
              <a:pPr>
                <a:defRPr/>
              </a:pPr>
              <a:t>13.09.2023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C8BD7-8FCE-4F89-923E-C390394876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Date Placeholder 2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D78B8-63C3-47AD-BD72-EAF80C8E0443}" type="datetimeFigureOut">
              <a:rPr lang="ru-RU"/>
              <a:pPr>
                <a:defRPr/>
              </a:pPr>
              <a:t>13.09.2023</a:t>
            </a:fld>
            <a:endParaRPr lang="ru-RU"/>
          </a:p>
        </p:txBody>
      </p:sp>
      <p:sp>
        <p:nvSpPr>
          <p:cNvPr id="16" name="Footer Placeholder 3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Slide Number Placeholder 4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3E837-A563-4B1C-896A-2E6E6CC7B8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5" descr="Droplets-HD-Content-R1d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Date Placeholder 2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42144-68FD-4F4E-B2A5-948855AE1853}" type="datetimeFigureOut">
              <a:rPr lang="ru-RU"/>
              <a:pPr>
                <a:defRPr/>
              </a:pPr>
              <a:t>13.09.2023</a:t>
            </a:fld>
            <a:endParaRPr lang="ru-RU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12E19-B82A-41B3-B660-3E3D3B6F74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Droplets-HD-Content-R1d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C4175-E188-4056-A214-AA58391382A5}" type="datetimeFigureOut">
              <a:rPr lang="ru-RU"/>
              <a:pPr>
                <a:defRPr/>
              </a:pPr>
              <a:t>13.09.2023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B278E-0F30-4E85-913B-ED51AC051C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Droplets-HD-Content-R1d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F5045-979E-4DC8-8338-00EA268636F9}" type="datetimeFigureOut">
              <a:rPr lang="ru-RU"/>
              <a:pPr>
                <a:defRPr/>
              </a:pPr>
              <a:t>13.09.2023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1C560-1ACF-417E-8F7F-8AEFF10DF3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92538-4245-4F61-BB5E-9110023EF10B}" type="datetimeFigureOut">
              <a:rPr lang="ru-RU"/>
              <a:pPr>
                <a:defRPr/>
              </a:pPr>
              <a:t>13.09.2023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9061B-9A98-4A72-B484-6C394F0544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roplets-HD-Content-R1d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388A0-CD27-40BA-AE76-6F9840BFB48F}" type="datetimeFigureOut">
              <a:rPr lang="ru-RU"/>
              <a:pPr>
                <a:defRPr/>
              </a:pPr>
              <a:t>13.09.2023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0D277-8494-4E78-8911-68D86F46BD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Droplets-HD-Content-R1d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0" y="828563"/>
            <a:ext cx="7763814" cy="2736819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0" y="3657458"/>
            <a:ext cx="7763814" cy="1368183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2E95A-E2AE-452C-950B-947735542B80}" type="datetimeFigureOut">
              <a:rPr lang="ru-RU"/>
              <a:pPr>
                <a:defRPr/>
              </a:pPr>
              <a:t>13.09.2023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6E8AC-1EA1-4B21-A9AA-572A0B6409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Droplets-HD-Content-R1d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58AF6-0D17-492B-B8F3-44C12939E6FD}" type="datetimeFigureOut">
              <a:rPr lang="ru-RU"/>
              <a:pPr>
                <a:defRPr/>
              </a:pPr>
              <a:t>13.09.2023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FC0DA-883E-4088-AF46-D7030ED85B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4" descr="Droplets-HD-Content-R1d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7650F-E2D4-4566-8F01-FF78121050C0}" type="datetimeFigureOut">
              <a:rPr lang="ru-RU"/>
              <a:pPr>
                <a:defRPr/>
              </a:pPr>
              <a:t>13.09.2023</a:t>
            </a:fld>
            <a:endParaRPr lang="ru-RU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B942E-B422-4A96-8875-B8D9A678C8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Droplets-HD-Content-R1d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6533F-5225-4A00-9116-8F1CC6ABF6EC}" type="datetimeFigureOut">
              <a:rPr lang="ru-RU"/>
              <a:pPr>
                <a:defRPr/>
              </a:pPr>
              <a:t>13.09.2023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9469E-039E-45F0-83CA-9ED372F3E9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Droplets-HD-Content-R1d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87C8E-526D-40F0-BCAD-BCA40BE2559E}" type="datetimeFigureOut">
              <a:rPr lang="ru-RU"/>
              <a:pPr>
                <a:defRPr/>
              </a:pPr>
              <a:t>13.09.2023</a:t>
            </a:fld>
            <a:endParaRPr lang="ru-R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0A6B4-3544-4037-BB2B-78A00C0660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Droplets-HD-Content-R1d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67311-A022-4A58-8548-A95E3505AA0E}" type="datetimeFigureOut">
              <a:rPr lang="ru-RU"/>
              <a:pPr>
                <a:defRPr/>
              </a:pPr>
              <a:t>13.09.2023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96E74-6A3A-4F51-8242-3EE8F2C8CB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Droplets-HD-Content-R1d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4451227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68602" y="609601"/>
            <a:ext cx="2441519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2"/>
            <a:ext cx="4451212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3AB3E-AD2E-4767-8D1F-8EB12D59797C}" type="datetimeFigureOut">
              <a:rPr lang="ru-RU"/>
              <a:pPr>
                <a:defRPr/>
              </a:pPr>
              <a:t>13.09.2023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A6E5E-000D-4A5B-BA26-B973F1D2D2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619125"/>
            <a:ext cx="7772400" cy="1595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366963"/>
            <a:ext cx="7772400" cy="3424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450" y="588327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6DBAD6AF-38F9-44C7-96B0-6BB564FADC93}" type="datetimeFigureOut">
              <a:rPr lang="ru-RU"/>
              <a:pPr>
                <a:defRPr/>
              </a:pPr>
              <a:t>13.09.2023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83275"/>
            <a:ext cx="5003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113" y="5883275"/>
            <a:ext cx="5730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43FA9527-1192-43B8-A711-4F665646C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  <p:sldLayoutId id="2147483828" r:id="rId14"/>
    <p:sldLayoutId id="2147483829" r:id="rId15"/>
    <p:sldLayoutId id="2147483830" r:id="rId16"/>
    <p:sldLayoutId id="2147483831" r:id="rId17"/>
    <p:sldLayoutId id="2147483814" r:id="rId18"/>
  </p:sldLayoutIdLst>
  <p:transition spd="slow">
    <p:wedge/>
  </p:transition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itchFamily="34" charset="0"/>
        </a:defRPr>
      </a:lvl9pPr>
    </p:titleStyle>
    <p:bodyStyle>
      <a:lvl1pPr marL="228600" indent="-228600" algn="l" rtl="0" eaLnBrk="0" fontAlgn="base" hangingPunct="0">
        <a:lnSpc>
          <a:spcPct val="120000"/>
        </a:lnSpc>
        <a:spcBef>
          <a:spcPts val="1000"/>
        </a:spcBef>
        <a:spcAft>
          <a:spcPct val="0"/>
        </a:spcAft>
        <a:buClr>
          <a:schemeClr val="tx1"/>
        </a:buClr>
        <a:buFont typeface="Arial" charset="0"/>
        <a:buChar char="•"/>
        <a:defRPr sz="2000" kern="1200" cap="all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Clr>
          <a:schemeClr val="tx1"/>
        </a:buClr>
        <a:buFont typeface="Arial" charset="0"/>
        <a:buChar char="•"/>
        <a:defRPr sz="2800" kern="1200" cap="all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Clr>
          <a:schemeClr val="tx1"/>
        </a:buClr>
        <a:buFont typeface="Arial" charset="0"/>
        <a:buChar char="•"/>
        <a:defRPr sz="1600" kern="1200" cap="all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Clr>
          <a:schemeClr val="tx1"/>
        </a:buClr>
        <a:buFont typeface="Arial" charset="0"/>
        <a:buChar char="•"/>
        <a:defRPr sz="1400" kern="1200" cap="all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Clr>
          <a:schemeClr val="tx1"/>
        </a:buClr>
        <a:buFont typeface="Arial" charset="0"/>
        <a:buChar char="•"/>
        <a:defRPr sz="1400" kern="1200" cap="all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&#1052;&#1086;&#1080;%20&#1076;&#1086;&#1082;&#1091;&#1084;&#1077;&#1085;&#1090;&#1099;\&#1047;&#1072;&#1074;&#1072;&#1085;&#1090;&#1072;&#1078;&#1077;&#1085;&#1085;&#1103;\posledniy-zvonok-2014-dlya-prezentacii.mp3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548680"/>
            <a:ext cx="6643688" cy="255454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000" b="1" i="1" dirty="0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Тема 2. </a:t>
            </a:r>
            <a:r>
              <a:rPr lang="ru-RU" sz="4000" b="1" i="1" dirty="0" err="1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Соціальна</a:t>
            </a:r>
            <a:r>
              <a:rPr lang="ru-RU" sz="4000" b="1" i="1" dirty="0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4000" b="1" i="1" dirty="0" err="1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компетентність</a:t>
            </a:r>
            <a:r>
              <a:rPr lang="ru-RU" sz="4000" b="1" i="1" dirty="0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дитини дошкільного віку</a:t>
            </a:r>
            <a:endParaRPr lang="ru-RU" sz="4000" b="1" i="1" dirty="0">
              <a:solidFill>
                <a:schemeClr val="bg2">
                  <a:lumMod val="75000"/>
                </a:schemeClr>
              </a:solidFill>
              <a:latin typeface="Georgia" pitchFamily="18" charset="0"/>
            </a:endParaRPr>
          </a:p>
        </p:txBody>
      </p:sp>
      <p:pic>
        <p:nvPicPr>
          <p:cNvPr id="10" name="posledniy-zvonok-2014-dlya-prezentacii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2" name="Rectangle 1"/>
          <p:cNvSpPr>
            <a:spLocks noChangeArrowheads="1"/>
          </p:cNvSpPr>
          <p:nvPr/>
        </p:nvSpPr>
        <p:spPr bwMode="auto">
          <a:xfrm>
            <a:off x="5000625" y="214313"/>
            <a:ext cx="1500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0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19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2" grpId="0" animBg="1"/>
      <p:bldP spid="2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50" y="332656"/>
            <a:ext cx="7886650" cy="143899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 err="1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Процес</a:t>
            </a:r>
            <a:r>
              <a:rPr lang="ru-RU" sz="2800" b="1" i="1" dirty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i="1" dirty="0" err="1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соціалізації</a:t>
            </a:r>
            <a:r>
              <a:rPr lang="ru-RU" sz="2800" b="1" i="1" dirty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i="1" dirty="0" err="1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дітей</a:t>
            </a:r>
            <a:r>
              <a:rPr lang="ru-RU" sz="2800" b="1" i="1" dirty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i="1" dirty="0" err="1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складається</a:t>
            </a:r>
            <a:r>
              <a:rPr lang="ru-RU" sz="2800" b="1" i="1" dirty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i="1" dirty="0" err="1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з</a:t>
            </a:r>
            <a:r>
              <a:rPr lang="ru-RU" sz="2800" b="1" i="1" dirty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 таких </a:t>
            </a:r>
            <a:r>
              <a:rPr lang="ru-RU" sz="2800" b="1" i="1" dirty="0" err="1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етапів</a:t>
            </a:r>
            <a:r>
              <a:rPr lang="ru-RU" sz="2800" b="1" i="1" dirty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71601" y="1844825"/>
            <a:ext cx="6048672" cy="12984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u="sng" dirty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До року </a:t>
            </a:r>
            <a:r>
              <a:rPr lang="ru-RU" sz="16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- контакт </a:t>
            </a:r>
            <a:r>
              <a:rPr lang="ru-RU" sz="16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всередині</a:t>
            </a:r>
            <a:r>
              <a:rPr lang="ru-RU" sz="16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сім'ї. </a:t>
            </a:r>
            <a:r>
              <a:rPr lang="ru-RU" sz="1600" b="1" i="1" dirty="0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1600" b="1" i="1" dirty="0" err="1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Дитина</a:t>
            </a:r>
            <a:r>
              <a:rPr lang="ru-RU" sz="1600" b="1" i="1" dirty="0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1600" b="1" i="1" dirty="0" err="1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осягає</a:t>
            </a:r>
            <a:r>
              <a:rPr lang="ru-RU" sz="1600" b="1" i="1" dirty="0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16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базову</a:t>
            </a:r>
            <a:r>
              <a:rPr lang="ru-RU" sz="16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16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інформацію</a:t>
            </a:r>
            <a:r>
              <a:rPr lang="ru-RU" sz="16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через призму </a:t>
            </a:r>
            <a:r>
              <a:rPr lang="ru-RU" sz="16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сімейних</a:t>
            </a:r>
            <a:r>
              <a:rPr lang="ru-RU" sz="16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16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відносин</a:t>
            </a:r>
            <a:r>
              <a:rPr lang="ru-RU" sz="16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3429000"/>
            <a:ext cx="6048672" cy="151216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u="sng" dirty="0" err="1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Від</a:t>
            </a:r>
            <a:r>
              <a:rPr lang="ru-RU" sz="1600" b="1" i="1" u="sng" dirty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 року </a:t>
            </a:r>
            <a:r>
              <a:rPr lang="ru-RU" sz="1600" b="1" i="1" u="sng" dirty="0" err="1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і</a:t>
            </a:r>
            <a:r>
              <a:rPr lang="ru-RU" sz="1600" b="1" i="1" u="sng" dirty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 до </a:t>
            </a:r>
            <a:r>
              <a:rPr lang="ru-RU" sz="1600" b="1" i="1" u="sng" dirty="0" err="1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трьох</a:t>
            </a:r>
            <a:r>
              <a:rPr lang="ru-RU" sz="1600" b="1" i="1" u="sng" dirty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ru-RU" sz="16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- </a:t>
            </a:r>
            <a:r>
              <a:rPr lang="ru-RU" sz="16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взаємодія</a:t>
            </a:r>
            <a:r>
              <a:rPr lang="ru-RU" sz="16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в </a:t>
            </a:r>
            <a:r>
              <a:rPr lang="ru-RU" sz="16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колективі</a:t>
            </a:r>
            <a:r>
              <a:rPr lang="ru-RU" sz="16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16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з</a:t>
            </a:r>
            <a:r>
              <a:rPr lang="ru-RU" sz="16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16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однолітками</a:t>
            </a:r>
            <a:r>
              <a:rPr lang="ru-RU" sz="16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. </a:t>
            </a:r>
            <a:r>
              <a:rPr lang="ru-RU" sz="16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Важливо</a:t>
            </a:r>
            <a:r>
              <a:rPr lang="ru-RU" sz="16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, </a:t>
            </a:r>
            <a:r>
              <a:rPr lang="ru-RU" sz="16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щоб</a:t>
            </a:r>
            <a:r>
              <a:rPr lang="ru-RU" sz="16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16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малюк</a:t>
            </a:r>
            <a:r>
              <a:rPr lang="ru-RU" sz="16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16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спілкувався</a:t>
            </a:r>
            <a:r>
              <a:rPr lang="ru-RU" sz="16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16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і</a:t>
            </a:r>
            <a:r>
              <a:rPr lang="ru-RU" sz="16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1600" b="1" i="1" dirty="0" err="1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контактував</a:t>
            </a:r>
            <a:r>
              <a:rPr lang="ru-RU" sz="1600" b="1" i="1" dirty="0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16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з дітьми, </a:t>
            </a:r>
            <a:r>
              <a:rPr lang="ru-RU" sz="1600" b="1" i="1" dirty="0" err="1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грався</a:t>
            </a:r>
            <a:r>
              <a:rPr lang="ru-RU" sz="1600" b="1" i="1" dirty="0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16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з ними</a:t>
            </a:r>
            <a:r>
              <a:rPr lang="ru-RU" sz="1600" b="1" i="1" dirty="0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1600" b="1" i="1" dirty="0" err="1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співпереживав</a:t>
            </a:r>
            <a:r>
              <a:rPr lang="ru-RU" sz="16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, дружив.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5229200"/>
            <a:ext cx="6048672" cy="151216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u="sng" dirty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З </a:t>
            </a:r>
            <a:r>
              <a:rPr lang="ru-RU" sz="1600" b="1" i="1" u="sng" dirty="0" err="1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трьох</a:t>
            </a:r>
            <a:r>
              <a:rPr lang="ru-RU" sz="1600" b="1" i="1" u="sng" dirty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 до шести </a:t>
            </a:r>
            <a:r>
              <a:rPr lang="ru-RU" sz="16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- </a:t>
            </a:r>
            <a:r>
              <a:rPr lang="ru-RU" sz="16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розвиток</a:t>
            </a:r>
            <a:r>
              <a:rPr lang="ru-RU" sz="16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16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власної</a:t>
            </a:r>
            <a:r>
              <a:rPr lang="ru-RU" sz="16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16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мови</a:t>
            </a:r>
            <a:r>
              <a:rPr lang="ru-RU" sz="16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. </a:t>
            </a:r>
            <a:r>
              <a:rPr lang="ru-RU" sz="1600" b="1" i="1" dirty="0" err="1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Дитина</a:t>
            </a:r>
            <a:r>
              <a:rPr lang="ru-RU" sz="1600" b="1" i="1" dirty="0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1600" b="1" i="1" dirty="0" err="1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вчиться</a:t>
            </a:r>
            <a:r>
              <a:rPr lang="ru-RU" sz="1600" b="1" i="1" dirty="0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1600" b="1" i="1" dirty="0" err="1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вибудовувати</a:t>
            </a:r>
            <a:r>
              <a:rPr lang="ru-RU" sz="1600" b="1" i="1" dirty="0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16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діалоги</a:t>
            </a:r>
            <a:r>
              <a:rPr lang="ru-RU" sz="16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16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і</a:t>
            </a:r>
            <a:r>
              <a:rPr lang="ru-RU" sz="16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монологи, </a:t>
            </a:r>
            <a:r>
              <a:rPr lang="ru-RU" sz="16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задавати</a:t>
            </a:r>
            <a:r>
              <a:rPr lang="ru-RU" sz="16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16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питання</a:t>
            </a:r>
            <a:r>
              <a:rPr lang="ru-RU" sz="16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16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і</a:t>
            </a:r>
            <a:r>
              <a:rPr lang="ru-RU" sz="16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16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аналізувати</a:t>
            </a:r>
            <a:r>
              <a:rPr lang="ru-RU" sz="16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16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їх</a:t>
            </a:r>
            <a:r>
              <a:rPr lang="ru-RU" sz="16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16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відповіді</a:t>
            </a:r>
            <a:r>
              <a:rPr lang="ru-RU" sz="16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.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30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30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4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4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0"/>
                            </p:stCondLst>
                            <p:childTnLst>
                              <p:par>
                                <p:cTn id="68" presetID="30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7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000"/>
                            </p:stCondLst>
                            <p:childTnLst>
                              <p:par>
                                <p:cTn id="7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30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9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9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4427984" y="4714875"/>
            <a:ext cx="4287391" cy="1643063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i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зовнішні фактори</a:t>
            </a:r>
            <a:r>
              <a:rPr lang="uk-UA" b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95536" y="2708920"/>
            <a:ext cx="4464496" cy="1643063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i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внутрішні фактори</a:t>
            </a:r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857375" y="285750"/>
            <a:ext cx="6000750" cy="2071688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i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Фактори соціалізації особистості дитини  дошкільного віку: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100" b="1" i="1" dirty="0" smtClean="0">
                <a:solidFill>
                  <a:schemeClr val="bg2">
                    <a:lumMod val="10000"/>
                  </a:schemeClr>
                </a:solidFill>
                <a:latin typeface="Georgia" panose="02040502050405020303" pitchFamily="18" charset="0"/>
              </a:rPr>
              <a:t/>
            </a:r>
            <a:br>
              <a:rPr lang="uk-UA" sz="3100" b="1" i="1" dirty="0" smtClean="0">
                <a:solidFill>
                  <a:schemeClr val="bg2">
                    <a:lumMod val="10000"/>
                  </a:schemeClr>
                </a:solidFill>
                <a:latin typeface="Georgia" panose="02040502050405020303" pitchFamily="18" charset="0"/>
              </a:rPr>
            </a:br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0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30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30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4" grpId="0" animBg="1"/>
      <p:bldP spid="14" grpId="1" animBg="1"/>
      <p:bldP spid="9" grpId="0" animBg="1"/>
      <p:bldP spid="9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23528" y="548680"/>
            <a:ext cx="8511332" cy="5832648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u="sng" dirty="0" err="1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Внутрішні</a:t>
            </a:r>
            <a:r>
              <a:rPr lang="ru-RU" sz="2800" b="1" i="1" u="sng" dirty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i="1" u="sng" dirty="0" err="1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фактори</a:t>
            </a:r>
            <a:r>
              <a:rPr lang="ru-RU" sz="2800" b="1" i="1" u="sng" dirty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i="1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– </a:t>
            </a:r>
            <a:r>
              <a:rPr lang="ru-RU" sz="2800" b="1" i="1" dirty="0" err="1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індивідуальні</a:t>
            </a:r>
            <a:r>
              <a:rPr lang="ru-RU" sz="2800" b="1" i="1" dirty="0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особливості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дитини, </a:t>
            </a:r>
            <a:r>
              <a:rPr lang="ru-RU" sz="28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які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безпосередньо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впливають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на формування у не</a:t>
            </a:r>
            <a:r>
              <a:rPr lang="uk-UA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ї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картини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i="1" dirty="0" err="1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світу</a:t>
            </a:r>
            <a:r>
              <a:rPr lang="ru-RU" sz="2800" b="1" i="1" dirty="0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і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визначають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стиль </a:t>
            </a:r>
            <a:r>
              <a:rPr lang="ru-RU" sz="2800" b="1" i="1" dirty="0" err="1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переживання</a:t>
            </a:r>
            <a:r>
              <a:rPr lang="ru-RU" sz="2800" b="1" i="1" dirty="0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міжособистісних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i="1" dirty="0" err="1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відносин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, </a:t>
            </a:r>
            <a:r>
              <a:rPr lang="ru-RU" sz="28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індивідуальні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фізичні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i="1" dirty="0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та </a:t>
            </a:r>
            <a:r>
              <a:rPr lang="ru-RU" sz="2800" b="1" i="1" dirty="0" err="1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психічні</a:t>
            </a:r>
            <a:r>
              <a:rPr lang="ru-RU" sz="2800" b="1" i="1" dirty="0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характеристики (</a:t>
            </a:r>
            <a:r>
              <a:rPr lang="ru-RU" sz="28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здоров'я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, </a:t>
            </a:r>
            <a:r>
              <a:rPr lang="ru-RU" sz="28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здібності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i="1" dirty="0" err="1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тощо</a:t>
            </a:r>
            <a:r>
              <a:rPr lang="ru-RU" sz="2800" b="1" i="1" dirty="0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).</a:t>
            </a:r>
            <a:endParaRPr lang="ru-RU" sz="2800" b="1" i="1" dirty="0">
              <a:solidFill>
                <a:schemeClr val="bg2">
                  <a:lumMod val="75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755576" y="0"/>
            <a:ext cx="8102674" cy="6237312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  </a:t>
            </a:r>
            <a:r>
              <a:rPr lang="ru-RU" sz="2800" b="1" i="1" u="sng" dirty="0" err="1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Зовнішні</a:t>
            </a:r>
            <a:r>
              <a:rPr lang="ru-RU" sz="2800" b="1" i="1" u="sng" dirty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i="1" u="sng" dirty="0" err="1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фактори</a:t>
            </a:r>
            <a:r>
              <a:rPr lang="ru-RU" sz="2800" b="1" i="1" u="sng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– </a:t>
            </a:r>
            <a:r>
              <a:rPr lang="ru-RU" sz="2800" b="1" i="1" dirty="0" err="1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визначають</a:t>
            </a:r>
            <a:r>
              <a:rPr lang="ru-RU" sz="2800" b="1" i="1" dirty="0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зміст </a:t>
            </a:r>
            <a:r>
              <a:rPr lang="ru-RU" sz="28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і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форму </a:t>
            </a:r>
            <a:r>
              <a:rPr lang="ru-RU" sz="28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соціалізації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i="1" dirty="0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дошкільників, </a:t>
            </a:r>
            <a:r>
              <a:rPr lang="ru-RU" sz="28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визначають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вектори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їх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подальшого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i="1" dirty="0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розвитку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. </a:t>
            </a:r>
            <a:endParaRPr lang="ru-RU" sz="2800" b="1" i="1" dirty="0" smtClean="0">
              <a:solidFill>
                <a:schemeClr val="bg2">
                  <a:lumMod val="75000"/>
                </a:schemeClr>
              </a:solidFill>
              <a:latin typeface="Georg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До 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них </a:t>
            </a:r>
            <a:r>
              <a:rPr lang="ru-RU" sz="28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відносяться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сім`я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, дитячий </a:t>
            </a:r>
            <a:r>
              <a:rPr lang="ru-RU" sz="28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колектив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, </a:t>
            </a:r>
            <a:r>
              <a:rPr lang="ru-RU" sz="28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центри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раннього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розвитку, </a:t>
            </a:r>
            <a:r>
              <a:rPr lang="ru-RU" sz="28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гуртки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за </a:t>
            </a:r>
            <a:r>
              <a:rPr lang="ru-RU" sz="28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інтересами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, </a:t>
            </a:r>
            <a:r>
              <a:rPr lang="ru-RU" sz="28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дитячі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дошкільні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установи, а </a:t>
            </a:r>
            <a:r>
              <a:rPr lang="ru-RU" sz="28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також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культура </a:t>
            </a:r>
            <a:r>
              <a:rPr lang="ru-RU" sz="28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і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релігія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соціальної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групи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.</a:t>
            </a:r>
          </a:p>
        </p:txBody>
      </p:sp>
    </p:spTree>
    <p:custDataLst>
      <p:tags r:id="rId1"/>
    </p:custData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714375" y="1124745"/>
            <a:ext cx="4214813" cy="374441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Групи</a:t>
            </a:r>
            <a:r>
              <a:rPr lang="ru-RU" sz="32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32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зовнішніх</a:t>
            </a:r>
            <a:r>
              <a:rPr lang="ru-RU" sz="32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32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факторів</a:t>
            </a:r>
            <a:r>
              <a:rPr lang="ru-RU" sz="32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32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соціалізації</a:t>
            </a:r>
            <a:r>
              <a:rPr lang="ru-RU" sz="32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: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500688" y="5286375"/>
            <a:ext cx="3429000" cy="1357313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 err="1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мезофактори</a:t>
            </a:r>
            <a:r>
              <a:rPr lang="ru-RU" sz="1600" b="1" i="1" dirty="0">
                <a:latin typeface="Georgia" pitchFamily="18" charset="0"/>
              </a:rPr>
              <a:t> </a:t>
            </a:r>
            <a:endParaRPr lang="ru-RU" sz="1600" b="1" i="1" dirty="0" smtClean="0">
              <a:latin typeface="Georg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(</a:t>
            </a:r>
            <a:r>
              <a:rPr lang="ru-RU" sz="1600" b="1" i="1" dirty="0" err="1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регіон</a:t>
            </a:r>
            <a:r>
              <a:rPr lang="ru-RU" sz="1600" b="1" i="1" dirty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, </a:t>
            </a:r>
            <a:r>
              <a:rPr lang="ru-RU" sz="1600" b="1" i="1" dirty="0" err="1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засоби</a:t>
            </a:r>
            <a:r>
              <a:rPr lang="ru-RU" sz="1600" b="1" i="1" dirty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ru-RU" sz="1600" b="1" i="1" dirty="0" err="1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масової</a:t>
            </a:r>
            <a:r>
              <a:rPr lang="ru-RU" sz="1600" b="1" i="1" dirty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ru-RU" sz="1600" b="1" i="1" dirty="0" err="1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комунікації</a:t>
            </a:r>
            <a:r>
              <a:rPr lang="ru-RU" sz="1600" b="1" i="1" dirty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, </a:t>
            </a:r>
            <a:r>
              <a:rPr lang="ru-RU" sz="1600" b="1" i="1" dirty="0" err="1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субкультури</a:t>
            </a:r>
            <a:r>
              <a:rPr lang="ru-RU" sz="1600" b="1" i="1" dirty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, тип </a:t>
            </a:r>
            <a:r>
              <a:rPr lang="ru-RU" sz="1600" b="1" i="1" dirty="0" err="1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поселення</a:t>
            </a:r>
            <a:r>
              <a:rPr lang="ru-RU" sz="1600" b="1" i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)</a:t>
            </a:r>
            <a:endParaRPr lang="ru-RU" sz="1600" b="1" i="1" dirty="0">
              <a:solidFill>
                <a:schemeClr val="accent1">
                  <a:lumMod val="50000"/>
                </a:schemeClr>
              </a:solidFill>
              <a:latin typeface="Georgia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286375" y="3429000"/>
            <a:ext cx="3714750" cy="1500188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 err="1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мікрофактори</a:t>
            </a:r>
            <a:r>
              <a:rPr lang="ru-RU" sz="1600" b="1" i="1" dirty="0">
                <a:latin typeface="Georgia" pitchFamily="18" charset="0"/>
              </a:rPr>
              <a:t> </a:t>
            </a:r>
            <a:endParaRPr lang="ru-RU" sz="1600" b="1" i="1" dirty="0" smtClean="0">
              <a:latin typeface="Georg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(</a:t>
            </a:r>
            <a:r>
              <a:rPr lang="ru-RU" sz="1600" b="1" i="1" dirty="0" err="1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сім'я</a:t>
            </a:r>
            <a:r>
              <a:rPr lang="ru-RU" sz="1600" b="1" i="1" dirty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, </a:t>
            </a:r>
            <a:r>
              <a:rPr lang="ru-RU" sz="1600" b="1" i="1" dirty="0" err="1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сусідство</a:t>
            </a:r>
            <a:r>
              <a:rPr lang="ru-RU" sz="1600" b="1" i="1" dirty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, </a:t>
            </a:r>
            <a:r>
              <a:rPr lang="ru-RU" sz="1600" b="1" i="1" dirty="0" err="1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групи</a:t>
            </a:r>
            <a:r>
              <a:rPr lang="ru-RU" sz="1600" b="1" i="1" dirty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ru-RU" sz="1600" b="1" i="1" dirty="0" err="1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однолітків</a:t>
            </a:r>
            <a:r>
              <a:rPr lang="ru-RU" sz="1600" b="1" i="1" dirty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, </a:t>
            </a:r>
            <a:r>
              <a:rPr lang="ru-RU" sz="1600" b="1" i="1" dirty="0" err="1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виховні</a:t>
            </a:r>
            <a:r>
              <a:rPr lang="ru-RU" sz="1600" b="1" i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ru-RU" sz="1600" b="1" i="1" dirty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організації, у тому </a:t>
            </a:r>
            <a:r>
              <a:rPr lang="ru-RU" sz="1600" b="1" i="1" dirty="0" err="1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числі</a:t>
            </a:r>
            <a:r>
              <a:rPr lang="ru-RU" sz="1600" b="1" i="1" dirty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ru-RU" sz="1600" b="1" i="1" dirty="0" err="1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релігійні</a:t>
            </a:r>
            <a:r>
              <a:rPr lang="ru-RU" sz="1600" b="1" i="1" dirty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, </a:t>
            </a:r>
            <a:r>
              <a:rPr lang="ru-RU" sz="1600" b="1" i="1" dirty="0" err="1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приватні</a:t>
            </a:r>
            <a:r>
              <a:rPr lang="ru-RU" sz="1600" b="1" i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)</a:t>
            </a:r>
            <a:endParaRPr lang="ru-RU" sz="1600" b="1" i="1" dirty="0">
              <a:solidFill>
                <a:schemeClr val="accent1">
                  <a:lumMod val="50000"/>
                </a:schemeClr>
              </a:solidFill>
              <a:latin typeface="Georgia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436096" y="1844824"/>
            <a:ext cx="3500438" cy="1285875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 err="1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мегафактори</a:t>
            </a:r>
            <a:r>
              <a:rPr lang="ru-RU" sz="1600" b="1" i="1" dirty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 </a:t>
            </a:r>
            <a:endParaRPr lang="ru-RU" sz="1600" b="1" i="1" dirty="0" smtClean="0">
              <a:solidFill>
                <a:schemeClr val="bg2">
                  <a:lumMod val="50000"/>
                </a:schemeClr>
              </a:solidFill>
              <a:latin typeface="Georg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(</a:t>
            </a:r>
            <a:r>
              <a:rPr lang="ru-RU" sz="1600" b="1" i="1" dirty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космос, планета, </a:t>
            </a:r>
            <a:r>
              <a:rPr lang="ru-RU" sz="1600" b="1" i="1" dirty="0" err="1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світ</a:t>
            </a:r>
            <a:r>
              <a:rPr lang="ru-RU" sz="1600" b="1" i="1" dirty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 у </a:t>
            </a:r>
            <a:r>
              <a:rPr lang="ru-RU" sz="1600" b="1" i="1" dirty="0" err="1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цілому</a:t>
            </a:r>
            <a:r>
              <a:rPr lang="ru-RU" sz="1600" b="1" i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)</a:t>
            </a:r>
            <a:endParaRPr lang="ru-RU" sz="1600" b="1" i="1" dirty="0">
              <a:solidFill>
                <a:schemeClr val="accent1">
                  <a:lumMod val="50000"/>
                </a:schemeClr>
              </a:solidFill>
              <a:latin typeface="Georgia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357813" y="214313"/>
            <a:ext cx="3571875" cy="1285875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 err="1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макрофактори</a:t>
            </a:r>
            <a:r>
              <a:rPr lang="ru-RU" sz="1600" b="1" dirty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 </a:t>
            </a:r>
            <a:endParaRPr lang="ru-RU" sz="1600" b="1" dirty="0" smtClean="0">
              <a:solidFill>
                <a:schemeClr val="bg2">
                  <a:lumMod val="50000"/>
                </a:schemeClr>
              </a:solidFill>
              <a:latin typeface="Georg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(</a:t>
            </a: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країна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, </a:t>
            </a: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етнос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, </a:t>
            </a: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суспільство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, держава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)</a:t>
            </a:r>
            <a:endParaRPr lang="ru-RU" sz="1600" b="1" dirty="0">
              <a:solidFill>
                <a:schemeClr val="accent1">
                  <a:lumMod val="50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000"/>
                            </p:stCondLst>
                            <p:childTnLst>
                              <p:par>
                                <p:cTn id="7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3" grpId="0" animBg="1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Овал 10"/>
          <p:cNvSpPr/>
          <p:nvPr/>
        </p:nvSpPr>
        <p:spPr>
          <a:xfrm>
            <a:off x="5357813" y="5072063"/>
            <a:ext cx="3571875" cy="134302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Досл</a:t>
            </a:r>
            <a:r>
              <a:rPr lang="uk-UA" sz="24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ідницька</a:t>
            </a:r>
            <a:r>
              <a:rPr lang="uk-UA" sz="24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діяльність</a:t>
            </a:r>
            <a:endParaRPr lang="ru-RU" sz="2400" b="1" i="1" dirty="0">
              <a:solidFill>
                <a:schemeClr val="bg2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285750" y="1484785"/>
            <a:ext cx="5429250" cy="352839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i="1" dirty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Методи формування соціального досвіду </a:t>
            </a:r>
            <a:r>
              <a:rPr lang="uk-UA" sz="2400" b="1" i="1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 у дітей дошкільного віку</a:t>
            </a:r>
            <a:endParaRPr lang="ru-RU" sz="2400" b="1" i="1" dirty="0">
              <a:solidFill>
                <a:schemeClr val="bg2">
                  <a:lumMod val="50000"/>
                </a:schemeClr>
              </a:solidFill>
              <a:latin typeface="Georgia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5436096" y="428625"/>
            <a:ext cx="3707904" cy="128587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Ігрова діяльність</a:t>
            </a:r>
            <a:r>
              <a:rPr lang="uk-UA" sz="2400" b="1" dirty="0">
                <a:solidFill>
                  <a:schemeClr val="accent3">
                    <a:lumMod val="50000"/>
                  </a:schemeClr>
                </a:solidFill>
              </a:rPr>
              <a:t> </a:t>
            </a: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5143500" y="2071688"/>
            <a:ext cx="4000500" cy="128587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 </a:t>
            </a:r>
            <a:r>
              <a:rPr lang="uk-UA" sz="2400" b="1" i="1" dirty="0">
                <a:latin typeface="Georgia" pitchFamily="18" charset="0"/>
              </a:rPr>
              <a:t> </a:t>
            </a:r>
            <a:r>
              <a:rPr lang="uk-UA" sz="24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Предметна діяльність</a:t>
            </a:r>
            <a:r>
              <a:rPr lang="uk-UA" sz="2400" b="1" dirty="0">
                <a:solidFill>
                  <a:schemeClr val="bg2">
                    <a:lumMod val="75000"/>
                  </a:schemeClr>
                </a:solidFill>
              </a:rPr>
              <a:t> </a:t>
            </a:r>
            <a:endParaRPr lang="ru-RU" sz="2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716016" y="3643313"/>
            <a:ext cx="4285109" cy="128587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i="1" dirty="0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Комунікативна </a:t>
            </a:r>
            <a:r>
              <a:rPr lang="uk-UA" sz="24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діяльність</a:t>
            </a:r>
            <a:r>
              <a:rPr lang="uk-UA" sz="2400" b="1" dirty="0">
                <a:solidFill>
                  <a:schemeClr val="bg2">
                    <a:lumMod val="75000"/>
                  </a:schemeClr>
                </a:solidFill>
              </a:rPr>
              <a:t> </a:t>
            </a:r>
            <a:endParaRPr lang="ru-RU" sz="24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" grpId="0" animBg="1"/>
      <p:bldP spid="6" grpId="0" animBg="1"/>
      <p:bldP spid="7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071563" y="0"/>
            <a:ext cx="7286625" cy="623731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800" b="1" i="1" u="sng" dirty="0">
                <a:solidFill>
                  <a:srgbClr val="002060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Ігрова діяльність: </a:t>
            </a:r>
            <a:endParaRPr lang="uk-UA" sz="2800" b="1" i="1" u="sng" dirty="0" smtClean="0">
              <a:solidFill>
                <a:srgbClr val="002060"/>
              </a:solidFill>
              <a:latin typeface="Georgia" pitchFamily="18" charset="0"/>
              <a:ea typeface="Calibri" pitchFamily="34" charset="0"/>
              <a:cs typeface="Times New Roman" pitchFamily="18" charset="0"/>
            </a:endParaRPr>
          </a:p>
          <a:p>
            <a:pPr algn="ctr">
              <a:defRPr/>
            </a:pPr>
            <a:r>
              <a:rPr lang="uk-UA" sz="2800" b="1" i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у </a:t>
            </a:r>
            <a:r>
              <a:rPr lang="uk-UA" sz="2800" b="1" i="1" dirty="0">
                <a:solidFill>
                  <a:schemeClr val="accent1">
                    <a:lumMod val="75000"/>
                  </a:schemeClr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грі діти приміряють на себе різні соціальні ролі, які дають їм відчувати себе повноправними членами </a:t>
            </a:r>
            <a:r>
              <a:rPr lang="uk-UA" sz="2800" b="1" i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суспільства</a:t>
            </a:r>
            <a:endParaRPr lang="uk-UA" sz="2800" b="1" i="1" dirty="0">
              <a:solidFill>
                <a:schemeClr val="accent1">
                  <a:lumMod val="75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214438" y="214313"/>
            <a:ext cx="7929562" cy="573496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i="1" u="sng" dirty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Дослідницька діяльність 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i="1" dirty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збагачує досвід дитини, дозволяючи їй знаходити рішення </a:t>
            </a:r>
            <a:r>
              <a:rPr lang="uk-UA" sz="2800" b="1" i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самостійно</a:t>
            </a:r>
            <a:endParaRPr lang="ru-RU" sz="2800" b="1" i="1" dirty="0">
              <a:solidFill>
                <a:schemeClr val="accent1">
                  <a:lumMod val="75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827584" y="1052736"/>
            <a:ext cx="8143875" cy="468052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i="1" u="sng" dirty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Предметна діяльність: </a:t>
            </a:r>
            <a:endParaRPr lang="uk-UA" sz="2800" b="1" i="1" u="sng" dirty="0" smtClean="0">
              <a:solidFill>
                <a:schemeClr val="bg2">
                  <a:lumMod val="50000"/>
                </a:schemeClr>
              </a:solidFill>
              <a:latin typeface="Georg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i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дає </a:t>
            </a:r>
            <a:r>
              <a:rPr lang="uk-UA" sz="2800" b="1" i="1" dirty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можливість дитині </a:t>
            </a:r>
            <a:r>
              <a:rPr lang="uk-UA" sz="2800" b="1" i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пізнавати </a:t>
            </a:r>
            <a:r>
              <a:rPr lang="uk-UA" sz="2800" b="1" i="1" dirty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навколишній світ </a:t>
            </a:r>
            <a:r>
              <a:rPr lang="uk-UA" sz="2800" b="1" i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і </a:t>
            </a:r>
            <a:r>
              <a:rPr lang="uk-UA" sz="2800" b="1" i="1" dirty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задовольняє її пізнавальні </a:t>
            </a:r>
            <a:r>
              <a:rPr lang="uk-UA" sz="2800" b="1" i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інтереси</a:t>
            </a:r>
            <a:endParaRPr lang="ru-RU" sz="2800" b="1" i="1" dirty="0">
              <a:solidFill>
                <a:schemeClr val="accent1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-285750" y="0"/>
            <a:ext cx="4699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 sz="1400">
                <a:solidFill>
                  <a:srgbClr val="2C2C2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uk-UA" sz="1400">
                <a:solidFill>
                  <a:srgbClr val="2C2C2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lang="uk-UA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85750" y="0"/>
            <a:ext cx="8643938" cy="587727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i="1" dirty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i="1" u="sng" dirty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Комунікативна діяльність 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i="1" dirty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допомагає дитині знайти емоційний контакт з </a:t>
            </a:r>
            <a:r>
              <a:rPr lang="uk-UA" sz="2800" b="1" i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дорослим</a:t>
            </a:r>
            <a:r>
              <a:rPr lang="uk-UA" sz="2800" b="1" i="1" dirty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, отримати його </a:t>
            </a:r>
            <a:r>
              <a:rPr lang="uk-UA" sz="2800" b="1" i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підтримку </a:t>
            </a:r>
            <a:r>
              <a:rPr lang="uk-UA" sz="2800" b="1" i="1" dirty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та </a:t>
            </a:r>
            <a:r>
              <a:rPr lang="uk-UA" sz="2800" b="1" i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оцінку</a:t>
            </a:r>
            <a:r>
              <a:rPr lang="uk-UA" sz="3200" b="1" i="1" dirty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/>
            </a:r>
            <a:br>
              <a:rPr lang="uk-UA" sz="3200" b="1" i="1" dirty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</a:br>
            <a:endParaRPr lang="ru-RU" sz="3200" b="1" i="1" dirty="0">
              <a:solidFill>
                <a:schemeClr val="accent1">
                  <a:lumMod val="75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19125"/>
            <a:ext cx="7772400" cy="1081683"/>
          </a:xfrm>
        </p:spPr>
        <p:txBody>
          <a:bodyPr/>
          <a:lstStyle/>
          <a:p>
            <a:r>
              <a:rPr lang="uk-UA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План лекції:</a:t>
            </a:r>
            <a:endParaRPr lang="uk-UA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685330" y="1700809"/>
            <a:ext cx="7772870" cy="4090392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uk-UA" cap="none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Складові соціальної компетентності дошкільника.</a:t>
            </a:r>
            <a:endParaRPr lang="uk-UA" dirty="0" smtClean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uk-UA" cap="none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Роль ЗДО у соціалізації дошкільників.</a:t>
            </a:r>
          </a:p>
          <a:p>
            <a:r>
              <a:rPr lang="uk-UA" cap="none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3. Етапи соціалізації дитини раннього та дошкільного віку.</a:t>
            </a:r>
          </a:p>
          <a:p>
            <a:r>
              <a:rPr lang="uk-UA" cap="none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 Фактори соціалізації особистості дошкільника. </a:t>
            </a:r>
          </a:p>
          <a:p>
            <a:r>
              <a:rPr lang="uk-UA" cap="none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5. Методи формування соціального досвіду дитини. </a:t>
            </a:r>
          </a:p>
          <a:p>
            <a:endParaRPr lang="uk-UA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467545" y="1851433"/>
            <a:ext cx="7992888" cy="240065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2400" b="1" dirty="0" smtClean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Рекомендована ЛІТЕРАТУРА</a:t>
            </a:r>
            <a:endParaRPr lang="ru-RU" sz="2400" b="1" dirty="0">
              <a:solidFill>
                <a:srgbClr val="17375E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i="1" dirty="0">
                <a:solidFill>
                  <a:srgbClr val="17375E"/>
                </a:solidFill>
                <a:latin typeface="Georgia" pitchFamily="18" charset="0"/>
              </a:rPr>
              <a:t>1. </a:t>
            </a:r>
            <a:r>
              <a:rPr lang="ru-RU" dirty="0" err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Діти</a:t>
            </a:r>
            <a:r>
              <a:rPr lang="ru-RU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соціум</a:t>
            </a:r>
            <a:r>
              <a:rPr lang="ru-RU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соціалізації</a:t>
            </a:r>
            <a:r>
              <a:rPr lang="ru-RU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дошкільного</a:t>
            </a:r>
            <a:r>
              <a:rPr lang="ru-RU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молодшого</a:t>
            </a:r>
            <a:r>
              <a:rPr lang="ru-RU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шкільного</a:t>
            </a:r>
            <a:r>
              <a:rPr lang="ru-RU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віку</a:t>
            </a:r>
            <a:r>
              <a:rPr lang="ru-RU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монографія</a:t>
            </a:r>
            <a:r>
              <a:rPr lang="ru-RU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ru-RU" dirty="0" err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Богуш</a:t>
            </a:r>
            <a:r>
              <a:rPr lang="ru-RU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 А.М., </a:t>
            </a:r>
            <a:r>
              <a:rPr lang="ru-RU" dirty="0" err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Варяниця</a:t>
            </a:r>
            <a:r>
              <a:rPr lang="ru-RU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 Л.О., </a:t>
            </a:r>
            <a:r>
              <a:rPr lang="ru-RU" dirty="0" err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Гавриш</a:t>
            </a:r>
            <a:r>
              <a:rPr lang="ru-RU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 Н.В. та </a:t>
            </a:r>
            <a:r>
              <a:rPr lang="ru-RU" dirty="0" err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.; [за </a:t>
            </a:r>
            <a:r>
              <a:rPr lang="ru-RU" dirty="0" err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заг</a:t>
            </a:r>
            <a:r>
              <a:rPr lang="ru-RU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. Ред. </a:t>
            </a:r>
            <a:r>
              <a:rPr lang="ru-RU" dirty="0" err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Гавриш</a:t>
            </a:r>
            <a:r>
              <a:rPr lang="ru-RU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 Н.В].-Луганськ:Альма-матер,2006.- 368с.</a:t>
            </a:r>
          </a:p>
          <a:p>
            <a:pPr>
              <a:defRPr/>
            </a:pPr>
            <a:r>
              <a:rPr lang="ru-RU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dirty="0" err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Поніманська</a:t>
            </a:r>
            <a:r>
              <a:rPr lang="ru-RU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 Т.І. </a:t>
            </a:r>
            <a:r>
              <a:rPr lang="ru-RU" dirty="0" err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соціальної</a:t>
            </a:r>
            <a:r>
              <a:rPr lang="ru-RU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компетентності</a:t>
            </a:r>
            <a:r>
              <a:rPr lang="ru-RU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/Т.І. </a:t>
            </a:r>
            <a:r>
              <a:rPr lang="ru-RU" dirty="0" err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Поніманська</a:t>
            </a:r>
            <a:r>
              <a:rPr lang="ru-RU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 // Нова </a:t>
            </a:r>
            <a:r>
              <a:rPr lang="ru-RU" dirty="0" err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педагогічна</a:t>
            </a:r>
            <a:r>
              <a:rPr lang="ru-RU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 думка.1998.-№2.-С.14-19</a:t>
            </a:r>
          </a:p>
          <a:p>
            <a:pPr>
              <a:defRPr/>
            </a:pPr>
            <a:r>
              <a:rPr lang="ru-RU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3. Байер О. </a:t>
            </a:r>
            <a:r>
              <a:rPr lang="ru-RU" dirty="0" err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соціальної</a:t>
            </a:r>
            <a:r>
              <a:rPr lang="ru-RU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впевненості</a:t>
            </a:r>
            <a:r>
              <a:rPr lang="ru-RU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.// </a:t>
            </a:r>
            <a:r>
              <a:rPr lang="ru-RU" dirty="0" err="1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Практичний</a:t>
            </a:r>
            <a:r>
              <a:rPr lang="ru-RU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 психолог. Дитячий садок. 2013.- №4.-</a:t>
            </a:r>
            <a:r>
              <a:rPr lang="ru-RU" dirty="0" smtClean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С.45-51</a:t>
            </a:r>
            <a:endParaRPr lang="ru-RU" dirty="0">
              <a:solidFill>
                <a:srgbClr val="17375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  <p:bldP spid="205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785813" y="285750"/>
            <a:ext cx="8072437" cy="537549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Соціалізація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- </a:t>
            </a:r>
            <a:r>
              <a:rPr lang="ru-RU" sz="28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комплексний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процес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засвоєння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індивідом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певних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соціаль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-них ролей і/</a:t>
            </a:r>
            <a:r>
              <a:rPr lang="ru-RU" sz="28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або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інтеграція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до </a:t>
            </a:r>
            <a:r>
              <a:rPr lang="ru-RU" sz="28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певної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соціальної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групи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. </a:t>
            </a:r>
            <a:r>
              <a:rPr lang="ru-RU" sz="28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Соціалізація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i="1" dirty="0" err="1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виступає</a:t>
            </a:r>
            <a:r>
              <a:rPr lang="ru-RU" sz="2800" b="1" i="1" dirty="0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одним </a:t>
            </a:r>
            <a:r>
              <a:rPr lang="ru-RU" sz="28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із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основоположних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i="1" dirty="0" err="1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соціальних</a:t>
            </a:r>
            <a:r>
              <a:rPr lang="ru-RU" sz="2800" b="1" i="1" dirty="0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процесів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, </a:t>
            </a:r>
            <a:r>
              <a:rPr lang="ru-RU" sz="28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що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забезпечує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i="1" dirty="0" err="1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існування</a:t>
            </a:r>
            <a:r>
              <a:rPr lang="ru-RU" sz="2800" b="1" i="1" dirty="0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людини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всередині</a:t>
            </a:r>
            <a:r>
              <a:rPr lang="ru-RU" sz="28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суспільства.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755576" y="0"/>
            <a:ext cx="7715250" cy="57332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altLang="uk-UA" sz="36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  <a:cs typeface="Times New Roman" pitchFamily="18" charset="0"/>
              </a:rPr>
              <a:t>Соціалізація — складний і багатогранний процес, який триває все життя людини, а його основи закладаються в дошкільному дитинстві.</a:t>
            </a:r>
          </a:p>
        </p:txBody>
      </p:sp>
    </p:spTree>
    <p:custDataLst>
      <p:tags r:id="rId1"/>
    </p:custData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с одним скругленным углом 2"/>
          <p:cNvSpPr/>
          <p:nvPr/>
        </p:nvSpPr>
        <p:spPr>
          <a:xfrm>
            <a:off x="428625" y="0"/>
            <a:ext cx="8715375" cy="5805264"/>
          </a:xfrm>
          <a:prstGeom prst="round1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Виховання і навчання (у вузькому сенсі) – це спеціально організована діяльність з метою передачі  соціального досвіду дитині і формування у неї певних, соціально бажаних стереотипів поведінки, 				якостей і </a:t>
            </a:r>
            <a:r>
              <a:rPr lang="uk-UA" sz="3200" b="1" i="1" dirty="0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властивостей  </a:t>
            </a:r>
            <a:r>
              <a:rPr lang="uk-UA" sz="32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		особистості.</a:t>
            </a:r>
            <a:endParaRPr lang="ru-RU" dirty="0"/>
          </a:p>
        </p:txBody>
      </p:sp>
    </p:spTree>
    <p:custDataLst>
      <p:tags r:id="rId1"/>
    </p:custData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85875" y="404664"/>
            <a:ext cx="7643813" cy="61206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uk-UA" altLang="uk-UA" sz="24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    </a:t>
            </a:r>
            <a:r>
              <a:rPr lang="uk-UA" altLang="uk-UA" sz="2000" b="1" i="1" u="sng" dirty="0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Соціалізувати </a:t>
            </a:r>
            <a:r>
              <a:rPr lang="uk-UA" altLang="uk-UA" sz="2000" b="1" i="1" u="sng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дошкільника – </a:t>
            </a:r>
            <a:r>
              <a:rPr lang="uk-UA" altLang="uk-UA" sz="2000" b="1" i="1" u="sng" dirty="0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означає</a:t>
            </a:r>
            <a:r>
              <a:rPr lang="uk-UA" altLang="uk-UA" sz="2000" b="1" i="1" dirty="0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:</a:t>
            </a:r>
          </a:p>
          <a:p>
            <a:pPr marL="342900" indent="-342900" algn="just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Tx/>
              <a:buChar char="-"/>
              <a:defRPr/>
            </a:pPr>
            <a:r>
              <a:rPr lang="uk-UA" altLang="uk-UA" sz="2000" i="1" dirty="0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збагатити індивідуальний </a:t>
            </a:r>
            <a:r>
              <a:rPr lang="uk-UA" altLang="uk-UA" sz="2000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досвід позитивними </a:t>
            </a:r>
            <a:r>
              <a:rPr lang="uk-UA" altLang="uk-UA" sz="2000" i="1" dirty="0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враженнями </a:t>
            </a:r>
            <a:r>
              <a:rPr lang="uk-UA" altLang="uk-UA" sz="2000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від спільної з іншими життєдіяльності; </a:t>
            </a:r>
            <a:endParaRPr lang="uk-UA" altLang="uk-UA" sz="2000" i="1" dirty="0" smtClean="0">
              <a:solidFill>
                <a:schemeClr val="bg2">
                  <a:lumMod val="75000"/>
                </a:schemeClr>
              </a:solidFill>
              <a:latin typeface="Georgia" pitchFamily="18" charset="0"/>
              <a:ea typeface="Calibri" pitchFamily="34" charset="0"/>
              <a:cs typeface="Times New Roman" pitchFamily="18" charset="0"/>
            </a:endParaRPr>
          </a:p>
          <a:p>
            <a:pPr marL="342900" indent="-342900" algn="just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Tx/>
              <a:buChar char="-"/>
              <a:defRPr/>
            </a:pPr>
            <a:r>
              <a:rPr lang="uk-UA" altLang="uk-UA" sz="2000" i="1" dirty="0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розвинути соціальні </a:t>
            </a:r>
            <a:r>
              <a:rPr lang="uk-UA" altLang="uk-UA" sz="2000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потреби; </a:t>
            </a:r>
            <a:endParaRPr lang="uk-UA" altLang="uk-UA" sz="2000" i="1" dirty="0" smtClean="0">
              <a:solidFill>
                <a:schemeClr val="bg2">
                  <a:lumMod val="75000"/>
                </a:schemeClr>
              </a:solidFill>
              <a:latin typeface="Georgia" pitchFamily="18" charset="0"/>
              <a:ea typeface="Calibri" pitchFamily="34" charset="0"/>
              <a:cs typeface="Times New Roman" pitchFamily="18" charset="0"/>
            </a:endParaRPr>
          </a:p>
          <a:p>
            <a:pPr marL="342900" indent="-342900" algn="just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Tx/>
              <a:buChar char="-"/>
              <a:defRPr/>
            </a:pPr>
            <a:r>
              <a:rPr lang="uk-UA" altLang="uk-UA" sz="2000" i="1" dirty="0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сформувати </a:t>
            </a:r>
            <a:r>
              <a:rPr lang="uk-UA" altLang="uk-UA" sz="2000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соціальні вміння та навички; </a:t>
            </a:r>
            <a:endParaRPr lang="uk-UA" altLang="uk-UA" sz="2000" i="1" dirty="0" smtClean="0">
              <a:solidFill>
                <a:schemeClr val="bg2">
                  <a:lumMod val="75000"/>
                </a:schemeClr>
              </a:solidFill>
              <a:latin typeface="Georgia" pitchFamily="18" charset="0"/>
              <a:ea typeface="Calibri" pitchFamily="34" charset="0"/>
              <a:cs typeface="Times New Roman" pitchFamily="18" charset="0"/>
            </a:endParaRPr>
          </a:p>
          <a:p>
            <a:pPr marL="342900" indent="-342900" algn="just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Tx/>
              <a:buChar char="-"/>
              <a:defRPr/>
            </a:pPr>
            <a:r>
              <a:rPr lang="uk-UA" altLang="uk-UA" sz="2000" i="1" dirty="0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сформувати </a:t>
            </a:r>
            <a:r>
              <a:rPr lang="uk-UA" altLang="uk-UA" sz="2000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готовність допомагати іншому та здатність брати думки іншого до уваги; </a:t>
            </a:r>
            <a:endParaRPr lang="uk-UA" altLang="uk-UA" sz="2000" i="1" dirty="0" smtClean="0">
              <a:solidFill>
                <a:schemeClr val="bg2">
                  <a:lumMod val="75000"/>
                </a:schemeClr>
              </a:solidFill>
              <a:latin typeface="Georgia" pitchFamily="18" charset="0"/>
              <a:ea typeface="Calibri" pitchFamily="34" charset="0"/>
              <a:cs typeface="Times New Roman" pitchFamily="18" charset="0"/>
            </a:endParaRPr>
          </a:p>
          <a:p>
            <a:pPr marL="342900" indent="-342900" algn="just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Tx/>
              <a:buChar char="-"/>
              <a:defRPr/>
            </a:pPr>
            <a:r>
              <a:rPr lang="uk-UA" altLang="uk-UA" sz="2000" i="1" dirty="0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учити </a:t>
            </a:r>
            <a:r>
              <a:rPr lang="uk-UA" altLang="uk-UA" sz="2000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працювати в команді, </a:t>
            </a:r>
            <a:r>
              <a:rPr lang="uk-UA" altLang="uk-UA" sz="2000" i="1" dirty="0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домовлятися, </a:t>
            </a:r>
            <a:r>
              <a:rPr lang="uk-UA" altLang="uk-UA" sz="2000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узгоджувати свою </a:t>
            </a:r>
            <a:r>
              <a:rPr lang="uk-UA" altLang="uk-UA" sz="2000" i="1" dirty="0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позицію</a:t>
            </a:r>
            <a:r>
              <a:rPr lang="uk-UA" altLang="uk-UA" sz="2000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, діставати насолоду від допомоги та </a:t>
            </a:r>
            <a:r>
              <a:rPr lang="uk-UA" altLang="uk-UA" sz="2000" i="1" dirty="0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підтримки </a:t>
            </a:r>
            <a:r>
              <a:rPr lang="uk-UA" altLang="uk-UA" sz="2000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іншої людини у складній </a:t>
            </a:r>
            <a:r>
              <a:rPr lang="uk-UA" altLang="uk-UA" sz="2000" i="1" dirty="0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ситуації</a:t>
            </a:r>
            <a:r>
              <a:rPr lang="uk-UA" altLang="uk-UA" sz="2000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, тобто </a:t>
            </a:r>
            <a:r>
              <a:rPr lang="uk-UA" altLang="uk-UA" sz="2000" i="1" dirty="0" err="1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“</a:t>
            </a:r>
            <a:r>
              <a:rPr lang="uk-UA" altLang="uk-UA" sz="2000" i="1" dirty="0" err="1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жити</a:t>
            </a:r>
            <a:r>
              <a:rPr lang="uk-UA" altLang="uk-UA" sz="2000" i="1" dirty="0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altLang="uk-UA" sz="2000" i="1" dirty="0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з </a:t>
            </a:r>
            <a:r>
              <a:rPr lang="uk-UA" altLang="uk-UA" sz="2000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відкритим </a:t>
            </a:r>
            <a:r>
              <a:rPr lang="uk-UA" altLang="uk-UA" sz="2000" i="1" dirty="0" err="1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серцем”</a:t>
            </a:r>
            <a:r>
              <a:rPr lang="uk-UA" altLang="uk-UA" sz="2000" i="1" dirty="0" smtClean="0">
                <a:solidFill>
                  <a:schemeClr val="bg2">
                    <a:lumMod val="75000"/>
                  </a:schemeClr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uk-UA" altLang="uk-UA" sz="2000" i="1" dirty="0">
              <a:solidFill>
                <a:schemeClr val="bg2">
                  <a:lumMod val="75000"/>
                </a:schemeClr>
              </a:solidFill>
              <a:latin typeface="Georgia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214438" y="142875"/>
            <a:ext cx="7215187" cy="20716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Роль ЗДО у соціалізації дошкільників полягає у наступному:</a:t>
            </a:r>
            <a:endParaRPr lang="ru-RU" sz="3600" b="1" i="1" dirty="0">
              <a:solidFill>
                <a:schemeClr val="bg2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857749" y="3600863"/>
            <a:ext cx="4294099" cy="107156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опануванні</a:t>
            </a:r>
            <a:r>
              <a:rPr lang="ru-RU" sz="20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0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культури</a:t>
            </a:r>
            <a:r>
              <a:rPr lang="ru-RU" sz="20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0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міжособистісних</a:t>
            </a:r>
            <a:r>
              <a:rPr lang="ru-RU" sz="20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0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взаємин</a:t>
            </a:r>
            <a:r>
              <a:rPr lang="ru-RU" sz="20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та </a:t>
            </a:r>
            <a:r>
              <a:rPr lang="ru-RU" sz="20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соціальних</a:t>
            </a:r>
            <a:r>
              <a:rPr lang="ru-RU" sz="20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норм </a:t>
            </a:r>
            <a:r>
              <a:rPr lang="ru-RU" sz="20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і</a:t>
            </a:r>
            <a:r>
              <a:rPr lang="ru-RU" sz="20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ролей;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072062" y="2288381"/>
            <a:ext cx="4071938" cy="112871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становленні</a:t>
            </a:r>
            <a:r>
              <a:rPr lang="ru-RU" sz="20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0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соціального</a:t>
            </a:r>
            <a:r>
              <a:rPr lang="ru-RU" sz="20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0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досвіду</a:t>
            </a:r>
            <a:r>
              <a:rPr lang="ru-RU" sz="20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, </a:t>
            </a:r>
            <a:r>
              <a:rPr lang="ru-RU" sz="20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соціальної</a:t>
            </a:r>
            <a:r>
              <a:rPr lang="ru-RU" sz="20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0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компетентності</a:t>
            </a:r>
            <a:r>
              <a:rPr lang="ru-RU" sz="20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0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дитини</a:t>
            </a:r>
            <a:r>
              <a:rPr lang="ru-RU" sz="20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;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0" y="2317559"/>
            <a:ext cx="4355976" cy="212883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формуванні</a:t>
            </a:r>
            <a:r>
              <a:rPr lang="ru-RU" sz="20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0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певної</a:t>
            </a:r>
            <a:r>
              <a:rPr lang="ru-RU" sz="20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0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моделі</a:t>
            </a:r>
            <a:r>
              <a:rPr lang="ru-RU" sz="20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0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соціальної</a:t>
            </a:r>
            <a:r>
              <a:rPr lang="ru-RU" sz="20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0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поведінки</a:t>
            </a:r>
            <a:r>
              <a:rPr lang="ru-RU" sz="20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, </a:t>
            </a:r>
            <a:r>
              <a:rPr lang="ru-RU" sz="20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здатності</a:t>
            </a:r>
            <a:r>
              <a:rPr lang="ru-RU" sz="20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бути </a:t>
            </a:r>
            <a:r>
              <a:rPr lang="ru-RU" sz="20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адекватним</a:t>
            </a:r>
            <a:r>
              <a:rPr lang="ru-RU" sz="20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  </a:t>
            </a:r>
            <a:r>
              <a:rPr lang="ru-RU" sz="20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ситуації</a:t>
            </a:r>
            <a:r>
              <a:rPr lang="ru-RU" sz="20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, </a:t>
            </a:r>
            <a:r>
              <a:rPr lang="ru-RU" sz="20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вимогам</a:t>
            </a:r>
            <a:r>
              <a:rPr lang="ru-RU" sz="20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та </a:t>
            </a:r>
            <a:r>
              <a:rPr lang="ru-RU" sz="20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очікуванням</a:t>
            </a:r>
            <a:r>
              <a:rPr lang="ru-RU" sz="20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авторитетного </a:t>
            </a:r>
            <a:r>
              <a:rPr lang="ru-RU" sz="20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дорослого</a:t>
            </a:r>
            <a:r>
              <a:rPr lang="ru-RU" sz="20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i="1" dirty="0">
              <a:solidFill>
                <a:schemeClr val="bg2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72062" y="5063363"/>
            <a:ext cx="4071938" cy="99536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забезпеченні</a:t>
            </a:r>
            <a:r>
              <a:rPr lang="ru-RU" sz="20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0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емоційного</a:t>
            </a:r>
            <a:r>
              <a:rPr lang="ru-RU" sz="20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0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благополуччя</a:t>
            </a:r>
            <a:r>
              <a:rPr lang="ru-RU" sz="20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0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дитини</a:t>
            </a:r>
            <a:r>
              <a:rPr lang="ru-RU" sz="20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в </a:t>
            </a:r>
            <a:r>
              <a:rPr lang="ru-RU" sz="20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соціальному</a:t>
            </a:r>
            <a:r>
              <a:rPr lang="ru-RU" sz="20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0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середовищі</a:t>
            </a:r>
            <a:r>
              <a:rPr lang="ru-RU" sz="20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;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-13421" y="5040916"/>
            <a:ext cx="4000500" cy="101781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виробленні</a:t>
            </a:r>
            <a:r>
              <a:rPr lang="ru-RU" sz="20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0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психологічних</a:t>
            </a:r>
            <a:r>
              <a:rPr lang="ru-RU" sz="20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0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механізмів</a:t>
            </a:r>
            <a:r>
              <a:rPr lang="ru-RU" sz="20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0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соціальної</a:t>
            </a:r>
            <a:r>
              <a:rPr lang="ru-RU" sz="20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0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поведінки</a:t>
            </a:r>
            <a:r>
              <a:rPr lang="ru-RU" sz="20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.</a:t>
            </a:r>
          </a:p>
        </p:txBody>
      </p:sp>
      <p:sp>
        <p:nvSpPr>
          <p:cNvPr id="24585" name="Rectangle 4"/>
          <p:cNvSpPr>
            <a:spLocks noChangeArrowheads="1"/>
          </p:cNvSpPr>
          <p:nvPr/>
        </p:nvSpPr>
        <p:spPr bwMode="auto">
          <a:xfrm>
            <a:off x="0" y="0"/>
            <a:ext cx="9144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200">
                <a:latin typeface="Calibri" pitchFamily="34" charset="0"/>
                <a:cs typeface="Times New Roman" pitchFamily="18" charset="0"/>
              </a:rPr>
              <a:t>;</a:t>
            </a:r>
            <a:endParaRPr lang="ru-RU"/>
          </a:p>
        </p:txBody>
      </p:sp>
      <p:sp>
        <p:nvSpPr>
          <p:cNvPr id="24586" name="Rectangle 5"/>
          <p:cNvSpPr>
            <a:spLocks noChangeArrowheads="1"/>
          </p:cNvSpPr>
          <p:nvPr/>
        </p:nvSpPr>
        <p:spPr bwMode="auto">
          <a:xfrm flipH="1">
            <a:off x="214313" y="142875"/>
            <a:ext cx="428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200">
                <a:latin typeface="Calibri" pitchFamily="34" charset="0"/>
                <a:cs typeface="Times New Roman" pitchFamily="18" charset="0"/>
              </a:rPr>
              <a:t>;</a:t>
            </a:r>
            <a:endParaRPr lang="ru-RU"/>
          </a:p>
        </p:txBody>
      </p:sp>
      <p:sp>
        <p:nvSpPr>
          <p:cNvPr id="24587" name="Rectangle 8"/>
          <p:cNvSpPr>
            <a:spLocks noChangeArrowheads="1"/>
          </p:cNvSpPr>
          <p:nvPr/>
        </p:nvSpPr>
        <p:spPr bwMode="auto">
          <a:xfrm>
            <a:off x="0" y="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588" name="Rectangle 9"/>
          <p:cNvSpPr>
            <a:spLocks noChangeArrowheads="1"/>
          </p:cNvSpPr>
          <p:nvPr/>
        </p:nvSpPr>
        <p:spPr bwMode="auto">
          <a:xfrm>
            <a:off x="0" y="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0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30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30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500"/>
                            </p:stCondLst>
                            <p:childTnLst>
                              <p:par>
                                <p:cTn id="39" presetID="30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500"/>
                            </p:stCondLst>
                            <p:childTnLst>
                              <p:par>
                                <p:cTn id="49" presetID="30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5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5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9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500"/>
                            </p:stCondLst>
                            <p:childTnLst>
                              <p:par>
                                <p:cTn id="59" presetID="30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6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6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6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8" grpId="0" animBg="1"/>
      <p:bldP spid="8" grpId="1" animBg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642938" y="548680"/>
            <a:ext cx="8001000" cy="554461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Соціальне</a:t>
            </a:r>
            <a:r>
              <a:rPr lang="ru-RU" sz="44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44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пізнання</a:t>
            </a:r>
            <a:r>
              <a:rPr lang="ru-RU" sz="44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44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передбачає</a:t>
            </a:r>
            <a:r>
              <a:rPr lang="ru-RU" sz="44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44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розвиток</a:t>
            </a:r>
            <a:r>
              <a:rPr lang="ru-RU" sz="44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44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соціальної</a:t>
            </a:r>
            <a:r>
              <a:rPr lang="ru-RU" sz="44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44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компетентності</a:t>
            </a:r>
            <a:r>
              <a:rPr lang="ru-RU" sz="44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4400" b="1" i="1" dirty="0" err="1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дитини</a:t>
            </a:r>
            <a:r>
              <a:rPr lang="ru-RU" sz="44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.</a:t>
            </a:r>
          </a:p>
        </p:txBody>
      </p:sp>
    </p:spTree>
    <p:custDataLst>
      <p:tags r:id="rId1"/>
    </p:custData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772816"/>
            <a:ext cx="8286750" cy="255454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Соціальна компетентність - </a:t>
            </a:r>
            <a:r>
              <a:rPr lang="uk-UA" sz="3200" i="1" dirty="0">
                <a:solidFill>
                  <a:schemeClr val="bg2">
                    <a:lumMod val="75000"/>
                  </a:schemeClr>
                </a:solidFill>
                <a:latin typeface="Georgia" pitchFamily="18" charset="0"/>
              </a:rPr>
              <a:t>здатність особистості продуктивно співпрацювати з різними партнерами у групі та команді, виконувати різні ролі та функції у колективі.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"/>
</p:tagLst>
</file>

<file path=ppt/theme/theme1.xml><?xml version="1.0" encoding="utf-8"?>
<a:theme xmlns:a="http://schemas.openxmlformats.org/drawingml/2006/main" name="Droplet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1627</TotalTime>
  <Words>659</Words>
  <Application>Microsoft Office PowerPoint</Application>
  <PresentationFormat>Экран (4:3)</PresentationFormat>
  <Paragraphs>70</Paragraphs>
  <Slides>20</Slides>
  <Notes>3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Droplet</vt:lpstr>
      <vt:lpstr>Слайд 1</vt:lpstr>
      <vt:lpstr>План лекції: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 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хр</dc:creator>
  <cp:lastModifiedBy>Алена</cp:lastModifiedBy>
  <cp:revision>185</cp:revision>
  <dcterms:created xsi:type="dcterms:W3CDTF">2019-02-19T16:14:05Z</dcterms:created>
  <dcterms:modified xsi:type="dcterms:W3CDTF">2023-09-13T05:44:27Z</dcterms:modified>
</cp:coreProperties>
</file>