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7" r:id="rId3"/>
    <p:sldId id="259" r:id="rId4"/>
    <p:sldId id="260" r:id="rId5"/>
    <p:sldId id="263" r:id="rId6"/>
    <p:sldId id="265" r:id="rId7"/>
    <p:sldId id="264" r:id="rId8"/>
    <p:sldId id="267" r:id="rId9"/>
    <p:sldId id="266" r:id="rId10"/>
    <p:sldId id="275" r:id="rId11"/>
    <p:sldId id="268" r:id="rId12"/>
    <p:sldId id="269" r:id="rId13"/>
    <p:sldId id="272" r:id="rId14"/>
    <p:sldId id="271" r:id="rId15"/>
    <p:sldId id="276" r:id="rId16"/>
    <p:sldId id="277" r:id="rId17"/>
    <p:sldId id="278" r:id="rId18"/>
    <p:sldId id="279" r:id="rId19"/>
    <p:sldId id="280" r:id="rId20"/>
    <p:sldId id="281" r:id="rId21"/>
    <p:sldId id="282" r:id="rId22"/>
    <p:sldId id="285" r:id="rId23"/>
    <p:sldId id="283" r:id="rId24"/>
    <p:sldId id="284" r:id="rId25"/>
    <p:sldId id="28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48" autoAdjust="0"/>
  </p:normalViewPr>
  <p:slideViewPr>
    <p:cSldViewPr>
      <p:cViewPr>
        <p:scale>
          <a:sx n="49" d="100"/>
          <a:sy n="49" d="100"/>
        </p:scale>
        <p:origin x="-18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8C773A-D908-463D-9D0E-6D81619552CD}" type="datetimeFigureOut">
              <a:rPr lang="ru-RU" smtClean="0"/>
              <a:pPr/>
              <a:t>20.09.2023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5EA71-959E-4DFB-810F-9805B730685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9fafcea4f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b9fafcea4f_2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9fafcea4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b9fafcea4f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b9fafcea4f_2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b9fafcea4f_2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9fafcea4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b9fafcea4f_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b9fafcea4f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b9fafcea4f_2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b9fafcea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b9fafcea4f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9fafcea4f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b9fafcea4f_2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b9fafcea4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b9fafcea4f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9fafcea4f_2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b9fafcea4f_2_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b9fafcea4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b9fafcea4f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b9fafcea4f_2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b9fafcea4f_2_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692696"/>
            <a:ext cx="7772400" cy="1470025"/>
          </a:xfrm>
        </p:spPr>
        <p:txBody>
          <a:bodyPr/>
          <a:lstStyle/>
          <a:p>
            <a:pPr algn="ctr"/>
            <a:r>
              <a:rPr lang="ru-RU" b="1" smtClean="0"/>
              <a:t>ЛЕКЦІЯ № 5</a:t>
            </a:r>
            <a:endParaRPr lang="ru-RU" b="1"/>
          </a:p>
        </p:txBody>
      </p:sp>
      <p:sp>
        <p:nvSpPr>
          <p:cNvPr id="3" name="Подзаголовок 2"/>
          <p:cNvSpPr>
            <a:spLocks noGrp="1"/>
          </p:cNvSpPr>
          <p:nvPr>
            <p:ph type="subTitle" idx="1"/>
          </p:nvPr>
        </p:nvSpPr>
        <p:spPr>
          <a:xfrm>
            <a:off x="1187624" y="1988840"/>
            <a:ext cx="6400800" cy="2808312"/>
          </a:xfrm>
        </p:spPr>
        <p:txBody>
          <a:bodyPr>
            <a:noAutofit/>
          </a:bodyPr>
          <a:lstStyle/>
          <a:p>
            <a:pPr algn="ctr"/>
            <a:r>
              <a:rPr lang="ru-RU" sz="4400" b="1" smtClean="0">
                <a:solidFill>
                  <a:schemeClr val="tx2"/>
                </a:solidFill>
              </a:rPr>
              <a:t>Розв’язання задач з генетики. Моногібридне схрещування</a:t>
            </a:r>
            <a:endParaRPr lang="ru-RU" sz="4400" b="1">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04665"/>
            <a:ext cx="8229600" cy="3312368"/>
          </a:xfrm>
        </p:spPr>
        <p:txBody>
          <a:bodyPr/>
          <a:lstStyle/>
          <a:p>
            <a:pPr marL="90488" indent="360363" algn="just">
              <a:buNone/>
            </a:pPr>
            <a:r>
              <a:rPr lang="uk-UA"/>
              <a:t>Виходячи з другого закону Менделя, англійський генетик Уільям Бетсон у 1902 р. сформулював </a:t>
            </a:r>
            <a:r>
              <a:rPr lang="uk-UA" b="1" i="1">
                <a:solidFill>
                  <a:schemeClr val="tx2"/>
                </a:solidFill>
              </a:rPr>
              <a:t>закон чистоти гамет</a:t>
            </a:r>
            <a:r>
              <a:rPr lang="uk-UA"/>
              <a:t>: «кожна із статевих клітин гібридів є чистою щодо однієї з батьківських ознак», тобто містить лише один із алелів даного гена.</a:t>
            </a:r>
            <a:endParaRPr lang="ru-RU"/>
          </a:p>
          <a:p>
            <a:endParaRPr lang="ru-RU"/>
          </a:p>
        </p:txBody>
      </p:sp>
      <p:pic>
        <p:nvPicPr>
          <p:cNvPr id="4" name="Google Shape;132;p25"/>
          <p:cNvPicPr preferRelativeResize="0"/>
          <p:nvPr/>
        </p:nvPicPr>
        <p:blipFill rotWithShape="1">
          <a:blip r:embed="rId2" cstate="print">
            <a:alphaModFix/>
          </a:blip>
          <a:srcRect l="10238" t="9795" r="7123" b="4434"/>
          <a:stretch/>
        </p:blipFill>
        <p:spPr>
          <a:xfrm>
            <a:off x="1763688" y="4005064"/>
            <a:ext cx="5040560" cy="26346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251520" y="361666"/>
            <a:ext cx="4320480" cy="5659622"/>
          </a:xfrm>
          <a:prstGeom prst="rect">
            <a:avLst/>
          </a:prstGeom>
          <a:noFill/>
          <a:ln>
            <a:noFill/>
          </a:ln>
        </p:spPr>
        <p:txBody>
          <a:bodyPr spcFirstLastPara="1" wrap="square" lIns="68575" tIns="34275" rIns="68575" bIns="34275" anchor="ctr" anchorCtr="0">
            <a:noAutofit/>
          </a:bodyPr>
          <a:lstStyle/>
          <a:p>
            <a:pPr marL="0" lvl="0" indent="0" algn="just" rtl="0">
              <a:lnSpc>
                <a:spcPct val="90000"/>
              </a:lnSpc>
              <a:spcBef>
                <a:spcPts val="0"/>
              </a:spcBef>
              <a:spcAft>
                <a:spcPts val="0"/>
              </a:spcAft>
              <a:buClr>
                <a:schemeClr val="lt1"/>
              </a:buClr>
              <a:buSzPts val="3000"/>
              <a:buFont typeface="Comic Sans MS"/>
              <a:buNone/>
            </a:pPr>
            <a:r>
              <a:rPr lang="uk" sz="3000" b="1" i="0" u="none">
                <a:solidFill>
                  <a:srgbClr val="B45F06"/>
                </a:solidFill>
                <a:latin typeface="Comic Sans MS"/>
                <a:ea typeface="Comic Sans MS"/>
                <a:cs typeface="Comic Sans MS"/>
                <a:sym typeface="Comic Sans MS"/>
              </a:rPr>
              <a:t>   </a:t>
            </a:r>
            <a:r>
              <a:rPr lang="uk" sz="3000" b="1">
                <a:solidFill>
                  <a:srgbClr val="B45F06"/>
                </a:solidFill>
                <a:latin typeface="Comic Sans MS"/>
                <a:ea typeface="Comic Sans MS"/>
                <a:cs typeface="Comic Sans MS"/>
                <a:sym typeface="Comic Sans MS"/>
              </a:rPr>
              <a:t>Ди</a:t>
            </a:r>
            <a:r>
              <a:rPr lang="uk" sz="3000" b="1" i="0" u="none">
                <a:solidFill>
                  <a:srgbClr val="B45F06"/>
                </a:solidFill>
                <a:latin typeface="Comic Sans MS"/>
                <a:ea typeface="Comic Sans MS"/>
                <a:cs typeface="Comic Sans MS"/>
                <a:sym typeface="Comic Sans MS"/>
              </a:rPr>
              <a:t>гібридне схрещування </a:t>
            </a:r>
            <a:r>
              <a:rPr lang="uk" sz="3000" b="1" i="0" u="none">
                <a:solidFill>
                  <a:schemeClr val="tx2"/>
                </a:solidFill>
                <a:latin typeface="Comic Sans MS"/>
                <a:ea typeface="Comic Sans MS"/>
                <a:cs typeface="Comic Sans MS"/>
                <a:sym typeface="Comic Sans MS"/>
              </a:rPr>
              <a:t> </a:t>
            </a:r>
            <a:r>
              <a:rPr lang="uk" sz="3000" i="0" u="none">
                <a:solidFill>
                  <a:schemeClr val="tx2"/>
                </a:solidFill>
                <a:latin typeface="Comic Sans MS"/>
                <a:ea typeface="Comic Sans MS"/>
                <a:cs typeface="Comic Sans MS"/>
                <a:sym typeface="Comic Sans MS"/>
              </a:rPr>
              <a:t>- </a:t>
            </a:r>
            <a:br>
              <a:rPr lang="uk" sz="3000" i="0" u="none">
                <a:solidFill>
                  <a:schemeClr val="tx2"/>
                </a:solidFill>
                <a:latin typeface="Comic Sans MS"/>
                <a:ea typeface="Comic Sans MS"/>
                <a:cs typeface="Comic Sans MS"/>
                <a:sym typeface="Comic Sans MS"/>
              </a:rPr>
            </a:br>
            <a:r>
              <a:rPr lang="uk" sz="3000" i="0" u="none">
                <a:solidFill>
                  <a:schemeClr val="tx2"/>
                </a:solidFill>
                <a:latin typeface="Comic Sans MS"/>
                <a:ea typeface="Comic Sans MS"/>
                <a:cs typeface="Comic Sans MS"/>
                <a:sym typeface="Comic Sans MS"/>
              </a:rPr>
              <a:t>це схрещування особин, які відрізняються за </a:t>
            </a:r>
            <a:r>
              <a:rPr lang="uk" sz="3000">
                <a:solidFill>
                  <a:schemeClr val="tx2"/>
                </a:solidFill>
                <a:latin typeface="Comic Sans MS"/>
                <a:ea typeface="Comic Sans MS"/>
                <a:cs typeface="Comic Sans MS"/>
                <a:sym typeface="Comic Sans MS"/>
              </a:rPr>
              <a:t>двома </a:t>
            </a:r>
            <a:r>
              <a:rPr lang="uk" sz="3000" i="0" u="none">
                <a:solidFill>
                  <a:schemeClr val="tx2"/>
                </a:solidFill>
                <a:latin typeface="Comic Sans MS"/>
                <a:ea typeface="Comic Sans MS"/>
                <a:cs typeface="Comic Sans MS"/>
                <a:sym typeface="Comic Sans MS"/>
              </a:rPr>
              <a:t>пар</a:t>
            </a:r>
            <a:r>
              <a:rPr lang="uk" sz="3000">
                <a:solidFill>
                  <a:schemeClr val="tx2"/>
                </a:solidFill>
                <a:latin typeface="Comic Sans MS"/>
                <a:ea typeface="Comic Sans MS"/>
                <a:cs typeface="Comic Sans MS"/>
                <a:sym typeface="Comic Sans MS"/>
              </a:rPr>
              <a:t>ами</a:t>
            </a:r>
            <a:r>
              <a:rPr lang="uk" sz="3000" i="0" u="none">
                <a:solidFill>
                  <a:schemeClr val="tx2"/>
                </a:solidFill>
                <a:latin typeface="Comic Sans MS"/>
                <a:ea typeface="Comic Sans MS"/>
                <a:cs typeface="Comic Sans MS"/>
                <a:sym typeface="Comic Sans MS"/>
              </a:rPr>
              <a:t> альтернативних проявів ознак.</a:t>
            </a:r>
            <a:endParaRPr sz="1100">
              <a:solidFill>
                <a:schemeClr val="tx2"/>
              </a:solidFill>
              <a:latin typeface="Comic Sans MS"/>
              <a:ea typeface="Comic Sans MS"/>
              <a:cs typeface="Comic Sans MS"/>
              <a:sym typeface="Comic Sans MS"/>
            </a:endParaRPr>
          </a:p>
        </p:txBody>
      </p:sp>
      <p:pic>
        <p:nvPicPr>
          <p:cNvPr id="220" name="Google Shape;220;p34"/>
          <p:cNvPicPr preferRelativeResize="0"/>
          <p:nvPr/>
        </p:nvPicPr>
        <p:blipFill rotWithShape="1">
          <a:blip r:embed="rId3" cstate="print">
            <a:alphaModFix/>
          </a:blip>
          <a:srcRect l="11000" t="45190" r="8587"/>
          <a:stretch/>
        </p:blipFill>
        <p:spPr>
          <a:xfrm>
            <a:off x="4644008" y="620689"/>
            <a:ext cx="4388668" cy="56435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472678" y="852487"/>
            <a:ext cx="8096250" cy="132556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300"/>
              <a:buFont typeface="Comic Sans MS"/>
              <a:buNone/>
            </a:pPr>
            <a:r>
              <a:rPr lang="uk" sz="3300" b="1" i="0" u="none">
                <a:solidFill>
                  <a:schemeClr val="lt1"/>
                </a:solidFill>
                <a:latin typeface="Comic Sans MS"/>
                <a:ea typeface="Comic Sans MS"/>
                <a:cs typeface="Comic Sans MS"/>
                <a:sym typeface="Comic Sans MS"/>
              </a:rPr>
              <a:t>   </a:t>
            </a:r>
            <a:endParaRPr sz="1100"/>
          </a:p>
        </p:txBody>
      </p:sp>
      <p:sp>
        <p:nvSpPr>
          <p:cNvPr id="226" name="Google Shape;226;p35"/>
          <p:cNvSpPr txBox="1">
            <a:spLocks noGrp="1"/>
          </p:cNvSpPr>
          <p:nvPr>
            <p:ph type="body" idx="1"/>
          </p:nvPr>
        </p:nvSpPr>
        <p:spPr>
          <a:xfrm>
            <a:off x="392907" y="292101"/>
            <a:ext cx="2471737" cy="2827337"/>
          </a:xfrm>
          <a:prstGeom prst="rect">
            <a:avLst/>
          </a:prstGeom>
          <a:noFill/>
          <a:ln>
            <a:noFill/>
          </a:ln>
        </p:spPr>
        <p:txBody>
          <a:bodyPr spcFirstLastPara="1" wrap="square" lIns="68575" tIns="34275" rIns="68575" bIns="34275" anchor="t" anchorCtr="0">
            <a:noAutofit/>
          </a:bodyPr>
          <a:lstStyle/>
          <a:p>
            <a:pPr marL="0" marR="0" lvl="0" indent="0" algn="l" rtl="0">
              <a:lnSpc>
                <a:spcPct val="80000"/>
              </a:lnSpc>
              <a:spcBef>
                <a:spcPts val="0"/>
              </a:spcBef>
              <a:spcAft>
                <a:spcPts val="0"/>
              </a:spcAft>
              <a:buClr>
                <a:schemeClr val="lt1"/>
              </a:buClr>
              <a:buSzPts val="1800"/>
              <a:buFont typeface="Arial"/>
              <a:buNone/>
            </a:pPr>
            <a:r>
              <a:rPr lang="uk" sz="1800" b="0" i="0" u="none" strike="noStrike" cap="none">
                <a:solidFill>
                  <a:srgbClr val="BF9000"/>
                </a:solidFill>
                <a:latin typeface="Comic Sans MS"/>
                <a:ea typeface="Comic Sans MS"/>
                <a:cs typeface="Comic Sans MS"/>
                <a:sym typeface="Comic Sans MS"/>
              </a:rPr>
              <a:t>А </a:t>
            </a:r>
            <a:r>
              <a:rPr lang="uk" sz="1800" b="0" i="0" u="none" strike="noStrike" cap="none">
                <a:solidFill>
                  <a:schemeClr val="tx2"/>
                </a:solidFill>
                <a:latin typeface="Comic Sans MS"/>
                <a:ea typeface="Comic Sans MS"/>
                <a:cs typeface="Comic Sans MS"/>
                <a:sym typeface="Comic Sans MS"/>
              </a:rPr>
              <a:t>– ген жовтого кольору насінин</a:t>
            </a:r>
            <a:endParaRPr sz="1100">
              <a:solidFill>
                <a:schemeClr val="tx2"/>
              </a:solidFill>
            </a:endParaRPr>
          </a:p>
          <a:p>
            <a:pPr marL="0" marR="0" lvl="0" indent="0" algn="l" rtl="0">
              <a:lnSpc>
                <a:spcPct val="80000"/>
              </a:lnSpc>
              <a:spcBef>
                <a:spcPts val="800"/>
              </a:spcBef>
              <a:spcAft>
                <a:spcPts val="0"/>
              </a:spcAft>
              <a:buClr>
                <a:schemeClr val="lt1"/>
              </a:buClr>
              <a:buSzPts val="1800"/>
              <a:buFont typeface="Arial"/>
              <a:buNone/>
            </a:pPr>
            <a:r>
              <a:rPr lang="uk" sz="1800" b="0" i="0" u="none" strike="noStrike" cap="none">
                <a:solidFill>
                  <a:srgbClr val="BF9000"/>
                </a:solidFill>
                <a:latin typeface="Comic Sans MS"/>
                <a:ea typeface="Comic Sans MS"/>
                <a:cs typeface="Comic Sans MS"/>
                <a:sym typeface="Comic Sans MS"/>
              </a:rPr>
              <a:t>а </a:t>
            </a:r>
            <a:r>
              <a:rPr lang="uk" sz="1800" b="0" i="0" u="none" strike="noStrike" cap="none">
                <a:solidFill>
                  <a:schemeClr val="tx2"/>
                </a:solidFill>
                <a:latin typeface="Comic Sans MS"/>
                <a:ea typeface="Comic Sans MS"/>
                <a:cs typeface="Comic Sans MS"/>
                <a:sym typeface="Comic Sans MS"/>
              </a:rPr>
              <a:t>– ген зеленого кольору насінин</a:t>
            </a:r>
            <a:endParaRPr sz="1100">
              <a:solidFill>
                <a:schemeClr val="tx2"/>
              </a:solidFill>
            </a:endParaRPr>
          </a:p>
          <a:p>
            <a:pPr marL="0" marR="0" lvl="0" indent="0" algn="l" rtl="0">
              <a:lnSpc>
                <a:spcPct val="80000"/>
              </a:lnSpc>
              <a:spcBef>
                <a:spcPts val="800"/>
              </a:spcBef>
              <a:spcAft>
                <a:spcPts val="0"/>
              </a:spcAft>
              <a:buClr>
                <a:schemeClr val="lt1"/>
              </a:buClr>
              <a:buSzPts val="1800"/>
              <a:buFont typeface="Arial"/>
              <a:buNone/>
            </a:pPr>
            <a:r>
              <a:rPr lang="uk" sz="1800" b="0" i="0" u="none" strike="noStrike" cap="none">
                <a:solidFill>
                  <a:srgbClr val="BF9000"/>
                </a:solidFill>
                <a:latin typeface="Comic Sans MS"/>
                <a:ea typeface="Comic Sans MS"/>
                <a:cs typeface="Comic Sans MS"/>
                <a:sym typeface="Comic Sans MS"/>
              </a:rPr>
              <a:t>В </a:t>
            </a:r>
            <a:r>
              <a:rPr lang="uk" sz="1800" b="0" i="0" u="none" strike="noStrike" cap="none">
                <a:solidFill>
                  <a:schemeClr val="tx2"/>
                </a:solidFill>
                <a:latin typeface="Comic Sans MS"/>
                <a:ea typeface="Comic Sans MS"/>
                <a:cs typeface="Comic Sans MS"/>
                <a:sym typeface="Comic Sans MS"/>
              </a:rPr>
              <a:t>– ген гладенької форми насінини</a:t>
            </a:r>
            <a:endParaRPr sz="1100">
              <a:solidFill>
                <a:schemeClr val="tx2"/>
              </a:solidFill>
            </a:endParaRPr>
          </a:p>
          <a:p>
            <a:pPr marL="0" marR="0" lvl="0" indent="0" algn="l" rtl="0">
              <a:lnSpc>
                <a:spcPct val="80000"/>
              </a:lnSpc>
              <a:spcBef>
                <a:spcPts val="800"/>
              </a:spcBef>
              <a:spcAft>
                <a:spcPts val="0"/>
              </a:spcAft>
              <a:buClr>
                <a:schemeClr val="lt1"/>
              </a:buClr>
              <a:buSzPts val="1800"/>
              <a:buFont typeface="Arial"/>
              <a:buNone/>
            </a:pPr>
            <a:r>
              <a:rPr lang="uk" sz="1800" b="0" i="0" u="none" strike="noStrike" cap="none">
                <a:solidFill>
                  <a:srgbClr val="BF9000"/>
                </a:solidFill>
                <a:latin typeface="Comic Sans MS"/>
                <a:ea typeface="Comic Sans MS"/>
                <a:cs typeface="Comic Sans MS"/>
                <a:sym typeface="Comic Sans MS"/>
              </a:rPr>
              <a:t>B </a:t>
            </a:r>
            <a:r>
              <a:rPr lang="uk" sz="1800" b="0" i="0" u="none" strike="noStrike" cap="none">
                <a:solidFill>
                  <a:schemeClr val="tx2"/>
                </a:solidFill>
                <a:latin typeface="Comic Sans MS"/>
                <a:ea typeface="Comic Sans MS"/>
                <a:cs typeface="Comic Sans MS"/>
                <a:sym typeface="Comic Sans MS"/>
              </a:rPr>
              <a:t>– ген зморшкуватої форми насінини</a:t>
            </a:r>
            <a:endParaRPr sz="1100">
              <a:solidFill>
                <a:schemeClr val="tx2"/>
              </a:solidFill>
            </a:endParaRPr>
          </a:p>
        </p:txBody>
      </p:sp>
      <p:sp>
        <p:nvSpPr>
          <p:cNvPr id="227" name="Google Shape;227;p35"/>
          <p:cNvSpPr txBox="1"/>
          <p:nvPr/>
        </p:nvSpPr>
        <p:spPr>
          <a:xfrm>
            <a:off x="3330178" y="548680"/>
            <a:ext cx="5056584" cy="446449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1"/>
              </a:buClr>
              <a:buSzPts val="2700"/>
              <a:buFont typeface="Comic Sans MS"/>
              <a:buNone/>
            </a:pPr>
            <a:r>
              <a:rPr lang="uk" sz="2700" b="0" i="0" u="none">
                <a:solidFill>
                  <a:srgbClr val="BF9000"/>
                </a:solidFill>
                <a:latin typeface="Comic Sans MS"/>
                <a:ea typeface="Comic Sans MS"/>
                <a:cs typeface="Comic Sans MS"/>
                <a:sym typeface="Comic Sans MS"/>
              </a:rPr>
              <a:t>Р  о </a:t>
            </a:r>
            <a:r>
              <a:rPr lang="uk" sz="4100" b="0" i="0" u="none">
                <a:solidFill>
                  <a:srgbClr val="BF9000"/>
                </a:solidFill>
                <a:latin typeface="Comic Sans MS"/>
                <a:ea typeface="Comic Sans MS"/>
                <a:cs typeface="Comic Sans MS"/>
                <a:sym typeface="Comic Sans MS"/>
              </a:rPr>
              <a:t>ААВВ</a:t>
            </a:r>
            <a:r>
              <a:rPr lang="uk" sz="2700" b="0" i="0" u="none">
                <a:solidFill>
                  <a:srgbClr val="BF9000"/>
                </a:solidFill>
                <a:latin typeface="Comic Sans MS"/>
                <a:ea typeface="Comic Sans MS"/>
                <a:cs typeface="Comic Sans MS"/>
                <a:sym typeface="Comic Sans MS"/>
              </a:rPr>
              <a:t>    х     о  </a:t>
            </a:r>
            <a:r>
              <a:rPr lang="uk" sz="4100" b="0" i="0" u="none">
                <a:solidFill>
                  <a:srgbClr val="BF9000"/>
                </a:solidFill>
                <a:latin typeface="Comic Sans MS"/>
                <a:ea typeface="Comic Sans MS"/>
                <a:cs typeface="Comic Sans MS"/>
                <a:sym typeface="Comic Sans MS"/>
              </a:rPr>
              <a:t>ааbb</a:t>
            </a:r>
            <a:endParaRPr sz="1100">
              <a:solidFill>
                <a:srgbClr val="BF9000"/>
              </a:solidFill>
            </a:endParaRPr>
          </a:p>
          <a:p>
            <a:pPr marL="0" marR="0" lvl="0" indent="0" algn="l" rtl="0">
              <a:lnSpc>
                <a:spcPct val="100000"/>
              </a:lnSpc>
              <a:spcBef>
                <a:spcPts val="0"/>
              </a:spcBef>
              <a:spcAft>
                <a:spcPts val="0"/>
              </a:spcAft>
              <a:buClr>
                <a:schemeClr val="dk1"/>
              </a:buClr>
              <a:buSzPts val="2700"/>
              <a:buFont typeface="Calibri"/>
              <a:buNone/>
            </a:pPr>
            <a:endParaRPr sz="2700" b="0" i="0" u="none">
              <a:solidFill>
                <a:srgbClr val="BF9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700"/>
              <a:buFont typeface="Calibri"/>
              <a:buNone/>
            </a:pPr>
            <a:endParaRPr sz="2700" b="0" i="0" u="none">
              <a:solidFill>
                <a:srgbClr val="BF9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700"/>
              <a:buFont typeface="Comic Sans MS"/>
              <a:buNone/>
            </a:pPr>
            <a:r>
              <a:rPr lang="uk" sz="2700" b="0" i="0" u="none">
                <a:solidFill>
                  <a:srgbClr val="BF9000"/>
                </a:solidFill>
                <a:latin typeface="Comic Sans MS"/>
                <a:ea typeface="Comic Sans MS"/>
                <a:cs typeface="Comic Sans MS"/>
                <a:sym typeface="Comic Sans MS"/>
              </a:rPr>
              <a:t>G          АВ                      аb    </a:t>
            </a:r>
            <a:endParaRPr sz="1100">
              <a:solidFill>
                <a:srgbClr val="BF9000"/>
              </a:solidFill>
            </a:endParaRPr>
          </a:p>
          <a:p>
            <a:pPr marL="0" marR="0" lvl="0" indent="0" algn="l" rtl="0">
              <a:lnSpc>
                <a:spcPct val="100000"/>
              </a:lnSpc>
              <a:spcBef>
                <a:spcPts val="0"/>
              </a:spcBef>
              <a:spcAft>
                <a:spcPts val="0"/>
              </a:spcAft>
              <a:buClr>
                <a:schemeClr val="dk1"/>
              </a:buClr>
              <a:buSzPts val="2700"/>
              <a:buFont typeface="Calibri"/>
              <a:buNone/>
            </a:pPr>
            <a:endParaRPr sz="2700" b="0" i="0" u="none">
              <a:solidFill>
                <a:srgbClr val="BF9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700"/>
              <a:buFont typeface="Comic Sans MS"/>
              <a:buNone/>
            </a:pPr>
            <a:r>
              <a:rPr lang="uk" sz="2700" b="0" i="0" u="none">
                <a:solidFill>
                  <a:srgbClr val="BF9000"/>
                </a:solidFill>
                <a:latin typeface="Comic Sans MS"/>
                <a:ea typeface="Comic Sans MS"/>
                <a:cs typeface="Comic Sans MS"/>
                <a:sym typeface="Comic Sans MS"/>
              </a:rPr>
              <a:t>F                  </a:t>
            </a:r>
            <a:r>
              <a:rPr lang="uk" sz="4100" b="0" i="0" u="none">
                <a:solidFill>
                  <a:srgbClr val="BF9000"/>
                </a:solidFill>
                <a:latin typeface="Comic Sans MS"/>
                <a:ea typeface="Comic Sans MS"/>
                <a:cs typeface="Comic Sans MS"/>
                <a:sym typeface="Comic Sans MS"/>
              </a:rPr>
              <a:t>AaВb</a:t>
            </a:r>
            <a:r>
              <a:rPr lang="uk" sz="2700" b="0" i="0" u="none">
                <a:solidFill>
                  <a:srgbClr val="BF9000"/>
                </a:solidFill>
                <a:latin typeface="Comic Sans MS"/>
                <a:ea typeface="Comic Sans MS"/>
                <a:cs typeface="Comic Sans MS"/>
                <a:sym typeface="Comic Sans MS"/>
              </a:rPr>
              <a:t>  </a:t>
            </a:r>
            <a:endParaRPr sz="1100">
              <a:solidFill>
                <a:srgbClr val="BF9000"/>
              </a:solidFill>
            </a:endParaRPr>
          </a:p>
        </p:txBody>
      </p:sp>
      <p:cxnSp>
        <p:nvCxnSpPr>
          <p:cNvPr id="228" name="Google Shape;228;p35"/>
          <p:cNvCxnSpPr/>
          <p:nvPr/>
        </p:nvCxnSpPr>
        <p:spPr>
          <a:xfrm flipH="1">
            <a:off x="3869531" y="1020763"/>
            <a:ext cx="4762" cy="266700"/>
          </a:xfrm>
          <a:prstGeom prst="straightConnector1">
            <a:avLst/>
          </a:prstGeom>
          <a:noFill/>
          <a:ln w="38100" cap="flat" cmpd="sng">
            <a:solidFill>
              <a:srgbClr val="BF9000"/>
            </a:solidFill>
            <a:prstDash val="solid"/>
            <a:miter lim="800000"/>
            <a:headEnd type="none" w="med" len="med"/>
            <a:tailEnd type="none" w="med" len="med"/>
          </a:ln>
        </p:spPr>
      </p:cxnSp>
      <p:cxnSp>
        <p:nvCxnSpPr>
          <p:cNvPr id="229" name="Google Shape;229;p35"/>
          <p:cNvCxnSpPr/>
          <p:nvPr/>
        </p:nvCxnSpPr>
        <p:spPr>
          <a:xfrm>
            <a:off x="3806429" y="1154112"/>
            <a:ext cx="135731" cy="0"/>
          </a:xfrm>
          <a:prstGeom prst="straightConnector1">
            <a:avLst/>
          </a:prstGeom>
          <a:noFill/>
          <a:ln w="38100" cap="flat" cmpd="sng">
            <a:solidFill>
              <a:srgbClr val="BF9000"/>
            </a:solidFill>
            <a:prstDash val="solid"/>
            <a:miter lim="800000"/>
            <a:headEnd type="none" w="med" len="med"/>
            <a:tailEnd type="none" w="med" len="med"/>
          </a:ln>
        </p:spPr>
      </p:cxnSp>
      <p:cxnSp>
        <p:nvCxnSpPr>
          <p:cNvPr id="230" name="Google Shape;230;p35"/>
          <p:cNvCxnSpPr/>
          <p:nvPr/>
        </p:nvCxnSpPr>
        <p:spPr>
          <a:xfrm rot="10800000" flipH="1">
            <a:off x="6804248" y="620688"/>
            <a:ext cx="184500" cy="292800"/>
          </a:xfrm>
          <a:prstGeom prst="straightConnector1">
            <a:avLst/>
          </a:prstGeom>
          <a:noFill/>
          <a:ln w="38100" cap="flat" cmpd="sng">
            <a:solidFill>
              <a:srgbClr val="BF9000"/>
            </a:solidFill>
            <a:prstDash val="solid"/>
            <a:miter lim="800000"/>
            <a:headEnd type="none" w="med" len="med"/>
            <a:tailEnd type="triangle" w="med" len="med"/>
          </a:ln>
        </p:spPr>
      </p:cxnSp>
      <p:sp>
        <p:nvSpPr>
          <p:cNvPr id="231" name="Google Shape;231;p35"/>
          <p:cNvSpPr/>
          <p:nvPr/>
        </p:nvSpPr>
        <p:spPr>
          <a:xfrm>
            <a:off x="4572000" y="2420888"/>
            <a:ext cx="626269" cy="823912"/>
          </a:xfrm>
          <a:prstGeom prst="ellipse">
            <a:avLst/>
          </a:prstGeom>
          <a:noFill/>
          <a:ln w="38100" cap="flat" cmpd="sng">
            <a:solidFill>
              <a:srgbClr val="7F6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pic>
        <p:nvPicPr>
          <p:cNvPr id="232" name="Google Shape;232;p35"/>
          <p:cNvPicPr preferRelativeResize="0"/>
          <p:nvPr/>
        </p:nvPicPr>
        <p:blipFill rotWithShape="1">
          <a:blip r:embed="rId3" cstate="print">
            <a:alphaModFix/>
          </a:blip>
          <a:srcRect/>
          <a:stretch/>
        </p:blipFill>
        <p:spPr>
          <a:xfrm>
            <a:off x="4520803" y="1143000"/>
            <a:ext cx="814388" cy="838200"/>
          </a:xfrm>
          <a:prstGeom prst="rect">
            <a:avLst/>
          </a:prstGeom>
          <a:noFill/>
          <a:ln>
            <a:noFill/>
          </a:ln>
        </p:spPr>
      </p:pic>
      <p:pic>
        <p:nvPicPr>
          <p:cNvPr id="233" name="Google Shape;233;p35"/>
          <p:cNvPicPr preferRelativeResize="0"/>
          <p:nvPr/>
        </p:nvPicPr>
        <p:blipFill rotWithShape="1">
          <a:blip r:embed="rId4" cstate="print">
            <a:alphaModFix/>
          </a:blip>
          <a:srcRect/>
          <a:stretch/>
        </p:blipFill>
        <p:spPr>
          <a:xfrm>
            <a:off x="5724128" y="3717032"/>
            <a:ext cx="814387" cy="841375"/>
          </a:xfrm>
          <a:prstGeom prst="rect">
            <a:avLst/>
          </a:prstGeom>
          <a:noFill/>
          <a:ln>
            <a:noFill/>
          </a:ln>
        </p:spPr>
      </p:pic>
      <p:cxnSp>
        <p:nvCxnSpPr>
          <p:cNvPr id="234" name="Google Shape;234;p35"/>
          <p:cNvCxnSpPr/>
          <p:nvPr/>
        </p:nvCxnSpPr>
        <p:spPr>
          <a:xfrm>
            <a:off x="4918472" y="3205162"/>
            <a:ext cx="660797" cy="471487"/>
          </a:xfrm>
          <a:prstGeom prst="straightConnector1">
            <a:avLst/>
          </a:prstGeom>
          <a:noFill/>
          <a:ln w="38100" cap="flat" cmpd="sng">
            <a:solidFill>
              <a:srgbClr val="7F6000"/>
            </a:solidFill>
            <a:prstDash val="solid"/>
            <a:miter lim="800000"/>
            <a:headEnd type="none" w="med" len="med"/>
            <a:tailEnd type="triangle" w="med" len="med"/>
          </a:ln>
        </p:spPr>
      </p:cxnSp>
      <p:cxnSp>
        <p:nvCxnSpPr>
          <p:cNvPr id="235" name="Google Shape;235;p35"/>
          <p:cNvCxnSpPr/>
          <p:nvPr/>
        </p:nvCxnSpPr>
        <p:spPr>
          <a:xfrm flipH="1">
            <a:off x="6646069" y="3122613"/>
            <a:ext cx="606028" cy="479425"/>
          </a:xfrm>
          <a:prstGeom prst="straightConnector1">
            <a:avLst/>
          </a:prstGeom>
          <a:noFill/>
          <a:ln w="38100" cap="flat" cmpd="sng">
            <a:solidFill>
              <a:srgbClr val="7F6000"/>
            </a:solidFill>
            <a:prstDash val="solid"/>
            <a:miter lim="800000"/>
            <a:headEnd type="none" w="med" len="med"/>
            <a:tailEnd type="triangle" w="med" len="med"/>
          </a:ln>
        </p:spPr>
      </p:cxnSp>
      <p:sp>
        <p:nvSpPr>
          <p:cNvPr id="236" name="Google Shape;236;p35"/>
          <p:cNvSpPr txBox="1"/>
          <p:nvPr/>
        </p:nvSpPr>
        <p:spPr>
          <a:xfrm>
            <a:off x="904876" y="5487987"/>
            <a:ext cx="6921103" cy="95408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100"/>
              <a:buFont typeface="Comic Sans MS"/>
              <a:buNone/>
            </a:pPr>
            <a:r>
              <a:rPr lang="uk" sz="2100" b="1" i="0" u="none">
                <a:latin typeface="Comic Sans MS"/>
                <a:ea typeface="Comic Sans MS"/>
                <a:cs typeface="Comic Sans MS"/>
                <a:sym typeface="Comic Sans MS"/>
              </a:rPr>
              <a:t>За генотипом – АаBb – 100%       </a:t>
            </a:r>
            <a:endParaRPr sz="1100"/>
          </a:p>
          <a:p>
            <a:pPr marL="0" marR="0" lvl="0" indent="0" algn="ctr" rtl="0">
              <a:lnSpc>
                <a:spcPct val="100000"/>
              </a:lnSpc>
              <a:spcBef>
                <a:spcPts val="0"/>
              </a:spcBef>
              <a:spcAft>
                <a:spcPts val="0"/>
              </a:spcAft>
              <a:buClr>
                <a:schemeClr val="lt1"/>
              </a:buClr>
              <a:buSzPts val="2100"/>
              <a:buFont typeface="Comic Sans MS"/>
              <a:buNone/>
            </a:pPr>
            <a:r>
              <a:rPr lang="uk" sz="2100" b="1" i="0" u="none">
                <a:latin typeface="Comic Sans MS"/>
                <a:ea typeface="Comic Sans MS"/>
                <a:cs typeface="Comic Sans MS"/>
                <a:sym typeface="Comic Sans MS"/>
              </a:rPr>
              <a:t>За фенотипом  - жовте гладеньке насіння – 100%</a:t>
            </a:r>
            <a:endParaRPr sz="1100"/>
          </a:p>
        </p:txBody>
      </p:sp>
      <p:pic>
        <p:nvPicPr>
          <p:cNvPr id="237" name="Google Shape;237;p35"/>
          <p:cNvPicPr preferRelativeResize="0"/>
          <p:nvPr/>
        </p:nvPicPr>
        <p:blipFill rotWithShape="1">
          <a:blip r:embed="rId5" cstate="print">
            <a:alphaModFix/>
          </a:blip>
          <a:srcRect l="43350" t="61607" r="53660" b="33689"/>
          <a:stretch/>
        </p:blipFill>
        <p:spPr>
          <a:xfrm>
            <a:off x="7129464" y="1130300"/>
            <a:ext cx="765571" cy="714524"/>
          </a:xfrm>
          <a:prstGeom prst="rect">
            <a:avLst/>
          </a:prstGeom>
          <a:noFill/>
          <a:ln>
            <a:noFill/>
          </a:ln>
        </p:spPr>
      </p:pic>
      <p:sp>
        <p:nvSpPr>
          <p:cNvPr id="238" name="Google Shape;238;p35"/>
          <p:cNvSpPr/>
          <p:nvPr/>
        </p:nvSpPr>
        <p:spPr>
          <a:xfrm>
            <a:off x="7236296" y="2492896"/>
            <a:ext cx="626400" cy="824000"/>
          </a:xfrm>
          <a:prstGeom prst="ellipse">
            <a:avLst/>
          </a:prstGeom>
          <a:noFill/>
          <a:ln w="38100" cap="flat" cmpd="sng">
            <a:solidFill>
              <a:srgbClr val="7F6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animEffect transition="in" filter="fade">
                                      <p:cBhvr>
                                        <p:cTn id="7" dur="1000"/>
                                        <p:tgtEl>
                                          <p:spTgt spid="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xEl>
                                              <p:pRg st="1" end="1"/>
                                            </p:txEl>
                                          </p:spTgt>
                                        </p:tgtEl>
                                        <p:attrNameLst>
                                          <p:attrName>style.visibility</p:attrName>
                                        </p:attrNameLst>
                                      </p:cBhvr>
                                      <p:to>
                                        <p:strVal val="visible"/>
                                      </p:to>
                                    </p:set>
                                    <p:animEffect transition="in" filter="fade">
                                      <p:cBhvr>
                                        <p:cTn id="12" dur="1000"/>
                                        <p:tgtEl>
                                          <p:spTgt spid="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6">
                                            <p:txEl>
                                              <p:pRg st="2" end="2"/>
                                            </p:txEl>
                                          </p:spTgt>
                                        </p:tgtEl>
                                        <p:attrNameLst>
                                          <p:attrName>style.visibility</p:attrName>
                                        </p:attrNameLst>
                                      </p:cBhvr>
                                      <p:to>
                                        <p:strVal val="visible"/>
                                      </p:to>
                                    </p:set>
                                    <p:animEffect transition="in" filter="fade">
                                      <p:cBhvr>
                                        <p:cTn id="17" dur="1000"/>
                                        <p:tgtEl>
                                          <p:spTgt spid="2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6">
                                            <p:txEl>
                                              <p:pRg st="3" end="3"/>
                                            </p:txEl>
                                          </p:spTgt>
                                        </p:tgtEl>
                                        <p:attrNameLst>
                                          <p:attrName>style.visibility</p:attrName>
                                        </p:attrNameLst>
                                      </p:cBhvr>
                                      <p:to>
                                        <p:strVal val="visible"/>
                                      </p:to>
                                    </p:set>
                                    <p:animEffect transition="in" filter="fade">
                                      <p:cBhvr>
                                        <p:cTn id="22" dur="1000"/>
                                        <p:tgtEl>
                                          <p:spTgt spid="2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7">
                                            <p:txEl>
                                              <p:pRg st="0" end="0"/>
                                            </p:txEl>
                                          </p:spTgt>
                                        </p:tgtEl>
                                        <p:attrNameLst>
                                          <p:attrName>style.visibility</p:attrName>
                                        </p:attrNameLst>
                                      </p:cBhvr>
                                      <p:to>
                                        <p:strVal val="visible"/>
                                      </p:to>
                                    </p:set>
                                    <p:animEffect transition="in" filter="fade">
                                      <p:cBhvr>
                                        <p:cTn id="27" dur="1000"/>
                                        <p:tgtEl>
                                          <p:spTgt spid="22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7">
                                            <p:txEl>
                                              <p:pRg st="1" end="1"/>
                                            </p:txEl>
                                          </p:spTgt>
                                        </p:tgtEl>
                                        <p:attrNameLst>
                                          <p:attrName>style.visibility</p:attrName>
                                        </p:attrNameLst>
                                      </p:cBhvr>
                                      <p:to>
                                        <p:strVal val="visible"/>
                                      </p:to>
                                    </p:set>
                                    <p:animEffect transition="in" filter="fade">
                                      <p:cBhvr>
                                        <p:cTn id="32" dur="1000"/>
                                        <p:tgtEl>
                                          <p:spTgt spid="22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7">
                                            <p:txEl>
                                              <p:pRg st="2" end="2"/>
                                            </p:txEl>
                                          </p:spTgt>
                                        </p:tgtEl>
                                        <p:attrNameLst>
                                          <p:attrName>style.visibility</p:attrName>
                                        </p:attrNameLst>
                                      </p:cBhvr>
                                      <p:to>
                                        <p:strVal val="visible"/>
                                      </p:to>
                                    </p:set>
                                    <p:animEffect transition="in" filter="fade">
                                      <p:cBhvr>
                                        <p:cTn id="37" dur="1000"/>
                                        <p:tgtEl>
                                          <p:spTgt spid="22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7">
                                            <p:txEl>
                                              <p:pRg st="3" end="3"/>
                                            </p:txEl>
                                          </p:spTgt>
                                        </p:tgtEl>
                                        <p:attrNameLst>
                                          <p:attrName>style.visibility</p:attrName>
                                        </p:attrNameLst>
                                      </p:cBhvr>
                                      <p:to>
                                        <p:strVal val="visible"/>
                                      </p:to>
                                    </p:set>
                                    <p:animEffect transition="in" filter="fade">
                                      <p:cBhvr>
                                        <p:cTn id="42" dur="1000"/>
                                        <p:tgtEl>
                                          <p:spTgt spid="22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7">
                                            <p:txEl>
                                              <p:pRg st="4" end="4"/>
                                            </p:txEl>
                                          </p:spTgt>
                                        </p:tgtEl>
                                        <p:attrNameLst>
                                          <p:attrName>style.visibility</p:attrName>
                                        </p:attrNameLst>
                                      </p:cBhvr>
                                      <p:to>
                                        <p:strVal val="visible"/>
                                      </p:to>
                                    </p:set>
                                    <p:animEffect transition="in" filter="fade">
                                      <p:cBhvr>
                                        <p:cTn id="47" dur="1000"/>
                                        <p:tgtEl>
                                          <p:spTgt spid="22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7">
                                            <p:txEl>
                                              <p:pRg st="5" end="5"/>
                                            </p:txEl>
                                          </p:spTgt>
                                        </p:tgtEl>
                                        <p:attrNameLst>
                                          <p:attrName>style.visibility</p:attrName>
                                        </p:attrNameLst>
                                      </p:cBhvr>
                                      <p:to>
                                        <p:strVal val="visible"/>
                                      </p:to>
                                    </p:set>
                                    <p:animEffect transition="in" filter="fade">
                                      <p:cBhvr>
                                        <p:cTn id="52" dur="1000"/>
                                        <p:tgtEl>
                                          <p:spTgt spid="22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2"/>
                                        </p:tgtEl>
                                        <p:attrNameLst>
                                          <p:attrName>style.visibility</p:attrName>
                                        </p:attrNameLst>
                                      </p:cBhvr>
                                      <p:to>
                                        <p:strVal val="visible"/>
                                      </p:to>
                                    </p:set>
                                    <p:animEffect transition="in" filter="fade">
                                      <p:cBhvr>
                                        <p:cTn id="57" dur="1000"/>
                                        <p:tgtEl>
                                          <p:spTgt spid="2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7"/>
                                        </p:tgtEl>
                                        <p:attrNameLst>
                                          <p:attrName>style.visibility</p:attrName>
                                        </p:attrNameLst>
                                      </p:cBhvr>
                                      <p:to>
                                        <p:strVal val="visible"/>
                                      </p:to>
                                    </p:set>
                                    <p:animEffect transition="in" filter="fade">
                                      <p:cBhvr>
                                        <p:cTn id="62" dur="1000"/>
                                        <p:tgtEl>
                                          <p:spTgt spid="23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1"/>
                                        </p:tgtEl>
                                        <p:attrNameLst>
                                          <p:attrName>style.visibility</p:attrName>
                                        </p:attrNameLst>
                                      </p:cBhvr>
                                      <p:to>
                                        <p:strVal val="visible"/>
                                      </p:to>
                                    </p:set>
                                    <p:animEffect transition="in" filter="fade">
                                      <p:cBhvr>
                                        <p:cTn id="67" dur="1000"/>
                                        <p:tgtEl>
                                          <p:spTgt spid="23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4"/>
                                        </p:tgtEl>
                                        <p:attrNameLst>
                                          <p:attrName>style.visibility</p:attrName>
                                        </p:attrNameLst>
                                      </p:cBhvr>
                                      <p:to>
                                        <p:strVal val="visible"/>
                                      </p:to>
                                    </p:set>
                                    <p:animEffect transition="in" filter="fade">
                                      <p:cBhvr>
                                        <p:cTn id="72" dur="1000"/>
                                        <p:tgtEl>
                                          <p:spTgt spid="2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5"/>
                                        </p:tgtEl>
                                        <p:attrNameLst>
                                          <p:attrName>style.visibility</p:attrName>
                                        </p:attrNameLst>
                                      </p:cBhvr>
                                      <p:to>
                                        <p:strVal val="visible"/>
                                      </p:to>
                                    </p:set>
                                    <p:animEffect transition="in" filter="fade">
                                      <p:cBhvr>
                                        <p:cTn id="77" dur="1000"/>
                                        <p:tgtEl>
                                          <p:spTgt spid="23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3"/>
                                        </p:tgtEl>
                                        <p:attrNameLst>
                                          <p:attrName>style.visibility</p:attrName>
                                        </p:attrNameLst>
                                      </p:cBhvr>
                                      <p:to>
                                        <p:strVal val="visible"/>
                                      </p:to>
                                    </p:set>
                                    <p:animEffect transition="in" filter="fade">
                                      <p:cBhvr>
                                        <p:cTn id="82" dur="1000"/>
                                        <p:tgtEl>
                                          <p:spTgt spid="23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36">
                                            <p:txEl>
                                              <p:pRg st="0" end="0"/>
                                            </p:txEl>
                                          </p:spTgt>
                                        </p:tgtEl>
                                        <p:attrNameLst>
                                          <p:attrName>style.visibility</p:attrName>
                                        </p:attrNameLst>
                                      </p:cBhvr>
                                      <p:to>
                                        <p:strVal val="visible"/>
                                      </p:to>
                                    </p:set>
                                    <p:animEffect transition="in" filter="fade">
                                      <p:cBhvr>
                                        <p:cTn id="87" dur="1000"/>
                                        <p:tgtEl>
                                          <p:spTgt spid="236">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36">
                                            <p:txEl>
                                              <p:pRg st="1" end="1"/>
                                            </p:txEl>
                                          </p:spTgt>
                                        </p:tgtEl>
                                        <p:attrNameLst>
                                          <p:attrName>style.visibility</p:attrName>
                                        </p:attrNameLst>
                                      </p:cBhvr>
                                      <p:to>
                                        <p:strVal val="visible"/>
                                      </p:to>
                                    </p:set>
                                    <p:animEffect transition="in" filter="fade">
                                      <p:cBhvr>
                                        <p:cTn id="92" dur="1000"/>
                                        <p:tgtEl>
                                          <p:spTgt spid="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p:cNvSpPr txBox="1"/>
          <p:nvPr/>
        </p:nvSpPr>
        <p:spPr>
          <a:xfrm>
            <a:off x="319325" y="490333"/>
            <a:ext cx="4386300" cy="600161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2400" b="1">
                <a:solidFill>
                  <a:srgbClr val="B45F06"/>
                </a:solidFill>
                <a:latin typeface="Comic Sans MS"/>
                <a:ea typeface="Comic Sans MS"/>
                <a:cs typeface="Comic Sans MS"/>
                <a:sym typeface="Comic Sans MS"/>
              </a:rPr>
              <a:t>Третій закон Менделя</a:t>
            </a:r>
            <a:r>
              <a:rPr lang="uk" sz="2400">
                <a:solidFill>
                  <a:srgbClr val="B45F06"/>
                </a:solidFill>
                <a:latin typeface="Comic Sans MS"/>
                <a:ea typeface="Comic Sans MS"/>
                <a:cs typeface="Comic Sans MS"/>
                <a:sym typeface="Comic Sans MS"/>
              </a:rPr>
              <a:t>, або закон незалежного успадкування:</a:t>
            </a:r>
            <a:endParaRPr sz="2400">
              <a:solidFill>
                <a:srgbClr val="38761D"/>
              </a:solidFill>
              <a:latin typeface="Comic Sans MS"/>
              <a:ea typeface="Comic Sans MS"/>
              <a:cs typeface="Comic Sans MS"/>
              <a:sym typeface="Comic Sans MS"/>
            </a:endParaRPr>
          </a:p>
          <a:p>
            <a:pPr lvl="0" indent="450850" algn="just" rtl="0">
              <a:spcBef>
                <a:spcPts val="0"/>
              </a:spcBef>
              <a:spcAft>
                <a:spcPts val="0"/>
              </a:spcAft>
              <a:buNone/>
            </a:pPr>
            <a:r>
              <a:rPr lang="uk" sz="2400">
                <a:solidFill>
                  <a:schemeClr val="tx2"/>
                </a:solidFill>
                <a:latin typeface="Comic Sans MS"/>
                <a:ea typeface="Comic Sans MS"/>
                <a:cs typeface="Comic Sans MS"/>
                <a:sym typeface="Comic Sans MS"/>
              </a:rPr>
              <a:t>При схрещуванні двох особин, що відрізняються один від одного за двома (і більше) парами альтернативних ознак, гени і </a:t>
            </a:r>
            <a:r>
              <a:rPr lang="uk" sz="2400" smtClean="0">
                <a:solidFill>
                  <a:schemeClr val="tx2"/>
                </a:solidFill>
                <a:latin typeface="Comic Sans MS"/>
                <a:ea typeface="Comic Sans MS"/>
                <a:cs typeface="Comic Sans MS"/>
                <a:sym typeface="Comic Sans MS"/>
              </a:rPr>
              <a:t>відповідні </a:t>
            </a:r>
            <a:r>
              <a:rPr lang="uk" sz="2400">
                <a:solidFill>
                  <a:schemeClr val="tx2"/>
                </a:solidFill>
                <a:latin typeface="Comic Sans MS"/>
                <a:ea typeface="Comic Sans MS"/>
                <a:cs typeface="Comic Sans MS"/>
                <a:sym typeface="Comic Sans MS"/>
              </a:rPr>
              <a:t>їм ознаки успадковуються незалежно один від одного і комбінуються у всіх можливих поєднаннях (як і при моногібридному схрещуванні).</a:t>
            </a:r>
            <a:endParaRPr sz="2400">
              <a:solidFill>
                <a:schemeClr val="tx2"/>
              </a:solidFill>
              <a:latin typeface="Comic Sans MS"/>
              <a:ea typeface="Comic Sans MS"/>
              <a:cs typeface="Comic Sans MS"/>
              <a:sym typeface="Comic Sans MS"/>
            </a:endParaRPr>
          </a:p>
          <a:p>
            <a:pPr marL="0" lvl="0" indent="0" algn="l" rtl="0">
              <a:spcBef>
                <a:spcPts val="0"/>
              </a:spcBef>
              <a:spcAft>
                <a:spcPts val="0"/>
              </a:spcAft>
              <a:buNone/>
            </a:pPr>
            <a:endParaRPr sz="1800">
              <a:solidFill>
                <a:srgbClr val="38761D"/>
              </a:solidFill>
              <a:latin typeface="Comic Sans MS"/>
              <a:ea typeface="Comic Sans MS"/>
              <a:cs typeface="Comic Sans MS"/>
              <a:sym typeface="Comic Sans MS"/>
            </a:endParaRPr>
          </a:p>
        </p:txBody>
      </p:sp>
      <p:pic>
        <p:nvPicPr>
          <p:cNvPr id="258" name="Google Shape;258;p37"/>
          <p:cNvPicPr preferRelativeResize="0"/>
          <p:nvPr/>
        </p:nvPicPr>
        <p:blipFill>
          <a:blip r:embed="rId3" cstate="print">
            <a:alphaModFix/>
          </a:blip>
          <a:stretch>
            <a:fillRect/>
          </a:stretch>
        </p:blipFill>
        <p:spPr>
          <a:xfrm>
            <a:off x="4813228" y="640467"/>
            <a:ext cx="4041175" cy="55770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472678" y="852487"/>
            <a:ext cx="8096250" cy="132556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300"/>
              <a:buFont typeface="Comic Sans MS"/>
              <a:buNone/>
            </a:pPr>
            <a:r>
              <a:rPr lang="uk" sz="3300" b="1" i="0" u="none">
                <a:solidFill>
                  <a:schemeClr val="lt1"/>
                </a:solidFill>
                <a:latin typeface="Comic Sans MS"/>
                <a:ea typeface="Comic Sans MS"/>
                <a:cs typeface="Comic Sans MS"/>
                <a:sym typeface="Comic Sans MS"/>
              </a:rPr>
              <a:t>   </a:t>
            </a:r>
            <a:endParaRPr sz="1100"/>
          </a:p>
        </p:txBody>
      </p:sp>
      <p:sp>
        <p:nvSpPr>
          <p:cNvPr id="244" name="Google Shape;244;p36"/>
          <p:cNvSpPr txBox="1">
            <a:spLocks noGrp="1"/>
          </p:cNvSpPr>
          <p:nvPr>
            <p:ph type="body" idx="1"/>
          </p:nvPr>
        </p:nvSpPr>
        <p:spPr>
          <a:xfrm>
            <a:off x="392907" y="292101"/>
            <a:ext cx="2471737" cy="2827337"/>
          </a:xfrm>
          <a:prstGeom prst="rect">
            <a:avLst/>
          </a:prstGeom>
          <a:noFill/>
          <a:ln>
            <a:noFill/>
          </a:ln>
        </p:spPr>
        <p:txBody>
          <a:bodyPr spcFirstLastPara="1" wrap="square" lIns="68575" tIns="34275" rIns="68575" bIns="34275" anchor="t" anchorCtr="0">
            <a:noAutofit/>
          </a:bodyPr>
          <a:lstStyle/>
          <a:p>
            <a:pPr marL="0" marR="0" lvl="0" indent="0" algn="l" rtl="0">
              <a:lnSpc>
                <a:spcPct val="80000"/>
              </a:lnSpc>
              <a:spcBef>
                <a:spcPts val="0"/>
              </a:spcBef>
              <a:spcAft>
                <a:spcPts val="0"/>
              </a:spcAft>
              <a:buClr>
                <a:schemeClr val="lt1"/>
              </a:buClr>
              <a:buSzPts val="1800"/>
              <a:buFont typeface="Arial"/>
              <a:buNone/>
            </a:pPr>
            <a:r>
              <a:rPr lang="uk" sz="1800" b="0" i="0" u="none" strike="noStrike" cap="none">
                <a:solidFill>
                  <a:srgbClr val="BF9000"/>
                </a:solidFill>
                <a:latin typeface="Comic Sans MS"/>
                <a:ea typeface="Comic Sans MS"/>
                <a:cs typeface="Comic Sans MS"/>
                <a:sym typeface="Comic Sans MS"/>
              </a:rPr>
              <a:t>А </a:t>
            </a:r>
            <a:r>
              <a:rPr lang="uk" sz="1800" b="0" i="0" u="none" strike="noStrike" cap="none">
                <a:solidFill>
                  <a:schemeClr val="tx2"/>
                </a:solidFill>
                <a:latin typeface="Comic Sans MS"/>
                <a:ea typeface="Comic Sans MS"/>
                <a:cs typeface="Comic Sans MS"/>
                <a:sym typeface="Comic Sans MS"/>
              </a:rPr>
              <a:t>– ген жовтого кольору насінин</a:t>
            </a:r>
            <a:endParaRPr sz="1100">
              <a:solidFill>
                <a:schemeClr val="tx2"/>
              </a:solidFill>
            </a:endParaRPr>
          </a:p>
          <a:p>
            <a:pPr marL="0" marR="0" lvl="0" indent="0" algn="l" rtl="0">
              <a:lnSpc>
                <a:spcPct val="80000"/>
              </a:lnSpc>
              <a:spcBef>
                <a:spcPts val="800"/>
              </a:spcBef>
              <a:spcAft>
                <a:spcPts val="0"/>
              </a:spcAft>
              <a:buClr>
                <a:schemeClr val="lt1"/>
              </a:buClr>
              <a:buSzPts val="1800"/>
              <a:buFont typeface="Arial"/>
              <a:buNone/>
            </a:pPr>
            <a:r>
              <a:rPr lang="uk" sz="1800" b="0" i="0" u="none" strike="noStrike" cap="none">
                <a:solidFill>
                  <a:srgbClr val="BF9000"/>
                </a:solidFill>
                <a:latin typeface="Comic Sans MS"/>
                <a:ea typeface="Comic Sans MS"/>
                <a:cs typeface="Comic Sans MS"/>
                <a:sym typeface="Comic Sans MS"/>
              </a:rPr>
              <a:t>а </a:t>
            </a:r>
            <a:r>
              <a:rPr lang="uk" sz="1800" b="0" i="0" u="none" strike="noStrike" cap="none">
                <a:solidFill>
                  <a:schemeClr val="tx2"/>
                </a:solidFill>
                <a:latin typeface="Comic Sans MS"/>
                <a:ea typeface="Comic Sans MS"/>
                <a:cs typeface="Comic Sans MS"/>
                <a:sym typeface="Comic Sans MS"/>
              </a:rPr>
              <a:t>– ген зеленого кольору насінин</a:t>
            </a:r>
            <a:endParaRPr sz="1100">
              <a:solidFill>
                <a:schemeClr val="tx2"/>
              </a:solidFill>
            </a:endParaRPr>
          </a:p>
          <a:p>
            <a:pPr marL="0" marR="0" lvl="0" indent="0" algn="l" rtl="0">
              <a:lnSpc>
                <a:spcPct val="80000"/>
              </a:lnSpc>
              <a:spcBef>
                <a:spcPts val="800"/>
              </a:spcBef>
              <a:spcAft>
                <a:spcPts val="0"/>
              </a:spcAft>
              <a:buClr>
                <a:schemeClr val="lt1"/>
              </a:buClr>
              <a:buSzPts val="1800"/>
              <a:buFont typeface="Arial"/>
              <a:buNone/>
            </a:pPr>
            <a:r>
              <a:rPr lang="uk" sz="1800" b="0" i="0" u="none" strike="noStrike" cap="none">
                <a:solidFill>
                  <a:srgbClr val="BF9000"/>
                </a:solidFill>
                <a:latin typeface="Comic Sans MS"/>
                <a:ea typeface="Comic Sans MS"/>
                <a:cs typeface="Comic Sans MS"/>
                <a:sym typeface="Comic Sans MS"/>
              </a:rPr>
              <a:t>В </a:t>
            </a:r>
            <a:r>
              <a:rPr lang="uk" sz="1800" b="0" i="0" u="none" strike="noStrike" cap="none">
                <a:solidFill>
                  <a:schemeClr val="tx2"/>
                </a:solidFill>
                <a:latin typeface="Comic Sans MS"/>
                <a:ea typeface="Comic Sans MS"/>
                <a:cs typeface="Comic Sans MS"/>
                <a:sym typeface="Comic Sans MS"/>
              </a:rPr>
              <a:t>– ген гладенької форми насінини</a:t>
            </a:r>
            <a:endParaRPr sz="1100">
              <a:solidFill>
                <a:schemeClr val="tx2"/>
              </a:solidFill>
            </a:endParaRPr>
          </a:p>
          <a:p>
            <a:pPr marL="0" marR="0" lvl="0" indent="0" algn="l" rtl="0">
              <a:lnSpc>
                <a:spcPct val="80000"/>
              </a:lnSpc>
              <a:spcBef>
                <a:spcPts val="800"/>
              </a:spcBef>
              <a:spcAft>
                <a:spcPts val="0"/>
              </a:spcAft>
              <a:buClr>
                <a:schemeClr val="lt1"/>
              </a:buClr>
              <a:buSzPts val="1800"/>
              <a:buFont typeface="Arial"/>
              <a:buNone/>
            </a:pPr>
            <a:r>
              <a:rPr lang="uk" sz="1800" b="0" i="0" u="none" strike="noStrike" cap="none">
                <a:solidFill>
                  <a:srgbClr val="BF9000"/>
                </a:solidFill>
                <a:latin typeface="Comic Sans MS"/>
                <a:ea typeface="Comic Sans MS"/>
                <a:cs typeface="Comic Sans MS"/>
                <a:sym typeface="Comic Sans MS"/>
              </a:rPr>
              <a:t>B </a:t>
            </a:r>
            <a:r>
              <a:rPr lang="uk" sz="1800" b="0" i="0" u="none" strike="noStrike" cap="none">
                <a:solidFill>
                  <a:schemeClr val="tx2"/>
                </a:solidFill>
                <a:latin typeface="Comic Sans MS"/>
                <a:ea typeface="Comic Sans MS"/>
                <a:cs typeface="Comic Sans MS"/>
                <a:sym typeface="Comic Sans MS"/>
              </a:rPr>
              <a:t>– ген зморшкуватої форми насінини</a:t>
            </a:r>
            <a:endParaRPr sz="1100">
              <a:solidFill>
                <a:schemeClr val="tx2"/>
              </a:solidFill>
            </a:endParaRPr>
          </a:p>
        </p:txBody>
      </p:sp>
      <p:sp>
        <p:nvSpPr>
          <p:cNvPr id="245" name="Google Shape;245;p36"/>
          <p:cNvSpPr txBox="1"/>
          <p:nvPr/>
        </p:nvSpPr>
        <p:spPr>
          <a:xfrm>
            <a:off x="3347864" y="332656"/>
            <a:ext cx="5038898" cy="172819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1"/>
              </a:buClr>
              <a:buSzPts val="2700"/>
              <a:buFont typeface="Comic Sans MS"/>
              <a:buNone/>
            </a:pPr>
            <a:r>
              <a:rPr lang="uk" sz="2700" b="0" i="0" u="none">
                <a:solidFill>
                  <a:srgbClr val="BF9000"/>
                </a:solidFill>
                <a:latin typeface="Comic Sans MS"/>
                <a:ea typeface="Comic Sans MS"/>
                <a:cs typeface="Comic Sans MS"/>
                <a:sym typeface="Comic Sans MS"/>
              </a:rPr>
              <a:t>Р  о </a:t>
            </a:r>
            <a:r>
              <a:rPr lang="uk" sz="4100" b="0" i="0" u="none">
                <a:solidFill>
                  <a:srgbClr val="BF9000"/>
                </a:solidFill>
                <a:latin typeface="Comic Sans MS"/>
                <a:ea typeface="Comic Sans MS"/>
                <a:cs typeface="Comic Sans MS"/>
                <a:sym typeface="Comic Sans MS"/>
              </a:rPr>
              <a:t>АаВb</a:t>
            </a:r>
            <a:r>
              <a:rPr lang="uk" sz="2700" b="0" i="0" u="none">
                <a:solidFill>
                  <a:srgbClr val="BF9000"/>
                </a:solidFill>
                <a:latin typeface="Comic Sans MS"/>
                <a:ea typeface="Comic Sans MS"/>
                <a:cs typeface="Comic Sans MS"/>
                <a:sym typeface="Comic Sans MS"/>
              </a:rPr>
              <a:t>    х     о  </a:t>
            </a:r>
            <a:r>
              <a:rPr lang="uk" sz="4100" b="0" i="0" u="none">
                <a:solidFill>
                  <a:srgbClr val="BF9000"/>
                </a:solidFill>
                <a:latin typeface="Comic Sans MS"/>
                <a:ea typeface="Comic Sans MS"/>
                <a:cs typeface="Comic Sans MS"/>
                <a:sym typeface="Comic Sans MS"/>
              </a:rPr>
              <a:t>AаBb</a:t>
            </a:r>
            <a:endParaRPr sz="1100">
              <a:solidFill>
                <a:srgbClr val="BF9000"/>
              </a:solidFill>
            </a:endParaRPr>
          </a:p>
          <a:p>
            <a:pPr marL="0" marR="0" lvl="0" indent="0" algn="l" rtl="0">
              <a:lnSpc>
                <a:spcPct val="100000"/>
              </a:lnSpc>
              <a:spcBef>
                <a:spcPts val="0"/>
              </a:spcBef>
              <a:spcAft>
                <a:spcPts val="0"/>
              </a:spcAft>
              <a:buClr>
                <a:schemeClr val="dk1"/>
              </a:buClr>
              <a:buSzPts val="2700"/>
              <a:buFont typeface="Calibri"/>
              <a:buNone/>
            </a:pPr>
            <a:endParaRPr sz="2700" b="0" i="0" u="none">
              <a:solidFill>
                <a:srgbClr val="BF9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2700" b="0" i="0" u="none">
              <a:solidFill>
                <a:srgbClr val="BF9000"/>
              </a:solidFill>
              <a:latin typeface="Comic Sans MS"/>
              <a:ea typeface="Comic Sans MS"/>
              <a:cs typeface="Comic Sans MS"/>
              <a:sym typeface="Comic Sans MS"/>
            </a:endParaRPr>
          </a:p>
        </p:txBody>
      </p:sp>
      <p:cxnSp>
        <p:nvCxnSpPr>
          <p:cNvPr id="246" name="Google Shape;246;p36"/>
          <p:cNvCxnSpPr/>
          <p:nvPr/>
        </p:nvCxnSpPr>
        <p:spPr>
          <a:xfrm flipH="1">
            <a:off x="3869531" y="852487"/>
            <a:ext cx="4762" cy="266700"/>
          </a:xfrm>
          <a:prstGeom prst="straightConnector1">
            <a:avLst/>
          </a:prstGeom>
          <a:noFill/>
          <a:ln w="38100" cap="flat" cmpd="sng">
            <a:solidFill>
              <a:srgbClr val="BF9000"/>
            </a:solidFill>
            <a:prstDash val="solid"/>
            <a:miter lim="800000"/>
            <a:headEnd type="none" w="med" len="med"/>
            <a:tailEnd type="none" w="med" len="med"/>
          </a:ln>
        </p:spPr>
      </p:cxnSp>
      <p:cxnSp>
        <p:nvCxnSpPr>
          <p:cNvPr id="247" name="Google Shape;247;p36"/>
          <p:cNvCxnSpPr/>
          <p:nvPr/>
        </p:nvCxnSpPr>
        <p:spPr>
          <a:xfrm>
            <a:off x="3806429" y="1020763"/>
            <a:ext cx="135731" cy="0"/>
          </a:xfrm>
          <a:prstGeom prst="straightConnector1">
            <a:avLst/>
          </a:prstGeom>
          <a:noFill/>
          <a:ln w="38100" cap="flat" cmpd="sng">
            <a:solidFill>
              <a:srgbClr val="BF9000"/>
            </a:solidFill>
            <a:prstDash val="solid"/>
            <a:miter lim="800000"/>
            <a:headEnd type="none" w="med" len="med"/>
            <a:tailEnd type="none" w="med" len="med"/>
          </a:ln>
        </p:spPr>
      </p:cxnSp>
      <p:cxnSp>
        <p:nvCxnSpPr>
          <p:cNvPr id="248" name="Google Shape;248;p36"/>
          <p:cNvCxnSpPr/>
          <p:nvPr/>
        </p:nvCxnSpPr>
        <p:spPr>
          <a:xfrm rot="10800000" flipH="1">
            <a:off x="6660232" y="404664"/>
            <a:ext cx="192900" cy="296800"/>
          </a:xfrm>
          <a:prstGeom prst="straightConnector1">
            <a:avLst/>
          </a:prstGeom>
          <a:noFill/>
          <a:ln w="38100" cap="flat" cmpd="sng">
            <a:solidFill>
              <a:srgbClr val="BF9000"/>
            </a:solidFill>
            <a:prstDash val="solid"/>
            <a:miter lim="800000"/>
            <a:headEnd type="none" w="med" len="med"/>
            <a:tailEnd type="triangle" w="med" len="med"/>
          </a:ln>
        </p:spPr>
      </p:cxnSp>
      <p:pic>
        <p:nvPicPr>
          <p:cNvPr id="249" name="Google Shape;249;p36"/>
          <p:cNvPicPr preferRelativeResize="0"/>
          <p:nvPr/>
        </p:nvPicPr>
        <p:blipFill rotWithShape="1">
          <a:blip r:embed="rId3" cstate="print">
            <a:alphaModFix/>
          </a:blip>
          <a:srcRect/>
          <a:stretch/>
        </p:blipFill>
        <p:spPr>
          <a:xfrm>
            <a:off x="4338638" y="990600"/>
            <a:ext cx="814388" cy="838200"/>
          </a:xfrm>
          <a:prstGeom prst="rect">
            <a:avLst/>
          </a:prstGeom>
          <a:noFill/>
          <a:ln>
            <a:noFill/>
          </a:ln>
        </p:spPr>
      </p:pic>
      <p:pic>
        <p:nvPicPr>
          <p:cNvPr id="250" name="Google Shape;250;p36"/>
          <p:cNvPicPr preferRelativeResize="0"/>
          <p:nvPr/>
        </p:nvPicPr>
        <p:blipFill rotWithShape="1">
          <a:blip r:embed="rId4" cstate="print">
            <a:alphaModFix/>
          </a:blip>
          <a:srcRect l="43350" t="61607" r="53660" b="33689"/>
          <a:stretch/>
        </p:blipFill>
        <p:spPr>
          <a:xfrm>
            <a:off x="7134225" y="965200"/>
            <a:ext cx="766762" cy="863600"/>
          </a:xfrm>
          <a:prstGeom prst="rect">
            <a:avLst/>
          </a:prstGeom>
          <a:noFill/>
          <a:ln>
            <a:noFill/>
          </a:ln>
        </p:spPr>
      </p:pic>
      <p:sp>
        <p:nvSpPr>
          <p:cNvPr id="251" name="Google Shape;251;p36"/>
          <p:cNvSpPr txBox="1"/>
          <p:nvPr/>
        </p:nvSpPr>
        <p:spPr>
          <a:xfrm>
            <a:off x="159544" y="3571875"/>
            <a:ext cx="4700488" cy="32861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1"/>
              </a:buClr>
              <a:buSzPts val="2100"/>
              <a:buFont typeface="Comic Sans MS"/>
              <a:buNone/>
            </a:pPr>
            <a:r>
              <a:rPr lang="uk" sz="2100" b="1" i="0" u="none">
                <a:latin typeface="Comic Sans MS"/>
                <a:ea typeface="Comic Sans MS"/>
                <a:cs typeface="Comic Sans MS"/>
                <a:sym typeface="Comic Sans MS"/>
              </a:rPr>
              <a:t>Розщеплення за фенотипом:</a:t>
            </a:r>
            <a:endParaRPr sz="1100"/>
          </a:p>
          <a:p>
            <a:pPr marL="0" marR="0" lvl="0" indent="0" algn="l" rtl="0">
              <a:lnSpc>
                <a:spcPct val="100000"/>
              </a:lnSpc>
              <a:spcBef>
                <a:spcPts val="0"/>
              </a:spcBef>
              <a:spcAft>
                <a:spcPts val="0"/>
              </a:spcAft>
              <a:buClr>
                <a:schemeClr val="lt1"/>
              </a:buClr>
              <a:buSzPts val="2100"/>
              <a:buFont typeface="Comic Sans MS"/>
              <a:buNone/>
            </a:pPr>
            <a:r>
              <a:rPr lang="uk" sz="2100" b="1" i="0" u="none">
                <a:latin typeface="Comic Sans MS"/>
                <a:ea typeface="Comic Sans MS"/>
                <a:cs typeface="Comic Sans MS"/>
                <a:sym typeface="Comic Sans MS"/>
              </a:rPr>
              <a:t>9A-B-:3A-bb:3aaB-:1aabb</a:t>
            </a:r>
            <a:endParaRPr sz="1100"/>
          </a:p>
          <a:p>
            <a:pPr marL="0" marR="0" lvl="0" indent="0" algn="l" rtl="0">
              <a:lnSpc>
                <a:spcPct val="100000"/>
              </a:lnSpc>
              <a:spcBef>
                <a:spcPts val="0"/>
              </a:spcBef>
              <a:spcAft>
                <a:spcPts val="0"/>
              </a:spcAft>
              <a:buClr>
                <a:schemeClr val="dk1"/>
              </a:buClr>
              <a:buSzPts val="1800"/>
              <a:buFont typeface="Calibri"/>
              <a:buNone/>
            </a:pPr>
            <a:endParaRPr sz="2400" i="0" u="none">
              <a:solidFill>
                <a:schemeClr val="accent2">
                  <a:lumMod val="75000"/>
                </a:schemeClr>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1800"/>
              <a:buFont typeface="Comic Sans MS"/>
              <a:buNone/>
            </a:pPr>
            <a:r>
              <a:rPr lang="uk" sz="2400" i="0" u="none">
                <a:solidFill>
                  <a:schemeClr val="accent2">
                    <a:lumMod val="75000"/>
                  </a:schemeClr>
                </a:solidFill>
                <a:latin typeface="Comic Sans MS"/>
                <a:ea typeface="Comic Sans MS"/>
                <a:cs typeface="Comic Sans MS"/>
                <a:sym typeface="Comic Sans MS"/>
              </a:rPr>
              <a:t>    9/16 – жовті гладенькі</a:t>
            </a:r>
            <a:endParaRPr sz="2400">
              <a:solidFill>
                <a:schemeClr val="accent2">
                  <a:lumMod val="75000"/>
                </a:schemeClr>
              </a:solidFill>
            </a:endParaRPr>
          </a:p>
          <a:p>
            <a:pPr marL="0" marR="0" lvl="0" indent="0" algn="l" rtl="0">
              <a:lnSpc>
                <a:spcPct val="100000"/>
              </a:lnSpc>
              <a:spcBef>
                <a:spcPts val="0"/>
              </a:spcBef>
              <a:spcAft>
                <a:spcPts val="0"/>
              </a:spcAft>
              <a:buClr>
                <a:schemeClr val="lt1"/>
              </a:buClr>
              <a:buSzPts val="1800"/>
              <a:buFont typeface="Comic Sans MS"/>
              <a:buNone/>
            </a:pPr>
            <a:r>
              <a:rPr lang="uk" sz="2400" i="0" u="none">
                <a:solidFill>
                  <a:schemeClr val="accent2">
                    <a:lumMod val="75000"/>
                  </a:schemeClr>
                </a:solidFill>
                <a:latin typeface="Comic Sans MS"/>
                <a:ea typeface="Comic Sans MS"/>
                <a:cs typeface="Comic Sans MS"/>
                <a:sym typeface="Comic Sans MS"/>
              </a:rPr>
              <a:t>    3/16 – жовті зморшкуваті</a:t>
            </a:r>
            <a:endParaRPr sz="2400">
              <a:solidFill>
                <a:schemeClr val="accent2">
                  <a:lumMod val="75000"/>
                </a:schemeClr>
              </a:solidFill>
            </a:endParaRPr>
          </a:p>
          <a:p>
            <a:pPr marL="0" marR="0" lvl="0" indent="0" algn="l" rtl="0">
              <a:lnSpc>
                <a:spcPct val="100000"/>
              </a:lnSpc>
              <a:spcBef>
                <a:spcPts val="0"/>
              </a:spcBef>
              <a:spcAft>
                <a:spcPts val="0"/>
              </a:spcAft>
              <a:buClr>
                <a:schemeClr val="lt1"/>
              </a:buClr>
              <a:buSzPts val="1800"/>
              <a:buFont typeface="Comic Sans MS"/>
              <a:buNone/>
            </a:pPr>
            <a:r>
              <a:rPr lang="uk" sz="2400" i="0" u="none">
                <a:solidFill>
                  <a:schemeClr val="accent2">
                    <a:lumMod val="75000"/>
                  </a:schemeClr>
                </a:solidFill>
                <a:latin typeface="Comic Sans MS"/>
                <a:ea typeface="Comic Sans MS"/>
                <a:cs typeface="Comic Sans MS"/>
                <a:sym typeface="Comic Sans MS"/>
              </a:rPr>
              <a:t>    3/16 – зелені гладенькі</a:t>
            </a:r>
            <a:endParaRPr sz="2400">
              <a:solidFill>
                <a:schemeClr val="accent2">
                  <a:lumMod val="75000"/>
                </a:schemeClr>
              </a:solidFill>
            </a:endParaRPr>
          </a:p>
          <a:p>
            <a:pPr marL="0" marR="0" lvl="0" indent="0" algn="l" rtl="0">
              <a:lnSpc>
                <a:spcPct val="100000"/>
              </a:lnSpc>
              <a:spcBef>
                <a:spcPts val="0"/>
              </a:spcBef>
              <a:spcAft>
                <a:spcPts val="0"/>
              </a:spcAft>
              <a:buClr>
                <a:schemeClr val="lt1"/>
              </a:buClr>
              <a:buSzPts val="1800"/>
              <a:buFont typeface="Comic Sans MS"/>
              <a:buNone/>
            </a:pPr>
            <a:r>
              <a:rPr lang="uk" sz="2400" i="0" u="none">
                <a:solidFill>
                  <a:schemeClr val="accent2">
                    <a:lumMod val="75000"/>
                  </a:schemeClr>
                </a:solidFill>
                <a:latin typeface="Comic Sans MS"/>
                <a:ea typeface="Comic Sans MS"/>
                <a:cs typeface="Comic Sans MS"/>
                <a:sym typeface="Comic Sans MS"/>
              </a:rPr>
              <a:t>    1/16 – зелені зморшкуваті </a:t>
            </a:r>
            <a:endParaRPr sz="2400">
              <a:solidFill>
                <a:schemeClr val="accent2">
                  <a:lumMod val="75000"/>
                </a:schemeClr>
              </a:solidFill>
            </a:endParaRPr>
          </a:p>
        </p:txBody>
      </p:sp>
      <p:pic>
        <p:nvPicPr>
          <p:cNvPr id="252" name="Google Shape;252;p36"/>
          <p:cNvPicPr preferRelativeResize="0"/>
          <p:nvPr/>
        </p:nvPicPr>
        <p:blipFill>
          <a:blip r:embed="rId5" cstate="print">
            <a:alphaModFix/>
          </a:blip>
          <a:stretch>
            <a:fillRect/>
          </a:stretch>
        </p:blipFill>
        <p:spPr>
          <a:xfrm>
            <a:off x="4572000" y="2178033"/>
            <a:ext cx="4320480" cy="45276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764704"/>
          </a:xfrm>
        </p:spPr>
        <p:txBody>
          <a:bodyPr/>
          <a:lstStyle/>
          <a:p>
            <a:r>
              <a:rPr lang="uk-UA" b="1" smtClean="0"/>
              <a:t>Деякі правила</a:t>
            </a:r>
            <a:endParaRPr lang="ru-RU" b="1"/>
          </a:p>
        </p:txBody>
      </p:sp>
      <p:sp>
        <p:nvSpPr>
          <p:cNvPr id="3" name="Содержимое 2"/>
          <p:cNvSpPr>
            <a:spLocks noGrp="1"/>
          </p:cNvSpPr>
          <p:nvPr>
            <p:ph idx="1"/>
          </p:nvPr>
        </p:nvSpPr>
        <p:spPr>
          <a:xfrm>
            <a:off x="251520" y="836712"/>
            <a:ext cx="8640960" cy="5688632"/>
          </a:xfrm>
        </p:spPr>
        <p:txBody>
          <a:bodyPr>
            <a:normAutofit fontScale="85000" lnSpcReduction="20000"/>
          </a:bodyPr>
          <a:lstStyle/>
          <a:p>
            <a:pPr algn="just"/>
            <a:r>
              <a:rPr lang="ru-RU" smtClean="0"/>
              <a:t>ген</a:t>
            </a:r>
            <a:r>
              <a:rPr lang="ru-RU"/>
              <a:t>, здебільшого, отримує назву за фенотиповим проявом мутантного алеля, або за назвою продукту, якій цей ген кодує, наприклад: </a:t>
            </a:r>
          </a:p>
          <a:p>
            <a:pPr>
              <a:buNone/>
            </a:pPr>
            <a:endParaRPr lang="ru-RU"/>
          </a:p>
          <a:p>
            <a:pPr marL="720725" indent="0">
              <a:buNone/>
            </a:pPr>
            <a:r>
              <a:rPr lang="ru-RU" i="1"/>
              <a:t>w - white — </a:t>
            </a:r>
            <a:r>
              <a:rPr lang="ru-RU"/>
              <a:t>білі очі (</a:t>
            </a:r>
            <a:r>
              <a:rPr lang="ru-RU" i="1"/>
              <a:t>D. melanogaster); </a:t>
            </a:r>
            <a:endParaRPr lang="ru-RU"/>
          </a:p>
          <a:p>
            <a:pPr marL="720725" indent="0">
              <a:buNone/>
            </a:pPr>
            <a:r>
              <a:rPr lang="ru-RU" i="1"/>
              <a:t>vg - vesigial </a:t>
            </a:r>
            <a:r>
              <a:rPr lang="ru-RU"/>
              <a:t>- редуковані крила (</a:t>
            </a:r>
            <a:r>
              <a:rPr lang="ru-RU" i="1"/>
              <a:t>D. melanogaster)</a:t>
            </a:r>
            <a:r>
              <a:rPr lang="ru-RU"/>
              <a:t>; </a:t>
            </a:r>
          </a:p>
          <a:p>
            <a:pPr marL="720725" indent="0">
              <a:buNone/>
            </a:pPr>
            <a:r>
              <a:rPr lang="ru-RU" i="1"/>
              <a:t>ct - cut </a:t>
            </a:r>
            <a:r>
              <a:rPr lang="ru-RU"/>
              <a:t>- обрізані крила (</a:t>
            </a:r>
            <a:r>
              <a:rPr lang="ru-RU" i="1"/>
              <a:t>D. melanogaster); </a:t>
            </a:r>
            <a:endParaRPr lang="ru-RU"/>
          </a:p>
          <a:p>
            <a:pPr marL="720725" indent="0">
              <a:buNone/>
            </a:pPr>
            <a:r>
              <a:rPr lang="ru-RU" i="1"/>
              <a:t>ВRCA – Breast Cancer (H. sapiens); </a:t>
            </a:r>
            <a:endParaRPr lang="ru-RU"/>
          </a:p>
          <a:p>
            <a:pPr marL="720725" indent="0">
              <a:buNone/>
            </a:pPr>
            <a:r>
              <a:rPr lang="ru-RU" i="1"/>
              <a:t>CYP – cytochrome P450 (H. sapiens). </a:t>
            </a:r>
            <a:endParaRPr lang="ru-RU" i="1" smtClean="0"/>
          </a:p>
          <a:p>
            <a:pPr marL="720725" indent="0">
              <a:buNone/>
            </a:pPr>
            <a:endParaRPr lang="ru-RU"/>
          </a:p>
          <a:p>
            <a:pPr marL="180975" indent="269875" algn="just"/>
            <a:r>
              <a:rPr lang="ru-RU" smtClean="0"/>
              <a:t>Різні </a:t>
            </a:r>
            <a:r>
              <a:rPr lang="ru-RU"/>
              <a:t>гени, які належать до однієї родини, прийнято позначати однаково, за виключенням цифрових або літерних індексів після назви (</a:t>
            </a:r>
            <a:r>
              <a:rPr lang="ru-RU" i="1"/>
              <a:t>CYP1А1, CYP1А2</a:t>
            </a:r>
            <a:r>
              <a:rPr lang="ru-RU"/>
              <a:t>). Подібним чином інколи позначають неспоріднені гени, які впливають на розвиток однієї ознаки (</a:t>
            </a:r>
            <a:r>
              <a:rPr lang="ru-RU" i="1"/>
              <a:t>ВRCA1, ВRCA2</a:t>
            </a:r>
            <a:r>
              <a:rPr lang="ru-RU"/>
              <a:t>). </a:t>
            </a:r>
          </a:p>
          <a:p>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764704"/>
            <a:ext cx="8712968" cy="5832648"/>
          </a:xfrm>
        </p:spPr>
        <p:txBody>
          <a:bodyPr>
            <a:normAutofit fontScale="92500" lnSpcReduction="20000"/>
          </a:bodyPr>
          <a:lstStyle/>
          <a:p>
            <a:pPr marL="90488" indent="360363" algn="just"/>
            <a:r>
              <a:rPr lang="ru-RU" smtClean="0"/>
              <a:t> </a:t>
            </a:r>
            <a:r>
              <a:rPr lang="ru-RU"/>
              <a:t>При позначенні рецесивних алелів використовують маленькі літери; домінантні алелі записують або за допомогою всіх великих літер (мікроорганізми та людина), або великою є лише перша літера (більшість вищих організмів). </a:t>
            </a:r>
          </a:p>
          <a:p>
            <a:pPr marL="90488" indent="360363" algn="just"/>
            <a:r>
              <a:rPr lang="ru-RU" smtClean="0"/>
              <a:t> </a:t>
            </a:r>
            <a:r>
              <a:rPr lang="ru-RU"/>
              <a:t>У дрозофіли алель дикого типу можна позначати значком «+» (окремо або, як індекс після назви гену), причому, незалежно домінантний він, чи рецесивний. Наприклад, домінантний алель, який контролює редукцію фасеток ока у дрозофіли (смужкоподібні очі) позначається </a:t>
            </a:r>
            <a:r>
              <a:rPr lang="ru-RU" i="1"/>
              <a:t>B </a:t>
            </a:r>
            <a:r>
              <a:rPr lang="ru-RU"/>
              <a:t>(від </a:t>
            </a:r>
            <a:r>
              <a:rPr lang="ru-RU" i="1"/>
              <a:t>Bar</a:t>
            </a:r>
            <a:r>
              <a:rPr lang="ru-RU"/>
              <a:t>). Тоді, символами + або </a:t>
            </a:r>
            <a:r>
              <a:rPr lang="ru-RU" i="1"/>
              <a:t>B+ </a:t>
            </a:r>
            <a:r>
              <a:rPr lang="ru-RU"/>
              <a:t>позначають алель дикого типу, рецесивний по відношенню до мутантного. Аналогічно, + або </a:t>
            </a:r>
            <a:r>
              <a:rPr lang="ru-RU" i="1"/>
              <a:t>w+ </a:t>
            </a:r>
            <a:r>
              <a:rPr lang="ru-RU"/>
              <a:t>можна позначати домінантний алель дикого типу гена </a:t>
            </a:r>
            <a:r>
              <a:rPr lang="ru-RU" i="1"/>
              <a:t>white. </a:t>
            </a:r>
            <a:endParaRPr lang="ru-RU"/>
          </a:p>
          <a:p>
            <a:endParaRPr lang="ru-RU"/>
          </a:p>
        </p:txBody>
      </p:sp>
      <p:sp>
        <p:nvSpPr>
          <p:cNvPr id="4" name="Заголовок 1"/>
          <p:cNvSpPr>
            <a:spLocks noGrp="1"/>
          </p:cNvSpPr>
          <p:nvPr>
            <p:ph type="title"/>
          </p:nvPr>
        </p:nvSpPr>
        <p:spPr>
          <a:xfrm>
            <a:off x="395536" y="0"/>
            <a:ext cx="8229600" cy="764704"/>
          </a:xfrm>
        </p:spPr>
        <p:txBody>
          <a:bodyPr/>
          <a:lstStyle/>
          <a:p>
            <a:r>
              <a:rPr lang="uk-UA" b="1" smtClean="0"/>
              <a:t>Деякі правила</a:t>
            </a:r>
            <a:endParaRPr lang="ru-RU"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764704"/>
            <a:ext cx="8784976" cy="5904656"/>
          </a:xfrm>
        </p:spPr>
        <p:txBody>
          <a:bodyPr>
            <a:normAutofit fontScale="85000" lnSpcReduction="20000"/>
          </a:bodyPr>
          <a:lstStyle/>
          <a:p>
            <a:pPr marL="90488" indent="360363" algn="just"/>
            <a:r>
              <a:rPr lang="ru-RU" smtClean="0"/>
              <a:t>Множинні </a:t>
            </a:r>
            <a:r>
              <a:rPr lang="ru-RU"/>
              <a:t>алелі одного гену позначають за допомогою літерних та цифрових надрядкових індексів після назви гену (</a:t>
            </a:r>
            <a:r>
              <a:rPr lang="ru-RU" i="1"/>
              <a:t>І</a:t>
            </a:r>
            <a:r>
              <a:rPr lang="ru-RU"/>
              <a:t>А, </a:t>
            </a:r>
            <a:r>
              <a:rPr lang="ru-RU" i="1"/>
              <a:t>І</a:t>
            </a:r>
            <a:r>
              <a:rPr lang="ru-RU"/>
              <a:t>В та </a:t>
            </a:r>
            <a:r>
              <a:rPr lang="ru-RU" i="1"/>
              <a:t>і</a:t>
            </a:r>
            <a:r>
              <a:rPr lang="ru-RU"/>
              <a:t>0 – алелі гену, який контролює групи крові за системою АВ0), або індекс алеля відокремлюється від назви гену за допомогою знаку “*” (</a:t>
            </a:r>
            <a:r>
              <a:rPr lang="ru-RU" i="1"/>
              <a:t>CYP1А1*1, CYP1А1*2</a:t>
            </a:r>
            <a:r>
              <a:rPr lang="ru-RU"/>
              <a:t>). Інколи індекс позначає фенотиповий прояв даного мутантного алеля. Прикладом може бути серія множинних алелів, які спричинюють зміну забарвлення очей дрозофіли: </a:t>
            </a:r>
            <a:r>
              <a:rPr lang="ru-RU" i="1"/>
              <a:t>w – </a:t>
            </a:r>
            <a:r>
              <a:rPr lang="ru-RU"/>
              <a:t>білі очі, </a:t>
            </a:r>
            <a:r>
              <a:rPr lang="ru-RU" i="1"/>
              <a:t>w</a:t>
            </a:r>
            <a:r>
              <a:rPr lang="ru-RU"/>
              <a:t>a </a:t>
            </a:r>
            <a:r>
              <a:rPr lang="ru-RU" i="1"/>
              <a:t>– </a:t>
            </a:r>
            <a:r>
              <a:rPr lang="ru-RU"/>
              <a:t>абрикосові очі, </a:t>
            </a:r>
            <a:r>
              <a:rPr lang="ru-RU" i="1"/>
              <a:t>w</a:t>
            </a:r>
            <a:r>
              <a:rPr lang="ru-RU"/>
              <a:t>ch – очі вишневого кольору, </a:t>
            </a:r>
            <a:r>
              <a:rPr lang="ru-RU" i="1"/>
              <a:t>wh – </a:t>
            </a:r>
            <a:r>
              <a:rPr lang="ru-RU"/>
              <a:t>очі кольору меду. </a:t>
            </a:r>
          </a:p>
          <a:p>
            <a:pPr marL="90488" indent="360363" algn="ctr">
              <a:buNone/>
            </a:pPr>
            <a:r>
              <a:rPr lang="ru-RU" b="1"/>
              <a:t>Для запису генотипів використовують дві допустимі форми: </a:t>
            </a:r>
          </a:p>
          <a:p>
            <a:pPr marL="90488" indent="360363" algn="just">
              <a:buNone/>
            </a:pPr>
            <a:r>
              <a:rPr lang="ru-RU"/>
              <a:t>1. Традиційну «менделівську» – </a:t>
            </a:r>
            <a:r>
              <a:rPr lang="ru-RU" i="1"/>
              <a:t>АаВbСс</a:t>
            </a:r>
            <a:r>
              <a:rPr lang="ru-RU"/>
              <a:t>; </a:t>
            </a:r>
          </a:p>
          <a:p>
            <a:pPr marL="90488" indent="360363" algn="just">
              <a:buNone/>
            </a:pPr>
            <a:r>
              <a:rPr lang="uk-UA"/>
              <a:t>2. «Морганівську», яку доцільно використовувати, коли потрібно вказати де знаходяться гени, що контролюють різні ознаки, в одній хромосомі чи ні</a:t>
            </a:r>
            <a:r>
              <a:rPr lang="uk-UA" smtClean="0"/>
              <a:t>.</a:t>
            </a:r>
            <a:endParaRPr lang="ru-RU"/>
          </a:p>
        </p:txBody>
      </p:sp>
      <p:sp>
        <p:nvSpPr>
          <p:cNvPr id="4" name="Заголовок 1"/>
          <p:cNvSpPr>
            <a:spLocks noGrp="1"/>
          </p:cNvSpPr>
          <p:nvPr>
            <p:ph type="title"/>
          </p:nvPr>
        </p:nvSpPr>
        <p:spPr>
          <a:xfrm>
            <a:off x="395536" y="0"/>
            <a:ext cx="8229600" cy="764704"/>
          </a:xfrm>
        </p:spPr>
        <p:txBody>
          <a:bodyPr/>
          <a:lstStyle/>
          <a:p>
            <a:r>
              <a:rPr lang="uk-UA" b="1" smtClean="0"/>
              <a:t>Деякі правила</a:t>
            </a:r>
            <a:endParaRPr lang="ru-RU"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706090"/>
          </a:xfrm>
        </p:spPr>
        <p:txBody>
          <a:bodyPr>
            <a:normAutofit fontScale="90000"/>
          </a:bodyPr>
          <a:lstStyle/>
          <a:p>
            <a:r>
              <a:rPr lang="ru-RU" b="1" smtClean="0"/>
              <a:t>Порядок розв’язання задач </a:t>
            </a:r>
            <a:endParaRPr lang="ru-RU" b="1"/>
          </a:p>
        </p:txBody>
      </p:sp>
      <p:sp>
        <p:nvSpPr>
          <p:cNvPr id="3" name="Содержимое 2"/>
          <p:cNvSpPr>
            <a:spLocks noGrp="1"/>
          </p:cNvSpPr>
          <p:nvPr>
            <p:ph idx="1"/>
          </p:nvPr>
        </p:nvSpPr>
        <p:spPr>
          <a:xfrm>
            <a:off x="457200" y="764704"/>
            <a:ext cx="8229600" cy="5361459"/>
          </a:xfrm>
        </p:spPr>
        <p:txBody>
          <a:bodyPr>
            <a:normAutofit fontScale="85000" lnSpcReduction="20000"/>
          </a:bodyPr>
          <a:lstStyle/>
          <a:p>
            <a:pPr marL="90488" indent="360363" algn="just">
              <a:buNone/>
            </a:pPr>
            <a:r>
              <a:rPr lang="ru-RU" smtClean="0"/>
              <a:t>Спочатку </a:t>
            </a:r>
            <a:r>
              <a:rPr lang="ru-RU"/>
              <a:t>потрібно проаналізувати умову задачі за такими питаннями: </a:t>
            </a:r>
          </a:p>
          <a:p>
            <a:pPr marL="90488" indent="360363" algn="just"/>
            <a:r>
              <a:rPr lang="ru-RU" smtClean="0"/>
              <a:t> </a:t>
            </a:r>
            <a:r>
              <a:rPr lang="ru-RU"/>
              <a:t>про спадкування скількох пар альтернативних ознак йдеться в задачі, </a:t>
            </a:r>
          </a:p>
          <a:p>
            <a:pPr marL="90488" indent="360363" algn="just"/>
            <a:r>
              <a:rPr lang="ru-RU" smtClean="0"/>
              <a:t> скількома </a:t>
            </a:r>
            <a:r>
              <a:rPr lang="ru-RU"/>
              <a:t>генами контролюється кожна з них, </a:t>
            </a:r>
          </a:p>
          <a:p>
            <a:pPr marL="90488" indent="360363" algn="just"/>
            <a:r>
              <a:rPr lang="ru-RU" smtClean="0"/>
              <a:t> </a:t>
            </a:r>
            <a:r>
              <a:rPr lang="ru-RU"/>
              <a:t>чи відомо, яка в парі альтернативних ознак є домінантною, а яка рецесивною, </a:t>
            </a:r>
          </a:p>
          <a:p>
            <a:pPr marL="90488" indent="360363" algn="just"/>
            <a:r>
              <a:rPr lang="ru-RU" smtClean="0"/>
              <a:t> </a:t>
            </a:r>
            <a:r>
              <a:rPr lang="ru-RU"/>
              <a:t>що відомо про батьківські форми – чи їх фенотипи, чи їх генотипи, </a:t>
            </a:r>
          </a:p>
          <a:p>
            <a:pPr marL="90488" indent="360363" algn="just"/>
            <a:r>
              <a:rPr lang="ru-RU" smtClean="0"/>
              <a:t> </a:t>
            </a:r>
            <a:r>
              <a:rPr lang="ru-RU"/>
              <a:t>що відомо про нащадків: чи їх фенотипи, чи їх генотипи, чи розщеплення за фенотипом, чи кількості кожного фенотипу, </a:t>
            </a:r>
          </a:p>
          <a:p>
            <a:pPr marL="90488" indent="360363" algn="just"/>
            <a:r>
              <a:rPr lang="ru-RU" smtClean="0"/>
              <a:t> </a:t>
            </a:r>
            <a:r>
              <a:rPr lang="ru-RU"/>
              <a:t>що потрібно встановити. </a:t>
            </a:r>
          </a:p>
          <a:p>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589640" cy="1124744"/>
          </a:xfrm>
        </p:spPr>
        <p:txBody>
          <a:bodyPr>
            <a:normAutofit/>
          </a:bodyPr>
          <a:lstStyle/>
          <a:p>
            <a:r>
              <a:rPr lang="uk-UA" sz="2800" b="1"/>
              <a:t>При розв'язанні задач на моногібридне схрещування слід користуватися таким алгоритмом</a:t>
            </a:r>
            <a:r>
              <a:rPr lang="uk-UA" sz="2800" b="1" smtClean="0"/>
              <a:t>:</a:t>
            </a:r>
            <a:endParaRPr lang="ru-RU" sz="2800" b="1"/>
          </a:p>
        </p:txBody>
      </p:sp>
      <p:sp>
        <p:nvSpPr>
          <p:cNvPr id="3" name="Содержимое 2"/>
          <p:cNvSpPr>
            <a:spLocks noGrp="1"/>
          </p:cNvSpPr>
          <p:nvPr>
            <p:ph idx="1"/>
          </p:nvPr>
        </p:nvSpPr>
        <p:spPr>
          <a:xfrm>
            <a:off x="251520" y="1124744"/>
            <a:ext cx="8640960" cy="5472608"/>
          </a:xfrm>
        </p:spPr>
        <p:txBody>
          <a:bodyPr>
            <a:normAutofit/>
          </a:bodyPr>
          <a:lstStyle/>
          <a:p>
            <a:pPr lvl="0" algn="just"/>
            <a:r>
              <a:rPr lang="uk-UA"/>
              <a:t>спочатку запишіть позначення алелів і відповідних проявів ознак;</a:t>
            </a:r>
            <a:endParaRPr lang="ru-RU"/>
          </a:p>
          <a:p>
            <a:pPr lvl="0" algn="just"/>
            <a:r>
              <a:rPr lang="uk-UA"/>
              <a:t>генотип	рецесивної особини можна визначити відразу, оскільки можливий лише один його варіант;</a:t>
            </a:r>
            <a:endParaRPr lang="ru-RU"/>
          </a:p>
          <a:p>
            <a:pPr lvl="0" algn="just"/>
            <a:r>
              <a:rPr lang="uk-UA"/>
              <a:t>особини з домінантною ознакою обов'язково матимуть один домінантний алель, а другий можна визначити, знаючи, що  в  кожного гібрида  один алель — від однієї батьківської особини, а другий — від іншої.</a:t>
            </a:r>
            <a:endParaRPr lang="ru-RU"/>
          </a:p>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712968" cy="6194160"/>
          </a:xfrm>
        </p:spPr>
        <p:txBody>
          <a:bodyPr/>
          <a:lstStyle/>
          <a:p>
            <a:pPr marL="90488" indent="360363" algn="just">
              <a:buNone/>
            </a:pPr>
            <a:r>
              <a:rPr lang="uk-UA" b="1" smtClean="0"/>
              <a:t>Моногібридне схрещування </a:t>
            </a:r>
            <a:r>
              <a:rPr lang="uk-UA" smtClean="0"/>
              <a:t>— це схрещування особин, які відрізняються за однією досліджуваною ознакою.</a:t>
            </a:r>
            <a:endParaRPr lang="ru-RU" smtClean="0"/>
          </a:p>
          <a:p>
            <a:pPr>
              <a:buNone/>
            </a:pPr>
            <a:endParaRPr lang="ru-RU"/>
          </a:p>
        </p:txBody>
      </p:sp>
      <p:pic>
        <p:nvPicPr>
          <p:cNvPr id="4" name="Google Shape;150;p28"/>
          <p:cNvPicPr preferRelativeResize="0"/>
          <p:nvPr/>
        </p:nvPicPr>
        <p:blipFill rotWithShape="1">
          <a:blip r:embed="rId2" cstate="print">
            <a:alphaModFix/>
          </a:blip>
          <a:srcRect b="56726"/>
          <a:stretch/>
        </p:blipFill>
        <p:spPr>
          <a:xfrm>
            <a:off x="1043608" y="1885750"/>
            <a:ext cx="7177841" cy="449557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0"/>
            <a:ext cx="8712968" cy="3645024"/>
          </a:xfrm>
        </p:spPr>
        <p:txBody>
          <a:bodyPr>
            <a:normAutofit fontScale="70000" lnSpcReduction="20000"/>
          </a:bodyPr>
          <a:lstStyle/>
          <a:p>
            <a:pPr marL="90488" indent="360363" algn="just">
              <a:buNone/>
            </a:pPr>
            <a:r>
              <a:rPr lang="uk-UA" b="1" i="1"/>
              <a:t>Задача 1</a:t>
            </a:r>
            <a:endParaRPr lang="ru-RU"/>
          </a:p>
          <a:p>
            <a:pPr marL="90488" indent="360363" algn="just">
              <a:buNone/>
            </a:pPr>
            <a:r>
              <a:rPr lang="uk-UA" b="1" i="1"/>
              <a:t> </a:t>
            </a:r>
            <a:r>
              <a:rPr lang="uk-UA"/>
              <a:t>У дрозофіли сірий колір тіла — домінантна ознака, чорний колір — рецесивна. При схрещуванні сірих і чорних мух половина потомства має сіре тіло, половина — чорне. Визначте генотипи батьків.</a:t>
            </a:r>
            <a:endParaRPr lang="ru-RU"/>
          </a:p>
          <a:p>
            <a:pPr marL="90488" indent="360363" algn="just">
              <a:buNone/>
            </a:pPr>
            <a:r>
              <a:rPr lang="ru-RU" b="1" i="1" u="sng"/>
              <a:t>Розв'язання</a:t>
            </a:r>
            <a:r>
              <a:rPr lang="ru-RU" b="1" u="sng"/>
              <a:t>.</a:t>
            </a:r>
            <a:r>
              <a:rPr lang="ru-RU"/>
              <a:t> Позначимо: </a:t>
            </a:r>
            <a:r>
              <a:rPr lang="ru-RU" b="1" i="1"/>
              <a:t>А </a:t>
            </a:r>
            <a:r>
              <a:rPr lang="ru-RU"/>
              <a:t>— сірий колір, </a:t>
            </a:r>
            <a:r>
              <a:rPr lang="ru-RU" b="1" i="1"/>
              <a:t>а </a:t>
            </a:r>
            <a:r>
              <a:rPr lang="ru-RU"/>
              <a:t>— чорний.</a:t>
            </a:r>
          </a:p>
          <a:p>
            <a:pPr marL="90488" indent="360363" algn="just">
              <a:buNone/>
            </a:pPr>
            <a:r>
              <a:rPr lang="uk-UA"/>
              <a:t>Усі чорні мухи мають генотип </a:t>
            </a:r>
            <a:r>
              <a:rPr lang="uk-UA" b="1" i="1"/>
              <a:t>аа</a:t>
            </a:r>
            <a:r>
              <a:rPr lang="uk-UA"/>
              <a:t>, а у всіх сірих обов'язково є принаймні один алель </a:t>
            </a:r>
            <a:r>
              <a:rPr lang="uk-UA" b="1" i="1"/>
              <a:t>А</a:t>
            </a:r>
            <a:r>
              <a:rPr lang="uk-UA"/>
              <a:t>. Чорні гібридні мухи отримали по одному алелю від кожного з батьків, звідси генотип сірих батьківських форм — </a:t>
            </a:r>
            <a:r>
              <a:rPr lang="uk-UA" b="1" i="1"/>
              <a:t>Аа</a:t>
            </a:r>
            <a:r>
              <a:rPr lang="uk-UA"/>
              <a:t>. У сірих гібридних мух також по одному алелю від кожної батьківської форми, тому їх генотип також </a:t>
            </a:r>
            <a:r>
              <a:rPr lang="uk-UA" b="1" i="1" smtClean="0"/>
              <a:t>Аа</a:t>
            </a:r>
            <a:r>
              <a:rPr lang="uk-UA" smtClean="0"/>
              <a:t>.</a:t>
            </a:r>
          </a:p>
          <a:p>
            <a:pPr marL="90488" indent="360363" algn="just">
              <a:buNone/>
            </a:pPr>
            <a:endParaRPr lang="ru-RU"/>
          </a:p>
          <a:p>
            <a:endParaRPr lang="ru-RU"/>
          </a:p>
        </p:txBody>
      </p:sp>
      <p:grpSp>
        <p:nvGrpSpPr>
          <p:cNvPr id="2058" name="Group 10"/>
          <p:cNvGrpSpPr>
            <a:grpSpLocks/>
          </p:cNvGrpSpPr>
          <p:nvPr/>
        </p:nvGrpSpPr>
        <p:grpSpPr bwMode="auto">
          <a:xfrm>
            <a:off x="1259632" y="4365104"/>
            <a:ext cx="390525" cy="379412"/>
            <a:chOff x="5263" y="123"/>
            <a:chExt cx="616" cy="598"/>
          </a:xfrm>
        </p:grpSpPr>
        <p:sp>
          <p:nvSpPr>
            <p:cNvPr id="2060" name="AutoShape 12"/>
            <p:cNvSpPr>
              <a:spLocks/>
            </p:cNvSpPr>
            <p:nvPr/>
          </p:nvSpPr>
          <p:spPr bwMode="auto">
            <a:xfrm>
              <a:off x="5278" y="137"/>
              <a:ext cx="588" cy="568"/>
            </a:xfrm>
            <a:custGeom>
              <a:avLst/>
              <a:gdLst/>
              <a:ahLst/>
              <a:cxnLst>
                <a:cxn ang="0">
                  <a:pos x="294" y="0"/>
                </a:cxn>
                <a:cxn ang="0">
                  <a:pos x="373" y="10"/>
                </a:cxn>
                <a:cxn ang="0">
                  <a:pos x="443" y="37"/>
                </a:cxn>
                <a:cxn ang="0">
                  <a:pos x="502" y="81"/>
                </a:cxn>
                <a:cxn ang="0">
                  <a:pos x="547" y="138"/>
                </a:cxn>
                <a:cxn ang="0">
                  <a:pos x="576" y="205"/>
                </a:cxn>
                <a:cxn ang="0">
                  <a:pos x="586" y="282"/>
                </a:cxn>
                <a:cxn ang="0">
                  <a:pos x="576" y="359"/>
                </a:cxn>
                <a:cxn ang="0">
                  <a:pos x="547" y="427"/>
                </a:cxn>
                <a:cxn ang="0">
                  <a:pos x="502" y="484"/>
                </a:cxn>
                <a:cxn ang="0">
                  <a:pos x="443" y="528"/>
                </a:cxn>
                <a:cxn ang="0">
                  <a:pos x="373" y="556"/>
                </a:cxn>
                <a:cxn ang="0">
                  <a:pos x="294" y="566"/>
                </a:cxn>
                <a:cxn ang="0">
                  <a:pos x="215" y="556"/>
                </a:cxn>
                <a:cxn ang="0">
                  <a:pos x="144" y="528"/>
                </a:cxn>
                <a:cxn ang="0">
                  <a:pos x="85" y="484"/>
                </a:cxn>
                <a:cxn ang="0">
                  <a:pos x="39" y="427"/>
                </a:cxn>
                <a:cxn ang="0">
                  <a:pos x="10" y="359"/>
                </a:cxn>
                <a:cxn ang="0">
                  <a:pos x="0" y="282"/>
                </a:cxn>
                <a:cxn ang="0">
                  <a:pos x="10" y="205"/>
                </a:cxn>
                <a:cxn ang="0">
                  <a:pos x="39" y="138"/>
                </a:cxn>
                <a:cxn ang="0">
                  <a:pos x="85" y="81"/>
                </a:cxn>
                <a:cxn ang="0">
                  <a:pos x="144" y="37"/>
                </a:cxn>
                <a:cxn ang="0">
                  <a:pos x="215" y="10"/>
                </a:cxn>
                <a:cxn ang="0">
                  <a:pos x="294" y="0"/>
                </a:cxn>
                <a:cxn ang="0">
                  <a:pos x="0" y="0"/>
                </a:cxn>
                <a:cxn ang="0">
                  <a:pos x="0" y="0"/>
                </a:cxn>
                <a:cxn ang="0">
                  <a:pos x="588" y="568"/>
                </a:cxn>
                <a:cxn ang="0">
                  <a:pos x="588" y="568"/>
                </a:cxn>
              </a:cxnLst>
              <a:rect l="0" t="0" r="r" b="b"/>
              <a:pathLst>
                <a:path w="588" h="568">
                  <a:moveTo>
                    <a:pt x="294" y="0"/>
                  </a:moveTo>
                  <a:lnTo>
                    <a:pt x="373" y="10"/>
                  </a:lnTo>
                  <a:lnTo>
                    <a:pt x="443" y="37"/>
                  </a:lnTo>
                  <a:lnTo>
                    <a:pt x="502" y="81"/>
                  </a:lnTo>
                  <a:lnTo>
                    <a:pt x="547" y="138"/>
                  </a:lnTo>
                  <a:lnTo>
                    <a:pt x="576" y="205"/>
                  </a:lnTo>
                  <a:lnTo>
                    <a:pt x="586" y="282"/>
                  </a:lnTo>
                  <a:lnTo>
                    <a:pt x="576" y="359"/>
                  </a:lnTo>
                  <a:lnTo>
                    <a:pt x="547" y="427"/>
                  </a:lnTo>
                  <a:lnTo>
                    <a:pt x="502" y="484"/>
                  </a:lnTo>
                  <a:lnTo>
                    <a:pt x="443" y="528"/>
                  </a:lnTo>
                  <a:lnTo>
                    <a:pt x="373" y="556"/>
                  </a:lnTo>
                  <a:lnTo>
                    <a:pt x="294" y="566"/>
                  </a:lnTo>
                  <a:lnTo>
                    <a:pt x="215" y="556"/>
                  </a:lnTo>
                  <a:lnTo>
                    <a:pt x="144" y="528"/>
                  </a:lnTo>
                  <a:lnTo>
                    <a:pt x="85" y="484"/>
                  </a:lnTo>
                  <a:lnTo>
                    <a:pt x="39" y="427"/>
                  </a:lnTo>
                  <a:lnTo>
                    <a:pt x="10" y="359"/>
                  </a:lnTo>
                  <a:lnTo>
                    <a:pt x="0" y="282"/>
                  </a:lnTo>
                  <a:lnTo>
                    <a:pt x="10" y="205"/>
                  </a:lnTo>
                  <a:lnTo>
                    <a:pt x="39" y="138"/>
                  </a:lnTo>
                  <a:lnTo>
                    <a:pt x="85" y="81"/>
                  </a:lnTo>
                  <a:lnTo>
                    <a:pt x="144" y="37"/>
                  </a:lnTo>
                  <a:lnTo>
                    <a:pt x="215" y="10"/>
                  </a:lnTo>
                  <a:lnTo>
                    <a:pt x="294" y="0"/>
                  </a:lnTo>
                  <a:close/>
                  <a:moveTo>
                    <a:pt x="0" y="0"/>
                  </a:moveTo>
                  <a:lnTo>
                    <a:pt x="0" y="0"/>
                  </a:lnTo>
                  <a:moveTo>
                    <a:pt x="588" y="568"/>
                  </a:moveTo>
                  <a:lnTo>
                    <a:pt x="588" y="568"/>
                  </a:lnTo>
                </a:path>
              </a:pathLst>
            </a:cu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59" name="Text Box 11"/>
            <p:cNvSpPr txBox="1">
              <a:spLocks noChangeArrowheads="1"/>
            </p:cNvSpPr>
            <p:nvPr/>
          </p:nvSpPr>
          <p:spPr bwMode="auto">
            <a:xfrm>
              <a:off x="5263" y="122"/>
              <a:ext cx="616" cy="5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Georgia" pitchFamily="18" charset="0"/>
                  <a:ea typeface="Calibri" pitchFamily="34" charset="0"/>
                  <a:cs typeface="Times New Roman" pitchFamily="18" charset="0"/>
                </a:rPr>
                <a:t>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052" name="Group 4"/>
          <p:cNvGrpSpPr>
            <a:grpSpLocks/>
          </p:cNvGrpSpPr>
          <p:nvPr/>
        </p:nvGrpSpPr>
        <p:grpSpPr bwMode="auto">
          <a:xfrm>
            <a:off x="4644008" y="4365104"/>
            <a:ext cx="390525" cy="437094"/>
            <a:chOff x="9257" y="122"/>
            <a:chExt cx="616" cy="598"/>
          </a:xfrm>
        </p:grpSpPr>
        <p:sp>
          <p:nvSpPr>
            <p:cNvPr id="2054" name="AutoShape 6"/>
            <p:cNvSpPr>
              <a:spLocks/>
            </p:cNvSpPr>
            <p:nvPr/>
          </p:nvSpPr>
          <p:spPr bwMode="auto">
            <a:xfrm>
              <a:off x="9272" y="137"/>
              <a:ext cx="588" cy="568"/>
            </a:xfrm>
            <a:custGeom>
              <a:avLst/>
              <a:gdLst/>
              <a:ahLst/>
              <a:cxnLst>
                <a:cxn ang="0">
                  <a:pos x="294" y="0"/>
                </a:cxn>
                <a:cxn ang="0">
                  <a:pos x="373" y="10"/>
                </a:cxn>
                <a:cxn ang="0">
                  <a:pos x="443" y="37"/>
                </a:cxn>
                <a:cxn ang="0">
                  <a:pos x="502" y="81"/>
                </a:cxn>
                <a:cxn ang="0">
                  <a:pos x="547" y="138"/>
                </a:cxn>
                <a:cxn ang="0">
                  <a:pos x="576" y="205"/>
                </a:cxn>
                <a:cxn ang="0">
                  <a:pos x="586" y="282"/>
                </a:cxn>
                <a:cxn ang="0">
                  <a:pos x="576" y="359"/>
                </a:cxn>
                <a:cxn ang="0">
                  <a:pos x="547" y="427"/>
                </a:cxn>
                <a:cxn ang="0">
                  <a:pos x="502" y="484"/>
                </a:cxn>
                <a:cxn ang="0">
                  <a:pos x="443" y="528"/>
                </a:cxn>
                <a:cxn ang="0">
                  <a:pos x="373" y="556"/>
                </a:cxn>
                <a:cxn ang="0">
                  <a:pos x="294" y="566"/>
                </a:cxn>
                <a:cxn ang="0">
                  <a:pos x="215" y="556"/>
                </a:cxn>
                <a:cxn ang="0">
                  <a:pos x="144" y="528"/>
                </a:cxn>
                <a:cxn ang="0">
                  <a:pos x="85" y="484"/>
                </a:cxn>
                <a:cxn ang="0">
                  <a:pos x="39" y="427"/>
                </a:cxn>
                <a:cxn ang="0">
                  <a:pos x="10" y="359"/>
                </a:cxn>
                <a:cxn ang="0">
                  <a:pos x="0" y="282"/>
                </a:cxn>
                <a:cxn ang="0">
                  <a:pos x="10" y="205"/>
                </a:cxn>
                <a:cxn ang="0">
                  <a:pos x="39" y="138"/>
                </a:cxn>
                <a:cxn ang="0">
                  <a:pos x="85" y="81"/>
                </a:cxn>
                <a:cxn ang="0">
                  <a:pos x="144" y="37"/>
                </a:cxn>
                <a:cxn ang="0">
                  <a:pos x="215" y="10"/>
                </a:cxn>
                <a:cxn ang="0">
                  <a:pos x="294" y="0"/>
                </a:cxn>
                <a:cxn ang="0">
                  <a:pos x="0" y="0"/>
                </a:cxn>
                <a:cxn ang="0">
                  <a:pos x="0" y="0"/>
                </a:cxn>
                <a:cxn ang="0">
                  <a:pos x="588" y="568"/>
                </a:cxn>
                <a:cxn ang="0">
                  <a:pos x="588" y="568"/>
                </a:cxn>
              </a:cxnLst>
              <a:rect l="0" t="0" r="r" b="b"/>
              <a:pathLst>
                <a:path w="588" h="568">
                  <a:moveTo>
                    <a:pt x="294" y="0"/>
                  </a:moveTo>
                  <a:lnTo>
                    <a:pt x="373" y="10"/>
                  </a:lnTo>
                  <a:lnTo>
                    <a:pt x="443" y="37"/>
                  </a:lnTo>
                  <a:lnTo>
                    <a:pt x="502" y="81"/>
                  </a:lnTo>
                  <a:lnTo>
                    <a:pt x="547" y="138"/>
                  </a:lnTo>
                  <a:lnTo>
                    <a:pt x="576" y="205"/>
                  </a:lnTo>
                  <a:lnTo>
                    <a:pt x="586" y="282"/>
                  </a:lnTo>
                  <a:lnTo>
                    <a:pt x="576" y="359"/>
                  </a:lnTo>
                  <a:lnTo>
                    <a:pt x="547" y="427"/>
                  </a:lnTo>
                  <a:lnTo>
                    <a:pt x="502" y="484"/>
                  </a:lnTo>
                  <a:lnTo>
                    <a:pt x="443" y="528"/>
                  </a:lnTo>
                  <a:lnTo>
                    <a:pt x="373" y="556"/>
                  </a:lnTo>
                  <a:lnTo>
                    <a:pt x="294" y="566"/>
                  </a:lnTo>
                  <a:lnTo>
                    <a:pt x="215" y="556"/>
                  </a:lnTo>
                  <a:lnTo>
                    <a:pt x="144" y="528"/>
                  </a:lnTo>
                  <a:lnTo>
                    <a:pt x="85" y="484"/>
                  </a:lnTo>
                  <a:lnTo>
                    <a:pt x="39" y="427"/>
                  </a:lnTo>
                  <a:lnTo>
                    <a:pt x="10" y="359"/>
                  </a:lnTo>
                  <a:lnTo>
                    <a:pt x="0" y="282"/>
                  </a:lnTo>
                  <a:lnTo>
                    <a:pt x="10" y="205"/>
                  </a:lnTo>
                  <a:lnTo>
                    <a:pt x="39" y="138"/>
                  </a:lnTo>
                  <a:lnTo>
                    <a:pt x="85" y="81"/>
                  </a:lnTo>
                  <a:lnTo>
                    <a:pt x="144" y="37"/>
                  </a:lnTo>
                  <a:lnTo>
                    <a:pt x="215" y="10"/>
                  </a:lnTo>
                  <a:lnTo>
                    <a:pt x="294" y="0"/>
                  </a:lnTo>
                  <a:close/>
                  <a:moveTo>
                    <a:pt x="0" y="0"/>
                  </a:moveTo>
                  <a:lnTo>
                    <a:pt x="0" y="0"/>
                  </a:lnTo>
                  <a:moveTo>
                    <a:pt x="588" y="568"/>
                  </a:moveTo>
                  <a:lnTo>
                    <a:pt x="588" y="568"/>
                  </a:lnTo>
                </a:path>
              </a:pathLst>
            </a:cu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53" name="Text Box 5"/>
            <p:cNvSpPr txBox="1">
              <a:spLocks noChangeArrowheads="1"/>
            </p:cNvSpPr>
            <p:nvPr/>
          </p:nvSpPr>
          <p:spPr bwMode="auto">
            <a:xfrm>
              <a:off x="9257" y="122"/>
              <a:ext cx="616" cy="5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Georgia" pitchFamily="18" charset="0"/>
                  <a:ea typeface="Calibri" pitchFamily="34" charset="0"/>
                  <a:cs typeface="Times New Roman" pitchFamily="18" charset="0"/>
                </a:rPr>
                <a:t>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049" name="Group 1"/>
          <p:cNvGrpSpPr>
            <a:grpSpLocks/>
          </p:cNvGrpSpPr>
          <p:nvPr/>
        </p:nvGrpSpPr>
        <p:grpSpPr bwMode="auto">
          <a:xfrm>
            <a:off x="3348069" y="534354"/>
            <a:ext cx="1971644" cy="4262992"/>
            <a:chOff x="5269" y="122"/>
            <a:chExt cx="3110" cy="6719"/>
          </a:xfrm>
        </p:grpSpPr>
        <p:sp>
          <p:nvSpPr>
            <p:cNvPr id="2051" name="AutoShape 3"/>
            <p:cNvSpPr>
              <a:spLocks/>
            </p:cNvSpPr>
            <p:nvPr/>
          </p:nvSpPr>
          <p:spPr bwMode="auto">
            <a:xfrm>
              <a:off x="5269" y="6273"/>
              <a:ext cx="588" cy="568"/>
            </a:xfrm>
            <a:custGeom>
              <a:avLst/>
              <a:gdLst/>
              <a:ahLst/>
              <a:cxnLst>
                <a:cxn ang="0">
                  <a:pos x="294" y="0"/>
                </a:cxn>
                <a:cxn ang="0">
                  <a:pos x="373" y="10"/>
                </a:cxn>
                <a:cxn ang="0">
                  <a:pos x="443" y="37"/>
                </a:cxn>
                <a:cxn ang="0">
                  <a:pos x="502" y="81"/>
                </a:cxn>
                <a:cxn ang="0">
                  <a:pos x="547" y="138"/>
                </a:cxn>
                <a:cxn ang="0">
                  <a:pos x="576" y="205"/>
                </a:cxn>
                <a:cxn ang="0">
                  <a:pos x="586" y="282"/>
                </a:cxn>
                <a:cxn ang="0">
                  <a:pos x="576" y="359"/>
                </a:cxn>
                <a:cxn ang="0">
                  <a:pos x="547" y="427"/>
                </a:cxn>
                <a:cxn ang="0">
                  <a:pos x="502" y="484"/>
                </a:cxn>
                <a:cxn ang="0">
                  <a:pos x="443" y="528"/>
                </a:cxn>
                <a:cxn ang="0">
                  <a:pos x="373" y="556"/>
                </a:cxn>
                <a:cxn ang="0">
                  <a:pos x="294" y="566"/>
                </a:cxn>
                <a:cxn ang="0">
                  <a:pos x="215" y="556"/>
                </a:cxn>
                <a:cxn ang="0">
                  <a:pos x="144" y="528"/>
                </a:cxn>
                <a:cxn ang="0">
                  <a:pos x="85" y="484"/>
                </a:cxn>
                <a:cxn ang="0">
                  <a:pos x="39" y="427"/>
                </a:cxn>
                <a:cxn ang="0">
                  <a:pos x="10" y="359"/>
                </a:cxn>
                <a:cxn ang="0">
                  <a:pos x="0" y="282"/>
                </a:cxn>
                <a:cxn ang="0">
                  <a:pos x="10" y="205"/>
                </a:cxn>
                <a:cxn ang="0">
                  <a:pos x="39" y="138"/>
                </a:cxn>
                <a:cxn ang="0">
                  <a:pos x="85" y="81"/>
                </a:cxn>
                <a:cxn ang="0">
                  <a:pos x="144" y="37"/>
                </a:cxn>
                <a:cxn ang="0">
                  <a:pos x="215" y="10"/>
                </a:cxn>
                <a:cxn ang="0">
                  <a:pos x="294" y="0"/>
                </a:cxn>
                <a:cxn ang="0">
                  <a:pos x="0" y="0"/>
                </a:cxn>
                <a:cxn ang="0">
                  <a:pos x="0" y="0"/>
                </a:cxn>
                <a:cxn ang="0">
                  <a:pos x="588" y="568"/>
                </a:cxn>
                <a:cxn ang="0">
                  <a:pos x="588" y="568"/>
                </a:cxn>
              </a:cxnLst>
              <a:rect l="0" t="0" r="r" b="b"/>
              <a:pathLst>
                <a:path w="588" h="568">
                  <a:moveTo>
                    <a:pt x="294" y="0"/>
                  </a:moveTo>
                  <a:lnTo>
                    <a:pt x="373" y="10"/>
                  </a:lnTo>
                  <a:lnTo>
                    <a:pt x="443" y="37"/>
                  </a:lnTo>
                  <a:lnTo>
                    <a:pt x="502" y="81"/>
                  </a:lnTo>
                  <a:lnTo>
                    <a:pt x="547" y="138"/>
                  </a:lnTo>
                  <a:lnTo>
                    <a:pt x="576" y="205"/>
                  </a:lnTo>
                  <a:lnTo>
                    <a:pt x="586" y="282"/>
                  </a:lnTo>
                  <a:lnTo>
                    <a:pt x="576" y="359"/>
                  </a:lnTo>
                  <a:lnTo>
                    <a:pt x="547" y="427"/>
                  </a:lnTo>
                  <a:lnTo>
                    <a:pt x="502" y="484"/>
                  </a:lnTo>
                  <a:lnTo>
                    <a:pt x="443" y="528"/>
                  </a:lnTo>
                  <a:lnTo>
                    <a:pt x="373" y="556"/>
                  </a:lnTo>
                  <a:lnTo>
                    <a:pt x="294" y="566"/>
                  </a:lnTo>
                  <a:lnTo>
                    <a:pt x="215" y="556"/>
                  </a:lnTo>
                  <a:lnTo>
                    <a:pt x="144" y="528"/>
                  </a:lnTo>
                  <a:lnTo>
                    <a:pt x="85" y="484"/>
                  </a:lnTo>
                  <a:lnTo>
                    <a:pt x="39" y="427"/>
                  </a:lnTo>
                  <a:lnTo>
                    <a:pt x="10" y="359"/>
                  </a:lnTo>
                  <a:lnTo>
                    <a:pt x="0" y="282"/>
                  </a:lnTo>
                  <a:lnTo>
                    <a:pt x="10" y="205"/>
                  </a:lnTo>
                  <a:lnTo>
                    <a:pt x="39" y="138"/>
                  </a:lnTo>
                  <a:lnTo>
                    <a:pt x="85" y="81"/>
                  </a:lnTo>
                  <a:lnTo>
                    <a:pt x="144" y="37"/>
                  </a:lnTo>
                  <a:lnTo>
                    <a:pt x="215" y="10"/>
                  </a:lnTo>
                  <a:lnTo>
                    <a:pt x="294" y="0"/>
                  </a:lnTo>
                  <a:close/>
                  <a:moveTo>
                    <a:pt x="0" y="0"/>
                  </a:moveTo>
                  <a:lnTo>
                    <a:pt x="0" y="0"/>
                  </a:lnTo>
                  <a:moveTo>
                    <a:pt x="588" y="568"/>
                  </a:moveTo>
                  <a:lnTo>
                    <a:pt x="588" y="568"/>
                  </a:lnTo>
                </a:path>
              </a:pathLst>
            </a:cu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50" name="Text Box 2"/>
            <p:cNvSpPr txBox="1">
              <a:spLocks noChangeArrowheads="1"/>
            </p:cNvSpPr>
            <p:nvPr/>
          </p:nvSpPr>
          <p:spPr bwMode="auto">
            <a:xfrm>
              <a:off x="7763" y="122"/>
              <a:ext cx="616" cy="5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Georgia" pitchFamily="18" charset="0"/>
                  <a:ea typeface="Calibri" pitchFamily="34" charset="0"/>
                  <a:cs typeface="Times New Roman" pitchFamily="18" charset="0"/>
                </a:rPr>
                <a:t>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055" name="Group 7"/>
          <p:cNvGrpSpPr>
            <a:grpSpLocks/>
          </p:cNvGrpSpPr>
          <p:nvPr/>
        </p:nvGrpSpPr>
        <p:grpSpPr bwMode="auto">
          <a:xfrm>
            <a:off x="2267744" y="4365104"/>
            <a:ext cx="384175" cy="379412"/>
            <a:chOff x="3933" y="123"/>
            <a:chExt cx="604" cy="598"/>
          </a:xfrm>
        </p:grpSpPr>
        <p:sp>
          <p:nvSpPr>
            <p:cNvPr id="2057" name="Freeform 9"/>
            <p:cNvSpPr>
              <a:spLocks/>
            </p:cNvSpPr>
            <p:nvPr/>
          </p:nvSpPr>
          <p:spPr bwMode="auto">
            <a:xfrm>
              <a:off x="3948" y="137"/>
              <a:ext cx="574" cy="566"/>
            </a:xfrm>
            <a:custGeom>
              <a:avLst/>
              <a:gdLst/>
              <a:ahLst/>
              <a:cxnLst>
                <a:cxn ang="0">
                  <a:pos x="286" y="0"/>
                </a:cxn>
                <a:cxn ang="0">
                  <a:pos x="209" y="10"/>
                </a:cxn>
                <a:cxn ang="0">
                  <a:pos x="140" y="37"/>
                </a:cxn>
                <a:cxn ang="0">
                  <a:pos x="82" y="81"/>
                </a:cxn>
                <a:cxn ang="0">
                  <a:pos x="38" y="138"/>
                </a:cxn>
                <a:cxn ang="0">
                  <a:pos x="10" y="205"/>
                </a:cxn>
                <a:cxn ang="0">
                  <a:pos x="0" y="282"/>
                </a:cxn>
                <a:cxn ang="0">
                  <a:pos x="10" y="359"/>
                </a:cxn>
                <a:cxn ang="0">
                  <a:pos x="38" y="427"/>
                </a:cxn>
                <a:cxn ang="0">
                  <a:pos x="82" y="484"/>
                </a:cxn>
                <a:cxn ang="0">
                  <a:pos x="140" y="528"/>
                </a:cxn>
                <a:cxn ang="0">
                  <a:pos x="209" y="556"/>
                </a:cxn>
                <a:cxn ang="0">
                  <a:pos x="286" y="566"/>
                </a:cxn>
                <a:cxn ang="0">
                  <a:pos x="364" y="556"/>
                </a:cxn>
                <a:cxn ang="0">
                  <a:pos x="434" y="528"/>
                </a:cxn>
                <a:cxn ang="0">
                  <a:pos x="491" y="484"/>
                </a:cxn>
                <a:cxn ang="0">
                  <a:pos x="536" y="427"/>
                </a:cxn>
                <a:cxn ang="0">
                  <a:pos x="564" y="359"/>
                </a:cxn>
                <a:cxn ang="0">
                  <a:pos x="574" y="282"/>
                </a:cxn>
                <a:cxn ang="0">
                  <a:pos x="564" y="205"/>
                </a:cxn>
                <a:cxn ang="0">
                  <a:pos x="536" y="138"/>
                </a:cxn>
                <a:cxn ang="0">
                  <a:pos x="491" y="81"/>
                </a:cxn>
                <a:cxn ang="0">
                  <a:pos x="434" y="37"/>
                </a:cxn>
                <a:cxn ang="0">
                  <a:pos x="364" y="10"/>
                </a:cxn>
                <a:cxn ang="0">
                  <a:pos x="286" y="0"/>
                </a:cxn>
              </a:cxnLst>
              <a:rect l="0" t="0" r="r" b="b"/>
              <a:pathLst>
                <a:path w="574" h="566">
                  <a:moveTo>
                    <a:pt x="286" y="0"/>
                  </a:moveTo>
                  <a:lnTo>
                    <a:pt x="209" y="10"/>
                  </a:lnTo>
                  <a:lnTo>
                    <a:pt x="140" y="37"/>
                  </a:lnTo>
                  <a:lnTo>
                    <a:pt x="82" y="81"/>
                  </a:lnTo>
                  <a:lnTo>
                    <a:pt x="38" y="138"/>
                  </a:lnTo>
                  <a:lnTo>
                    <a:pt x="10" y="205"/>
                  </a:lnTo>
                  <a:lnTo>
                    <a:pt x="0" y="282"/>
                  </a:lnTo>
                  <a:lnTo>
                    <a:pt x="10" y="359"/>
                  </a:lnTo>
                  <a:lnTo>
                    <a:pt x="38" y="427"/>
                  </a:lnTo>
                  <a:lnTo>
                    <a:pt x="82" y="484"/>
                  </a:lnTo>
                  <a:lnTo>
                    <a:pt x="140" y="528"/>
                  </a:lnTo>
                  <a:lnTo>
                    <a:pt x="209" y="556"/>
                  </a:lnTo>
                  <a:lnTo>
                    <a:pt x="286" y="566"/>
                  </a:lnTo>
                  <a:lnTo>
                    <a:pt x="364" y="556"/>
                  </a:lnTo>
                  <a:lnTo>
                    <a:pt x="434" y="528"/>
                  </a:lnTo>
                  <a:lnTo>
                    <a:pt x="491" y="484"/>
                  </a:lnTo>
                  <a:lnTo>
                    <a:pt x="536" y="427"/>
                  </a:lnTo>
                  <a:lnTo>
                    <a:pt x="564" y="359"/>
                  </a:lnTo>
                  <a:lnTo>
                    <a:pt x="574" y="282"/>
                  </a:lnTo>
                  <a:lnTo>
                    <a:pt x="564" y="205"/>
                  </a:lnTo>
                  <a:lnTo>
                    <a:pt x="536" y="138"/>
                  </a:lnTo>
                  <a:lnTo>
                    <a:pt x="491" y="81"/>
                  </a:lnTo>
                  <a:lnTo>
                    <a:pt x="434" y="37"/>
                  </a:lnTo>
                  <a:lnTo>
                    <a:pt x="364" y="10"/>
                  </a:lnTo>
                  <a:lnTo>
                    <a:pt x="2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56" name="AutoShape 8"/>
            <p:cNvSpPr>
              <a:spLocks/>
            </p:cNvSpPr>
            <p:nvPr/>
          </p:nvSpPr>
          <p:spPr bwMode="auto">
            <a:xfrm>
              <a:off x="3948" y="137"/>
              <a:ext cx="576" cy="568"/>
            </a:xfrm>
            <a:custGeom>
              <a:avLst/>
              <a:gdLst/>
              <a:ahLst/>
              <a:cxnLst>
                <a:cxn ang="0">
                  <a:pos x="286" y="0"/>
                </a:cxn>
                <a:cxn ang="0">
                  <a:pos x="364" y="10"/>
                </a:cxn>
                <a:cxn ang="0">
                  <a:pos x="434" y="37"/>
                </a:cxn>
                <a:cxn ang="0">
                  <a:pos x="491" y="81"/>
                </a:cxn>
                <a:cxn ang="0">
                  <a:pos x="536" y="138"/>
                </a:cxn>
                <a:cxn ang="0">
                  <a:pos x="564" y="205"/>
                </a:cxn>
                <a:cxn ang="0">
                  <a:pos x="574" y="282"/>
                </a:cxn>
                <a:cxn ang="0">
                  <a:pos x="564" y="359"/>
                </a:cxn>
                <a:cxn ang="0">
                  <a:pos x="536" y="427"/>
                </a:cxn>
                <a:cxn ang="0">
                  <a:pos x="491" y="484"/>
                </a:cxn>
                <a:cxn ang="0">
                  <a:pos x="434" y="528"/>
                </a:cxn>
                <a:cxn ang="0">
                  <a:pos x="364" y="556"/>
                </a:cxn>
                <a:cxn ang="0">
                  <a:pos x="286" y="566"/>
                </a:cxn>
                <a:cxn ang="0">
                  <a:pos x="209" y="556"/>
                </a:cxn>
                <a:cxn ang="0">
                  <a:pos x="140" y="528"/>
                </a:cxn>
                <a:cxn ang="0">
                  <a:pos x="82" y="484"/>
                </a:cxn>
                <a:cxn ang="0">
                  <a:pos x="38" y="427"/>
                </a:cxn>
                <a:cxn ang="0">
                  <a:pos x="10" y="359"/>
                </a:cxn>
                <a:cxn ang="0">
                  <a:pos x="0" y="282"/>
                </a:cxn>
                <a:cxn ang="0">
                  <a:pos x="10" y="205"/>
                </a:cxn>
                <a:cxn ang="0">
                  <a:pos x="38" y="138"/>
                </a:cxn>
                <a:cxn ang="0">
                  <a:pos x="82" y="81"/>
                </a:cxn>
                <a:cxn ang="0">
                  <a:pos x="140" y="37"/>
                </a:cxn>
                <a:cxn ang="0">
                  <a:pos x="209" y="10"/>
                </a:cxn>
                <a:cxn ang="0">
                  <a:pos x="286" y="0"/>
                </a:cxn>
                <a:cxn ang="0">
                  <a:pos x="0" y="0"/>
                </a:cxn>
                <a:cxn ang="0">
                  <a:pos x="0" y="0"/>
                </a:cxn>
                <a:cxn ang="0">
                  <a:pos x="576" y="568"/>
                </a:cxn>
                <a:cxn ang="0">
                  <a:pos x="576" y="568"/>
                </a:cxn>
              </a:cxnLst>
              <a:rect l="0" t="0" r="r" b="b"/>
              <a:pathLst>
                <a:path w="576" h="568">
                  <a:moveTo>
                    <a:pt x="286" y="0"/>
                  </a:moveTo>
                  <a:lnTo>
                    <a:pt x="364" y="10"/>
                  </a:lnTo>
                  <a:lnTo>
                    <a:pt x="434" y="37"/>
                  </a:lnTo>
                  <a:lnTo>
                    <a:pt x="491" y="81"/>
                  </a:lnTo>
                  <a:lnTo>
                    <a:pt x="536" y="138"/>
                  </a:lnTo>
                  <a:lnTo>
                    <a:pt x="564" y="205"/>
                  </a:lnTo>
                  <a:lnTo>
                    <a:pt x="574" y="282"/>
                  </a:lnTo>
                  <a:lnTo>
                    <a:pt x="564" y="359"/>
                  </a:lnTo>
                  <a:lnTo>
                    <a:pt x="536" y="427"/>
                  </a:lnTo>
                  <a:lnTo>
                    <a:pt x="491" y="484"/>
                  </a:lnTo>
                  <a:lnTo>
                    <a:pt x="434" y="528"/>
                  </a:lnTo>
                  <a:lnTo>
                    <a:pt x="364" y="556"/>
                  </a:lnTo>
                  <a:lnTo>
                    <a:pt x="286" y="566"/>
                  </a:lnTo>
                  <a:lnTo>
                    <a:pt x="209" y="556"/>
                  </a:lnTo>
                  <a:lnTo>
                    <a:pt x="140" y="528"/>
                  </a:lnTo>
                  <a:lnTo>
                    <a:pt x="82" y="484"/>
                  </a:lnTo>
                  <a:lnTo>
                    <a:pt x="38" y="427"/>
                  </a:lnTo>
                  <a:lnTo>
                    <a:pt x="10" y="359"/>
                  </a:lnTo>
                  <a:lnTo>
                    <a:pt x="0" y="282"/>
                  </a:lnTo>
                  <a:lnTo>
                    <a:pt x="10" y="205"/>
                  </a:lnTo>
                  <a:lnTo>
                    <a:pt x="38" y="138"/>
                  </a:lnTo>
                  <a:lnTo>
                    <a:pt x="82" y="81"/>
                  </a:lnTo>
                  <a:lnTo>
                    <a:pt x="140" y="37"/>
                  </a:lnTo>
                  <a:lnTo>
                    <a:pt x="209" y="10"/>
                  </a:lnTo>
                  <a:lnTo>
                    <a:pt x="286" y="0"/>
                  </a:lnTo>
                  <a:close/>
                  <a:moveTo>
                    <a:pt x="0" y="0"/>
                  </a:moveTo>
                  <a:lnTo>
                    <a:pt x="0" y="0"/>
                  </a:lnTo>
                  <a:moveTo>
                    <a:pt x="576" y="568"/>
                  </a:moveTo>
                  <a:lnTo>
                    <a:pt x="576" y="568"/>
                  </a:lnTo>
                </a:path>
              </a:pathLst>
            </a:cu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061" name="Rectangle 13"/>
          <p:cNvSpPr>
            <a:spLocks noChangeArrowheads="1"/>
          </p:cNvSpPr>
          <p:nvPr/>
        </p:nvSpPr>
        <p:spPr bwMode="auto">
          <a:xfrm>
            <a:off x="179512" y="2850325"/>
            <a:ext cx="864096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14600" algn="l"/>
                <a:tab pos="4311650" algn="l"/>
                <a:tab pos="4762500" algn="l"/>
                <a:tab pos="5472113" algn="l"/>
              </a:tabLst>
            </a:pPr>
            <a:r>
              <a:rPr kumimoji="0" lang="ru-RU" sz="2400" b="1"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Схема схрещування</a:t>
            </a:r>
            <a:endParaRPr kumimoji="0" lang="ru-RU" sz="2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14600" algn="l"/>
                <a:tab pos="4311650" algn="l"/>
                <a:tab pos="4762500" algn="l"/>
                <a:tab pos="5472113" algn="l"/>
              </a:tabLst>
            </a:pPr>
            <a:r>
              <a:rPr kumimoji="0" lang="ru-RU" sz="24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	</a:t>
            </a: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сірі </a:t>
            </a: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ru-RU" sz="24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Аа</a:t>
            </a: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х	♂	</a:t>
            </a:r>
            <a:r>
              <a:rPr kumimoji="0" lang="ru-R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чорні</a:t>
            </a:r>
            <a:r>
              <a:rPr lang="ru-RU" sz="2400" smtClean="0">
                <a:latin typeface="Arial" pitchFamily="34" charset="0"/>
                <a:cs typeface="Arial" pitchFamily="34" charset="0"/>
              </a:rPr>
              <a:t> </a:t>
            </a: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ru-RU" sz="24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аа</a:t>
            </a: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2514600" algn="l"/>
                <a:tab pos="4311650" algn="l"/>
                <a:tab pos="4762500" algn="l"/>
                <a:tab pos="5472113" algn="l"/>
              </a:tabLst>
            </a:pPr>
            <a:endParaRPr kumimoji="0" lang="uk-UA" sz="2400" b="0" i="0" u="none" strike="noStrike" cap="none" normalizeH="0" baseline="0" smtClean="0">
              <a:ln>
                <a:noFill/>
              </a:ln>
              <a:solidFill>
                <a:schemeClr val="tx1"/>
              </a:solidFill>
              <a:effectLst/>
              <a:latin typeface="Arial" pitchFamily="34" charset="0"/>
              <a:cs typeface="Arial" pitchFamily="34" charset="0"/>
            </a:endParaRPr>
          </a:p>
          <a:p>
            <a:endParaRPr lang="ru-RU" sz="2400" smtClean="0"/>
          </a:p>
          <a:p>
            <a:r>
              <a:rPr lang="ru-RU" sz="2400" i="1" smtClean="0"/>
              <a:t>Гамети </a:t>
            </a:r>
            <a:r>
              <a:rPr lang="ru-RU" sz="2400" b="1" i="1" smtClean="0"/>
              <a:t>А            а              а                а</a:t>
            </a:r>
          </a:p>
          <a:p>
            <a:endParaRPr lang="uk-UA" sz="2400" i="1" smtClean="0"/>
          </a:p>
          <a:p>
            <a:r>
              <a:rPr lang="uk-UA" sz="2400" i="1" smtClean="0"/>
              <a:t>F</a:t>
            </a:r>
            <a:r>
              <a:rPr lang="uk-UA" sz="2400" i="1" baseline="-25000" smtClean="0"/>
              <a:t>1</a:t>
            </a:r>
            <a:r>
              <a:rPr lang="uk-UA" sz="2400" i="1" smtClean="0"/>
              <a:t>	</a:t>
            </a:r>
            <a:r>
              <a:rPr lang="uk-UA" sz="2400" b="1" i="1" smtClean="0"/>
              <a:t>Aa	(сірі)	aa (чорні)</a:t>
            </a:r>
            <a:endParaRPr lang="ru-RU" sz="2400" b="1" i="1" smtClean="0"/>
          </a:p>
          <a:p>
            <a:r>
              <a:rPr lang="uk-UA" sz="2400" b="1" i="1" smtClean="0"/>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395536" y="5404864"/>
            <a:ext cx="705576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14600" algn="l"/>
                <a:tab pos="2963863" algn="l"/>
                <a:tab pos="5211763" algn="l"/>
              </a:tabLst>
            </a:pPr>
            <a:endParaRPr kumimoji="0" lang="ru-RU" sz="14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14600" algn="l"/>
                <a:tab pos="2963863" algn="l"/>
                <a:tab pos="5211763"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8784976" cy="5760640"/>
          </a:xfrm>
        </p:spPr>
        <p:txBody>
          <a:bodyPr>
            <a:normAutofit lnSpcReduction="10000"/>
          </a:bodyPr>
          <a:lstStyle/>
          <a:p>
            <a:pPr marL="90488" indent="450850" algn="just">
              <a:buNone/>
            </a:pPr>
            <a:r>
              <a:rPr lang="uk-UA" b="1" i="1"/>
              <a:t>Задача 2</a:t>
            </a:r>
            <a:endParaRPr lang="ru-RU"/>
          </a:p>
          <a:p>
            <a:pPr marL="90488" indent="450850" algn="just">
              <a:buNone/>
            </a:pPr>
            <a:r>
              <a:rPr lang="uk-UA" b="1" i="1"/>
              <a:t> </a:t>
            </a:r>
            <a:r>
              <a:rPr lang="uk-UA"/>
              <a:t>У морської свинки кудлата шерсть домінує над гладенькою. При схрещуванні кудлатих самців і самок отримано 29 гладеньких і 90 кудлатих особин. Визначте генотипи батьків і потомства.</a:t>
            </a:r>
            <a:endParaRPr lang="ru-RU"/>
          </a:p>
          <a:p>
            <a:pPr marL="90488" indent="450850" algn="just">
              <a:buNone/>
            </a:pPr>
            <a:r>
              <a:rPr lang="ru-RU" b="1" i="1"/>
              <a:t>Розв'язання.</a:t>
            </a:r>
            <a:r>
              <a:rPr lang="ru-RU" i="1"/>
              <a:t> </a:t>
            </a:r>
            <a:r>
              <a:rPr lang="ru-RU"/>
              <a:t>Позначимо: </a:t>
            </a:r>
            <a:r>
              <a:rPr lang="ru-RU" b="1" i="1"/>
              <a:t>А </a:t>
            </a:r>
            <a:r>
              <a:rPr lang="ru-RU"/>
              <a:t>— кудлата шерсть, </a:t>
            </a:r>
            <a:r>
              <a:rPr lang="ru-RU" b="1" i="1"/>
              <a:t>а </a:t>
            </a:r>
            <a:r>
              <a:rPr lang="ru-RU"/>
              <a:t>— гладенька.</a:t>
            </a:r>
          </a:p>
          <a:p>
            <a:pPr marL="90488" indent="450850" algn="just">
              <a:buNone/>
            </a:pPr>
            <a:r>
              <a:rPr lang="uk-UA"/>
              <a:t>Розщеплення ознак у гібридів 90 : 29, що відповідає співвідношенню 3:1. Розщеплення 3 : 1 відбувається лише тоді, коли батьки мають генотипи </a:t>
            </a:r>
            <a:r>
              <a:rPr lang="uk-UA" b="1" i="1"/>
              <a:t>Аа </a:t>
            </a:r>
            <a:r>
              <a:rPr lang="uk-UA"/>
              <a:t>х </a:t>
            </a:r>
            <a:r>
              <a:rPr lang="uk-UA" b="1" i="1"/>
              <a:t>Аа</a:t>
            </a:r>
            <a:r>
              <a:rPr lang="uk-UA" smtClean="0"/>
              <a:t>.</a:t>
            </a:r>
          </a:p>
          <a:p>
            <a:pPr marL="90488" indent="450850" algn="just">
              <a:buNone/>
            </a:pPr>
            <a:endParaRPr lang="uk-UA" smtClean="0"/>
          </a:p>
          <a:p>
            <a:pPr marL="90488" indent="450850" algn="just">
              <a:buNone/>
            </a:pPr>
            <a:endParaRPr lang="ru-RU"/>
          </a:p>
          <a:p>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04664"/>
            <a:ext cx="8363272" cy="6120680"/>
          </a:xfrm>
        </p:spPr>
        <p:txBody>
          <a:bodyPr>
            <a:normAutofit fontScale="85000" lnSpcReduction="20000"/>
          </a:bodyPr>
          <a:lstStyle/>
          <a:p>
            <a:pPr marL="90488" indent="450850" algn="just">
              <a:buNone/>
            </a:pPr>
            <a:r>
              <a:rPr lang="uk-UA" b="1" i="1" smtClean="0"/>
              <a:t>Задача 3</a:t>
            </a:r>
            <a:endParaRPr lang="ru-RU" smtClean="0"/>
          </a:p>
          <a:p>
            <a:pPr marL="90488" indent="450850" algn="just">
              <a:buNone/>
            </a:pPr>
            <a:r>
              <a:rPr lang="uk-UA" b="1" i="1" smtClean="0"/>
              <a:t> </a:t>
            </a:r>
            <a:r>
              <a:rPr lang="uk-UA" smtClean="0"/>
              <a:t>У людини карі очі —  домінантна ознака, блакитні — рецесивна. Блакитноокий чоловік, батьки якого мали карі очі, одружився з кароокою жінкою, у батька якої очі були блакитні, а в матері — карі. Які очі можуть бути у їхніх дітей? Визначте генотипи всіх згаданих у задачі осіб.</a:t>
            </a:r>
            <a:endParaRPr lang="ru-RU" smtClean="0"/>
          </a:p>
          <a:p>
            <a:pPr marL="90488" indent="450850" algn="just">
              <a:buNone/>
            </a:pPr>
            <a:r>
              <a:rPr lang="ru-RU" b="1" i="1" u="sng" smtClean="0"/>
              <a:t>Розв'язання</a:t>
            </a:r>
            <a:r>
              <a:rPr lang="ru-RU" b="1" u="sng" smtClean="0"/>
              <a:t>.</a:t>
            </a:r>
            <a:r>
              <a:rPr lang="ru-RU" smtClean="0"/>
              <a:t> Позначимо: </a:t>
            </a:r>
            <a:r>
              <a:rPr lang="ru-RU" b="1" i="1" smtClean="0"/>
              <a:t>А </a:t>
            </a:r>
            <a:r>
              <a:rPr lang="ru-RU" smtClean="0"/>
              <a:t>— карі очі, </a:t>
            </a:r>
            <a:r>
              <a:rPr lang="ru-RU" b="1" i="1" smtClean="0"/>
              <a:t>а </a:t>
            </a:r>
            <a:r>
              <a:rPr lang="ru-RU" smtClean="0"/>
              <a:t>— блакитні.</a:t>
            </a:r>
          </a:p>
          <a:p>
            <a:pPr marL="90488" indent="450850" algn="just">
              <a:buNone/>
            </a:pPr>
            <a:r>
              <a:rPr lang="uk-UA" smtClean="0"/>
              <a:t>Генотип чоловіка — </a:t>
            </a:r>
            <a:r>
              <a:rPr lang="uk-UA" b="1" i="1" smtClean="0"/>
              <a:t>аа</a:t>
            </a:r>
            <a:r>
              <a:rPr lang="uk-UA" smtClean="0"/>
              <a:t>. Оскільки його батьки мали карі очі, обидва були гетерозиготами: </a:t>
            </a:r>
            <a:r>
              <a:rPr lang="uk-UA" b="1" i="1" smtClean="0"/>
              <a:t>Аа</a:t>
            </a:r>
            <a:r>
              <a:rPr lang="uk-UA" smtClean="0"/>
              <a:t>. У жінки обов'язково є алель </a:t>
            </a:r>
            <a:r>
              <a:rPr lang="uk-UA" b="1" i="1" smtClean="0"/>
              <a:t>А</a:t>
            </a:r>
            <a:r>
              <a:rPr lang="uk-UA" smtClean="0"/>
              <a:t>, успадкований від матері (генотип якої </a:t>
            </a:r>
            <a:r>
              <a:rPr lang="uk-UA" b="1" i="1" smtClean="0"/>
              <a:t>АА </a:t>
            </a:r>
            <a:r>
              <a:rPr lang="uk-UA" smtClean="0"/>
              <a:t>чи </a:t>
            </a:r>
            <a:r>
              <a:rPr lang="uk-UA" b="1" i="1" smtClean="0"/>
              <a:t>Аа</a:t>
            </a:r>
            <a:r>
              <a:rPr lang="uk-UA" smtClean="0"/>
              <a:t>). Другий алель жінка дістала від батька (його генотип - </a:t>
            </a:r>
            <a:r>
              <a:rPr lang="uk-UA" b="1" i="1" smtClean="0"/>
              <a:t>аа</a:t>
            </a:r>
            <a:r>
              <a:rPr lang="uk-UA" smtClean="0"/>
              <a:t>). Таким чином, генотип жінки - </a:t>
            </a:r>
            <a:r>
              <a:rPr lang="uk-UA" b="1" i="1" smtClean="0"/>
              <a:t>Аа</a:t>
            </a:r>
            <a:r>
              <a:rPr lang="uk-UA" smtClean="0"/>
              <a:t>. У пари </a:t>
            </a:r>
            <a:r>
              <a:rPr lang="uk-UA" b="1" i="1" smtClean="0"/>
              <a:t>Аа </a:t>
            </a:r>
            <a:r>
              <a:rPr lang="uk-UA" smtClean="0"/>
              <a:t>х </a:t>
            </a:r>
            <a:r>
              <a:rPr lang="uk-UA" b="1" i="1" smtClean="0"/>
              <a:t>аа </a:t>
            </a:r>
            <a:r>
              <a:rPr lang="uk-UA" smtClean="0"/>
              <a:t>з рівною ймовірністю можуть народитися діти як з карими, так із бла- китними очима.</a:t>
            </a:r>
            <a:endParaRPr lang="ru-RU" smtClean="0"/>
          </a:p>
          <a:p>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60648"/>
            <a:ext cx="8640960" cy="6408712"/>
          </a:xfrm>
        </p:spPr>
        <p:txBody>
          <a:bodyPr>
            <a:normAutofit fontScale="85000" lnSpcReduction="20000"/>
          </a:bodyPr>
          <a:lstStyle/>
          <a:p>
            <a:pPr marL="90488" indent="360363" algn="just">
              <a:buNone/>
            </a:pPr>
            <a:r>
              <a:rPr lang="uk-UA" b="1" i="1"/>
              <a:t>Задача 4</a:t>
            </a:r>
            <a:endParaRPr lang="ru-RU"/>
          </a:p>
          <a:p>
            <a:pPr marL="90488" indent="360363" algn="just">
              <a:buNone/>
            </a:pPr>
            <a:r>
              <a:rPr lang="uk-UA" b="1" i="1"/>
              <a:t> </a:t>
            </a:r>
            <a:r>
              <a:rPr lang="uk-UA"/>
              <a:t>У мишей сірий колір шерсті домінує над білим. Білого самця схрестили з трьома сірими самками. Перша самка народила 10 сірих мишенят, друга — 5 білих і 5 сірих, третя — 9 сірих і 1 білого. Визначте генотипи самця й усіх трьох самок.</a:t>
            </a:r>
            <a:endParaRPr lang="ru-RU"/>
          </a:p>
          <a:p>
            <a:pPr marL="90488" indent="360363" algn="just">
              <a:buNone/>
            </a:pPr>
            <a:r>
              <a:rPr lang="ru-RU" b="1" i="1"/>
              <a:t>Розв'язання</a:t>
            </a:r>
            <a:r>
              <a:rPr lang="ru-RU" b="1"/>
              <a:t>.</a:t>
            </a:r>
            <a:r>
              <a:rPr lang="ru-RU"/>
              <a:t> Позначимо: </a:t>
            </a:r>
            <a:r>
              <a:rPr lang="ru-RU" b="1" i="1"/>
              <a:t>А </a:t>
            </a:r>
            <a:r>
              <a:rPr lang="ru-RU"/>
              <a:t>— сірий колір, </a:t>
            </a:r>
            <a:r>
              <a:rPr lang="ru-RU" b="1" i="1"/>
              <a:t>а </a:t>
            </a:r>
            <a:r>
              <a:rPr lang="ru-RU"/>
              <a:t>— білий колір.</a:t>
            </a:r>
          </a:p>
          <a:p>
            <a:pPr marL="90488" indent="360363" algn="just">
              <a:buNone/>
            </a:pPr>
            <a:r>
              <a:rPr lang="uk-UA"/>
              <a:t>Генотип самця — </a:t>
            </a:r>
            <a:r>
              <a:rPr lang="uk-UA" b="1" i="1"/>
              <a:t>аа</a:t>
            </a:r>
            <a:r>
              <a:rPr lang="uk-UA"/>
              <a:t>. При схрещуванні з першою сірою самкою розщеплення не відбулося, звідси її ге- нотип – </a:t>
            </a:r>
            <a:r>
              <a:rPr lang="uk-UA" b="1" i="1"/>
              <a:t>АА</a:t>
            </a:r>
            <a:r>
              <a:rPr lang="uk-UA"/>
              <a:t>. При схрещуванні з другою сірою самкою відбулося розщеплення 1:1, її генотип - </a:t>
            </a:r>
            <a:r>
              <a:rPr lang="uk-UA" b="1" i="1"/>
              <a:t>Аа</a:t>
            </a:r>
            <a:r>
              <a:rPr lang="uk-UA"/>
              <a:t>. Схрещу- вання з третьою самкою дало як сірих, так і білих особин, звідси її генотип - </a:t>
            </a:r>
            <a:r>
              <a:rPr lang="uk-UA" b="1" i="1"/>
              <a:t>Аа</a:t>
            </a:r>
            <a:r>
              <a:rPr lang="uk-UA"/>
              <a:t>. </a:t>
            </a:r>
            <a:endParaRPr lang="uk-UA" smtClean="0"/>
          </a:p>
          <a:p>
            <a:pPr marL="90488" indent="360363" algn="just">
              <a:buNone/>
            </a:pPr>
            <a:r>
              <a:rPr lang="uk-UA" smtClean="0"/>
              <a:t>Оскільки </a:t>
            </a:r>
            <a:r>
              <a:rPr lang="uk-UA"/>
              <a:t>закономірності розщеплення мають статистичний характер, за невеликої кількості потомків реальне розщеплення (9:1) може значно відрізнятися від теоретичного (1:1).</a:t>
            </a:r>
            <a:endParaRPr lang="ru-RU"/>
          </a:p>
          <a:p>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60648"/>
            <a:ext cx="8568952" cy="6336704"/>
          </a:xfrm>
        </p:spPr>
        <p:txBody>
          <a:bodyPr>
            <a:normAutofit fontScale="92500" lnSpcReduction="20000"/>
          </a:bodyPr>
          <a:lstStyle/>
          <a:p>
            <a:pPr marL="0" indent="450850" algn="just">
              <a:buNone/>
            </a:pPr>
            <a:r>
              <a:rPr lang="uk-UA" b="1" i="1"/>
              <a:t>Задача 5</a:t>
            </a:r>
            <a:endParaRPr lang="ru-RU"/>
          </a:p>
          <a:p>
            <a:pPr marL="0" indent="450850" algn="just">
              <a:buNone/>
            </a:pPr>
            <a:r>
              <a:rPr lang="uk-UA" b="1" i="1"/>
              <a:t> </a:t>
            </a:r>
            <a:r>
              <a:rPr lang="uk-UA"/>
              <a:t>Групи крові у людини визначаються одним геном, який має три алелі — </a:t>
            </a:r>
            <a:r>
              <a:rPr lang="uk-UA" b="1" i="1"/>
              <a:t>і°, І</a:t>
            </a:r>
            <a:r>
              <a:rPr lang="uk-UA" b="1" i="1" baseline="30000"/>
              <a:t>А</a:t>
            </a:r>
            <a:r>
              <a:rPr lang="uk-UA" b="1" i="1"/>
              <a:t>, І</a:t>
            </a:r>
            <a:r>
              <a:rPr lang="uk-UA" b="1" i="1" baseline="30000"/>
              <a:t>В</a:t>
            </a:r>
            <a:r>
              <a:rPr lang="uk-UA" i="1"/>
              <a:t>. </a:t>
            </a:r>
            <a:r>
              <a:rPr lang="uk-UA"/>
              <a:t>Алелі </a:t>
            </a:r>
            <a:r>
              <a:rPr lang="uk-UA" b="1" i="1"/>
              <a:t>І</a:t>
            </a:r>
            <a:r>
              <a:rPr lang="uk-UA" b="1" i="1" baseline="30000"/>
              <a:t>А</a:t>
            </a:r>
            <a:r>
              <a:rPr lang="uk-UA" b="1" i="1"/>
              <a:t>, І</a:t>
            </a:r>
            <a:r>
              <a:rPr lang="uk-UA" b="1" i="1" baseline="30000"/>
              <a:t>В</a:t>
            </a:r>
            <a:r>
              <a:rPr lang="uk-UA" b="1" i="1"/>
              <a:t> </a:t>
            </a:r>
            <a:r>
              <a:rPr lang="uk-UA"/>
              <a:t>домінують над </a:t>
            </a:r>
            <a:r>
              <a:rPr lang="uk-UA" b="1" i="1"/>
              <a:t>і°, </a:t>
            </a:r>
            <a:r>
              <a:rPr lang="uk-UA"/>
              <a:t>а в разі сумісного перебування в генотипі проявляються обидва: </a:t>
            </a:r>
            <a:r>
              <a:rPr lang="uk-UA" b="1" i="1"/>
              <a:t>І</a:t>
            </a:r>
            <a:r>
              <a:rPr lang="uk-UA" b="1" i="1" baseline="30000"/>
              <a:t>А</a:t>
            </a:r>
            <a:r>
              <a:rPr lang="uk-UA" b="1" i="1"/>
              <a:t>=І</a:t>
            </a:r>
            <a:r>
              <a:rPr lang="uk-UA" b="1" i="1" baseline="30000"/>
              <a:t>В</a:t>
            </a:r>
            <a:r>
              <a:rPr lang="uk-UA" b="1" i="1"/>
              <a:t> </a:t>
            </a:r>
            <a:r>
              <a:rPr lang="uk-UA"/>
              <a:t>(явище кодомінантності). Особи з генотипом </a:t>
            </a:r>
            <a:r>
              <a:rPr lang="uk-UA" b="1" i="1"/>
              <a:t>і°і° </a:t>
            </a:r>
            <a:r>
              <a:rPr lang="uk-UA"/>
              <a:t>мають першу групу крові, з генотипом </a:t>
            </a:r>
            <a:r>
              <a:rPr lang="uk-UA" b="1" i="1"/>
              <a:t>І</a:t>
            </a:r>
            <a:r>
              <a:rPr lang="uk-UA" b="1" i="1" baseline="30000"/>
              <a:t>А</a:t>
            </a:r>
            <a:r>
              <a:rPr lang="uk-UA" b="1" i="1"/>
              <a:t>І</a:t>
            </a:r>
            <a:r>
              <a:rPr lang="uk-UA" b="1" i="1" baseline="30000"/>
              <a:t>А</a:t>
            </a:r>
            <a:r>
              <a:rPr lang="uk-UA" b="1" i="1"/>
              <a:t> </a:t>
            </a:r>
            <a:r>
              <a:rPr lang="uk-UA"/>
              <a:t>чи </a:t>
            </a:r>
            <a:r>
              <a:rPr lang="uk-UA" b="1" i="1"/>
              <a:t>І</a:t>
            </a:r>
            <a:r>
              <a:rPr lang="uk-UA" b="1" i="1" baseline="30000"/>
              <a:t>А</a:t>
            </a:r>
            <a:r>
              <a:rPr lang="uk-UA" b="1" i="1"/>
              <a:t>і° </a:t>
            </a:r>
            <a:r>
              <a:rPr lang="uk-UA"/>
              <a:t>— другу, з генотипом </a:t>
            </a:r>
            <a:r>
              <a:rPr lang="uk-UA" b="1" i="1"/>
              <a:t>І</a:t>
            </a:r>
            <a:r>
              <a:rPr lang="uk-UA" b="1" i="1" baseline="30000"/>
              <a:t>В</a:t>
            </a:r>
            <a:r>
              <a:rPr lang="uk-UA" b="1" i="1"/>
              <a:t>І</a:t>
            </a:r>
            <a:r>
              <a:rPr lang="uk-UA" b="1" i="1" baseline="30000"/>
              <a:t>В</a:t>
            </a:r>
            <a:r>
              <a:rPr lang="uk-UA" b="1" i="1"/>
              <a:t> </a:t>
            </a:r>
            <a:r>
              <a:rPr lang="uk-UA"/>
              <a:t>чи </a:t>
            </a:r>
            <a:r>
              <a:rPr lang="uk-UA" b="1" i="1"/>
              <a:t>І</a:t>
            </a:r>
            <a:r>
              <a:rPr lang="uk-UA" b="1" i="1" baseline="30000"/>
              <a:t>В</a:t>
            </a:r>
            <a:r>
              <a:rPr lang="uk-UA" b="1" i="1"/>
              <a:t>і° </a:t>
            </a:r>
            <a:r>
              <a:rPr lang="uk-UA"/>
              <a:t>— третю, з генотипом </a:t>
            </a:r>
            <a:r>
              <a:rPr lang="uk-UA" b="1" i="1"/>
              <a:t>І</a:t>
            </a:r>
            <a:r>
              <a:rPr lang="uk-UA" b="1" i="1" baseline="30000"/>
              <a:t>А</a:t>
            </a:r>
            <a:r>
              <a:rPr lang="uk-UA" b="1" i="1"/>
              <a:t>І</a:t>
            </a:r>
            <a:r>
              <a:rPr lang="uk-UA" b="1" i="1" baseline="30000"/>
              <a:t>В</a:t>
            </a:r>
            <a:r>
              <a:rPr lang="uk-UA" b="1" i="1"/>
              <a:t> </a:t>
            </a:r>
            <a:r>
              <a:rPr lang="uk-UA"/>
              <a:t>— четверту. Які групи крові можливі у дітей, якщо в їхньої матері друга група , а в батька — перша?</a:t>
            </a:r>
            <a:endParaRPr lang="ru-RU"/>
          </a:p>
          <a:p>
            <a:pPr marL="0" indent="450850" algn="just">
              <a:buNone/>
            </a:pPr>
            <a:r>
              <a:rPr lang="ru-RU" b="1" i="1"/>
              <a:t>Розв'язання.</a:t>
            </a:r>
            <a:r>
              <a:rPr lang="ru-RU" i="1"/>
              <a:t> </a:t>
            </a:r>
            <a:r>
              <a:rPr lang="ru-RU"/>
              <a:t>Особа з другою групою крові може мати генотип </a:t>
            </a:r>
            <a:r>
              <a:rPr lang="ru-RU" b="1" i="1"/>
              <a:t>І</a:t>
            </a:r>
            <a:r>
              <a:rPr lang="ru-RU" b="1" i="1" baseline="30000"/>
              <a:t>А</a:t>
            </a:r>
            <a:r>
              <a:rPr lang="ru-RU" b="1" i="1"/>
              <a:t>І</a:t>
            </a:r>
            <a:r>
              <a:rPr lang="ru-RU" b="1" i="1" baseline="30000"/>
              <a:t>А</a:t>
            </a:r>
            <a:r>
              <a:rPr lang="ru-RU" b="1" i="1"/>
              <a:t> </a:t>
            </a:r>
            <a:r>
              <a:rPr lang="ru-RU"/>
              <a:t>чи </a:t>
            </a:r>
            <a:r>
              <a:rPr lang="ru-RU" b="1" i="1"/>
              <a:t>І</a:t>
            </a:r>
            <a:r>
              <a:rPr lang="ru-RU" b="1" i="1" baseline="30000"/>
              <a:t>А</a:t>
            </a:r>
            <a:r>
              <a:rPr lang="ru-RU" b="1" i="1"/>
              <a:t>і°</a:t>
            </a:r>
            <a:r>
              <a:rPr lang="ru-RU"/>
              <a:t>, тому можливі два варіанти:</a:t>
            </a:r>
          </a:p>
          <a:p>
            <a:pPr marL="0" indent="450850" algn="just">
              <a:buNone/>
            </a:pPr>
            <a:r>
              <a:rPr lang="ru-RU"/>
              <a:t>а)	</a:t>
            </a:r>
            <a:r>
              <a:rPr lang="ru-RU" b="1" i="1"/>
              <a:t>І</a:t>
            </a:r>
            <a:r>
              <a:rPr lang="ru-RU" b="1" i="1" baseline="30000"/>
              <a:t>А</a:t>
            </a:r>
            <a:r>
              <a:rPr lang="ru-RU" b="1" i="1"/>
              <a:t> І</a:t>
            </a:r>
            <a:r>
              <a:rPr lang="ru-RU" b="1" i="1" baseline="30000"/>
              <a:t>А</a:t>
            </a:r>
            <a:r>
              <a:rPr lang="ru-RU" b="1" i="1"/>
              <a:t>	</a:t>
            </a:r>
            <a:r>
              <a:rPr lang="ru-RU"/>
              <a:t>Х	</a:t>
            </a:r>
            <a:r>
              <a:rPr lang="ru-RU" b="1" i="1"/>
              <a:t>і°і°	</a:t>
            </a:r>
            <a:r>
              <a:rPr lang="ru-RU"/>
              <a:t>б)  </a:t>
            </a:r>
            <a:r>
              <a:rPr lang="ru-RU" b="1" i="1"/>
              <a:t>І</a:t>
            </a:r>
            <a:r>
              <a:rPr lang="ru-RU" b="1" i="1" baseline="30000"/>
              <a:t>А</a:t>
            </a:r>
            <a:r>
              <a:rPr lang="ru-RU" b="1" i="1"/>
              <a:t>і°	</a:t>
            </a:r>
            <a:r>
              <a:rPr lang="ru-RU"/>
              <a:t>Х	</a:t>
            </a:r>
            <a:r>
              <a:rPr lang="ru-RU" b="1" i="1"/>
              <a:t>і°і°</a:t>
            </a:r>
            <a:endParaRPr lang="ru-RU"/>
          </a:p>
          <a:p>
            <a:pPr marL="0" indent="450850" algn="just">
              <a:buNone/>
            </a:pPr>
            <a:r>
              <a:rPr lang="uk-UA" b="1" smtClean="0"/>
              <a:t>Відповідь: </a:t>
            </a:r>
            <a:r>
              <a:rPr lang="uk-UA"/>
              <a:t>у дітей можливі як перша, так і друга групи крові.</a:t>
            </a:r>
            <a:endParaRPr lang="ru-RU"/>
          </a:p>
          <a:p>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143000"/>
          </a:xfrm>
        </p:spPr>
        <p:txBody>
          <a:bodyPr>
            <a:normAutofit/>
          </a:bodyPr>
          <a:lstStyle/>
          <a:p>
            <a:r>
              <a:rPr lang="uk-UA" sz="4800" b="1" smtClean="0">
                <a:solidFill>
                  <a:schemeClr val="accent2">
                    <a:lumMod val="75000"/>
                  </a:schemeClr>
                </a:solidFill>
              </a:rPr>
              <a:t>ДЯКУЮ ЗА УВАГУ!</a:t>
            </a:r>
            <a:endParaRPr lang="ru-RU" sz="4800" b="1">
              <a:solidFill>
                <a:schemeClr val="accent2">
                  <a:lumMod val="75000"/>
                </a:schemeClr>
              </a:solidFill>
            </a:endParaRPr>
          </a:p>
        </p:txBody>
      </p:sp>
      <p:pic>
        <p:nvPicPr>
          <p:cNvPr id="3" name="Google Shape;130;p25"/>
          <p:cNvPicPr preferRelativeResize="0"/>
          <p:nvPr/>
        </p:nvPicPr>
        <p:blipFill>
          <a:blip r:embed="rId2" cstate="print">
            <a:alphaModFix/>
          </a:blip>
          <a:stretch>
            <a:fillRect/>
          </a:stretch>
        </p:blipFill>
        <p:spPr>
          <a:xfrm>
            <a:off x="683568" y="2420888"/>
            <a:ext cx="3744416" cy="3788569"/>
          </a:xfrm>
          <a:prstGeom prst="rect">
            <a:avLst/>
          </a:prstGeom>
          <a:noFill/>
          <a:ln>
            <a:noFill/>
          </a:ln>
        </p:spPr>
      </p:pic>
      <p:pic>
        <p:nvPicPr>
          <p:cNvPr id="4" name="Google Shape;131;p25"/>
          <p:cNvPicPr preferRelativeResize="0"/>
          <p:nvPr/>
        </p:nvPicPr>
        <p:blipFill>
          <a:blip r:embed="rId3" cstate="print">
            <a:alphaModFix/>
          </a:blip>
          <a:stretch>
            <a:fillRect/>
          </a:stretch>
        </p:blipFill>
        <p:spPr>
          <a:xfrm>
            <a:off x="5580112" y="2420888"/>
            <a:ext cx="3041740" cy="3658500"/>
          </a:xfrm>
          <a:prstGeom prst="flowChartConnector">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4139952" y="510132"/>
            <a:ext cx="4781523" cy="6159227"/>
          </a:xfrm>
          <a:prstGeom prst="rect">
            <a:avLst/>
          </a:prstGeom>
          <a:noFill/>
          <a:ln>
            <a:noFill/>
          </a:ln>
        </p:spPr>
        <p:txBody>
          <a:bodyPr spcFirstLastPara="1" wrap="square" lIns="68575" tIns="34275" rIns="68575" bIns="34275" anchor="ctr" anchorCtr="0">
            <a:noAutofit/>
          </a:bodyPr>
          <a:lstStyle/>
          <a:p>
            <a:pPr marL="0" lvl="0" indent="0" algn="just" rtl="0">
              <a:lnSpc>
                <a:spcPct val="90000"/>
              </a:lnSpc>
              <a:spcBef>
                <a:spcPts val="0"/>
              </a:spcBef>
              <a:spcAft>
                <a:spcPts val="0"/>
              </a:spcAft>
              <a:buClr>
                <a:schemeClr val="lt1"/>
              </a:buClr>
              <a:buSzPts val="3000"/>
              <a:buFont typeface="Comic Sans MS"/>
              <a:buNone/>
            </a:pPr>
            <a:r>
              <a:rPr lang="uk" sz="2000" b="1">
                <a:solidFill>
                  <a:srgbClr val="B45F06"/>
                </a:solidFill>
                <a:latin typeface="Comic Sans MS"/>
                <a:ea typeface="Comic Sans MS"/>
                <a:cs typeface="Comic Sans MS"/>
                <a:sym typeface="Comic Sans MS"/>
              </a:rPr>
              <a:t>Закони Менделя </a:t>
            </a:r>
            <a:r>
              <a:rPr lang="uk" sz="2000">
                <a:solidFill>
                  <a:schemeClr val="tx2"/>
                </a:solidFill>
                <a:latin typeface="Comic Sans MS"/>
                <a:ea typeface="Comic Sans MS"/>
                <a:cs typeface="Comic Sans MS"/>
                <a:sym typeface="Comic Sans MS"/>
              </a:rPr>
              <a:t>— закони, що є основою класичної генетики.</a:t>
            </a:r>
            <a:endParaRPr sz="2000">
              <a:solidFill>
                <a:schemeClr val="tx2"/>
              </a:solidFill>
              <a:latin typeface="Comic Sans MS"/>
              <a:ea typeface="Comic Sans MS"/>
              <a:cs typeface="Comic Sans MS"/>
              <a:sym typeface="Comic Sans MS"/>
            </a:endParaRPr>
          </a:p>
          <a:p>
            <a:pPr marL="0" lvl="0" indent="0" algn="just" rtl="0">
              <a:lnSpc>
                <a:spcPct val="90000"/>
              </a:lnSpc>
              <a:spcBef>
                <a:spcPts val="0"/>
              </a:spcBef>
              <a:spcAft>
                <a:spcPts val="0"/>
              </a:spcAft>
              <a:buClr>
                <a:schemeClr val="lt1"/>
              </a:buClr>
              <a:buSzPts val="3000"/>
              <a:buFont typeface="Comic Sans MS"/>
              <a:buNone/>
            </a:pPr>
            <a:endParaRPr sz="2000">
              <a:solidFill>
                <a:schemeClr val="tx2"/>
              </a:solidFill>
              <a:latin typeface="Comic Sans MS"/>
              <a:ea typeface="Comic Sans MS"/>
              <a:cs typeface="Comic Sans MS"/>
              <a:sym typeface="Comic Sans MS"/>
            </a:endParaRPr>
          </a:p>
          <a:p>
            <a:pPr marL="0" lvl="0" indent="0" algn="just" rtl="0">
              <a:lnSpc>
                <a:spcPct val="90000"/>
              </a:lnSpc>
              <a:spcBef>
                <a:spcPts val="0"/>
              </a:spcBef>
              <a:spcAft>
                <a:spcPts val="0"/>
              </a:spcAft>
              <a:buClr>
                <a:schemeClr val="lt1"/>
              </a:buClr>
              <a:buSzPts val="3000"/>
              <a:buFont typeface="Comic Sans MS"/>
              <a:buNone/>
            </a:pPr>
            <a:r>
              <a:rPr lang="uk" sz="2000">
                <a:solidFill>
                  <a:schemeClr val="tx2"/>
                </a:solidFill>
                <a:latin typeface="Comic Sans MS"/>
                <a:ea typeface="Comic Sans MS"/>
                <a:cs typeface="Comic Sans MS"/>
                <a:sym typeface="Comic Sans MS"/>
              </a:rPr>
              <a:t>У своїх працях Грегор Мендель ґрунтувався на дослідженнях, проведених на горосі посівному (рід </a:t>
            </a:r>
            <a:r>
              <a:rPr lang="uk" sz="2000" i="1">
                <a:solidFill>
                  <a:schemeClr val="tx2"/>
                </a:solidFill>
                <a:latin typeface="Comic Sans MS"/>
                <a:ea typeface="Comic Sans MS"/>
                <a:cs typeface="Comic Sans MS"/>
                <a:sym typeface="Comic Sans MS"/>
              </a:rPr>
              <a:t>Pisum</a:t>
            </a:r>
            <a:r>
              <a:rPr lang="uk" sz="2000">
                <a:solidFill>
                  <a:schemeClr val="tx2"/>
                </a:solidFill>
                <a:latin typeface="Comic Sans MS"/>
                <a:ea typeface="Comic Sans MS"/>
                <a:cs typeface="Comic Sans MS"/>
                <a:sym typeface="Comic Sans MS"/>
              </a:rPr>
              <a:t>).</a:t>
            </a:r>
            <a:endParaRPr sz="2000">
              <a:solidFill>
                <a:schemeClr val="tx2"/>
              </a:solidFill>
              <a:latin typeface="Comic Sans MS"/>
              <a:ea typeface="Comic Sans MS"/>
              <a:cs typeface="Comic Sans MS"/>
              <a:sym typeface="Comic Sans MS"/>
            </a:endParaRPr>
          </a:p>
          <a:p>
            <a:pPr marL="0" lvl="0" indent="0" algn="just" rtl="0">
              <a:lnSpc>
                <a:spcPct val="90000"/>
              </a:lnSpc>
              <a:spcBef>
                <a:spcPts val="0"/>
              </a:spcBef>
              <a:spcAft>
                <a:spcPts val="0"/>
              </a:spcAft>
              <a:buClr>
                <a:schemeClr val="lt1"/>
              </a:buClr>
              <a:buSzPts val="3000"/>
              <a:buFont typeface="Comic Sans MS"/>
              <a:buNone/>
            </a:pPr>
            <a:endParaRPr sz="2000">
              <a:solidFill>
                <a:schemeClr val="tx2"/>
              </a:solidFill>
              <a:latin typeface="Comic Sans MS"/>
              <a:ea typeface="Comic Sans MS"/>
              <a:cs typeface="Comic Sans MS"/>
              <a:sym typeface="Comic Sans MS"/>
            </a:endParaRPr>
          </a:p>
          <a:p>
            <a:pPr marL="0" lvl="0" indent="0" algn="just" rtl="0">
              <a:lnSpc>
                <a:spcPct val="90000"/>
              </a:lnSpc>
              <a:spcBef>
                <a:spcPts val="0"/>
              </a:spcBef>
              <a:spcAft>
                <a:spcPts val="0"/>
              </a:spcAft>
              <a:buClr>
                <a:schemeClr val="lt1"/>
              </a:buClr>
              <a:buSzPts val="3000"/>
              <a:buFont typeface="Comic Sans MS"/>
              <a:buNone/>
            </a:pPr>
            <a:r>
              <a:rPr lang="uk" sz="2000">
                <a:solidFill>
                  <a:schemeClr val="tx2"/>
                </a:solidFill>
                <a:latin typeface="Comic Sans MS"/>
                <a:ea typeface="Comic Sans MS"/>
                <a:cs typeface="Comic Sans MS"/>
                <a:sym typeface="Comic Sans MS"/>
              </a:rPr>
              <a:t>Цей об'єкт виявився вдалим, тому що для нього характерне самозапилення, яке уможливлює одержання чистих ліній, тобто особин гомозиготних за більшістю генів.</a:t>
            </a:r>
            <a:endParaRPr sz="2000">
              <a:solidFill>
                <a:schemeClr val="tx2"/>
              </a:solidFill>
              <a:latin typeface="Comic Sans MS"/>
              <a:ea typeface="Comic Sans MS"/>
              <a:cs typeface="Comic Sans MS"/>
              <a:sym typeface="Comic Sans MS"/>
            </a:endParaRPr>
          </a:p>
          <a:p>
            <a:pPr marL="0" lvl="0" indent="0" algn="just" rtl="0">
              <a:lnSpc>
                <a:spcPct val="90000"/>
              </a:lnSpc>
              <a:spcBef>
                <a:spcPts val="0"/>
              </a:spcBef>
              <a:spcAft>
                <a:spcPts val="0"/>
              </a:spcAft>
              <a:buClr>
                <a:schemeClr val="lt1"/>
              </a:buClr>
              <a:buSzPts val="3000"/>
              <a:buFont typeface="Comic Sans MS"/>
              <a:buNone/>
            </a:pPr>
            <a:endParaRPr sz="2000">
              <a:solidFill>
                <a:schemeClr val="tx2"/>
              </a:solidFill>
              <a:latin typeface="Comic Sans MS"/>
              <a:ea typeface="Comic Sans MS"/>
              <a:cs typeface="Comic Sans MS"/>
              <a:sym typeface="Comic Sans MS"/>
            </a:endParaRPr>
          </a:p>
          <a:p>
            <a:pPr marL="0" lvl="0" indent="0" algn="just" rtl="0">
              <a:lnSpc>
                <a:spcPct val="90000"/>
              </a:lnSpc>
              <a:spcBef>
                <a:spcPts val="0"/>
              </a:spcBef>
              <a:spcAft>
                <a:spcPts val="0"/>
              </a:spcAft>
              <a:buClr>
                <a:schemeClr val="lt1"/>
              </a:buClr>
              <a:buSzPts val="3000"/>
              <a:buFont typeface="Comic Sans MS"/>
              <a:buNone/>
            </a:pPr>
            <a:r>
              <a:rPr lang="uk" sz="2000">
                <a:solidFill>
                  <a:schemeClr val="tx2"/>
                </a:solidFill>
                <a:latin typeface="Comic Sans MS"/>
                <a:ea typeface="Comic Sans MS"/>
                <a:cs typeface="Comic Sans MS"/>
                <a:sym typeface="Comic Sans MS"/>
              </a:rPr>
              <a:t>У своїх роботах Мендель не виділяв окремих законів, їх виділили й назвали інші дослідники, вже після їхнього перевідкриття в 1900 році.</a:t>
            </a:r>
            <a:endParaRPr sz="2000">
              <a:solidFill>
                <a:schemeClr val="tx2"/>
              </a:solidFill>
              <a:latin typeface="Comic Sans MS"/>
              <a:ea typeface="Comic Sans MS"/>
              <a:cs typeface="Comic Sans MS"/>
              <a:sym typeface="Comic Sans MS"/>
            </a:endParaRPr>
          </a:p>
        </p:txBody>
      </p:sp>
      <p:pic>
        <p:nvPicPr>
          <p:cNvPr id="138" name="Google Shape;138;p26"/>
          <p:cNvPicPr preferRelativeResize="0"/>
          <p:nvPr/>
        </p:nvPicPr>
        <p:blipFill rotWithShape="1">
          <a:blip r:embed="rId3" cstate="print">
            <a:alphaModFix/>
          </a:blip>
          <a:srcRect t="2610" b="3826"/>
          <a:stretch/>
        </p:blipFill>
        <p:spPr>
          <a:xfrm>
            <a:off x="0" y="510133"/>
            <a:ext cx="3937175" cy="60366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4" name="Google Shape;144;p27"/>
          <p:cNvPicPr preferRelativeResize="0"/>
          <p:nvPr/>
        </p:nvPicPr>
        <p:blipFill rotWithShape="1">
          <a:blip r:embed="rId3" cstate="print">
            <a:alphaModFix/>
          </a:blip>
          <a:srcRect l="13640" t="7996" r="14188" b="9221"/>
          <a:stretch/>
        </p:blipFill>
        <p:spPr>
          <a:xfrm>
            <a:off x="5192551" y="0"/>
            <a:ext cx="3710961" cy="6309320"/>
          </a:xfrm>
          <a:prstGeom prst="rect">
            <a:avLst/>
          </a:prstGeom>
          <a:noFill/>
          <a:ln>
            <a:noFill/>
          </a:ln>
        </p:spPr>
      </p:pic>
      <p:sp>
        <p:nvSpPr>
          <p:cNvPr id="143" name="Google Shape;143;p27"/>
          <p:cNvSpPr txBox="1">
            <a:spLocks noGrp="1"/>
          </p:cNvSpPr>
          <p:nvPr>
            <p:ph type="title"/>
          </p:nvPr>
        </p:nvSpPr>
        <p:spPr>
          <a:xfrm>
            <a:off x="179512" y="0"/>
            <a:ext cx="5328592" cy="6858000"/>
          </a:xfrm>
          <a:prstGeom prst="rect">
            <a:avLst/>
          </a:prstGeom>
          <a:noFill/>
          <a:ln>
            <a:noFill/>
          </a:ln>
        </p:spPr>
        <p:txBody>
          <a:bodyPr spcFirstLastPara="1" wrap="square" lIns="68575" tIns="34275" rIns="68575" bIns="34275" anchor="ctr" anchorCtr="0">
            <a:noAutofit/>
          </a:bodyPr>
          <a:lstStyle/>
          <a:p>
            <a:pPr marL="0" lvl="0" indent="0" rtl="0">
              <a:spcBef>
                <a:spcPts val="0"/>
              </a:spcBef>
              <a:spcAft>
                <a:spcPts val="0"/>
              </a:spcAft>
              <a:buClr>
                <a:schemeClr val="lt1"/>
              </a:buClr>
              <a:buSzPts val="3000"/>
              <a:buFont typeface="Comic Sans MS"/>
              <a:buNone/>
            </a:pPr>
            <a:r>
              <a:rPr lang="uk" sz="2000" b="1">
                <a:solidFill>
                  <a:srgbClr val="B45F06"/>
                </a:solidFill>
                <a:latin typeface="Comic Sans MS"/>
                <a:ea typeface="Comic Sans MS"/>
                <a:cs typeface="Comic Sans MS"/>
                <a:sym typeface="Comic Sans MS"/>
              </a:rPr>
              <a:t>Закони </a:t>
            </a:r>
            <a:r>
              <a:rPr lang="uk" sz="2000" b="1" smtClean="0">
                <a:solidFill>
                  <a:srgbClr val="B45F06"/>
                </a:solidFill>
                <a:latin typeface="Comic Sans MS"/>
                <a:ea typeface="Comic Sans MS"/>
                <a:cs typeface="Comic Sans MS"/>
                <a:sym typeface="Comic Sans MS"/>
              </a:rPr>
              <a:t>Менделя </a:t>
            </a:r>
            <a:br>
              <a:rPr lang="uk" sz="2000" b="1" smtClean="0">
                <a:solidFill>
                  <a:srgbClr val="B45F06"/>
                </a:solidFill>
                <a:latin typeface="Comic Sans MS"/>
                <a:ea typeface="Comic Sans MS"/>
                <a:cs typeface="Comic Sans MS"/>
                <a:sym typeface="Comic Sans MS"/>
              </a:rPr>
            </a:br>
            <a:endParaRPr sz="2000">
              <a:solidFill>
                <a:srgbClr val="38761D"/>
              </a:solidFill>
              <a:latin typeface="Comic Sans MS"/>
              <a:ea typeface="Comic Sans MS"/>
              <a:cs typeface="Comic Sans MS"/>
              <a:sym typeface="Comic Sans MS"/>
            </a:endParaRPr>
          </a:p>
          <a:p>
            <a:pPr lvl="0" indent="450850" algn="just" rtl="0">
              <a:spcBef>
                <a:spcPts val="0"/>
              </a:spcBef>
              <a:spcAft>
                <a:spcPts val="0"/>
              </a:spcAft>
              <a:buClr>
                <a:schemeClr val="lt1"/>
              </a:buClr>
              <a:buSzPts val="3000"/>
              <a:buFont typeface="Comic Sans MS"/>
              <a:buNone/>
            </a:pPr>
            <a:r>
              <a:rPr lang="uk" sz="2000">
                <a:solidFill>
                  <a:schemeClr val="tx2"/>
                </a:solidFill>
                <a:latin typeface="Comic Sans MS"/>
                <a:ea typeface="Comic Sans MS"/>
                <a:cs typeface="Comic Sans MS"/>
                <a:sym typeface="Comic Sans MS"/>
              </a:rPr>
              <a:t>Причиною успіху дослідів </a:t>
            </a:r>
            <a:r>
              <a:rPr lang="uk" sz="2000" smtClean="0">
                <a:solidFill>
                  <a:schemeClr val="tx2"/>
                </a:solidFill>
                <a:latin typeface="Comic Sans MS"/>
                <a:ea typeface="Comic Sans MS"/>
                <a:cs typeface="Comic Sans MS"/>
                <a:sym typeface="Comic Sans MS"/>
              </a:rPr>
              <a:t>Менделя </a:t>
            </a:r>
            <a:r>
              <a:rPr lang="uk" sz="2000">
                <a:solidFill>
                  <a:schemeClr val="tx2"/>
                </a:solidFill>
                <a:latin typeface="Comic Sans MS"/>
                <a:ea typeface="Comic Sans MS"/>
                <a:cs typeface="Comic Sans MS"/>
                <a:sym typeface="Comic Sans MS"/>
              </a:rPr>
              <a:t>порівняно із його попередниками було вдале планування експериментів.</a:t>
            </a:r>
            <a:endParaRPr sz="2000">
              <a:solidFill>
                <a:schemeClr val="tx2"/>
              </a:solidFill>
              <a:latin typeface="Comic Sans MS"/>
              <a:ea typeface="Comic Sans MS"/>
              <a:cs typeface="Comic Sans MS"/>
              <a:sym typeface="Comic Sans MS"/>
            </a:endParaRPr>
          </a:p>
          <a:p>
            <a:pPr lvl="0" indent="450850" algn="just" rtl="0">
              <a:spcBef>
                <a:spcPts val="0"/>
              </a:spcBef>
              <a:spcAft>
                <a:spcPts val="0"/>
              </a:spcAft>
              <a:buClr>
                <a:schemeClr val="lt1"/>
              </a:buClr>
              <a:buSzPts val="3000"/>
              <a:buFont typeface="Comic Sans MS"/>
              <a:buNone/>
            </a:pPr>
            <a:r>
              <a:rPr lang="uk" sz="2000" smtClean="0">
                <a:solidFill>
                  <a:schemeClr val="tx2"/>
                </a:solidFill>
                <a:latin typeface="Comic Sans MS"/>
                <a:ea typeface="Comic Sans MS"/>
                <a:cs typeface="Comic Sans MS"/>
                <a:sym typeface="Comic Sans MS"/>
              </a:rPr>
              <a:t>Він </a:t>
            </a:r>
            <a:r>
              <a:rPr lang="uk" sz="2000">
                <a:solidFill>
                  <a:schemeClr val="tx2"/>
                </a:solidFill>
                <a:latin typeface="Comic Sans MS"/>
                <a:ea typeface="Comic Sans MS"/>
                <a:cs typeface="Comic Sans MS"/>
                <a:sym typeface="Comic Sans MS"/>
              </a:rPr>
              <a:t>аналізував тільки </a:t>
            </a:r>
            <a:r>
              <a:rPr lang="uk" sz="2000" smtClean="0">
                <a:solidFill>
                  <a:schemeClr val="tx2"/>
                </a:solidFill>
                <a:latin typeface="Comic Sans MS"/>
                <a:ea typeface="Comic Sans MS"/>
                <a:cs typeface="Comic Sans MS"/>
                <a:sym typeface="Comic Sans MS"/>
              </a:rPr>
              <a:t>7 </a:t>
            </a:r>
            <a:r>
              <a:rPr lang="uk" sz="2000">
                <a:solidFill>
                  <a:schemeClr val="tx2"/>
                </a:solidFill>
                <a:latin typeface="Comic Sans MS"/>
                <a:ea typeface="Comic Sans MS"/>
                <a:cs typeface="Comic Sans MS"/>
                <a:sym typeface="Comic Sans MS"/>
              </a:rPr>
              <a:t>ознак, що мають </a:t>
            </a:r>
            <a:r>
              <a:rPr lang="uk" sz="2000" smtClean="0">
                <a:solidFill>
                  <a:schemeClr val="tx2"/>
                </a:solidFill>
                <a:latin typeface="Comic Sans MS"/>
                <a:ea typeface="Comic Sans MS"/>
                <a:cs typeface="Comic Sans MS"/>
                <a:sym typeface="Comic Sans MS"/>
              </a:rPr>
              <a:t>2 </a:t>
            </a:r>
            <a:r>
              <a:rPr lang="uk" sz="2000">
                <a:solidFill>
                  <a:schemeClr val="tx2"/>
                </a:solidFill>
                <a:latin typeface="Comic Sans MS"/>
                <a:ea typeface="Comic Sans MS"/>
                <a:cs typeface="Comic Sans MS"/>
                <a:sym typeface="Comic Sans MS"/>
              </a:rPr>
              <a:t>чітко відмінні один від одного стани, такі як гладкість/зморшкуватість насіння, зелене/жовте забарвлення сім'ядоль, фіолетові/білі квіти </a:t>
            </a:r>
            <a:endParaRPr sz="2000">
              <a:solidFill>
                <a:schemeClr val="tx2"/>
              </a:solidFill>
              <a:latin typeface="Comic Sans MS"/>
              <a:ea typeface="Comic Sans MS"/>
              <a:cs typeface="Comic Sans MS"/>
              <a:sym typeface="Comic Sans MS"/>
            </a:endParaRPr>
          </a:p>
          <a:p>
            <a:pPr lvl="0" indent="450850" algn="just" rtl="0">
              <a:spcBef>
                <a:spcPts val="0"/>
              </a:spcBef>
              <a:spcAft>
                <a:spcPts val="0"/>
              </a:spcAft>
              <a:buClr>
                <a:schemeClr val="lt1"/>
              </a:buClr>
              <a:buSzPts val="3000"/>
              <a:buFont typeface="Comic Sans MS"/>
              <a:buNone/>
            </a:pPr>
            <a:r>
              <a:rPr lang="uk" sz="2000" smtClean="0">
                <a:solidFill>
                  <a:schemeClr val="tx2"/>
                </a:solidFill>
                <a:latin typeface="Comic Sans MS"/>
                <a:ea typeface="Comic Sans MS"/>
                <a:cs typeface="Comic Sans MS"/>
                <a:sym typeface="Comic Sans MS"/>
              </a:rPr>
              <a:t>Якби </a:t>
            </a:r>
            <a:r>
              <a:rPr lang="uk" sz="2000">
                <a:solidFill>
                  <a:schemeClr val="tx2"/>
                </a:solidFill>
                <a:latin typeface="Comic Sans MS"/>
                <a:ea typeface="Comic Sans MS"/>
                <a:cs typeface="Comic Sans MS"/>
                <a:sym typeface="Comic Sans MS"/>
              </a:rPr>
              <a:t>Мендель віддав перевагу дослідженню ознак із неперервним розподілом (маса насінин), то не зміг би відкрити дискретної природи спадковості.</a:t>
            </a:r>
            <a:endParaRPr sz="2000">
              <a:solidFill>
                <a:schemeClr val="tx2"/>
              </a:solidFill>
              <a:latin typeface="Comic Sans MS"/>
              <a:ea typeface="Comic Sans MS"/>
              <a:cs typeface="Comic Sans MS"/>
              <a:sym typeface="Comic Sans MS"/>
            </a:endParaRPr>
          </a:p>
          <a:p>
            <a:pPr lvl="0" indent="450850" algn="just" rtl="0">
              <a:spcBef>
                <a:spcPts val="0"/>
              </a:spcBef>
              <a:spcAft>
                <a:spcPts val="0"/>
              </a:spcAft>
              <a:buClr>
                <a:schemeClr val="lt1"/>
              </a:buClr>
              <a:buSzPts val="3000"/>
              <a:buFont typeface="Comic Sans MS"/>
              <a:buNone/>
            </a:pPr>
            <a:r>
              <a:rPr lang="uk" sz="2000" smtClean="0">
                <a:solidFill>
                  <a:schemeClr val="tx2"/>
                </a:solidFill>
                <a:latin typeface="Comic Sans MS"/>
                <a:ea typeface="Comic Sans MS"/>
                <a:cs typeface="Comic Sans MS"/>
                <a:sym typeface="Comic Sans MS"/>
              </a:rPr>
              <a:t>Мендель </a:t>
            </a:r>
            <a:r>
              <a:rPr lang="uk" sz="2000">
                <a:solidFill>
                  <a:schemeClr val="tx2"/>
                </a:solidFill>
                <a:latin typeface="Comic Sans MS"/>
                <a:ea typeface="Comic Sans MS"/>
                <a:cs typeface="Comic Sans MS"/>
                <a:sym typeface="Comic Sans MS"/>
              </a:rPr>
              <a:t>перевірив, чи обрані сорти є справді чистими лініями. На перевірку він витратив </a:t>
            </a:r>
            <a:r>
              <a:rPr lang="uk" sz="2000" smtClean="0">
                <a:solidFill>
                  <a:schemeClr val="tx2"/>
                </a:solidFill>
                <a:latin typeface="Comic Sans MS"/>
                <a:ea typeface="Comic Sans MS"/>
                <a:cs typeface="Comic Sans MS"/>
                <a:sym typeface="Comic Sans MS"/>
              </a:rPr>
              <a:t>2 </a:t>
            </a:r>
            <a:r>
              <a:rPr lang="uk" sz="2000">
                <a:solidFill>
                  <a:schemeClr val="tx2"/>
                </a:solidFill>
                <a:latin typeface="Comic Sans MS"/>
                <a:ea typeface="Comic Sans MS"/>
                <a:cs typeface="Comic Sans MS"/>
                <a:sym typeface="Comic Sans MS"/>
              </a:rPr>
              <a:t>роки</a:t>
            </a:r>
            <a:r>
              <a:rPr lang="uk" sz="2000" smtClean="0">
                <a:solidFill>
                  <a:schemeClr val="tx2"/>
                </a:solidFill>
                <a:latin typeface="Comic Sans MS"/>
                <a:ea typeface="Comic Sans MS"/>
                <a:cs typeface="Comic Sans MS"/>
                <a:sym typeface="Comic Sans MS"/>
              </a:rPr>
              <a:t>.</a:t>
            </a:r>
            <a:endParaRPr sz="2000">
              <a:solidFill>
                <a:schemeClr val="tx2"/>
              </a:solidFill>
              <a:latin typeface="Comic Sans MS"/>
              <a:ea typeface="Comic Sans MS"/>
              <a:cs typeface="Comic Sans MS"/>
              <a:sym typeface="Comic Sans MS"/>
            </a:endParaRPr>
          </a:p>
          <a:p>
            <a:pPr lvl="0" indent="450850" algn="just" rtl="0">
              <a:spcBef>
                <a:spcPts val="0"/>
              </a:spcBef>
              <a:spcAft>
                <a:spcPts val="0"/>
              </a:spcAft>
              <a:buClr>
                <a:schemeClr val="lt1"/>
              </a:buClr>
              <a:buSzPts val="3000"/>
              <a:buFont typeface="Comic Sans MS"/>
              <a:buNone/>
            </a:pPr>
            <a:r>
              <a:rPr lang="uk" sz="2000">
                <a:solidFill>
                  <a:schemeClr val="tx2"/>
                </a:solidFill>
                <a:latin typeface="Comic Sans MS"/>
                <a:ea typeface="Comic Sans MS"/>
                <a:cs typeface="Comic Sans MS"/>
                <a:sym typeface="Comic Sans MS"/>
              </a:rPr>
              <a:t>Також він вибрав математичний підхід до опису результатів і обробляв їх статистично.</a:t>
            </a:r>
            <a:endParaRPr sz="2000">
              <a:solidFill>
                <a:schemeClr val="tx2"/>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472678" y="852487"/>
            <a:ext cx="8096250" cy="132556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300"/>
              <a:buFont typeface="Comic Sans MS"/>
              <a:buNone/>
            </a:pPr>
            <a:r>
              <a:rPr lang="uk" sz="3300" b="1" i="0" u="none">
                <a:solidFill>
                  <a:schemeClr val="lt1"/>
                </a:solidFill>
                <a:latin typeface="Comic Sans MS"/>
                <a:ea typeface="Comic Sans MS"/>
                <a:cs typeface="Comic Sans MS"/>
                <a:sym typeface="Comic Sans MS"/>
              </a:rPr>
              <a:t>   </a:t>
            </a:r>
            <a:endParaRPr sz="1100"/>
          </a:p>
        </p:txBody>
      </p:sp>
      <p:sp>
        <p:nvSpPr>
          <p:cNvPr id="156" name="Google Shape;156;p29"/>
          <p:cNvSpPr txBox="1">
            <a:spLocks noGrp="1"/>
          </p:cNvSpPr>
          <p:nvPr>
            <p:ph type="body" idx="1"/>
          </p:nvPr>
        </p:nvSpPr>
        <p:spPr>
          <a:xfrm>
            <a:off x="392900" y="292100"/>
            <a:ext cx="8139540" cy="2632844"/>
          </a:xfrm>
          <a:prstGeom prst="rect">
            <a:avLst/>
          </a:prstGeom>
          <a:noFill/>
          <a:ln>
            <a:noFill/>
          </a:ln>
        </p:spPr>
        <p:txBody>
          <a:bodyPr spcFirstLastPara="1" wrap="square" lIns="68575" tIns="34275" rIns="68575" bIns="34275" anchor="t" anchorCtr="0">
            <a:noAutofit/>
          </a:bodyPr>
          <a:lstStyle/>
          <a:p>
            <a:pPr marL="0" marR="0" lvl="0" indent="0" algn="just" rtl="0">
              <a:lnSpc>
                <a:spcPct val="90000"/>
              </a:lnSpc>
              <a:spcBef>
                <a:spcPts val="0"/>
              </a:spcBef>
              <a:spcAft>
                <a:spcPts val="0"/>
              </a:spcAft>
              <a:buClr>
                <a:schemeClr val="lt1"/>
              </a:buClr>
              <a:buSzPts val="3000"/>
              <a:buFont typeface="Arial"/>
              <a:buNone/>
            </a:pPr>
            <a:r>
              <a:rPr lang="uk" sz="2900" b="1" i="0" u="none" strike="noStrike" cap="none">
                <a:solidFill>
                  <a:srgbClr val="B45F06"/>
                </a:solidFill>
                <a:latin typeface="Comic Sans MS"/>
                <a:ea typeface="Comic Sans MS"/>
                <a:cs typeface="Comic Sans MS"/>
                <a:sym typeface="Comic Sans MS"/>
              </a:rPr>
              <a:t>    Чисті лінії </a:t>
            </a:r>
            <a:r>
              <a:rPr lang="uk" sz="2900" b="0" i="0" u="none" strike="noStrike" cap="none">
                <a:solidFill>
                  <a:schemeClr val="tx2"/>
                </a:solidFill>
                <a:latin typeface="Comic Sans MS"/>
                <a:ea typeface="Comic Sans MS"/>
                <a:cs typeface="Comic Sans MS"/>
                <a:sym typeface="Comic Sans MS"/>
              </a:rPr>
              <a:t>– це особини, що є гомозиготними за більшістю генів і які при самозапиленні або самозаплідненні дають генетично і морфологічно ідентичних нащадків.</a:t>
            </a:r>
            <a:endParaRPr sz="1000">
              <a:solidFill>
                <a:schemeClr val="tx2"/>
              </a:solidFill>
            </a:endParaRPr>
          </a:p>
        </p:txBody>
      </p:sp>
      <p:pic>
        <p:nvPicPr>
          <p:cNvPr id="157" name="Google Shape;157;p29"/>
          <p:cNvPicPr preferRelativeResize="0"/>
          <p:nvPr/>
        </p:nvPicPr>
        <p:blipFill>
          <a:blip r:embed="rId3" cstate="print">
            <a:alphaModFix/>
          </a:blip>
          <a:stretch>
            <a:fillRect/>
          </a:stretch>
        </p:blipFill>
        <p:spPr>
          <a:xfrm>
            <a:off x="2339752" y="2276872"/>
            <a:ext cx="4323276" cy="522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Effect transition="in" filter="fade">
                                      <p:cBhvr>
                                        <p:cTn id="7" dur="1000"/>
                                        <p:tgtEl>
                                          <p:spTgt spid="1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1" name="Google Shape;181;p31"/>
          <p:cNvPicPr preferRelativeResize="0"/>
          <p:nvPr/>
        </p:nvPicPr>
        <p:blipFill>
          <a:blip r:embed="rId3" cstate="print">
            <a:alphaModFix/>
          </a:blip>
          <a:stretch>
            <a:fillRect/>
          </a:stretch>
        </p:blipFill>
        <p:spPr>
          <a:xfrm>
            <a:off x="1403648" y="2790800"/>
            <a:ext cx="6048672" cy="4067200"/>
          </a:xfrm>
          <a:prstGeom prst="rect">
            <a:avLst/>
          </a:prstGeom>
          <a:noFill/>
          <a:ln>
            <a:noFill/>
          </a:ln>
        </p:spPr>
      </p:pic>
      <p:sp>
        <p:nvSpPr>
          <p:cNvPr id="180" name="Google Shape;180;p31"/>
          <p:cNvSpPr txBox="1"/>
          <p:nvPr/>
        </p:nvSpPr>
        <p:spPr>
          <a:xfrm>
            <a:off x="179512" y="0"/>
            <a:ext cx="8784976" cy="301618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uk" sz="2600" b="1">
                <a:solidFill>
                  <a:srgbClr val="B45F06"/>
                </a:solidFill>
                <a:latin typeface="Comic Sans MS"/>
                <a:ea typeface="Comic Sans MS"/>
                <a:cs typeface="Comic Sans MS"/>
                <a:sym typeface="Comic Sans MS"/>
              </a:rPr>
              <a:t>Перший закон Менделя</a:t>
            </a:r>
            <a:r>
              <a:rPr lang="uk" sz="2600">
                <a:solidFill>
                  <a:srgbClr val="B45F06"/>
                </a:solidFill>
                <a:latin typeface="Comic Sans MS"/>
                <a:ea typeface="Comic Sans MS"/>
                <a:cs typeface="Comic Sans MS"/>
                <a:sym typeface="Comic Sans MS"/>
              </a:rPr>
              <a:t>, або закон одноманітності гібридів першого покоління:</a:t>
            </a:r>
            <a:endParaRPr sz="2600">
              <a:solidFill>
                <a:srgbClr val="B45F06"/>
              </a:solidFill>
              <a:latin typeface="Comic Sans MS"/>
              <a:ea typeface="Comic Sans MS"/>
              <a:cs typeface="Comic Sans MS"/>
              <a:sym typeface="Comic Sans MS"/>
            </a:endParaRPr>
          </a:p>
          <a:p>
            <a:pPr lvl="0" indent="450850" algn="just" rtl="0">
              <a:spcBef>
                <a:spcPts val="0"/>
              </a:spcBef>
              <a:spcAft>
                <a:spcPts val="0"/>
              </a:spcAft>
              <a:buNone/>
            </a:pPr>
            <a:r>
              <a:rPr lang="uk" sz="2200">
                <a:solidFill>
                  <a:schemeClr val="tx2"/>
                </a:solidFill>
                <a:latin typeface="Arial" pitchFamily="34" charset="0"/>
                <a:ea typeface="Comic Sans MS"/>
                <a:cs typeface="Arial" pitchFamily="34" charset="0"/>
                <a:sym typeface="Comic Sans MS"/>
              </a:rPr>
              <a:t>У першому поколінні від схрещування гомозигот із домінантною та рецесивною ознаками виявляється тільки домінантна ознака</a:t>
            </a:r>
            <a:r>
              <a:rPr lang="uk" sz="2200" smtClean="0">
                <a:solidFill>
                  <a:schemeClr val="tx2"/>
                </a:solidFill>
                <a:latin typeface="Arial" pitchFamily="34" charset="0"/>
                <a:ea typeface="Comic Sans MS"/>
                <a:cs typeface="Arial" pitchFamily="34" charset="0"/>
                <a:sym typeface="Comic Sans MS"/>
              </a:rPr>
              <a:t>.</a:t>
            </a:r>
          </a:p>
          <a:p>
            <a:pPr lvl="0" indent="450850" algn="just"/>
            <a:r>
              <a:rPr lang="ru-RU" sz="2200" smtClean="0">
                <a:solidFill>
                  <a:schemeClr val="tx2"/>
                </a:solidFill>
                <a:latin typeface="Arial" pitchFamily="34" charset="0"/>
                <a:cs typeface="Arial" pitchFamily="34" charset="0"/>
              </a:rPr>
              <a:t>При схрещуванні генетично однорідних форм, які відрізняються за однією ознакою, всі гібриди першого покоління будуть одноманітними.</a:t>
            </a:r>
            <a:endParaRPr sz="2200">
              <a:solidFill>
                <a:schemeClr val="tx2"/>
              </a:solidFill>
              <a:latin typeface="Arial" pitchFamily="34" charset="0"/>
              <a:ea typeface="Comic Sans MS"/>
              <a:cs typeface="Arial" pitchFamily="34" charset="0"/>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472678" y="852487"/>
            <a:ext cx="8096250" cy="132556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300"/>
              <a:buFont typeface="Comic Sans MS"/>
              <a:buNone/>
            </a:pPr>
            <a:r>
              <a:rPr lang="uk" sz="3300" b="1" i="0" u="none">
                <a:solidFill>
                  <a:srgbClr val="B45F06"/>
                </a:solidFill>
                <a:latin typeface="Comic Sans MS"/>
                <a:ea typeface="Comic Sans MS"/>
                <a:cs typeface="Comic Sans MS"/>
                <a:sym typeface="Comic Sans MS"/>
              </a:rPr>
              <a:t>   </a:t>
            </a:r>
            <a:endParaRPr sz="1100">
              <a:solidFill>
                <a:srgbClr val="B45F06"/>
              </a:solidFill>
            </a:endParaRPr>
          </a:p>
        </p:txBody>
      </p:sp>
      <p:sp>
        <p:nvSpPr>
          <p:cNvPr id="163" name="Google Shape;163;p30"/>
          <p:cNvSpPr txBox="1">
            <a:spLocks noGrp="1"/>
          </p:cNvSpPr>
          <p:nvPr>
            <p:ph type="body" idx="1"/>
          </p:nvPr>
        </p:nvSpPr>
        <p:spPr>
          <a:xfrm>
            <a:off x="392907" y="292101"/>
            <a:ext cx="2471737" cy="2827337"/>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2100"/>
              <a:buFont typeface="Arial"/>
              <a:buNone/>
            </a:pPr>
            <a:r>
              <a:rPr lang="uk" sz="2100" b="0" i="0" u="none" strike="noStrike" cap="none">
                <a:solidFill>
                  <a:srgbClr val="B45F06"/>
                </a:solidFill>
                <a:latin typeface="Comic Sans MS"/>
                <a:ea typeface="Comic Sans MS"/>
                <a:cs typeface="Comic Sans MS"/>
                <a:sym typeface="Comic Sans MS"/>
              </a:rPr>
              <a:t>А </a:t>
            </a:r>
            <a:r>
              <a:rPr lang="uk" sz="2100" b="0" i="0" u="none" strike="noStrike" cap="none">
                <a:solidFill>
                  <a:schemeClr val="tx2"/>
                </a:solidFill>
                <a:latin typeface="Comic Sans MS"/>
                <a:ea typeface="Comic Sans MS"/>
                <a:cs typeface="Comic Sans MS"/>
                <a:sym typeface="Comic Sans MS"/>
              </a:rPr>
              <a:t>– ген жовтого кольору насінин</a:t>
            </a:r>
            <a:endParaRPr sz="1100">
              <a:solidFill>
                <a:schemeClr val="tx2"/>
              </a:solidFill>
            </a:endParaRPr>
          </a:p>
          <a:p>
            <a:pPr marL="0" marR="0" lvl="0" indent="0" algn="l" rtl="0">
              <a:lnSpc>
                <a:spcPct val="90000"/>
              </a:lnSpc>
              <a:spcBef>
                <a:spcPts val="800"/>
              </a:spcBef>
              <a:spcAft>
                <a:spcPts val="0"/>
              </a:spcAft>
              <a:buClr>
                <a:schemeClr val="lt1"/>
              </a:buClr>
              <a:buSzPts val="2100"/>
              <a:buFont typeface="Arial"/>
              <a:buNone/>
            </a:pPr>
            <a:r>
              <a:rPr lang="uk" sz="2100" b="0" i="0" u="none" strike="noStrike" cap="none">
                <a:solidFill>
                  <a:srgbClr val="B45F06"/>
                </a:solidFill>
                <a:latin typeface="Comic Sans MS"/>
                <a:ea typeface="Comic Sans MS"/>
                <a:cs typeface="Comic Sans MS"/>
                <a:sym typeface="Comic Sans MS"/>
              </a:rPr>
              <a:t>а </a:t>
            </a:r>
            <a:r>
              <a:rPr lang="uk" sz="2100" b="0" i="0" u="none" strike="noStrike" cap="none">
                <a:solidFill>
                  <a:schemeClr val="tx2"/>
                </a:solidFill>
                <a:latin typeface="Comic Sans MS"/>
                <a:ea typeface="Comic Sans MS"/>
                <a:cs typeface="Comic Sans MS"/>
                <a:sym typeface="Comic Sans MS"/>
              </a:rPr>
              <a:t>– ген зеленого кольору насінин</a:t>
            </a:r>
            <a:endParaRPr sz="1100">
              <a:solidFill>
                <a:schemeClr val="tx2"/>
              </a:solidFill>
            </a:endParaRPr>
          </a:p>
        </p:txBody>
      </p:sp>
      <p:sp>
        <p:nvSpPr>
          <p:cNvPr id="164" name="Google Shape;164;p30"/>
          <p:cNvSpPr txBox="1"/>
          <p:nvPr/>
        </p:nvSpPr>
        <p:spPr>
          <a:xfrm>
            <a:off x="3824288" y="615952"/>
            <a:ext cx="4054078" cy="4757264"/>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1"/>
              </a:buClr>
              <a:buSzPts val="2700"/>
              <a:buFont typeface="Comic Sans MS"/>
              <a:buNone/>
            </a:pPr>
            <a:r>
              <a:rPr lang="uk" sz="2700" b="0" i="0" u="none" strike="noStrike" cap="none">
                <a:solidFill>
                  <a:srgbClr val="BF9000"/>
                </a:solidFill>
                <a:latin typeface="Comic Sans MS"/>
                <a:ea typeface="Comic Sans MS"/>
                <a:cs typeface="Comic Sans MS"/>
                <a:sym typeface="Comic Sans MS"/>
              </a:rPr>
              <a:t>Р  о </a:t>
            </a:r>
            <a:r>
              <a:rPr lang="uk" sz="4100" b="0" i="0" u="none" strike="noStrike" cap="none">
                <a:solidFill>
                  <a:srgbClr val="BF9000"/>
                </a:solidFill>
                <a:latin typeface="Comic Sans MS"/>
                <a:ea typeface="Comic Sans MS"/>
                <a:cs typeface="Comic Sans MS"/>
                <a:sym typeface="Comic Sans MS"/>
              </a:rPr>
              <a:t>АА</a:t>
            </a:r>
            <a:r>
              <a:rPr lang="uk" sz="2700" b="0" i="0" u="none" strike="noStrike" cap="none">
                <a:solidFill>
                  <a:srgbClr val="BF9000"/>
                </a:solidFill>
                <a:latin typeface="Comic Sans MS"/>
                <a:ea typeface="Comic Sans MS"/>
                <a:cs typeface="Comic Sans MS"/>
                <a:sym typeface="Comic Sans MS"/>
              </a:rPr>
              <a:t>    х     о  </a:t>
            </a:r>
            <a:r>
              <a:rPr lang="uk" sz="4100" b="0" i="0" u="none" strike="noStrike" cap="none">
                <a:solidFill>
                  <a:srgbClr val="BF9000"/>
                </a:solidFill>
                <a:latin typeface="Comic Sans MS"/>
                <a:ea typeface="Comic Sans MS"/>
                <a:cs typeface="Comic Sans MS"/>
                <a:sym typeface="Comic Sans MS"/>
              </a:rPr>
              <a:t>аа</a:t>
            </a:r>
            <a:endParaRPr sz="1100">
              <a:solidFill>
                <a:srgbClr val="BF9000"/>
              </a:solidFill>
            </a:endParaRPr>
          </a:p>
          <a:p>
            <a:pPr marL="0" marR="0" lvl="0" indent="0" algn="l" rtl="0">
              <a:lnSpc>
                <a:spcPct val="100000"/>
              </a:lnSpc>
              <a:spcBef>
                <a:spcPts val="0"/>
              </a:spcBef>
              <a:spcAft>
                <a:spcPts val="0"/>
              </a:spcAft>
              <a:buClr>
                <a:schemeClr val="dk1"/>
              </a:buClr>
              <a:buSzPts val="2700"/>
              <a:buFont typeface="Calibri"/>
              <a:buNone/>
            </a:pPr>
            <a:endParaRPr sz="2700" b="0" i="0" u="none" strike="noStrike" cap="none">
              <a:solidFill>
                <a:srgbClr val="BF9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700"/>
              <a:buFont typeface="Calibri"/>
              <a:buNone/>
            </a:pPr>
            <a:endParaRPr sz="2700" b="0" i="0" u="none" strike="noStrike" cap="none">
              <a:solidFill>
                <a:srgbClr val="BF9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700"/>
              <a:buFont typeface="Comic Sans MS"/>
              <a:buNone/>
            </a:pPr>
            <a:r>
              <a:rPr lang="uk" sz="2700" b="0" i="0" u="none" strike="noStrike" cap="none">
                <a:solidFill>
                  <a:srgbClr val="BF9000"/>
                </a:solidFill>
                <a:latin typeface="Comic Sans MS"/>
                <a:ea typeface="Comic Sans MS"/>
                <a:cs typeface="Comic Sans MS"/>
                <a:sym typeface="Comic Sans MS"/>
              </a:rPr>
              <a:t>G       А                    а    </a:t>
            </a:r>
            <a:endParaRPr sz="1100">
              <a:solidFill>
                <a:srgbClr val="BF9000"/>
              </a:solidFill>
            </a:endParaRPr>
          </a:p>
          <a:p>
            <a:pPr marL="0" marR="0" lvl="0" indent="0" algn="l" rtl="0">
              <a:lnSpc>
                <a:spcPct val="100000"/>
              </a:lnSpc>
              <a:spcBef>
                <a:spcPts val="0"/>
              </a:spcBef>
              <a:spcAft>
                <a:spcPts val="0"/>
              </a:spcAft>
              <a:buClr>
                <a:schemeClr val="dk1"/>
              </a:buClr>
              <a:buSzPts val="2700"/>
              <a:buFont typeface="Calibri"/>
              <a:buNone/>
            </a:pPr>
            <a:endParaRPr sz="2700" b="0" i="0" u="none" strike="noStrike" cap="none">
              <a:solidFill>
                <a:srgbClr val="BF9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700"/>
              <a:buFont typeface="Comic Sans MS"/>
              <a:buNone/>
            </a:pPr>
            <a:r>
              <a:rPr lang="uk" sz="2700" b="0" i="0" u="none" strike="noStrike" cap="none">
                <a:solidFill>
                  <a:srgbClr val="BF9000"/>
                </a:solidFill>
                <a:latin typeface="Comic Sans MS"/>
                <a:ea typeface="Comic Sans MS"/>
                <a:cs typeface="Comic Sans MS"/>
                <a:sym typeface="Comic Sans MS"/>
              </a:rPr>
              <a:t>F               </a:t>
            </a:r>
            <a:r>
              <a:rPr lang="uk" sz="4100" b="0" i="0" u="none" strike="noStrike" cap="none">
                <a:solidFill>
                  <a:srgbClr val="BF9000"/>
                </a:solidFill>
                <a:latin typeface="Comic Sans MS"/>
                <a:ea typeface="Comic Sans MS"/>
                <a:cs typeface="Comic Sans MS"/>
                <a:sym typeface="Comic Sans MS"/>
              </a:rPr>
              <a:t>Aa</a:t>
            </a:r>
            <a:r>
              <a:rPr lang="uk" sz="2700" b="0" i="0" u="none" strike="noStrike" cap="none">
                <a:solidFill>
                  <a:srgbClr val="BF9000"/>
                </a:solidFill>
                <a:latin typeface="Comic Sans MS"/>
                <a:ea typeface="Comic Sans MS"/>
                <a:cs typeface="Comic Sans MS"/>
                <a:sym typeface="Comic Sans MS"/>
              </a:rPr>
              <a:t>  </a:t>
            </a:r>
            <a:endParaRPr sz="1100">
              <a:solidFill>
                <a:srgbClr val="BF9000"/>
              </a:solidFill>
            </a:endParaRPr>
          </a:p>
        </p:txBody>
      </p:sp>
      <p:cxnSp>
        <p:nvCxnSpPr>
          <p:cNvPr id="165" name="Google Shape;165;p30"/>
          <p:cNvCxnSpPr/>
          <p:nvPr/>
        </p:nvCxnSpPr>
        <p:spPr>
          <a:xfrm flipH="1">
            <a:off x="4355976" y="1124744"/>
            <a:ext cx="4762" cy="266700"/>
          </a:xfrm>
          <a:prstGeom prst="straightConnector1">
            <a:avLst/>
          </a:prstGeom>
          <a:noFill/>
          <a:ln w="38100" cap="flat" cmpd="sng">
            <a:solidFill>
              <a:srgbClr val="BF9000"/>
            </a:solidFill>
            <a:prstDash val="solid"/>
            <a:miter lim="800000"/>
            <a:headEnd type="none" w="med" len="med"/>
            <a:tailEnd type="none" w="med" len="med"/>
          </a:ln>
        </p:spPr>
      </p:cxnSp>
      <p:cxnSp>
        <p:nvCxnSpPr>
          <p:cNvPr id="166" name="Google Shape;166;p30"/>
          <p:cNvCxnSpPr/>
          <p:nvPr/>
        </p:nvCxnSpPr>
        <p:spPr>
          <a:xfrm>
            <a:off x="4283968" y="1268760"/>
            <a:ext cx="143967" cy="1"/>
          </a:xfrm>
          <a:prstGeom prst="straightConnector1">
            <a:avLst/>
          </a:prstGeom>
          <a:noFill/>
          <a:ln w="38100" cap="flat" cmpd="sng">
            <a:solidFill>
              <a:srgbClr val="BF9000"/>
            </a:solidFill>
            <a:prstDash val="solid"/>
            <a:miter lim="800000"/>
            <a:headEnd type="none" w="med" len="med"/>
            <a:tailEnd type="none" w="med" len="med"/>
          </a:ln>
        </p:spPr>
      </p:cxnSp>
      <p:cxnSp>
        <p:nvCxnSpPr>
          <p:cNvPr id="167" name="Google Shape;167;p30"/>
          <p:cNvCxnSpPr/>
          <p:nvPr/>
        </p:nvCxnSpPr>
        <p:spPr>
          <a:xfrm flipV="1">
            <a:off x="6588224" y="764704"/>
            <a:ext cx="144016" cy="216024"/>
          </a:xfrm>
          <a:prstGeom prst="straightConnector1">
            <a:avLst/>
          </a:prstGeom>
          <a:noFill/>
          <a:ln w="38100" cap="flat" cmpd="sng">
            <a:solidFill>
              <a:srgbClr val="BF9000"/>
            </a:solidFill>
            <a:prstDash val="solid"/>
            <a:miter lim="800000"/>
            <a:headEnd type="none" w="med" len="med"/>
            <a:tailEnd type="triangle" w="med" len="med"/>
          </a:ln>
        </p:spPr>
      </p:cxnSp>
      <p:sp>
        <p:nvSpPr>
          <p:cNvPr id="168" name="Google Shape;168;p30"/>
          <p:cNvSpPr/>
          <p:nvPr/>
        </p:nvSpPr>
        <p:spPr>
          <a:xfrm>
            <a:off x="4748213" y="2541587"/>
            <a:ext cx="521494" cy="669925"/>
          </a:xfrm>
          <a:prstGeom prst="ellipse">
            <a:avLst/>
          </a:prstGeom>
          <a:noFill/>
          <a:ln w="38100" cap="flat" cmpd="sng">
            <a:solidFill>
              <a:srgbClr val="38761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rgbClr val="BF9000"/>
              </a:solidFill>
              <a:latin typeface="Calibri"/>
              <a:ea typeface="Calibri"/>
              <a:cs typeface="Calibri"/>
              <a:sym typeface="Calibri"/>
            </a:endParaRPr>
          </a:p>
        </p:txBody>
      </p:sp>
      <p:pic>
        <p:nvPicPr>
          <p:cNvPr id="169" name="Google Shape;169;p30"/>
          <p:cNvPicPr preferRelativeResize="0"/>
          <p:nvPr/>
        </p:nvPicPr>
        <p:blipFill rotWithShape="1">
          <a:blip r:embed="rId3" cstate="print">
            <a:alphaModFix/>
          </a:blip>
          <a:srcRect/>
          <a:stretch/>
        </p:blipFill>
        <p:spPr>
          <a:xfrm>
            <a:off x="4716016" y="1268760"/>
            <a:ext cx="814388" cy="838200"/>
          </a:xfrm>
          <a:prstGeom prst="rect">
            <a:avLst/>
          </a:prstGeom>
          <a:noFill/>
          <a:ln>
            <a:noFill/>
          </a:ln>
        </p:spPr>
      </p:pic>
      <p:pic>
        <p:nvPicPr>
          <p:cNvPr id="170" name="Google Shape;170;p30"/>
          <p:cNvPicPr preferRelativeResize="0"/>
          <p:nvPr/>
        </p:nvPicPr>
        <p:blipFill rotWithShape="1">
          <a:blip r:embed="rId4" cstate="print">
            <a:alphaModFix/>
          </a:blip>
          <a:srcRect/>
          <a:stretch/>
        </p:blipFill>
        <p:spPr>
          <a:xfrm>
            <a:off x="6804248" y="1340768"/>
            <a:ext cx="671513" cy="885825"/>
          </a:xfrm>
          <a:prstGeom prst="rect">
            <a:avLst/>
          </a:prstGeom>
          <a:noFill/>
          <a:ln>
            <a:noFill/>
          </a:ln>
        </p:spPr>
      </p:pic>
      <p:pic>
        <p:nvPicPr>
          <p:cNvPr id="171" name="Google Shape;171;p30"/>
          <p:cNvPicPr preferRelativeResize="0"/>
          <p:nvPr/>
        </p:nvPicPr>
        <p:blipFill rotWithShape="1">
          <a:blip r:embed="rId5" cstate="print">
            <a:alphaModFix/>
          </a:blip>
          <a:srcRect/>
          <a:stretch/>
        </p:blipFill>
        <p:spPr>
          <a:xfrm>
            <a:off x="5586414" y="4476751"/>
            <a:ext cx="814387" cy="839787"/>
          </a:xfrm>
          <a:prstGeom prst="rect">
            <a:avLst/>
          </a:prstGeom>
          <a:noFill/>
          <a:ln>
            <a:noFill/>
          </a:ln>
        </p:spPr>
      </p:pic>
      <p:cxnSp>
        <p:nvCxnSpPr>
          <p:cNvPr id="172" name="Google Shape;172;p30"/>
          <p:cNvCxnSpPr/>
          <p:nvPr/>
        </p:nvCxnSpPr>
        <p:spPr>
          <a:xfrm>
            <a:off x="5083969" y="3298826"/>
            <a:ext cx="673894" cy="628649"/>
          </a:xfrm>
          <a:prstGeom prst="straightConnector1">
            <a:avLst/>
          </a:prstGeom>
          <a:noFill/>
          <a:ln w="38100" cap="flat" cmpd="sng">
            <a:solidFill>
              <a:srgbClr val="7F6000"/>
            </a:solidFill>
            <a:prstDash val="solid"/>
            <a:miter lim="800000"/>
            <a:headEnd type="none" w="med" len="med"/>
            <a:tailEnd type="triangle" w="med" len="med"/>
          </a:ln>
        </p:spPr>
      </p:cxnSp>
      <p:cxnSp>
        <p:nvCxnSpPr>
          <p:cNvPr id="173" name="Google Shape;173;p30"/>
          <p:cNvCxnSpPr/>
          <p:nvPr/>
        </p:nvCxnSpPr>
        <p:spPr>
          <a:xfrm flipH="1">
            <a:off x="6306740" y="3298826"/>
            <a:ext cx="657225" cy="628649"/>
          </a:xfrm>
          <a:prstGeom prst="straightConnector1">
            <a:avLst/>
          </a:prstGeom>
          <a:noFill/>
          <a:ln w="38100" cap="flat" cmpd="sng">
            <a:solidFill>
              <a:srgbClr val="7F6000"/>
            </a:solidFill>
            <a:prstDash val="solid"/>
            <a:miter lim="800000"/>
            <a:headEnd type="none" w="med" len="med"/>
            <a:tailEnd type="triangle" w="med" len="med"/>
          </a:ln>
        </p:spPr>
      </p:cxnSp>
      <p:sp>
        <p:nvSpPr>
          <p:cNvPr id="174" name="Google Shape;174;p30"/>
          <p:cNvSpPr txBox="1"/>
          <p:nvPr/>
        </p:nvSpPr>
        <p:spPr>
          <a:xfrm>
            <a:off x="904876" y="5487987"/>
            <a:ext cx="7230665" cy="95408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1"/>
              </a:buClr>
              <a:buSzPts val="2100"/>
              <a:buFont typeface="Comic Sans MS"/>
              <a:buNone/>
            </a:pPr>
            <a:r>
              <a:rPr lang="uk" sz="2100" b="1" i="0" u="none">
                <a:solidFill>
                  <a:srgbClr val="B45F06"/>
                </a:solidFill>
                <a:latin typeface="Comic Sans MS"/>
                <a:ea typeface="Comic Sans MS"/>
                <a:cs typeface="Comic Sans MS"/>
                <a:sym typeface="Comic Sans MS"/>
              </a:rPr>
              <a:t>За генотипом – </a:t>
            </a:r>
            <a:r>
              <a:rPr lang="uk" sz="2100" b="1" i="0" u="none">
                <a:solidFill>
                  <a:schemeClr val="tx2"/>
                </a:solidFill>
                <a:latin typeface="Comic Sans MS"/>
                <a:ea typeface="Comic Sans MS"/>
                <a:cs typeface="Comic Sans MS"/>
                <a:sym typeface="Comic Sans MS"/>
              </a:rPr>
              <a:t>Аа – 100%       </a:t>
            </a:r>
            <a:endParaRPr sz="1100">
              <a:solidFill>
                <a:schemeClr val="tx2"/>
              </a:solidFill>
            </a:endParaRPr>
          </a:p>
          <a:p>
            <a:pPr marL="0" marR="0" lvl="0" indent="0" algn="l" rtl="0">
              <a:lnSpc>
                <a:spcPct val="100000"/>
              </a:lnSpc>
              <a:spcBef>
                <a:spcPts val="0"/>
              </a:spcBef>
              <a:spcAft>
                <a:spcPts val="0"/>
              </a:spcAft>
              <a:buClr>
                <a:schemeClr val="lt1"/>
              </a:buClr>
              <a:buSzPts val="2100"/>
              <a:buFont typeface="Comic Sans MS"/>
              <a:buNone/>
            </a:pPr>
            <a:r>
              <a:rPr lang="uk" sz="2100" b="1" i="0" u="none">
                <a:solidFill>
                  <a:srgbClr val="B45F06"/>
                </a:solidFill>
                <a:latin typeface="Comic Sans MS"/>
                <a:ea typeface="Comic Sans MS"/>
                <a:cs typeface="Comic Sans MS"/>
                <a:sym typeface="Comic Sans MS"/>
              </a:rPr>
              <a:t>За фенотипом  </a:t>
            </a:r>
            <a:r>
              <a:rPr lang="uk" sz="2100" b="1" i="0" u="none">
                <a:solidFill>
                  <a:schemeClr val="tx2"/>
                </a:solidFill>
                <a:latin typeface="Comic Sans MS"/>
                <a:ea typeface="Comic Sans MS"/>
                <a:cs typeface="Comic Sans MS"/>
                <a:sym typeface="Comic Sans MS"/>
              </a:rPr>
              <a:t>- жовте забарвлення насінин – 100%</a:t>
            </a:r>
            <a:endParaRPr sz="1100">
              <a:solidFill>
                <a:schemeClr val="tx2"/>
              </a:solidFill>
            </a:endParaRPr>
          </a:p>
        </p:txBody>
      </p:sp>
      <p:sp>
        <p:nvSpPr>
          <p:cNvPr id="175" name="Google Shape;175;p30"/>
          <p:cNvSpPr/>
          <p:nvPr/>
        </p:nvSpPr>
        <p:spPr>
          <a:xfrm>
            <a:off x="6963963" y="2541537"/>
            <a:ext cx="521400" cy="670000"/>
          </a:xfrm>
          <a:prstGeom prst="ellipse">
            <a:avLst/>
          </a:prstGeom>
          <a:noFill/>
          <a:ln w="38100" cap="flat" cmpd="sng">
            <a:solidFill>
              <a:srgbClr val="38761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rgbClr val="BF9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fade">
                                      <p:cBhvr>
                                        <p:cTn id="7" dur="1000"/>
                                        <p:tgtEl>
                                          <p:spTgt spid="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xEl>
                                              <p:pRg st="1" end="1"/>
                                            </p:txEl>
                                          </p:spTgt>
                                        </p:tgtEl>
                                        <p:attrNameLst>
                                          <p:attrName>style.visibility</p:attrName>
                                        </p:attrNameLst>
                                      </p:cBhvr>
                                      <p:to>
                                        <p:strVal val="visible"/>
                                      </p:to>
                                    </p:set>
                                    <p:animEffect transition="in" filter="fade">
                                      <p:cBhvr>
                                        <p:cTn id="12" dur="1000"/>
                                        <p:tgtEl>
                                          <p:spTgt spid="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xEl>
                                              <p:pRg st="0" end="0"/>
                                            </p:txEl>
                                          </p:spTgt>
                                        </p:tgtEl>
                                        <p:attrNameLst>
                                          <p:attrName>style.visibility</p:attrName>
                                        </p:attrNameLst>
                                      </p:cBhvr>
                                      <p:to>
                                        <p:strVal val="visible"/>
                                      </p:to>
                                    </p:set>
                                    <p:animEffect transition="in" filter="fade">
                                      <p:cBhvr>
                                        <p:cTn id="17" dur="1000"/>
                                        <p:tgtEl>
                                          <p:spTgt spid="16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4">
                                            <p:txEl>
                                              <p:pRg st="1" end="1"/>
                                            </p:txEl>
                                          </p:spTgt>
                                        </p:tgtEl>
                                        <p:attrNameLst>
                                          <p:attrName>style.visibility</p:attrName>
                                        </p:attrNameLst>
                                      </p:cBhvr>
                                      <p:to>
                                        <p:strVal val="visible"/>
                                      </p:to>
                                    </p:set>
                                    <p:animEffect transition="in" filter="fade">
                                      <p:cBhvr>
                                        <p:cTn id="22" dur="1000"/>
                                        <p:tgtEl>
                                          <p:spTgt spid="16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4">
                                            <p:txEl>
                                              <p:pRg st="2" end="2"/>
                                            </p:txEl>
                                          </p:spTgt>
                                        </p:tgtEl>
                                        <p:attrNameLst>
                                          <p:attrName>style.visibility</p:attrName>
                                        </p:attrNameLst>
                                      </p:cBhvr>
                                      <p:to>
                                        <p:strVal val="visible"/>
                                      </p:to>
                                    </p:set>
                                    <p:animEffect transition="in" filter="fade">
                                      <p:cBhvr>
                                        <p:cTn id="27" dur="1000"/>
                                        <p:tgtEl>
                                          <p:spTgt spid="16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4">
                                            <p:txEl>
                                              <p:pRg st="3" end="3"/>
                                            </p:txEl>
                                          </p:spTgt>
                                        </p:tgtEl>
                                        <p:attrNameLst>
                                          <p:attrName>style.visibility</p:attrName>
                                        </p:attrNameLst>
                                      </p:cBhvr>
                                      <p:to>
                                        <p:strVal val="visible"/>
                                      </p:to>
                                    </p:set>
                                    <p:animEffect transition="in" filter="fade">
                                      <p:cBhvr>
                                        <p:cTn id="32" dur="1000"/>
                                        <p:tgtEl>
                                          <p:spTgt spid="16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4">
                                            <p:txEl>
                                              <p:pRg st="4" end="4"/>
                                            </p:txEl>
                                          </p:spTgt>
                                        </p:tgtEl>
                                        <p:attrNameLst>
                                          <p:attrName>style.visibility</p:attrName>
                                        </p:attrNameLst>
                                      </p:cBhvr>
                                      <p:to>
                                        <p:strVal val="visible"/>
                                      </p:to>
                                    </p:set>
                                    <p:animEffect transition="in" filter="fade">
                                      <p:cBhvr>
                                        <p:cTn id="37" dur="1000"/>
                                        <p:tgtEl>
                                          <p:spTgt spid="16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4">
                                            <p:txEl>
                                              <p:pRg st="5" end="5"/>
                                            </p:txEl>
                                          </p:spTgt>
                                        </p:tgtEl>
                                        <p:attrNameLst>
                                          <p:attrName>style.visibility</p:attrName>
                                        </p:attrNameLst>
                                      </p:cBhvr>
                                      <p:to>
                                        <p:strVal val="visible"/>
                                      </p:to>
                                    </p:set>
                                    <p:animEffect transition="in" filter="fade">
                                      <p:cBhvr>
                                        <p:cTn id="42" dur="1000"/>
                                        <p:tgtEl>
                                          <p:spTgt spid="16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9"/>
                                        </p:tgtEl>
                                        <p:attrNameLst>
                                          <p:attrName>style.visibility</p:attrName>
                                        </p:attrNameLst>
                                      </p:cBhvr>
                                      <p:to>
                                        <p:strVal val="visible"/>
                                      </p:to>
                                    </p:set>
                                    <p:animEffect transition="in" filter="fade">
                                      <p:cBhvr>
                                        <p:cTn id="47" dur="1000"/>
                                        <p:tgtEl>
                                          <p:spTgt spid="16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0"/>
                                        </p:tgtEl>
                                        <p:attrNameLst>
                                          <p:attrName>style.visibility</p:attrName>
                                        </p:attrNameLst>
                                      </p:cBhvr>
                                      <p:to>
                                        <p:strVal val="visible"/>
                                      </p:to>
                                    </p:set>
                                    <p:animEffect transition="in" filter="fade">
                                      <p:cBhvr>
                                        <p:cTn id="52" dur="1000"/>
                                        <p:tgtEl>
                                          <p:spTgt spid="17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8"/>
                                        </p:tgtEl>
                                        <p:attrNameLst>
                                          <p:attrName>style.visibility</p:attrName>
                                        </p:attrNameLst>
                                      </p:cBhvr>
                                      <p:to>
                                        <p:strVal val="visible"/>
                                      </p:to>
                                    </p:set>
                                    <p:animEffect transition="in" filter="fade">
                                      <p:cBhvr>
                                        <p:cTn id="57" dur="1000"/>
                                        <p:tgtEl>
                                          <p:spTgt spid="16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2"/>
                                        </p:tgtEl>
                                        <p:attrNameLst>
                                          <p:attrName>style.visibility</p:attrName>
                                        </p:attrNameLst>
                                      </p:cBhvr>
                                      <p:to>
                                        <p:strVal val="visible"/>
                                      </p:to>
                                    </p:set>
                                    <p:animEffect transition="in" filter="fade">
                                      <p:cBhvr>
                                        <p:cTn id="62" dur="1000"/>
                                        <p:tgtEl>
                                          <p:spTgt spid="17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3"/>
                                        </p:tgtEl>
                                        <p:attrNameLst>
                                          <p:attrName>style.visibility</p:attrName>
                                        </p:attrNameLst>
                                      </p:cBhvr>
                                      <p:to>
                                        <p:strVal val="visible"/>
                                      </p:to>
                                    </p:set>
                                    <p:animEffect transition="in" filter="fade">
                                      <p:cBhvr>
                                        <p:cTn id="67" dur="1000"/>
                                        <p:tgtEl>
                                          <p:spTgt spid="17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1"/>
                                        </p:tgtEl>
                                        <p:attrNameLst>
                                          <p:attrName>style.visibility</p:attrName>
                                        </p:attrNameLst>
                                      </p:cBhvr>
                                      <p:to>
                                        <p:strVal val="visible"/>
                                      </p:to>
                                    </p:set>
                                    <p:animEffect transition="in" filter="fade">
                                      <p:cBhvr>
                                        <p:cTn id="72" dur="1000"/>
                                        <p:tgtEl>
                                          <p:spTgt spid="17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4">
                                            <p:txEl>
                                              <p:pRg st="0" end="0"/>
                                            </p:txEl>
                                          </p:spTgt>
                                        </p:tgtEl>
                                        <p:attrNameLst>
                                          <p:attrName>style.visibility</p:attrName>
                                        </p:attrNameLst>
                                      </p:cBhvr>
                                      <p:to>
                                        <p:strVal val="visible"/>
                                      </p:to>
                                    </p:set>
                                    <p:animEffect transition="in" filter="fade">
                                      <p:cBhvr>
                                        <p:cTn id="77" dur="1000"/>
                                        <p:tgtEl>
                                          <p:spTgt spid="174">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74">
                                            <p:txEl>
                                              <p:pRg st="1" end="1"/>
                                            </p:txEl>
                                          </p:spTgt>
                                        </p:tgtEl>
                                        <p:attrNameLst>
                                          <p:attrName>style.visibility</p:attrName>
                                        </p:attrNameLst>
                                      </p:cBhvr>
                                      <p:to>
                                        <p:strVal val="visible"/>
                                      </p:to>
                                    </p:set>
                                    <p:animEffect transition="in" filter="fade">
                                      <p:cBhvr>
                                        <p:cTn id="82" dur="1000"/>
                                        <p:tgtEl>
                                          <p:spTgt spid="1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4" name="Google Shape;214;p33"/>
          <p:cNvPicPr preferRelativeResize="0"/>
          <p:nvPr/>
        </p:nvPicPr>
        <p:blipFill>
          <a:blip r:embed="rId3" cstate="print">
            <a:alphaModFix/>
          </a:blip>
          <a:stretch>
            <a:fillRect/>
          </a:stretch>
        </p:blipFill>
        <p:spPr>
          <a:xfrm>
            <a:off x="1475656" y="2784733"/>
            <a:ext cx="6768752" cy="4073267"/>
          </a:xfrm>
          <a:prstGeom prst="rect">
            <a:avLst/>
          </a:prstGeom>
          <a:noFill/>
          <a:ln>
            <a:noFill/>
          </a:ln>
        </p:spPr>
      </p:pic>
      <p:sp>
        <p:nvSpPr>
          <p:cNvPr id="213" name="Google Shape;213;p33"/>
          <p:cNvSpPr txBox="1"/>
          <p:nvPr/>
        </p:nvSpPr>
        <p:spPr>
          <a:xfrm>
            <a:off x="179512" y="188640"/>
            <a:ext cx="8784976" cy="31700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2600" b="1">
                <a:solidFill>
                  <a:srgbClr val="B45F06"/>
                </a:solidFill>
                <a:latin typeface="Comic Sans MS"/>
                <a:ea typeface="Comic Sans MS"/>
                <a:cs typeface="Comic Sans MS"/>
                <a:sym typeface="Comic Sans MS"/>
              </a:rPr>
              <a:t>Другий закон Менделя</a:t>
            </a:r>
            <a:r>
              <a:rPr lang="uk" sz="2600">
                <a:solidFill>
                  <a:srgbClr val="B45F06"/>
                </a:solidFill>
                <a:latin typeface="Comic Sans MS"/>
                <a:ea typeface="Comic Sans MS"/>
                <a:cs typeface="Comic Sans MS"/>
                <a:sym typeface="Comic Sans MS"/>
              </a:rPr>
              <a:t>, або закон розщеплення:</a:t>
            </a:r>
            <a:endParaRPr sz="1800">
              <a:solidFill>
                <a:srgbClr val="38761D"/>
              </a:solidFill>
              <a:latin typeface="Comic Sans MS"/>
              <a:ea typeface="Comic Sans MS"/>
              <a:cs typeface="Comic Sans MS"/>
              <a:sym typeface="Comic Sans MS"/>
            </a:endParaRPr>
          </a:p>
          <a:p>
            <a:pPr lvl="0" indent="450850" algn="just" rtl="0">
              <a:spcBef>
                <a:spcPts val="0"/>
              </a:spcBef>
              <a:spcAft>
                <a:spcPts val="0"/>
              </a:spcAft>
              <a:buNone/>
            </a:pPr>
            <a:r>
              <a:rPr lang="uk" sz="2200">
                <a:solidFill>
                  <a:schemeClr val="tx2"/>
                </a:solidFill>
                <a:latin typeface="Arial" pitchFamily="34" charset="0"/>
                <a:ea typeface="Comic Sans MS"/>
                <a:cs typeface="Arial" pitchFamily="34" charset="0"/>
                <a:sym typeface="Comic Sans MS"/>
              </a:rPr>
              <a:t>При схрещуванні гібридів першого покоління у нащадків спостерігається розщеплення фенотипових класів у співвідношенні 3:1</a:t>
            </a:r>
            <a:r>
              <a:rPr lang="uk" sz="2200" smtClean="0">
                <a:solidFill>
                  <a:schemeClr val="tx2"/>
                </a:solidFill>
                <a:latin typeface="Arial" pitchFamily="34" charset="0"/>
                <a:ea typeface="Comic Sans MS"/>
                <a:cs typeface="Arial" pitchFamily="34" charset="0"/>
                <a:sym typeface="Comic Sans MS"/>
              </a:rPr>
              <a:t>.</a:t>
            </a:r>
          </a:p>
          <a:p>
            <a:pPr indent="450850" algn="just"/>
            <a:r>
              <a:rPr lang="uk-UA" sz="2200" smtClean="0">
                <a:solidFill>
                  <a:schemeClr val="tx2"/>
                </a:solidFill>
                <a:latin typeface="Arial" pitchFamily="34" charset="0"/>
                <a:cs typeface="Arial" pitchFamily="34" charset="0"/>
              </a:rPr>
              <a:t>При схрещуванні гібридів першого покоління між собою в другому поколінні з'являються особини як із домінантними, так і з рецесивними ознаками в середньому співвідношенні 3:1.</a:t>
            </a:r>
            <a:endParaRPr lang="ru-RU" sz="2200" smtClean="0">
              <a:solidFill>
                <a:schemeClr val="tx2"/>
              </a:solidFill>
              <a:latin typeface="Arial" pitchFamily="34" charset="0"/>
              <a:cs typeface="Arial" pitchFamily="34" charset="0"/>
            </a:endParaRPr>
          </a:p>
          <a:p>
            <a:pPr marL="0" lvl="0" indent="0" algn="l" rtl="0">
              <a:spcBef>
                <a:spcPts val="0"/>
              </a:spcBef>
              <a:spcAft>
                <a:spcPts val="0"/>
              </a:spcAft>
              <a:buNone/>
            </a:pPr>
            <a:endParaRPr sz="1800">
              <a:solidFill>
                <a:srgbClr val="38761D"/>
              </a:solidFill>
              <a:latin typeface="Comic Sans MS"/>
              <a:ea typeface="Comic Sans MS"/>
              <a:cs typeface="Comic Sans MS"/>
              <a:sym typeface="Comic Sans MS"/>
            </a:endParaRPr>
          </a:p>
          <a:p>
            <a:pPr marL="0" lvl="0" indent="0" algn="l" rtl="0">
              <a:spcBef>
                <a:spcPts val="0"/>
              </a:spcBef>
              <a:spcAft>
                <a:spcPts val="0"/>
              </a:spcAft>
              <a:buNone/>
            </a:pPr>
            <a:endParaRPr sz="1800">
              <a:solidFill>
                <a:srgbClr val="38761D"/>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472678" y="852487"/>
            <a:ext cx="8096250" cy="132556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300"/>
              <a:buFont typeface="Comic Sans MS"/>
              <a:buNone/>
            </a:pPr>
            <a:r>
              <a:rPr lang="uk" sz="3300" b="1" i="0" u="none">
                <a:solidFill>
                  <a:schemeClr val="lt1"/>
                </a:solidFill>
                <a:latin typeface="Comic Sans MS"/>
                <a:ea typeface="Comic Sans MS"/>
                <a:cs typeface="Comic Sans MS"/>
                <a:sym typeface="Comic Sans MS"/>
              </a:rPr>
              <a:t>   </a:t>
            </a:r>
            <a:endParaRPr sz="1100"/>
          </a:p>
        </p:txBody>
      </p:sp>
      <p:sp>
        <p:nvSpPr>
          <p:cNvPr id="187" name="Google Shape;187;p32"/>
          <p:cNvSpPr txBox="1">
            <a:spLocks noGrp="1"/>
          </p:cNvSpPr>
          <p:nvPr>
            <p:ph type="body" idx="1"/>
          </p:nvPr>
        </p:nvSpPr>
        <p:spPr>
          <a:xfrm>
            <a:off x="392907" y="292101"/>
            <a:ext cx="2471737" cy="2416819"/>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2100"/>
              <a:buFont typeface="Arial"/>
              <a:buNone/>
            </a:pPr>
            <a:r>
              <a:rPr lang="uk" sz="2100" b="1" i="0" u="none" strike="noStrike" cap="none">
                <a:solidFill>
                  <a:srgbClr val="BF9000"/>
                </a:solidFill>
                <a:latin typeface="Comic Sans MS"/>
                <a:ea typeface="Comic Sans MS"/>
                <a:cs typeface="Comic Sans MS"/>
                <a:sym typeface="Comic Sans MS"/>
              </a:rPr>
              <a:t>А </a:t>
            </a:r>
            <a:r>
              <a:rPr lang="uk" sz="2100" b="1" i="0" u="none" strike="noStrike" cap="none">
                <a:solidFill>
                  <a:schemeClr val="tx2"/>
                </a:solidFill>
                <a:latin typeface="Comic Sans MS"/>
                <a:ea typeface="Comic Sans MS"/>
                <a:cs typeface="Comic Sans MS"/>
                <a:sym typeface="Comic Sans MS"/>
              </a:rPr>
              <a:t>– ген жовтого кольору насінин</a:t>
            </a:r>
            <a:endParaRPr sz="1100">
              <a:solidFill>
                <a:schemeClr val="tx2"/>
              </a:solidFill>
            </a:endParaRPr>
          </a:p>
          <a:p>
            <a:pPr marL="0" marR="0" lvl="0" indent="0" algn="l" rtl="0">
              <a:lnSpc>
                <a:spcPct val="90000"/>
              </a:lnSpc>
              <a:spcBef>
                <a:spcPts val="800"/>
              </a:spcBef>
              <a:spcAft>
                <a:spcPts val="0"/>
              </a:spcAft>
              <a:buClr>
                <a:schemeClr val="lt1"/>
              </a:buClr>
              <a:buSzPts val="2100"/>
              <a:buFont typeface="Arial"/>
              <a:buNone/>
            </a:pPr>
            <a:r>
              <a:rPr lang="uk" sz="2100" b="1" i="0" u="none" strike="noStrike" cap="none">
                <a:solidFill>
                  <a:srgbClr val="BF9000"/>
                </a:solidFill>
                <a:latin typeface="Comic Sans MS"/>
                <a:ea typeface="Comic Sans MS"/>
                <a:cs typeface="Comic Sans MS"/>
                <a:sym typeface="Comic Sans MS"/>
              </a:rPr>
              <a:t>а </a:t>
            </a:r>
            <a:r>
              <a:rPr lang="uk" sz="2100" b="1" i="0" u="none" strike="noStrike" cap="none">
                <a:solidFill>
                  <a:schemeClr val="tx2"/>
                </a:solidFill>
                <a:latin typeface="Comic Sans MS"/>
                <a:ea typeface="Comic Sans MS"/>
                <a:cs typeface="Comic Sans MS"/>
                <a:sym typeface="Comic Sans MS"/>
              </a:rPr>
              <a:t>– ген зеленого кольору насінин</a:t>
            </a:r>
            <a:endParaRPr sz="1100">
              <a:solidFill>
                <a:schemeClr val="tx2"/>
              </a:solidFill>
            </a:endParaRPr>
          </a:p>
        </p:txBody>
      </p:sp>
      <p:sp>
        <p:nvSpPr>
          <p:cNvPr id="188" name="Google Shape;188;p32"/>
          <p:cNvSpPr txBox="1"/>
          <p:nvPr/>
        </p:nvSpPr>
        <p:spPr>
          <a:xfrm>
            <a:off x="3860007" y="319087"/>
            <a:ext cx="4063603" cy="258603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1"/>
              </a:buClr>
              <a:buSzPts val="2700"/>
              <a:buFont typeface="Comic Sans MS"/>
              <a:buNone/>
            </a:pPr>
            <a:r>
              <a:rPr lang="uk" sz="2700" b="0" i="0" u="none">
                <a:solidFill>
                  <a:srgbClr val="BF9000"/>
                </a:solidFill>
                <a:latin typeface="Comic Sans MS"/>
                <a:ea typeface="Comic Sans MS"/>
                <a:cs typeface="Comic Sans MS"/>
                <a:sym typeface="Comic Sans MS"/>
              </a:rPr>
              <a:t>Р  о </a:t>
            </a:r>
            <a:r>
              <a:rPr lang="uk" sz="4100" b="0" i="0" u="none">
                <a:solidFill>
                  <a:srgbClr val="BF9000"/>
                </a:solidFill>
                <a:latin typeface="Comic Sans MS"/>
                <a:ea typeface="Comic Sans MS"/>
                <a:cs typeface="Comic Sans MS"/>
                <a:sym typeface="Comic Sans MS"/>
              </a:rPr>
              <a:t>Аа</a:t>
            </a:r>
            <a:r>
              <a:rPr lang="uk" sz="2700" b="0" i="0" u="none">
                <a:solidFill>
                  <a:srgbClr val="BF9000"/>
                </a:solidFill>
                <a:latin typeface="Comic Sans MS"/>
                <a:ea typeface="Comic Sans MS"/>
                <a:cs typeface="Comic Sans MS"/>
                <a:sym typeface="Comic Sans MS"/>
              </a:rPr>
              <a:t>    х      о  </a:t>
            </a:r>
            <a:r>
              <a:rPr lang="uk" sz="4100" b="0" i="0" u="none">
                <a:solidFill>
                  <a:srgbClr val="BF9000"/>
                </a:solidFill>
                <a:latin typeface="Comic Sans MS"/>
                <a:ea typeface="Comic Sans MS"/>
                <a:cs typeface="Comic Sans MS"/>
                <a:sym typeface="Comic Sans MS"/>
              </a:rPr>
              <a:t>Аа</a:t>
            </a:r>
            <a:endParaRPr sz="1100">
              <a:solidFill>
                <a:srgbClr val="BF9000"/>
              </a:solidFill>
            </a:endParaRPr>
          </a:p>
          <a:p>
            <a:pPr marL="0" marR="0" lvl="0" indent="0" algn="l" rtl="0">
              <a:lnSpc>
                <a:spcPct val="100000"/>
              </a:lnSpc>
              <a:spcBef>
                <a:spcPts val="0"/>
              </a:spcBef>
              <a:spcAft>
                <a:spcPts val="0"/>
              </a:spcAft>
              <a:buClr>
                <a:schemeClr val="dk1"/>
              </a:buClr>
              <a:buSzPts val="2700"/>
              <a:buFont typeface="Calibri"/>
              <a:buNone/>
            </a:pPr>
            <a:endParaRPr sz="2700" b="0" i="0" u="none">
              <a:solidFill>
                <a:srgbClr val="BF9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700"/>
              <a:buFont typeface="Calibri"/>
              <a:buNone/>
            </a:pPr>
            <a:endParaRPr sz="2700" b="0" i="0" u="none">
              <a:solidFill>
                <a:srgbClr val="BF9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700"/>
              <a:buFont typeface="Comic Sans MS"/>
              <a:buNone/>
            </a:pPr>
            <a:r>
              <a:rPr lang="uk" sz="2700" b="0" i="0" u="none">
                <a:solidFill>
                  <a:srgbClr val="BF9000"/>
                </a:solidFill>
                <a:latin typeface="Comic Sans MS"/>
                <a:ea typeface="Comic Sans MS"/>
                <a:cs typeface="Comic Sans MS"/>
                <a:sym typeface="Comic Sans MS"/>
              </a:rPr>
              <a:t>G    А     а              А    а    </a:t>
            </a:r>
            <a:endParaRPr sz="1100">
              <a:solidFill>
                <a:srgbClr val="BF9000"/>
              </a:solidFill>
            </a:endParaRPr>
          </a:p>
        </p:txBody>
      </p:sp>
      <p:cxnSp>
        <p:nvCxnSpPr>
          <p:cNvPr id="189" name="Google Shape;189;p32"/>
          <p:cNvCxnSpPr/>
          <p:nvPr/>
        </p:nvCxnSpPr>
        <p:spPr>
          <a:xfrm flipH="1">
            <a:off x="4427984" y="836712"/>
            <a:ext cx="4762" cy="266700"/>
          </a:xfrm>
          <a:prstGeom prst="straightConnector1">
            <a:avLst/>
          </a:prstGeom>
          <a:noFill/>
          <a:ln w="38100" cap="flat" cmpd="sng">
            <a:solidFill>
              <a:srgbClr val="BF9000"/>
            </a:solidFill>
            <a:prstDash val="solid"/>
            <a:miter lim="800000"/>
            <a:headEnd type="none" w="med" len="med"/>
            <a:tailEnd type="none" w="med" len="med"/>
          </a:ln>
        </p:spPr>
      </p:cxnSp>
      <p:cxnSp>
        <p:nvCxnSpPr>
          <p:cNvPr id="190" name="Google Shape;190;p32"/>
          <p:cNvCxnSpPr/>
          <p:nvPr/>
        </p:nvCxnSpPr>
        <p:spPr>
          <a:xfrm>
            <a:off x="4355976" y="980728"/>
            <a:ext cx="135731" cy="0"/>
          </a:xfrm>
          <a:prstGeom prst="straightConnector1">
            <a:avLst/>
          </a:prstGeom>
          <a:noFill/>
          <a:ln w="38100" cap="flat" cmpd="sng">
            <a:solidFill>
              <a:srgbClr val="BF9000"/>
            </a:solidFill>
            <a:prstDash val="solid"/>
            <a:miter lim="800000"/>
            <a:headEnd type="none" w="med" len="med"/>
            <a:tailEnd type="none" w="med" len="med"/>
          </a:ln>
        </p:spPr>
      </p:cxnSp>
      <p:cxnSp>
        <p:nvCxnSpPr>
          <p:cNvPr id="191" name="Google Shape;191;p32"/>
          <p:cNvCxnSpPr/>
          <p:nvPr/>
        </p:nvCxnSpPr>
        <p:spPr>
          <a:xfrm rot="10800000" flipH="1">
            <a:off x="6588224" y="404664"/>
            <a:ext cx="111300" cy="356400"/>
          </a:xfrm>
          <a:prstGeom prst="straightConnector1">
            <a:avLst/>
          </a:prstGeom>
          <a:noFill/>
          <a:ln w="38100" cap="flat" cmpd="sng">
            <a:solidFill>
              <a:srgbClr val="BF9000"/>
            </a:solidFill>
            <a:prstDash val="solid"/>
            <a:miter lim="800000"/>
            <a:headEnd type="none" w="med" len="med"/>
            <a:tailEnd type="triangle" w="med" len="med"/>
          </a:ln>
        </p:spPr>
      </p:cxnSp>
      <p:sp>
        <p:nvSpPr>
          <p:cNvPr id="192" name="Google Shape;192;p32"/>
          <p:cNvSpPr/>
          <p:nvPr/>
        </p:nvSpPr>
        <p:spPr>
          <a:xfrm>
            <a:off x="4423172" y="2263775"/>
            <a:ext cx="521494" cy="669925"/>
          </a:xfrm>
          <a:prstGeom prst="ellipse">
            <a:avLst/>
          </a:prstGeom>
          <a:noFill/>
          <a:ln w="38100" cap="flat" cmpd="sng">
            <a:solidFill>
              <a:srgbClr val="38761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pic>
        <p:nvPicPr>
          <p:cNvPr id="193" name="Google Shape;193;p32"/>
          <p:cNvPicPr preferRelativeResize="0"/>
          <p:nvPr/>
        </p:nvPicPr>
        <p:blipFill rotWithShape="1">
          <a:blip r:embed="rId3" cstate="print">
            <a:alphaModFix/>
          </a:blip>
          <a:srcRect/>
          <a:stretch/>
        </p:blipFill>
        <p:spPr>
          <a:xfrm>
            <a:off x="4572000" y="836712"/>
            <a:ext cx="814388" cy="838200"/>
          </a:xfrm>
          <a:prstGeom prst="rect">
            <a:avLst/>
          </a:prstGeom>
          <a:noFill/>
          <a:ln>
            <a:noFill/>
          </a:ln>
        </p:spPr>
      </p:pic>
      <p:pic>
        <p:nvPicPr>
          <p:cNvPr id="194" name="Google Shape;194;p32"/>
          <p:cNvPicPr preferRelativeResize="0"/>
          <p:nvPr/>
        </p:nvPicPr>
        <p:blipFill rotWithShape="1">
          <a:blip r:embed="rId4" cstate="print">
            <a:alphaModFix/>
          </a:blip>
          <a:srcRect/>
          <a:stretch/>
        </p:blipFill>
        <p:spPr>
          <a:xfrm>
            <a:off x="6876256" y="980728"/>
            <a:ext cx="813197" cy="835025"/>
          </a:xfrm>
          <a:prstGeom prst="rect">
            <a:avLst/>
          </a:prstGeom>
          <a:noFill/>
          <a:ln>
            <a:noFill/>
          </a:ln>
        </p:spPr>
      </p:pic>
      <p:sp>
        <p:nvSpPr>
          <p:cNvPr id="195" name="Google Shape;195;p32"/>
          <p:cNvSpPr txBox="1"/>
          <p:nvPr/>
        </p:nvSpPr>
        <p:spPr>
          <a:xfrm>
            <a:off x="251520" y="2927351"/>
            <a:ext cx="8496944" cy="831851"/>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1800"/>
              <a:buFont typeface="Comic Sans MS"/>
              <a:buNone/>
            </a:pPr>
            <a:r>
              <a:rPr lang="uk" sz="2400" b="1" i="0" u="none">
                <a:latin typeface="Comic Sans MS"/>
                <a:ea typeface="Comic Sans MS"/>
                <a:cs typeface="Comic Sans MS"/>
                <a:sym typeface="Comic Sans MS"/>
              </a:rPr>
              <a:t>Решітка Пеннета </a:t>
            </a:r>
            <a:r>
              <a:rPr lang="uk" sz="2400" b="0" i="0" u="none">
                <a:solidFill>
                  <a:schemeClr val="tx2"/>
                </a:solidFill>
                <a:latin typeface="Comic Sans MS"/>
                <a:ea typeface="Comic Sans MS"/>
                <a:cs typeface="Comic Sans MS"/>
                <a:sym typeface="Comic Sans MS"/>
              </a:rPr>
              <a:t>дозволяє краще уявити генотипи, </a:t>
            </a:r>
            <a:r>
              <a:rPr lang="uk" sz="2400" b="0" i="0" u="none" smtClean="0">
                <a:solidFill>
                  <a:schemeClr val="tx2"/>
                </a:solidFill>
                <a:latin typeface="Comic Sans MS"/>
                <a:ea typeface="Comic Sans MS"/>
                <a:cs typeface="Comic Sans MS"/>
                <a:sym typeface="Comic Sans MS"/>
              </a:rPr>
              <a:t> що </a:t>
            </a:r>
            <a:r>
              <a:rPr lang="uk" sz="2400" b="0" i="0" u="none">
                <a:solidFill>
                  <a:schemeClr val="tx2"/>
                </a:solidFill>
                <a:latin typeface="Comic Sans MS"/>
                <a:ea typeface="Comic Sans MS"/>
                <a:cs typeface="Comic Sans MS"/>
                <a:sym typeface="Comic Sans MS"/>
              </a:rPr>
              <a:t>можна отримати від схрещування батьківських гамет.</a:t>
            </a:r>
            <a:endParaRPr sz="2400">
              <a:solidFill>
                <a:schemeClr val="tx2"/>
              </a:solidFill>
            </a:endParaRPr>
          </a:p>
        </p:txBody>
      </p:sp>
      <p:graphicFrame>
        <p:nvGraphicFramePr>
          <p:cNvPr id="196" name="Google Shape;196;p32"/>
          <p:cNvGraphicFramePr/>
          <p:nvPr/>
        </p:nvGraphicFramePr>
        <p:xfrm>
          <a:off x="622698" y="3808413"/>
          <a:ext cx="4165326" cy="2903501"/>
        </p:xfrm>
        <a:graphic>
          <a:graphicData uri="http://schemas.openxmlformats.org/drawingml/2006/table">
            <a:tbl>
              <a:tblPr>
                <a:noFill/>
              </a:tblPr>
              <a:tblGrid>
                <a:gridCol w="1278725"/>
                <a:gridCol w="1341825"/>
                <a:gridCol w="1544776"/>
              </a:tblGrid>
              <a:tr h="968367">
                <a:tc>
                  <a:txBody>
                    <a:bodyPr/>
                    <a:lstStyle/>
                    <a:p>
                      <a:pPr marL="0" marR="0" lvl="0" indent="0" algn="l" rtl="0">
                        <a:spcBef>
                          <a:spcPts val="0"/>
                        </a:spcBef>
                        <a:spcAft>
                          <a:spcPts val="0"/>
                        </a:spcAft>
                        <a:buNone/>
                      </a:pPr>
                      <a:endParaRPr sz="1900">
                        <a:solidFill>
                          <a:srgbClr val="38761D"/>
                        </a:solidFill>
                        <a:latin typeface="Calibri"/>
                        <a:ea typeface="Calibri"/>
                        <a:cs typeface="Calibri"/>
                        <a:sym typeface="Calibri"/>
                      </a:endParaRPr>
                    </a:p>
                  </a:txBody>
                  <a:tcPr marL="68600" marR="68600" marT="45733" marB="45733">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EEDC2"/>
                    </a:solidFill>
                  </a:tcPr>
                </a:tc>
                <a:tc>
                  <a:txBody>
                    <a:bodyPr/>
                    <a:lstStyle/>
                    <a:p>
                      <a:pPr marL="0" marR="0" lvl="0" indent="0" algn="l" rtl="0">
                        <a:lnSpc>
                          <a:spcPct val="100000"/>
                        </a:lnSpc>
                        <a:spcBef>
                          <a:spcPts val="0"/>
                        </a:spcBef>
                        <a:spcAft>
                          <a:spcPts val="0"/>
                        </a:spcAft>
                        <a:buClr>
                          <a:srgbClr val="FFFFFF"/>
                        </a:buClr>
                        <a:buSzPts val="3000"/>
                        <a:buFont typeface="Comic Sans MS"/>
                        <a:buNone/>
                      </a:pPr>
                      <a:r>
                        <a:rPr lang="uk" sz="4000" b="1" i="0" u="none">
                          <a:solidFill>
                            <a:srgbClr val="38761D"/>
                          </a:solidFill>
                          <a:latin typeface="Comic Sans MS"/>
                          <a:ea typeface="Comic Sans MS"/>
                          <a:cs typeface="Comic Sans MS"/>
                          <a:sym typeface="Comic Sans MS"/>
                        </a:rPr>
                        <a:t>  А</a:t>
                      </a:r>
                      <a:endParaRPr sz="1500">
                        <a:solidFill>
                          <a:srgbClr val="38761D"/>
                        </a:solidFill>
                      </a:endParaRPr>
                    </a:p>
                  </a:txBody>
                  <a:tcPr marL="68600" marR="68600" marT="45733" marB="45733">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EEDC2"/>
                    </a:solidFill>
                  </a:tcPr>
                </a:tc>
                <a:tc>
                  <a:txBody>
                    <a:bodyPr/>
                    <a:lstStyle/>
                    <a:p>
                      <a:pPr marL="0" marR="0" lvl="0" indent="0" algn="l" rtl="0">
                        <a:lnSpc>
                          <a:spcPct val="100000"/>
                        </a:lnSpc>
                        <a:spcBef>
                          <a:spcPts val="0"/>
                        </a:spcBef>
                        <a:spcAft>
                          <a:spcPts val="0"/>
                        </a:spcAft>
                        <a:buClr>
                          <a:srgbClr val="FFFFFF"/>
                        </a:buClr>
                        <a:buSzPts val="2700"/>
                        <a:buFont typeface="Comic Sans MS"/>
                        <a:buNone/>
                      </a:pPr>
                      <a:r>
                        <a:rPr lang="uk" sz="3600" b="1" i="0" u="none">
                          <a:solidFill>
                            <a:srgbClr val="38761D"/>
                          </a:solidFill>
                          <a:latin typeface="Comic Sans MS"/>
                          <a:ea typeface="Comic Sans MS"/>
                          <a:cs typeface="Comic Sans MS"/>
                          <a:sym typeface="Comic Sans MS"/>
                        </a:rPr>
                        <a:t>   а</a:t>
                      </a:r>
                      <a:endParaRPr sz="1500">
                        <a:solidFill>
                          <a:srgbClr val="38761D"/>
                        </a:solidFill>
                      </a:endParaRPr>
                    </a:p>
                  </a:txBody>
                  <a:tcPr marL="68600" marR="68600" marT="45733" marB="45733">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EEDC2"/>
                    </a:solidFill>
                  </a:tcPr>
                </a:tc>
              </a:tr>
              <a:tr h="968367">
                <a:tc>
                  <a:txBody>
                    <a:bodyPr/>
                    <a:lstStyle/>
                    <a:p>
                      <a:pPr marL="0" marR="0" lvl="0" indent="0" algn="l" rtl="0">
                        <a:lnSpc>
                          <a:spcPct val="100000"/>
                        </a:lnSpc>
                        <a:spcBef>
                          <a:spcPts val="0"/>
                        </a:spcBef>
                        <a:spcAft>
                          <a:spcPts val="0"/>
                        </a:spcAft>
                        <a:buClr>
                          <a:schemeClr val="lt1"/>
                        </a:buClr>
                        <a:buSzPts val="2700"/>
                        <a:buFont typeface="Comic Sans MS"/>
                        <a:buNone/>
                      </a:pPr>
                      <a:r>
                        <a:rPr lang="uk" sz="3600" b="1" i="0" u="none">
                          <a:solidFill>
                            <a:srgbClr val="38761D"/>
                          </a:solidFill>
                          <a:latin typeface="Comic Sans MS"/>
                          <a:ea typeface="Comic Sans MS"/>
                          <a:cs typeface="Comic Sans MS"/>
                          <a:sym typeface="Comic Sans MS"/>
                        </a:rPr>
                        <a:t>  А </a:t>
                      </a:r>
                      <a:endParaRPr sz="1500">
                        <a:solidFill>
                          <a:srgbClr val="38761D"/>
                        </a:solidFill>
                      </a:endParaRPr>
                    </a:p>
                  </a:txBody>
                  <a:tcPr marL="68600" marR="68600" marT="45733" marB="45733">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EEDC2"/>
                    </a:solidFill>
                  </a:tcPr>
                </a:tc>
                <a:tc>
                  <a:txBody>
                    <a:bodyPr/>
                    <a:lstStyle/>
                    <a:p>
                      <a:pPr marL="0" marR="0" lvl="0" indent="0" algn="l" rtl="0">
                        <a:lnSpc>
                          <a:spcPct val="100000"/>
                        </a:lnSpc>
                        <a:spcBef>
                          <a:spcPts val="0"/>
                        </a:spcBef>
                        <a:spcAft>
                          <a:spcPts val="0"/>
                        </a:spcAft>
                        <a:buClr>
                          <a:schemeClr val="lt1"/>
                        </a:buClr>
                        <a:buSzPts val="2700"/>
                        <a:buFont typeface="Comic Sans MS"/>
                        <a:buNone/>
                      </a:pPr>
                      <a:r>
                        <a:rPr lang="uk" sz="3600" b="1" i="0" u="none">
                          <a:solidFill>
                            <a:srgbClr val="38761D"/>
                          </a:solidFill>
                          <a:latin typeface="Comic Sans MS"/>
                          <a:ea typeface="Comic Sans MS"/>
                          <a:cs typeface="Comic Sans MS"/>
                          <a:sym typeface="Comic Sans MS"/>
                        </a:rPr>
                        <a:t>АА</a:t>
                      </a:r>
                      <a:endParaRPr sz="1500">
                        <a:solidFill>
                          <a:srgbClr val="38761D"/>
                        </a:solidFill>
                      </a:endParaRPr>
                    </a:p>
                  </a:txBody>
                  <a:tcPr marL="68600" marR="68600" marT="45733" marB="45733">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EEDC2"/>
                    </a:solidFill>
                  </a:tcPr>
                </a:tc>
                <a:tc>
                  <a:txBody>
                    <a:bodyPr/>
                    <a:lstStyle/>
                    <a:p>
                      <a:pPr marL="0" marR="0" lvl="0" indent="0" algn="l" rtl="0">
                        <a:lnSpc>
                          <a:spcPct val="100000"/>
                        </a:lnSpc>
                        <a:spcBef>
                          <a:spcPts val="0"/>
                        </a:spcBef>
                        <a:spcAft>
                          <a:spcPts val="0"/>
                        </a:spcAft>
                        <a:buClr>
                          <a:schemeClr val="lt1"/>
                        </a:buClr>
                        <a:buSzPts val="2700"/>
                        <a:buFont typeface="Comic Sans MS"/>
                        <a:buNone/>
                      </a:pPr>
                      <a:r>
                        <a:rPr lang="uk" sz="3600" b="1" i="0" u="none">
                          <a:solidFill>
                            <a:srgbClr val="38761D"/>
                          </a:solidFill>
                          <a:latin typeface="Comic Sans MS"/>
                          <a:ea typeface="Comic Sans MS"/>
                          <a:cs typeface="Comic Sans MS"/>
                          <a:sym typeface="Comic Sans MS"/>
                        </a:rPr>
                        <a:t>Аа</a:t>
                      </a:r>
                      <a:endParaRPr sz="1500">
                        <a:solidFill>
                          <a:srgbClr val="38761D"/>
                        </a:solidFill>
                      </a:endParaRPr>
                    </a:p>
                  </a:txBody>
                  <a:tcPr marL="68600" marR="68600" marT="45733" marB="45733">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EEDC2"/>
                    </a:solidFill>
                  </a:tcPr>
                </a:tc>
              </a:tr>
              <a:tr h="966767">
                <a:tc>
                  <a:txBody>
                    <a:bodyPr/>
                    <a:lstStyle/>
                    <a:p>
                      <a:pPr marL="0" marR="0" lvl="0" indent="0" algn="l" rtl="0">
                        <a:lnSpc>
                          <a:spcPct val="100000"/>
                        </a:lnSpc>
                        <a:spcBef>
                          <a:spcPts val="0"/>
                        </a:spcBef>
                        <a:spcAft>
                          <a:spcPts val="0"/>
                        </a:spcAft>
                        <a:buClr>
                          <a:schemeClr val="lt1"/>
                        </a:buClr>
                        <a:buSzPts val="2700"/>
                        <a:buFont typeface="Comic Sans MS"/>
                        <a:buNone/>
                      </a:pPr>
                      <a:r>
                        <a:rPr lang="uk" sz="3600" b="1" i="0" u="none">
                          <a:solidFill>
                            <a:srgbClr val="38761D"/>
                          </a:solidFill>
                          <a:latin typeface="Comic Sans MS"/>
                          <a:ea typeface="Comic Sans MS"/>
                          <a:cs typeface="Comic Sans MS"/>
                          <a:sym typeface="Comic Sans MS"/>
                        </a:rPr>
                        <a:t>  а</a:t>
                      </a:r>
                      <a:endParaRPr sz="1500">
                        <a:solidFill>
                          <a:srgbClr val="38761D"/>
                        </a:solidFill>
                      </a:endParaRPr>
                    </a:p>
                  </a:txBody>
                  <a:tcPr marL="68600" marR="68600" marT="45733" marB="45733">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EEDC2"/>
                    </a:solidFill>
                  </a:tcPr>
                </a:tc>
                <a:tc>
                  <a:txBody>
                    <a:bodyPr/>
                    <a:lstStyle/>
                    <a:p>
                      <a:pPr marL="0" marR="0" lvl="0" indent="0" algn="l" rtl="0">
                        <a:lnSpc>
                          <a:spcPct val="100000"/>
                        </a:lnSpc>
                        <a:spcBef>
                          <a:spcPts val="0"/>
                        </a:spcBef>
                        <a:spcAft>
                          <a:spcPts val="0"/>
                        </a:spcAft>
                        <a:buClr>
                          <a:schemeClr val="lt1"/>
                        </a:buClr>
                        <a:buSzPts val="2700"/>
                        <a:buFont typeface="Comic Sans MS"/>
                        <a:buNone/>
                      </a:pPr>
                      <a:r>
                        <a:rPr lang="uk" sz="3600" b="1" i="0" u="none">
                          <a:solidFill>
                            <a:srgbClr val="38761D"/>
                          </a:solidFill>
                          <a:latin typeface="Comic Sans MS"/>
                          <a:ea typeface="Comic Sans MS"/>
                          <a:cs typeface="Comic Sans MS"/>
                          <a:sym typeface="Comic Sans MS"/>
                        </a:rPr>
                        <a:t>Аа</a:t>
                      </a:r>
                      <a:endParaRPr sz="1500">
                        <a:solidFill>
                          <a:srgbClr val="38761D"/>
                        </a:solidFill>
                      </a:endParaRPr>
                    </a:p>
                  </a:txBody>
                  <a:tcPr marL="68600" marR="68600" marT="45733" marB="45733">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EEDC2"/>
                    </a:solidFill>
                  </a:tcPr>
                </a:tc>
                <a:tc>
                  <a:txBody>
                    <a:bodyPr/>
                    <a:lstStyle/>
                    <a:p>
                      <a:pPr marL="0" marR="0" lvl="0" indent="0" algn="l" rtl="0">
                        <a:lnSpc>
                          <a:spcPct val="100000"/>
                        </a:lnSpc>
                        <a:spcBef>
                          <a:spcPts val="0"/>
                        </a:spcBef>
                        <a:spcAft>
                          <a:spcPts val="0"/>
                        </a:spcAft>
                        <a:buClr>
                          <a:schemeClr val="lt1"/>
                        </a:buClr>
                        <a:buSzPts val="2700"/>
                        <a:buFont typeface="Comic Sans MS"/>
                        <a:buNone/>
                      </a:pPr>
                      <a:r>
                        <a:rPr lang="uk" sz="3600" b="1" i="0" u="none">
                          <a:solidFill>
                            <a:srgbClr val="38761D"/>
                          </a:solidFill>
                          <a:latin typeface="Comic Sans MS"/>
                          <a:ea typeface="Comic Sans MS"/>
                          <a:cs typeface="Comic Sans MS"/>
                          <a:sym typeface="Comic Sans MS"/>
                        </a:rPr>
                        <a:t>аа</a:t>
                      </a:r>
                      <a:endParaRPr sz="1500">
                        <a:solidFill>
                          <a:srgbClr val="38761D"/>
                        </a:solidFill>
                      </a:endParaRPr>
                    </a:p>
                  </a:txBody>
                  <a:tcPr marL="68600" marR="68600" marT="45733" marB="45733">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EEDC2"/>
                    </a:solidFill>
                  </a:tcPr>
                </a:tc>
              </a:tr>
            </a:tbl>
          </a:graphicData>
        </a:graphic>
      </p:graphicFrame>
      <p:pic>
        <p:nvPicPr>
          <p:cNvPr id="197" name="Google Shape;197;p32"/>
          <p:cNvPicPr preferRelativeResize="0"/>
          <p:nvPr/>
        </p:nvPicPr>
        <p:blipFill rotWithShape="1">
          <a:blip r:embed="rId5" cstate="print">
            <a:alphaModFix/>
          </a:blip>
          <a:srcRect/>
          <a:stretch/>
        </p:blipFill>
        <p:spPr>
          <a:xfrm>
            <a:off x="2183606" y="3876676"/>
            <a:ext cx="660202" cy="708025"/>
          </a:xfrm>
          <a:prstGeom prst="rect">
            <a:avLst/>
          </a:prstGeom>
          <a:noFill/>
          <a:ln>
            <a:noFill/>
          </a:ln>
        </p:spPr>
      </p:pic>
      <p:pic>
        <p:nvPicPr>
          <p:cNvPr id="198" name="Google Shape;198;p32"/>
          <p:cNvPicPr preferRelativeResize="0"/>
          <p:nvPr/>
        </p:nvPicPr>
        <p:blipFill rotWithShape="1">
          <a:blip r:embed="rId5" cstate="print">
            <a:alphaModFix/>
          </a:blip>
          <a:srcRect/>
          <a:stretch/>
        </p:blipFill>
        <p:spPr>
          <a:xfrm>
            <a:off x="3607594" y="3876676"/>
            <a:ext cx="676374" cy="708025"/>
          </a:xfrm>
          <a:prstGeom prst="rect">
            <a:avLst/>
          </a:prstGeom>
          <a:noFill/>
          <a:ln>
            <a:noFill/>
          </a:ln>
        </p:spPr>
      </p:pic>
      <p:pic>
        <p:nvPicPr>
          <p:cNvPr id="199" name="Google Shape;199;p32"/>
          <p:cNvPicPr preferRelativeResize="0"/>
          <p:nvPr/>
        </p:nvPicPr>
        <p:blipFill rotWithShape="1">
          <a:blip r:embed="rId5" cstate="print">
            <a:alphaModFix/>
          </a:blip>
          <a:srcRect/>
          <a:stretch/>
        </p:blipFill>
        <p:spPr>
          <a:xfrm>
            <a:off x="873919" y="4806951"/>
            <a:ext cx="552450" cy="706437"/>
          </a:xfrm>
          <a:prstGeom prst="rect">
            <a:avLst/>
          </a:prstGeom>
          <a:noFill/>
          <a:ln>
            <a:noFill/>
          </a:ln>
        </p:spPr>
      </p:pic>
      <p:pic>
        <p:nvPicPr>
          <p:cNvPr id="200" name="Google Shape;200;p32"/>
          <p:cNvPicPr preferRelativeResize="0"/>
          <p:nvPr/>
        </p:nvPicPr>
        <p:blipFill rotWithShape="1">
          <a:blip r:embed="rId5" cstate="print">
            <a:alphaModFix/>
          </a:blip>
          <a:srcRect/>
          <a:stretch/>
        </p:blipFill>
        <p:spPr>
          <a:xfrm>
            <a:off x="873919" y="5778500"/>
            <a:ext cx="552450" cy="706437"/>
          </a:xfrm>
          <a:prstGeom prst="rect">
            <a:avLst/>
          </a:prstGeom>
          <a:noFill/>
          <a:ln>
            <a:noFill/>
          </a:ln>
        </p:spPr>
      </p:pic>
      <p:pic>
        <p:nvPicPr>
          <p:cNvPr id="201" name="Google Shape;201;p32"/>
          <p:cNvPicPr preferRelativeResize="0"/>
          <p:nvPr/>
        </p:nvPicPr>
        <p:blipFill rotWithShape="1">
          <a:blip r:embed="rId4" cstate="print">
            <a:alphaModFix/>
          </a:blip>
          <a:srcRect/>
          <a:stretch/>
        </p:blipFill>
        <p:spPr>
          <a:xfrm>
            <a:off x="2627784" y="5085184"/>
            <a:ext cx="606028" cy="622300"/>
          </a:xfrm>
          <a:prstGeom prst="rect">
            <a:avLst/>
          </a:prstGeom>
          <a:noFill/>
          <a:ln>
            <a:noFill/>
          </a:ln>
        </p:spPr>
      </p:pic>
      <p:pic>
        <p:nvPicPr>
          <p:cNvPr id="202" name="Google Shape;202;p32"/>
          <p:cNvPicPr preferRelativeResize="0"/>
          <p:nvPr/>
        </p:nvPicPr>
        <p:blipFill rotWithShape="1">
          <a:blip r:embed="rId6" cstate="print">
            <a:alphaModFix/>
          </a:blip>
          <a:srcRect/>
          <a:stretch/>
        </p:blipFill>
        <p:spPr>
          <a:xfrm>
            <a:off x="3995936" y="5085184"/>
            <a:ext cx="608409" cy="620712"/>
          </a:xfrm>
          <a:prstGeom prst="rect">
            <a:avLst/>
          </a:prstGeom>
          <a:noFill/>
          <a:ln>
            <a:noFill/>
          </a:ln>
        </p:spPr>
      </p:pic>
      <p:pic>
        <p:nvPicPr>
          <p:cNvPr id="203" name="Google Shape;203;p32"/>
          <p:cNvPicPr preferRelativeResize="0"/>
          <p:nvPr/>
        </p:nvPicPr>
        <p:blipFill rotWithShape="1">
          <a:blip r:embed="rId6" cstate="print">
            <a:alphaModFix/>
          </a:blip>
          <a:srcRect/>
          <a:stretch/>
        </p:blipFill>
        <p:spPr>
          <a:xfrm>
            <a:off x="2627784" y="6093296"/>
            <a:ext cx="607219" cy="622300"/>
          </a:xfrm>
          <a:prstGeom prst="rect">
            <a:avLst/>
          </a:prstGeom>
          <a:noFill/>
          <a:ln>
            <a:noFill/>
          </a:ln>
        </p:spPr>
      </p:pic>
      <p:pic>
        <p:nvPicPr>
          <p:cNvPr id="204" name="Google Shape;204;p32"/>
          <p:cNvPicPr preferRelativeResize="0"/>
          <p:nvPr/>
        </p:nvPicPr>
        <p:blipFill rotWithShape="1">
          <a:blip r:embed="rId7" cstate="print">
            <a:alphaModFix/>
          </a:blip>
          <a:srcRect/>
          <a:stretch/>
        </p:blipFill>
        <p:spPr>
          <a:xfrm>
            <a:off x="4067944" y="5949280"/>
            <a:ext cx="538162" cy="708025"/>
          </a:xfrm>
          <a:prstGeom prst="rect">
            <a:avLst/>
          </a:prstGeom>
          <a:noFill/>
          <a:ln>
            <a:noFill/>
          </a:ln>
        </p:spPr>
      </p:pic>
      <p:sp>
        <p:nvSpPr>
          <p:cNvPr id="205" name="Google Shape;205;p32"/>
          <p:cNvSpPr txBox="1"/>
          <p:nvPr/>
        </p:nvSpPr>
        <p:spPr>
          <a:xfrm>
            <a:off x="4770835" y="4702175"/>
            <a:ext cx="4238625" cy="157003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1800"/>
              <a:buFont typeface="Comic Sans MS"/>
              <a:buNone/>
            </a:pPr>
            <a:r>
              <a:rPr lang="uk" sz="1800" b="1" i="0" u="none">
                <a:latin typeface="Comic Sans MS"/>
                <a:ea typeface="Comic Sans MS"/>
                <a:cs typeface="Comic Sans MS"/>
                <a:sym typeface="Comic Sans MS"/>
              </a:rPr>
              <a:t>За генотипом – 1АА:2Аа:1аа</a:t>
            </a:r>
            <a:endParaRPr sz="1100"/>
          </a:p>
          <a:p>
            <a:pPr marL="0" marR="0" lvl="0" indent="0" algn="ctr" rtl="0">
              <a:lnSpc>
                <a:spcPct val="100000"/>
              </a:lnSpc>
              <a:spcBef>
                <a:spcPts val="0"/>
              </a:spcBef>
              <a:spcAft>
                <a:spcPts val="0"/>
              </a:spcAft>
              <a:buClr>
                <a:schemeClr val="lt1"/>
              </a:buClr>
              <a:buSzPts val="1800"/>
              <a:buFont typeface="Comic Sans MS"/>
              <a:buNone/>
            </a:pPr>
            <a:r>
              <a:rPr lang="uk" sz="1800" b="1" i="0" u="none">
                <a:latin typeface="Comic Sans MS"/>
                <a:ea typeface="Comic Sans MS"/>
                <a:cs typeface="Comic Sans MS"/>
                <a:sym typeface="Comic Sans MS"/>
              </a:rPr>
              <a:t>За фенотипом – 3:1</a:t>
            </a:r>
            <a:endParaRPr sz="1100"/>
          </a:p>
          <a:p>
            <a:pPr marL="0" marR="0" lvl="0" indent="0" algn="l" rtl="0">
              <a:lnSpc>
                <a:spcPct val="100000"/>
              </a:lnSpc>
              <a:spcBef>
                <a:spcPts val="0"/>
              </a:spcBef>
              <a:spcAft>
                <a:spcPts val="0"/>
              </a:spcAft>
              <a:buClr>
                <a:schemeClr val="lt1"/>
              </a:buClr>
              <a:buSzPts val="1800"/>
              <a:buFont typeface="Comic Sans MS"/>
              <a:buNone/>
            </a:pPr>
            <a:r>
              <a:rPr lang="uk" sz="1800" b="1" i="0" u="none">
                <a:solidFill>
                  <a:srgbClr val="BF9000"/>
                </a:solidFill>
                <a:latin typeface="Comic Sans MS"/>
                <a:ea typeface="Comic Sans MS"/>
                <a:cs typeface="Comic Sans MS"/>
                <a:sym typeface="Comic Sans MS"/>
              </a:rPr>
              <a:t>     75% </a:t>
            </a:r>
            <a:r>
              <a:rPr lang="uk" sz="1800" b="1" i="0" u="none">
                <a:solidFill>
                  <a:schemeClr val="tx2"/>
                </a:solidFill>
                <a:latin typeface="Comic Sans MS"/>
                <a:ea typeface="Comic Sans MS"/>
                <a:cs typeface="Comic Sans MS"/>
                <a:sym typeface="Comic Sans MS"/>
              </a:rPr>
              <a:t>- з жовтими насінинами</a:t>
            </a:r>
            <a:endParaRPr sz="1100">
              <a:solidFill>
                <a:schemeClr val="tx2"/>
              </a:solidFill>
            </a:endParaRPr>
          </a:p>
          <a:p>
            <a:pPr marL="0" marR="0" lvl="0" indent="0" algn="l" rtl="0">
              <a:lnSpc>
                <a:spcPct val="100000"/>
              </a:lnSpc>
              <a:spcBef>
                <a:spcPts val="0"/>
              </a:spcBef>
              <a:spcAft>
                <a:spcPts val="0"/>
              </a:spcAft>
              <a:buClr>
                <a:schemeClr val="lt1"/>
              </a:buClr>
              <a:buSzPts val="1800"/>
              <a:buFont typeface="Comic Sans MS"/>
              <a:buNone/>
            </a:pPr>
            <a:r>
              <a:rPr lang="uk" sz="1800" b="1" i="0" u="none">
                <a:solidFill>
                  <a:srgbClr val="BF9000"/>
                </a:solidFill>
                <a:latin typeface="Comic Sans MS"/>
                <a:ea typeface="Comic Sans MS"/>
                <a:cs typeface="Comic Sans MS"/>
                <a:sym typeface="Comic Sans MS"/>
              </a:rPr>
              <a:t>     25% </a:t>
            </a:r>
            <a:r>
              <a:rPr lang="uk" sz="1800" b="1" i="0" u="none">
                <a:solidFill>
                  <a:schemeClr val="tx2"/>
                </a:solidFill>
                <a:latin typeface="Comic Sans MS"/>
                <a:ea typeface="Comic Sans MS"/>
                <a:cs typeface="Comic Sans MS"/>
                <a:sym typeface="Comic Sans MS"/>
              </a:rPr>
              <a:t>- з зеленими насінинами </a:t>
            </a:r>
            <a:endParaRPr sz="1100">
              <a:solidFill>
                <a:schemeClr val="tx2"/>
              </a:solidFill>
            </a:endParaRPr>
          </a:p>
        </p:txBody>
      </p:sp>
      <p:sp>
        <p:nvSpPr>
          <p:cNvPr id="206" name="Google Shape;206;p32"/>
          <p:cNvSpPr/>
          <p:nvPr/>
        </p:nvSpPr>
        <p:spPr>
          <a:xfrm>
            <a:off x="5161922" y="2263741"/>
            <a:ext cx="521400" cy="670000"/>
          </a:xfrm>
          <a:prstGeom prst="ellipse">
            <a:avLst/>
          </a:prstGeom>
          <a:noFill/>
          <a:ln w="38100" cap="flat" cmpd="sng">
            <a:solidFill>
              <a:srgbClr val="38761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207" name="Google Shape;207;p32"/>
          <p:cNvSpPr/>
          <p:nvPr/>
        </p:nvSpPr>
        <p:spPr>
          <a:xfrm>
            <a:off x="6820997" y="2263741"/>
            <a:ext cx="521400" cy="670000"/>
          </a:xfrm>
          <a:prstGeom prst="ellipse">
            <a:avLst/>
          </a:prstGeom>
          <a:noFill/>
          <a:ln w="38100" cap="flat" cmpd="sng">
            <a:solidFill>
              <a:srgbClr val="38761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208" name="Google Shape;208;p32"/>
          <p:cNvSpPr/>
          <p:nvPr/>
        </p:nvSpPr>
        <p:spPr>
          <a:xfrm>
            <a:off x="7440972" y="2263741"/>
            <a:ext cx="521400" cy="670000"/>
          </a:xfrm>
          <a:prstGeom prst="ellipse">
            <a:avLst/>
          </a:prstGeom>
          <a:noFill/>
          <a:ln w="38100" cap="flat" cmpd="sng">
            <a:solidFill>
              <a:srgbClr val="38761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animEffect transition="in" filter="fade">
                                      <p:cBhvr>
                                        <p:cTn id="7" dur="1000"/>
                                        <p:tgtEl>
                                          <p:spTgt spid="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xEl>
                                              <p:pRg st="1" end="1"/>
                                            </p:txEl>
                                          </p:spTgt>
                                        </p:tgtEl>
                                        <p:attrNameLst>
                                          <p:attrName>style.visibility</p:attrName>
                                        </p:attrNameLst>
                                      </p:cBhvr>
                                      <p:to>
                                        <p:strVal val="visible"/>
                                      </p:to>
                                    </p:set>
                                    <p:animEffect transition="in" filter="fade">
                                      <p:cBhvr>
                                        <p:cTn id="12" dur="1000"/>
                                        <p:tgtEl>
                                          <p:spTgt spid="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8">
                                            <p:txEl>
                                              <p:pRg st="0" end="0"/>
                                            </p:txEl>
                                          </p:spTgt>
                                        </p:tgtEl>
                                        <p:attrNameLst>
                                          <p:attrName>style.visibility</p:attrName>
                                        </p:attrNameLst>
                                      </p:cBhvr>
                                      <p:to>
                                        <p:strVal val="visible"/>
                                      </p:to>
                                    </p:set>
                                    <p:animEffect transition="in" filter="fade">
                                      <p:cBhvr>
                                        <p:cTn id="17" dur="1000"/>
                                        <p:tgtEl>
                                          <p:spTgt spid="18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
                                            <p:txEl>
                                              <p:pRg st="1" end="1"/>
                                            </p:txEl>
                                          </p:spTgt>
                                        </p:tgtEl>
                                        <p:attrNameLst>
                                          <p:attrName>style.visibility</p:attrName>
                                        </p:attrNameLst>
                                      </p:cBhvr>
                                      <p:to>
                                        <p:strVal val="visible"/>
                                      </p:to>
                                    </p:set>
                                    <p:animEffect transition="in" filter="fade">
                                      <p:cBhvr>
                                        <p:cTn id="22" dur="1000"/>
                                        <p:tgtEl>
                                          <p:spTgt spid="18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8">
                                            <p:txEl>
                                              <p:pRg st="2" end="2"/>
                                            </p:txEl>
                                          </p:spTgt>
                                        </p:tgtEl>
                                        <p:attrNameLst>
                                          <p:attrName>style.visibility</p:attrName>
                                        </p:attrNameLst>
                                      </p:cBhvr>
                                      <p:to>
                                        <p:strVal val="visible"/>
                                      </p:to>
                                    </p:set>
                                    <p:animEffect transition="in" filter="fade">
                                      <p:cBhvr>
                                        <p:cTn id="27" dur="1000"/>
                                        <p:tgtEl>
                                          <p:spTgt spid="18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8">
                                            <p:txEl>
                                              <p:pRg st="3" end="3"/>
                                            </p:txEl>
                                          </p:spTgt>
                                        </p:tgtEl>
                                        <p:attrNameLst>
                                          <p:attrName>style.visibility</p:attrName>
                                        </p:attrNameLst>
                                      </p:cBhvr>
                                      <p:to>
                                        <p:strVal val="visible"/>
                                      </p:to>
                                    </p:set>
                                    <p:animEffect transition="in" filter="fade">
                                      <p:cBhvr>
                                        <p:cTn id="32" dur="1000"/>
                                        <p:tgtEl>
                                          <p:spTgt spid="18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3"/>
                                        </p:tgtEl>
                                        <p:attrNameLst>
                                          <p:attrName>style.visibility</p:attrName>
                                        </p:attrNameLst>
                                      </p:cBhvr>
                                      <p:to>
                                        <p:strVal val="visible"/>
                                      </p:to>
                                    </p:set>
                                    <p:animEffect transition="in" filter="fade">
                                      <p:cBhvr>
                                        <p:cTn id="37" dur="1000"/>
                                        <p:tgtEl>
                                          <p:spTgt spid="19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4"/>
                                        </p:tgtEl>
                                        <p:attrNameLst>
                                          <p:attrName>style.visibility</p:attrName>
                                        </p:attrNameLst>
                                      </p:cBhvr>
                                      <p:to>
                                        <p:strVal val="visible"/>
                                      </p:to>
                                    </p:set>
                                    <p:animEffect transition="in" filter="fade">
                                      <p:cBhvr>
                                        <p:cTn id="42" dur="1000"/>
                                        <p:tgtEl>
                                          <p:spTgt spid="19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2"/>
                                        </p:tgtEl>
                                        <p:attrNameLst>
                                          <p:attrName>style.visibility</p:attrName>
                                        </p:attrNameLst>
                                      </p:cBhvr>
                                      <p:to>
                                        <p:strVal val="visible"/>
                                      </p:to>
                                    </p:set>
                                    <p:animEffect transition="in" filter="fade">
                                      <p:cBhvr>
                                        <p:cTn id="47" dur="1000"/>
                                        <p:tgtEl>
                                          <p:spTgt spid="19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5">
                                            <p:txEl>
                                              <p:pRg st="0" end="0"/>
                                            </p:txEl>
                                          </p:spTgt>
                                        </p:tgtEl>
                                        <p:attrNameLst>
                                          <p:attrName>style.visibility</p:attrName>
                                        </p:attrNameLst>
                                      </p:cBhvr>
                                      <p:to>
                                        <p:strVal val="visible"/>
                                      </p:to>
                                    </p:set>
                                    <p:animEffect transition="in" filter="fade">
                                      <p:cBhvr>
                                        <p:cTn id="52" dur="1000"/>
                                        <p:tgtEl>
                                          <p:spTgt spid="19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7"/>
                                        </p:tgtEl>
                                        <p:attrNameLst>
                                          <p:attrName>style.visibility</p:attrName>
                                        </p:attrNameLst>
                                      </p:cBhvr>
                                      <p:to>
                                        <p:strVal val="visible"/>
                                      </p:to>
                                    </p:set>
                                    <p:animEffect transition="in" filter="fade">
                                      <p:cBhvr>
                                        <p:cTn id="57" dur="1000"/>
                                        <p:tgtEl>
                                          <p:spTgt spid="19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8"/>
                                        </p:tgtEl>
                                        <p:attrNameLst>
                                          <p:attrName>style.visibility</p:attrName>
                                        </p:attrNameLst>
                                      </p:cBhvr>
                                      <p:to>
                                        <p:strVal val="visible"/>
                                      </p:to>
                                    </p:set>
                                    <p:animEffect transition="in" filter="fade">
                                      <p:cBhvr>
                                        <p:cTn id="62" dur="1000"/>
                                        <p:tgtEl>
                                          <p:spTgt spid="19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99"/>
                                        </p:tgtEl>
                                        <p:attrNameLst>
                                          <p:attrName>style.visibility</p:attrName>
                                        </p:attrNameLst>
                                      </p:cBhvr>
                                      <p:to>
                                        <p:strVal val="visible"/>
                                      </p:to>
                                    </p:set>
                                    <p:animEffect transition="in" filter="fade">
                                      <p:cBhvr>
                                        <p:cTn id="67" dur="1000"/>
                                        <p:tgtEl>
                                          <p:spTgt spid="19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0"/>
                                        </p:tgtEl>
                                        <p:attrNameLst>
                                          <p:attrName>style.visibility</p:attrName>
                                        </p:attrNameLst>
                                      </p:cBhvr>
                                      <p:to>
                                        <p:strVal val="visible"/>
                                      </p:to>
                                    </p:set>
                                    <p:animEffect transition="in" filter="fade">
                                      <p:cBhvr>
                                        <p:cTn id="72" dur="1000"/>
                                        <p:tgtEl>
                                          <p:spTgt spid="20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1"/>
                                        </p:tgtEl>
                                        <p:attrNameLst>
                                          <p:attrName>style.visibility</p:attrName>
                                        </p:attrNameLst>
                                      </p:cBhvr>
                                      <p:to>
                                        <p:strVal val="visible"/>
                                      </p:to>
                                    </p:set>
                                    <p:animEffect transition="in" filter="fade">
                                      <p:cBhvr>
                                        <p:cTn id="77" dur="1000"/>
                                        <p:tgtEl>
                                          <p:spTgt spid="20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2"/>
                                        </p:tgtEl>
                                        <p:attrNameLst>
                                          <p:attrName>style.visibility</p:attrName>
                                        </p:attrNameLst>
                                      </p:cBhvr>
                                      <p:to>
                                        <p:strVal val="visible"/>
                                      </p:to>
                                    </p:set>
                                    <p:animEffect transition="in" filter="fade">
                                      <p:cBhvr>
                                        <p:cTn id="82" dur="1000"/>
                                        <p:tgtEl>
                                          <p:spTgt spid="20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03"/>
                                        </p:tgtEl>
                                        <p:attrNameLst>
                                          <p:attrName>style.visibility</p:attrName>
                                        </p:attrNameLst>
                                      </p:cBhvr>
                                      <p:to>
                                        <p:strVal val="visible"/>
                                      </p:to>
                                    </p:set>
                                    <p:animEffect transition="in" filter="fade">
                                      <p:cBhvr>
                                        <p:cTn id="87" dur="1000"/>
                                        <p:tgtEl>
                                          <p:spTgt spid="20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04"/>
                                        </p:tgtEl>
                                        <p:attrNameLst>
                                          <p:attrName>style.visibility</p:attrName>
                                        </p:attrNameLst>
                                      </p:cBhvr>
                                      <p:to>
                                        <p:strVal val="visible"/>
                                      </p:to>
                                    </p:set>
                                    <p:animEffect transition="in" filter="fade">
                                      <p:cBhvr>
                                        <p:cTn id="92" dur="1000"/>
                                        <p:tgtEl>
                                          <p:spTgt spid="20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05">
                                            <p:txEl>
                                              <p:pRg st="0" end="0"/>
                                            </p:txEl>
                                          </p:spTgt>
                                        </p:tgtEl>
                                        <p:attrNameLst>
                                          <p:attrName>style.visibility</p:attrName>
                                        </p:attrNameLst>
                                      </p:cBhvr>
                                      <p:to>
                                        <p:strVal val="visible"/>
                                      </p:to>
                                    </p:set>
                                    <p:animEffect transition="in" filter="fade">
                                      <p:cBhvr>
                                        <p:cTn id="97" dur="1000"/>
                                        <p:tgtEl>
                                          <p:spTgt spid="205">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05">
                                            <p:txEl>
                                              <p:pRg st="1" end="1"/>
                                            </p:txEl>
                                          </p:spTgt>
                                        </p:tgtEl>
                                        <p:attrNameLst>
                                          <p:attrName>style.visibility</p:attrName>
                                        </p:attrNameLst>
                                      </p:cBhvr>
                                      <p:to>
                                        <p:strVal val="visible"/>
                                      </p:to>
                                    </p:set>
                                    <p:animEffect transition="in" filter="fade">
                                      <p:cBhvr>
                                        <p:cTn id="102" dur="1000"/>
                                        <p:tgtEl>
                                          <p:spTgt spid="205">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05">
                                            <p:txEl>
                                              <p:pRg st="2" end="2"/>
                                            </p:txEl>
                                          </p:spTgt>
                                        </p:tgtEl>
                                        <p:attrNameLst>
                                          <p:attrName>style.visibility</p:attrName>
                                        </p:attrNameLst>
                                      </p:cBhvr>
                                      <p:to>
                                        <p:strVal val="visible"/>
                                      </p:to>
                                    </p:set>
                                    <p:animEffect transition="in" filter="fade">
                                      <p:cBhvr>
                                        <p:cTn id="107" dur="1000"/>
                                        <p:tgtEl>
                                          <p:spTgt spid="205">
                                            <p:txEl>
                                              <p:pRg st="2" end="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05">
                                            <p:txEl>
                                              <p:pRg st="3" end="3"/>
                                            </p:txEl>
                                          </p:spTgt>
                                        </p:tgtEl>
                                        <p:attrNameLst>
                                          <p:attrName>style.visibility</p:attrName>
                                        </p:attrNameLst>
                                      </p:cBhvr>
                                      <p:to>
                                        <p:strVal val="visible"/>
                                      </p:to>
                                    </p:set>
                                    <p:animEffect transition="in" filter="fade">
                                      <p:cBhvr>
                                        <p:cTn id="112" dur="1000"/>
                                        <p:tgtEl>
                                          <p:spTgt spid="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TotalTime>
  <Words>1645</Words>
  <Application>Microsoft Office PowerPoint</Application>
  <PresentationFormat>Экран (4:3)</PresentationFormat>
  <Paragraphs>150</Paragraphs>
  <Slides>25</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ЛЕКЦІЯ № 5</vt:lpstr>
      <vt:lpstr>Слайд 2</vt:lpstr>
      <vt:lpstr>Закони Менделя — закони, що є основою класичної генетики.  У своїх працях Грегор Мендель ґрунтувався на дослідженнях, проведених на горосі посівному (рід Pisum).  Цей об'єкт виявився вдалим, тому що для нього характерне самозапилення, яке уможливлює одержання чистих ліній, тобто особин гомозиготних за більшістю генів.  У своїх роботах Мендель не виділяв окремих законів, їх виділили й назвали інші дослідники, вже після їхнього перевідкриття в 1900 році.</vt:lpstr>
      <vt:lpstr>Закони Менделя   Причиною успіху дослідів Менделя порівняно із його попередниками було вдале планування експериментів. Він аналізував тільки 7 ознак, що мають 2 чітко відмінні один від одного стани, такі як гладкість/зморшкуватість насіння, зелене/жовте забарвлення сім'ядоль, фіолетові/білі квіти  Якби Мендель віддав перевагу дослідженню ознак із неперервним розподілом (маса насінин), то не зміг би відкрити дискретної природи спадковості. Мендель перевірив, чи обрані сорти є справді чистими лініями. На перевірку він витратив 2 роки. Також він вибрав математичний підхід до опису результатів і обробляв їх статистично.</vt:lpstr>
      <vt:lpstr>   </vt:lpstr>
      <vt:lpstr>Слайд 6</vt:lpstr>
      <vt:lpstr>   </vt:lpstr>
      <vt:lpstr>Слайд 8</vt:lpstr>
      <vt:lpstr>   </vt:lpstr>
      <vt:lpstr>Слайд 10</vt:lpstr>
      <vt:lpstr>   Дигібридне схрещування  -  це схрещування особин, які відрізняються за двома парами альтернативних проявів ознак.</vt:lpstr>
      <vt:lpstr>   </vt:lpstr>
      <vt:lpstr>Слайд 13</vt:lpstr>
      <vt:lpstr>   </vt:lpstr>
      <vt:lpstr>Деякі правила</vt:lpstr>
      <vt:lpstr>Деякі правила</vt:lpstr>
      <vt:lpstr>Деякі правила</vt:lpstr>
      <vt:lpstr>Порядок розв’язання задач </vt:lpstr>
      <vt:lpstr>При розв'язанні задач на моногібридне схрещування слід користуватися таким алгоритмом:</vt:lpstr>
      <vt:lpstr>Слайд 20</vt:lpstr>
      <vt:lpstr>Слайд 21</vt:lpstr>
      <vt:lpstr>Слайд 22</vt:lpstr>
      <vt:lpstr>Слайд 23</vt:lpstr>
      <vt:lpstr>Слайд 24</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 5</dc:title>
  <dc:creator>Vika</dc:creator>
  <cp:lastModifiedBy>Пользователь Windows</cp:lastModifiedBy>
  <cp:revision>11</cp:revision>
  <dcterms:created xsi:type="dcterms:W3CDTF">2023-09-18T11:33:37Z</dcterms:created>
  <dcterms:modified xsi:type="dcterms:W3CDTF">2023-09-20T15:46:51Z</dcterms:modified>
</cp:coreProperties>
</file>