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6" r:id="rId62"/>
    <p:sldId id="317" r:id="rId63"/>
    <p:sldId id="318" r:id="rId64"/>
    <p:sldId id="319" r:id="rId65"/>
    <p:sldId id="320" r:id="rId6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8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FB2622C-9336-495C-8F62-1B61AAB15354}" type="datetimeFigureOut">
              <a:rPr lang="ru-RU" smtClean="0"/>
              <a:t>18.02.2020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9D153E-96FB-4594-B06A-6914C1823C9D}" type="slidenum">
              <a:rPr lang="ru-RU" smtClean="0"/>
              <a:t>‹#›</a:t>
            </a:fld>
            <a:endParaRPr lang="ru-RU"/>
          </a:p>
        </p:txBody>
      </p:sp>
    </p:spTree>
    <p:extLst>
      <p:ext uri="{BB962C8B-B14F-4D97-AF65-F5344CB8AC3E}">
        <p14:creationId xmlns:p14="http://schemas.microsoft.com/office/powerpoint/2010/main" val="87929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FB2622C-9336-495C-8F62-1B61AAB15354}" type="datetimeFigureOut">
              <a:rPr lang="ru-RU" smtClean="0"/>
              <a:t>18.02.2020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9D153E-96FB-4594-B06A-6914C1823C9D}" type="slidenum">
              <a:rPr lang="ru-RU" smtClean="0"/>
              <a:t>‹#›</a:t>
            </a:fld>
            <a:endParaRPr lang="ru-RU"/>
          </a:p>
        </p:txBody>
      </p:sp>
    </p:spTree>
    <p:extLst>
      <p:ext uri="{BB962C8B-B14F-4D97-AF65-F5344CB8AC3E}">
        <p14:creationId xmlns:p14="http://schemas.microsoft.com/office/powerpoint/2010/main" val="112790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FB2622C-9336-495C-8F62-1B61AAB15354}" type="datetimeFigureOut">
              <a:rPr lang="ru-RU" smtClean="0"/>
              <a:t>18.02.2020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9D153E-96FB-4594-B06A-6914C1823C9D}" type="slidenum">
              <a:rPr lang="ru-RU" smtClean="0"/>
              <a:t>‹#›</a:t>
            </a:fld>
            <a:endParaRPr lang="ru-RU"/>
          </a:p>
        </p:txBody>
      </p:sp>
    </p:spTree>
    <p:extLst>
      <p:ext uri="{BB962C8B-B14F-4D97-AF65-F5344CB8AC3E}">
        <p14:creationId xmlns:p14="http://schemas.microsoft.com/office/powerpoint/2010/main" val="3828489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FB2622C-9336-495C-8F62-1B61AAB15354}" type="datetimeFigureOut">
              <a:rPr lang="ru-RU" smtClean="0"/>
              <a:t>18.02.2020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9D153E-96FB-4594-B06A-6914C1823C9D}" type="slidenum">
              <a:rPr lang="ru-RU" smtClean="0"/>
              <a:t>‹#›</a:t>
            </a:fld>
            <a:endParaRPr lang="ru-RU"/>
          </a:p>
        </p:txBody>
      </p:sp>
    </p:spTree>
    <p:extLst>
      <p:ext uri="{BB962C8B-B14F-4D97-AF65-F5344CB8AC3E}">
        <p14:creationId xmlns:p14="http://schemas.microsoft.com/office/powerpoint/2010/main" val="3158167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FB2622C-9336-495C-8F62-1B61AAB15354}" type="datetimeFigureOut">
              <a:rPr lang="ru-RU" smtClean="0"/>
              <a:t>18.02.2020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9D153E-96FB-4594-B06A-6914C1823C9D}" type="slidenum">
              <a:rPr lang="ru-RU" smtClean="0"/>
              <a:t>‹#›</a:t>
            </a:fld>
            <a:endParaRPr lang="ru-RU"/>
          </a:p>
        </p:txBody>
      </p:sp>
    </p:spTree>
    <p:extLst>
      <p:ext uri="{BB962C8B-B14F-4D97-AF65-F5344CB8AC3E}">
        <p14:creationId xmlns:p14="http://schemas.microsoft.com/office/powerpoint/2010/main" val="1867752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FB2622C-9336-495C-8F62-1B61AAB15354}" type="datetimeFigureOut">
              <a:rPr lang="ru-RU" smtClean="0"/>
              <a:t>18.02.2020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9D153E-96FB-4594-B06A-6914C1823C9D}" type="slidenum">
              <a:rPr lang="ru-RU" smtClean="0"/>
              <a:t>‹#›</a:t>
            </a:fld>
            <a:endParaRPr lang="ru-RU"/>
          </a:p>
        </p:txBody>
      </p:sp>
    </p:spTree>
    <p:extLst>
      <p:ext uri="{BB962C8B-B14F-4D97-AF65-F5344CB8AC3E}">
        <p14:creationId xmlns:p14="http://schemas.microsoft.com/office/powerpoint/2010/main" val="288952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FB2622C-9336-495C-8F62-1B61AAB15354}" type="datetimeFigureOut">
              <a:rPr lang="ru-RU" smtClean="0"/>
              <a:t>18.02.2020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09D153E-96FB-4594-B06A-6914C1823C9D}" type="slidenum">
              <a:rPr lang="ru-RU" smtClean="0"/>
              <a:t>‹#›</a:t>
            </a:fld>
            <a:endParaRPr lang="ru-RU"/>
          </a:p>
        </p:txBody>
      </p:sp>
    </p:spTree>
    <p:extLst>
      <p:ext uri="{BB962C8B-B14F-4D97-AF65-F5344CB8AC3E}">
        <p14:creationId xmlns:p14="http://schemas.microsoft.com/office/powerpoint/2010/main" val="1161305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FB2622C-9336-495C-8F62-1B61AAB15354}" type="datetimeFigureOut">
              <a:rPr lang="ru-RU" smtClean="0"/>
              <a:t>18.02.2020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09D153E-96FB-4594-B06A-6914C1823C9D}" type="slidenum">
              <a:rPr lang="ru-RU" smtClean="0"/>
              <a:t>‹#›</a:t>
            </a:fld>
            <a:endParaRPr lang="ru-RU"/>
          </a:p>
        </p:txBody>
      </p:sp>
    </p:spTree>
    <p:extLst>
      <p:ext uri="{BB962C8B-B14F-4D97-AF65-F5344CB8AC3E}">
        <p14:creationId xmlns:p14="http://schemas.microsoft.com/office/powerpoint/2010/main" val="3110704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FB2622C-9336-495C-8F62-1B61AAB15354}" type="datetimeFigureOut">
              <a:rPr lang="ru-RU" smtClean="0"/>
              <a:t>18.02.2020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09D153E-96FB-4594-B06A-6914C1823C9D}" type="slidenum">
              <a:rPr lang="ru-RU" smtClean="0"/>
              <a:t>‹#›</a:t>
            </a:fld>
            <a:endParaRPr lang="ru-RU"/>
          </a:p>
        </p:txBody>
      </p:sp>
    </p:spTree>
    <p:extLst>
      <p:ext uri="{BB962C8B-B14F-4D97-AF65-F5344CB8AC3E}">
        <p14:creationId xmlns:p14="http://schemas.microsoft.com/office/powerpoint/2010/main" val="717962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FB2622C-9336-495C-8F62-1B61AAB15354}" type="datetimeFigureOut">
              <a:rPr lang="ru-RU" smtClean="0"/>
              <a:t>18.02.2020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9D153E-96FB-4594-B06A-6914C1823C9D}" type="slidenum">
              <a:rPr lang="ru-RU" smtClean="0"/>
              <a:t>‹#›</a:t>
            </a:fld>
            <a:endParaRPr lang="ru-RU"/>
          </a:p>
        </p:txBody>
      </p:sp>
    </p:spTree>
    <p:extLst>
      <p:ext uri="{BB962C8B-B14F-4D97-AF65-F5344CB8AC3E}">
        <p14:creationId xmlns:p14="http://schemas.microsoft.com/office/powerpoint/2010/main" val="3452307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FB2622C-9336-495C-8F62-1B61AAB15354}" type="datetimeFigureOut">
              <a:rPr lang="ru-RU" smtClean="0"/>
              <a:t>18.02.2020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9D153E-96FB-4594-B06A-6914C1823C9D}" type="slidenum">
              <a:rPr lang="ru-RU" smtClean="0"/>
              <a:t>‹#›</a:t>
            </a:fld>
            <a:endParaRPr lang="ru-RU"/>
          </a:p>
        </p:txBody>
      </p:sp>
    </p:spTree>
    <p:extLst>
      <p:ext uri="{BB962C8B-B14F-4D97-AF65-F5344CB8AC3E}">
        <p14:creationId xmlns:p14="http://schemas.microsoft.com/office/powerpoint/2010/main" val="730077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B2622C-9336-495C-8F62-1B61AAB15354}" type="datetimeFigureOut">
              <a:rPr lang="ru-RU" smtClean="0"/>
              <a:t>18.02.2020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D153E-96FB-4594-B06A-6914C1823C9D}" type="slidenum">
              <a:rPr lang="ru-RU" smtClean="0"/>
              <a:t>‹#›</a:t>
            </a:fld>
            <a:endParaRPr lang="ru-RU"/>
          </a:p>
        </p:txBody>
      </p:sp>
    </p:spTree>
    <p:extLst>
      <p:ext uri="{BB962C8B-B14F-4D97-AF65-F5344CB8AC3E}">
        <p14:creationId xmlns:p14="http://schemas.microsoft.com/office/powerpoint/2010/main" val="4223495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365375"/>
            <a:ext cx="9144000" cy="2387600"/>
          </a:xfrm>
        </p:spPr>
        <p:txBody>
          <a:bodyPr>
            <a:normAutofit fontScale="90000"/>
          </a:bodyPr>
          <a:lstStyle/>
          <a:p>
            <a:r>
              <a:rPr lang="ru-RU" b="1" dirty="0" smtClean="0"/>
              <a:t>Тестирование </a:t>
            </a:r>
            <a:r>
              <a:rPr lang="ru-RU" b="1" dirty="0"/>
              <a:t>программного обеспечения</a:t>
            </a:r>
            <a:br>
              <a:rPr lang="ru-RU" b="1" dirty="0"/>
            </a:br>
            <a:endParaRPr lang="ru-RU" dirty="0"/>
          </a:p>
        </p:txBody>
      </p:sp>
    </p:spTree>
    <p:extLst>
      <p:ext uri="{BB962C8B-B14F-4D97-AF65-F5344CB8AC3E}">
        <p14:creationId xmlns:p14="http://schemas.microsoft.com/office/powerpoint/2010/main" val="1400006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6763" y="5929312"/>
            <a:ext cx="10515600" cy="576263"/>
          </a:xfrm>
        </p:spPr>
        <p:txBody>
          <a:bodyPr/>
          <a:lstStyle/>
          <a:p>
            <a:pPr marL="0" indent="0" algn="ctr">
              <a:buNone/>
            </a:pPr>
            <a:r>
              <a:rPr lang="ru-RU" i="1" dirty="0"/>
              <a:t>Рис. </a:t>
            </a:r>
            <a:r>
              <a:rPr lang="en-US" i="1" dirty="0"/>
              <a:t>11</a:t>
            </a:r>
            <a:r>
              <a:rPr lang="ru-RU" i="1" dirty="0"/>
              <a:t>.3. Тестирование методом черного </a:t>
            </a:r>
            <a:r>
              <a:rPr lang="ru-RU" i="1" dirty="0" smtClean="0"/>
              <a:t>ящика</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959263" y="871538"/>
            <a:ext cx="6130600" cy="4544377"/>
          </a:xfrm>
          <a:prstGeom prst="rect">
            <a:avLst/>
          </a:prstGeom>
          <a:noFill/>
          <a:ln>
            <a:noFill/>
          </a:ln>
        </p:spPr>
      </p:pic>
    </p:spTree>
    <p:extLst>
      <p:ext uri="{BB962C8B-B14F-4D97-AF65-F5344CB8AC3E}">
        <p14:creationId xmlns:p14="http://schemas.microsoft.com/office/powerpoint/2010/main" val="1746359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71512"/>
            <a:ext cx="10515600" cy="5786437"/>
          </a:xfrm>
        </p:spPr>
        <p:txBody>
          <a:bodyPr/>
          <a:lstStyle/>
          <a:p>
            <a:pPr marL="0" indent="0">
              <a:buNone/>
            </a:pPr>
            <a:r>
              <a:rPr lang="ru-RU" dirty="0" smtClean="0"/>
              <a:t>   На </a:t>
            </a:r>
            <a:r>
              <a:rPr lang="ru-RU" dirty="0"/>
              <a:t>рис. 11.3 показана модель системы, тестируемая методом черного ящика. Этот метод также применим к системам, организованным в виде набора функций или объектов. Испытатель подставляет в компонент или систему входные данные и исследует соответствующие выходные данные. Если выходные данные не совпадают с предсказанными, значит, во время тестирования ПО </a:t>
            </a:r>
            <a:r>
              <a:rPr lang="ru-RU" i="1" dirty="0"/>
              <a:t>успешно </a:t>
            </a:r>
            <a:r>
              <a:rPr lang="ru-RU" dirty="0"/>
              <a:t>обнаружена ошибка (дефект).</a:t>
            </a:r>
          </a:p>
          <a:p>
            <a:pPr marL="0" indent="0">
              <a:buNone/>
            </a:pPr>
            <a:r>
              <a:rPr lang="ru-RU" dirty="0" smtClean="0"/>
              <a:t>   Основная </a:t>
            </a:r>
            <a:r>
              <a:rPr lang="ru-RU" dirty="0"/>
              <a:t>задача испытателя – подобрать такие входные данные, чтобы среди них с высокой вероятностью присутствовали элементы множества </a:t>
            </a:r>
            <a:r>
              <a:rPr lang="en-US" dirty="0"/>
              <a:t>I</a:t>
            </a:r>
            <a:r>
              <a:rPr lang="ru-RU" baseline="-25000" dirty="0"/>
              <a:t>ê</a:t>
            </a:r>
            <a:r>
              <a:rPr lang="ru-RU" dirty="0"/>
              <a:t>. Во многих случаях выбор тестовых данных основывается на предварительном опыте испытателя. Однако дополнительно к этим эвристическим знаниям можно также использовать систематический метод выбора входных данных, обсуждаемый в следующем разделе.</a:t>
            </a:r>
          </a:p>
        </p:txBody>
      </p:sp>
    </p:spTree>
    <p:extLst>
      <p:ext uri="{BB962C8B-B14F-4D97-AF65-F5344CB8AC3E}">
        <p14:creationId xmlns:p14="http://schemas.microsoft.com/office/powerpoint/2010/main" val="2480868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1.2</a:t>
            </a:r>
            <a:r>
              <a:rPr lang="ru-RU" b="1" dirty="0"/>
              <a:t>. Области </a:t>
            </a:r>
            <a:r>
              <a:rPr lang="ru-RU" b="1" dirty="0" smtClean="0"/>
              <a:t>эквивалентности</a:t>
            </a:r>
            <a:endParaRPr lang="ru-RU" dirty="0"/>
          </a:p>
        </p:txBody>
      </p:sp>
      <p:sp>
        <p:nvSpPr>
          <p:cNvPr id="3" name="Объект 2"/>
          <p:cNvSpPr>
            <a:spLocks noGrp="1"/>
          </p:cNvSpPr>
          <p:nvPr>
            <p:ph idx="1"/>
          </p:nvPr>
        </p:nvSpPr>
        <p:spPr>
          <a:xfrm>
            <a:off x="838200" y="1825624"/>
            <a:ext cx="10515600" cy="4632325"/>
          </a:xfrm>
        </p:spPr>
        <p:txBody>
          <a:bodyPr>
            <a:normAutofit fontScale="85000" lnSpcReduction="20000"/>
          </a:bodyPr>
          <a:lstStyle/>
          <a:p>
            <a:pPr marL="0" indent="0">
              <a:buNone/>
            </a:pPr>
            <a:r>
              <a:rPr lang="ru-RU" dirty="0" smtClean="0"/>
              <a:t>   Входные </a:t>
            </a:r>
            <a:r>
              <a:rPr lang="ru-RU" dirty="0"/>
              <a:t>данные программ часто можно разбить на несколько классов. Входные данные, принадлежащие одному классу, имеют общие свойства, например, это положительные числа, отрицательные числа, строки без пробелов и т.п. Обычно для всех данных из какого-либо класса поведение программы одинаково (эквивалентно). Из-за этого такие классы данных иногда называют областями эквивалентности. Один из систематических методов обнаружения дефектов состоит в определении всех областей эквивалентности, обрабатываемых программой. Контрольные тесты разрабатываются так, чтобы входные и выходные данные лежали в пределах этих областей.</a:t>
            </a:r>
          </a:p>
          <a:p>
            <a:pPr marL="0" indent="0">
              <a:buNone/>
            </a:pPr>
            <a:r>
              <a:rPr lang="ru-RU" dirty="0" smtClean="0"/>
              <a:t>   На </a:t>
            </a:r>
            <a:r>
              <a:rPr lang="ru-RU" dirty="0"/>
              <a:t>рис. 11.4 каждая область эквивалентности изображена в виде эллипса. Области эквивалентности входных данных – это множества данных, все элементы которых обрабатываются одинаково. Области эквивалентности выходных данных – это данные на выходе программы, имеющие общие свойства, которые позволяют считать их отдельным классом. Корректные и некорректные входные данные также образуют две области эквивалентности.</a:t>
            </a:r>
          </a:p>
        </p:txBody>
      </p:sp>
    </p:spTree>
    <p:extLst>
      <p:ext uri="{BB962C8B-B14F-4D97-AF65-F5344CB8AC3E}">
        <p14:creationId xmlns:p14="http://schemas.microsoft.com/office/powerpoint/2010/main" val="798020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1063" y="6000750"/>
            <a:ext cx="10515600" cy="561975"/>
          </a:xfrm>
        </p:spPr>
        <p:txBody>
          <a:bodyPr/>
          <a:lstStyle/>
          <a:p>
            <a:pPr marL="0" indent="0" algn="ctr">
              <a:buNone/>
            </a:pPr>
            <a:r>
              <a:rPr lang="ru-RU" i="1" dirty="0"/>
              <a:t>Рис. </a:t>
            </a:r>
            <a:r>
              <a:rPr lang="en-US" i="1" dirty="0"/>
              <a:t>11</a:t>
            </a:r>
            <a:r>
              <a:rPr lang="ru-RU" i="1" dirty="0"/>
              <a:t>.4. Области эквивалентности</a:t>
            </a:r>
            <a:endParaRPr lang="ru-RU" dirty="0"/>
          </a:p>
          <a:p>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4005739" y="654898"/>
            <a:ext cx="4266247" cy="5022001"/>
          </a:xfrm>
          <a:prstGeom prst="rect">
            <a:avLst/>
          </a:prstGeom>
          <a:noFill/>
          <a:ln>
            <a:noFill/>
          </a:ln>
        </p:spPr>
      </p:pic>
    </p:spTree>
    <p:extLst>
      <p:ext uri="{BB962C8B-B14F-4D97-AF65-F5344CB8AC3E}">
        <p14:creationId xmlns:p14="http://schemas.microsoft.com/office/powerpoint/2010/main" val="3610737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28650"/>
            <a:ext cx="10515600" cy="5886450"/>
          </a:xfrm>
        </p:spPr>
        <p:txBody>
          <a:bodyPr>
            <a:normAutofit fontScale="92500" lnSpcReduction="20000"/>
          </a:bodyPr>
          <a:lstStyle/>
          <a:p>
            <a:pPr marL="0" indent="0">
              <a:buNone/>
            </a:pPr>
            <a:r>
              <a:rPr lang="ru-RU" dirty="0" smtClean="0"/>
              <a:t>   После </a:t>
            </a:r>
            <a:r>
              <a:rPr lang="ru-RU" dirty="0"/>
              <a:t>определения областей эквивалентности для каждой из них подбираются тестовые данные. При выборе тестовых данных можно руководствоваться следующим полезным правилом: для тестов выбираются данные, расположенные на границе области эквивалентности, и отдельно данные, лежащие внутри этой области. Основная причина такого выбора данных заключается в следующем. В процессе разработки системы разработчики и программисты используют для тестов типичные значения входных данных, находящиеся внутри области эквивалентности. Граничные значения часто нетипичны (например, нулевое значение обрабатывается не так, как неотрицательные числа) и потому игнорируются программистами. Хотя чаще всего ошибки в программе возникают именно при обработке подобных нетипичных значений.</a:t>
            </a:r>
          </a:p>
          <a:p>
            <a:pPr marL="0" indent="0">
              <a:buNone/>
            </a:pPr>
            <a:r>
              <a:rPr lang="ru-RU" dirty="0" smtClean="0"/>
              <a:t>   Области </a:t>
            </a:r>
            <a:r>
              <a:rPr lang="ru-RU" dirty="0"/>
              <a:t>эквивалентности определяются на основании программной спецификации или документации пользователя и опыта испытателя, выбирающего классы значений входных данных, пригодные для обнаружения дефектов. Пусть, например, в спецификации программы указано, что в программу могут вводиться от 4 до 10 целых пятизначных чисел. Области эквивалентности и возможные значения тестовых входных данных для этого примера показаны на рис. 11.5</a:t>
            </a:r>
            <a:r>
              <a:rPr lang="ru-RU" dirty="0" smtClean="0"/>
              <a:t>.</a:t>
            </a:r>
            <a:endParaRPr lang="ru-RU" dirty="0"/>
          </a:p>
        </p:txBody>
      </p:sp>
    </p:spTree>
    <p:extLst>
      <p:ext uri="{BB962C8B-B14F-4D97-AF65-F5344CB8AC3E}">
        <p14:creationId xmlns:p14="http://schemas.microsoft.com/office/powerpoint/2010/main" val="2439935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29324"/>
            <a:ext cx="10515600" cy="519113"/>
          </a:xfrm>
        </p:spPr>
        <p:txBody>
          <a:bodyPr/>
          <a:lstStyle/>
          <a:p>
            <a:pPr marL="0" indent="0" algn="ctr">
              <a:buNone/>
            </a:pPr>
            <a:r>
              <a:rPr lang="ru-RU" i="1" dirty="0"/>
              <a:t>Рис. </a:t>
            </a:r>
            <a:r>
              <a:rPr lang="en-US" i="1" dirty="0"/>
              <a:t>11</a:t>
            </a:r>
            <a:r>
              <a:rPr lang="ru-RU" i="1" dirty="0"/>
              <a:t>.5. Области </a:t>
            </a:r>
            <a:r>
              <a:rPr lang="ru-RU" i="1" dirty="0" smtClean="0"/>
              <a:t>эквивалентности</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580406" y="842963"/>
            <a:ext cx="7031188" cy="4390390"/>
          </a:xfrm>
          <a:prstGeom prst="rect">
            <a:avLst/>
          </a:prstGeom>
          <a:noFill/>
          <a:ln>
            <a:noFill/>
          </a:ln>
        </p:spPr>
      </p:pic>
    </p:spTree>
    <p:extLst>
      <p:ext uri="{BB962C8B-B14F-4D97-AF65-F5344CB8AC3E}">
        <p14:creationId xmlns:p14="http://schemas.microsoft.com/office/powerpoint/2010/main" val="1414458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957263"/>
            <a:ext cx="10515600" cy="5391150"/>
          </a:xfrm>
        </p:spPr>
        <p:txBody>
          <a:bodyPr/>
          <a:lstStyle/>
          <a:p>
            <a:pPr marL="0" indent="0">
              <a:buNone/>
            </a:pPr>
            <a:r>
              <a:rPr lang="en-US" dirty="0" smtClean="0"/>
              <a:t>   </a:t>
            </a:r>
            <a:r>
              <a:rPr lang="ru-RU" dirty="0" smtClean="0"/>
              <a:t>Покажем </a:t>
            </a:r>
            <a:r>
              <a:rPr lang="ru-RU" dirty="0"/>
              <a:t>получение тестовых данных на примере спецификации упрощенной программы </a:t>
            </a:r>
            <a:r>
              <a:rPr lang="en-US" b="1" dirty="0" err="1"/>
              <a:t>Seach</a:t>
            </a:r>
            <a:r>
              <a:rPr lang="ru-RU" dirty="0"/>
              <a:t> (поиск), которая выполняет поиск заданного элемента </a:t>
            </a:r>
            <a:r>
              <a:rPr lang="en-US" b="1" dirty="0"/>
              <a:t>key</a:t>
            </a:r>
            <a:r>
              <a:rPr lang="ru-RU" dirty="0"/>
              <a:t> (ключ) в последовательности элементов. Программа возвращает номер позиции этого элемента в последовательности. Спецификация программы, представленная во врезке </a:t>
            </a:r>
            <a:r>
              <a:rPr lang="en-US" dirty="0"/>
              <a:t>11</a:t>
            </a:r>
            <a:r>
              <a:rPr lang="ru-RU" dirty="0"/>
              <a:t>.1, содержит предусловие и постусловие. Предусловие указывает, что программа поиска не работает с пустыми последовательностями. Постусловие определяет, что если элемент, равный ключу, есть в последовательности, то переменная </a:t>
            </a:r>
            <a:r>
              <a:rPr lang="en-US" b="1" dirty="0"/>
              <a:t>Found</a:t>
            </a:r>
            <a:r>
              <a:rPr lang="ru-RU" dirty="0"/>
              <a:t> принимает значение </a:t>
            </a:r>
            <a:r>
              <a:rPr lang="en-US" b="1" dirty="0"/>
              <a:t>true</a:t>
            </a:r>
            <a:r>
              <a:rPr lang="ru-RU" dirty="0"/>
              <a:t> (истина). Индекс </a:t>
            </a:r>
            <a:r>
              <a:rPr lang="en-US" b="1" dirty="0"/>
              <a:t>L</a:t>
            </a:r>
            <a:r>
              <a:rPr lang="ru-RU" dirty="0"/>
              <a:t> обозначает позицию ключевого элемента в последовательности. Если элемент, равный ключу, в последовательности отсутствует, то этот индекс не определен.</a:t>
            </a:r>
            <a:endParaRPr lang="ru-RU" dirty="0"/>
          </a:p>
        </p:txBody>
      </p:sp>
    </p:spTree>
    <p:extLst>
      <p:ext uri="{BB962C8B-B14F-4D97-AF65-F5344CB8AC3E}">
        <p14:creationId xmlns:p14="http://schemas.microsoft.com/office/powerpoint/2010/main" val="680157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14300"/>
            <a:ext cx="10515600" cy="6615113"/>
          </a:xfrm>
        </p:spPr>
        <p:txBody>
          <a:bodyPr>
            <a:normAutofit/>
          </a:bodyPr>
          <a:lstStyle/>
          <a:p>
            <a:pPr marL="0" indent="0">
              <a:buNone/>
            </a:pPr>
            <a:r>
              <a:rPr lang="ru-RU" b="1" dirty="0"/>
              <a:t>Врезка </a:t>
            </a:r>
            <a:r>
              <a:rPr lang="en-US" b="1" dirty="0"/>
              <a:t>11</a:t>
            </a:r>
            <a:r>
              <a:rPr lang="ru-RU" b="1" dirty="0"/>
              <a:t>.1. Спецификация программы поиска </a:t>
            </a:r>
            <a:endParaRPr lang="ru-RU" dirty="0"/>
          </a:p>
          <a:p>
            <a:pPr marL="0" indent="0">
              <a:buNone/>
            </a:pPr>
            <a:r>
              <a:rPr lang="ru-RU" b="1" dirty="0"/>
              <a:t>Процедура: </a:t>
            </a:r>
            <a:r>
              <a:rPr lang="en-US" dirty="0" err="1"/>
              <a:t>Seach</a:t>
            </a:r>
            <a:r>
              <a:rPr lang="ru-RU" dirty="0"/>
              <a:t> (</a:t>
            </a:r>
            <a:r>
              <a:rPr lang="en-US" dirty="0"/>
              <a:t>Key</a:t>
            </a:r>
            <a:r>
              <a:rPr lang="ru-RU" dirty="0"/>
              <a:t>: </a:t>
            </a:r>
            <a:r>
              <a:rPr lang="en-US" dirty="0"/>
              <a:t>ELEM</a:t>
            </a:r>
            <a:r>
              <a:rPr lang="ru-RU" dirty="0"/>
              <a:t>; Т: </a:t>
            </a:r>
            <a:r>
              <a:rPr lang="en-US" dirty="0"/>
              <a:t>SEQ of ELEM</a:t>
            </a:r>
            <a:r>
              <a:rPr lang="ru-RU" dirty="0" smtClean="0"/>
              <a:t>;</a:t>
            </a:r>
            <a:endParaRPr lang="ru-RU" dirty="0"/>
          </a:p>
          <a:p>
            <a:pPr marL="0" indent="0">
              <a:buNone/>
            </a:pPr>
            <a:r>
              <a:rPr lang="en-US" dirty="0"/>
              <a:t>Found: </a:t>
            </a:r>
            <a:r>
              <a:rPr lang="en-US" b="1" dirty="0"/>
              <a:t>in out </a:t>
            </a:r>
            <a:r>
              <a:rPr lang="en-US" dirty="0"/>
              <a:t>BOOLEAN; L: </a:t>
            </a:r>
            <a:r>
              <a:rPr lang="en-US" b="1" dirty="0"/>
              <a:t>in</a:t>
            </a:r>
            <a:r>
              <a:rPr lang="en-US" dirty="0"/>
              <a:t> </a:t>
            </a:r>
            <a:r>
              <a:rPr lang="en-US" b="1" dirty="0"/>
              <a:t>out </a:t>
            </a:r>
            <a:r>
              <a:rPr lang="en-US" dirty="0"/>
              <a:t>ELEM_INDEX</a:t>
            </a:r>
            <a:r>
              <a:rPr lang="en-US" dirty="0" smtClean="0"/>
              <a:t>);</a:t>
            </a:r>
            <a:endParaRPr lang="ru-RU" dirty="0"/>
          </a:p>
          <a:p>
            <a:pPr marL="0" indent="0">
              <a:buNone/>
            </a:pPr>
            <a:r>
              <a:rPr lang="ru-RU" b="1" dirty="0" smtClean="0"/>
              <a:t>Предусловие</a:t>
            </a:r>
            <a:endParaRPr lang="ru-RU" dirty="0"/>
          </a:p>
          <a:p>
            <a:pPr marL="0" indent="0">
              <a:buNone/>
            </a:pPr>
            <a:r>
              <a:rPr lang="ru-RU" dirty="0"/>
              <a:t>-- в</a:t>
            </a:r>
            <a:r>
              <a:rPr lang="ru-RU" i="1" dirty="0"/>
              <a:t> </a:t>
            </a:r>
            <a:r>
              <a:rPr lang="ru-RU" dirty="0"/>
              <a:t>последовательности должен быть хотя бы один элемент</a:t>
            </a:r>
          </a:p>
          <a:p>
            <a:pPr marL="0" indent="0">
              <a:buNone/>
            </a:pPr>
            <a:r>
              <a:rPr lang="en-US" dirty="0"/>
              <a:t>T</a:t>
            </a:r>
            <a:r>
              <a:rPr lang="ru-RU" dirty="0"/>
              <a:t>’</a:t>
            </a:r>
            <a:r>
              <a:rPr lang="en-US" dirty="0"/>
              <a:t>FIRST</a:t>
            </a:r>
            <a:r>
              <a:rPr lang="ru-RU" dirty="0"/>
              <a:t>&lt;= </a:t>
            </a:r>
            <a:r>
              <a:rPr lang="en-US" dirty="0"/>
              <a:t>T</a:t>
            </a:r>
            <a:r>
              <a:rPr lang="ru-RU" dirty="0"/>
              <a:t>’</a:t>
            </a:r>
            <a:r>
              <a:rPr lang="en-US" dirty="0" smtClean="0"/>
              <a:t>LAST</a:t>
            </a:r>
            <a:endParaRPr lang="ru-RU" dirty="0"/>
          </a:p>
          <a:p>
            <a:pPr marL="0" indent="0">
              <a:buNone/>
            </a:pPr>
            <a:r>
              <a:rPr lang="ru-RU" b="1" dirty="0"/>
              <a:t>Постусловие </a:t>
            </a:r>
            <a:endParaRPr lang="ru-RU" dirty="0"/>
          </a:p>
          <a:p>
            <a:pPr marL="0" indent="0">
              <a:buNone/>
            </a:pPr>
            <a:r>
              <a:rPr lang="ru-RU" dirty="0"/>
              <a:t>-- если элемент обнаружен под номером </a:t>
            </a:r>
            <a:r>
              <a:rPr lang="en-US" dirty="0" smtClean="0"/>
              <a:t>L</a:t>
            </a:r>
            <a:endParaRPr lang="ru-RU" dirty="0"/>
          </a:p>
          <a:p>
            <a:pPr marL="0" indent="0">
              <a:buNone/>
            </a:pPr>
            <a:r>
              <a:rPr lang="en-US" dirty="0"/>
              <a:t>(Found </a:t>
            </a:r>
            <a:r>
              <a:rPr lang="en-US" b="1" dirty="0"/>
              <a:t>and</a:t>
            </a:r>
            <a:r>
              <a:rPr lang="en-US" dirty="0"/>
              <a:t> </a:t>
            </a:r>
            <a:r>
              <a:rPr lang="ru-RU" dirty="0"/>
              <a:t>Т</a:t>
            </a:r>
            <a:r>
              <a:rPr lang="en-US" dirty="0"/>
              <a:t>(L) = Key</a:t>
            </a:r>
            <a:r>
              <a:rPr lang="en-US" dirty="0" smtClean="0"/>
              <a:t>)</a:t>
            </a:r>
            <a:endParaRPr lang="ru-RU" dirty="0"/>
          </a:p>
          <a:p>
            <a:pPr marL="0" indent="0">
              <a:buNone/>
            </a:pPr>
            <a:r>
              <a:rPr lang="ru-RU" b="1" dirty="0" smtClean="0"/>
              <a:t>или</a:t>
            </a:r>
            <a:endParaRPr lang="ru-RU" dirty="0"/>
          </a:p>
          <a:p>
            <a:pPr marL="0" indent="0">
              <a:buNone/>
            </a:pPr>
            <a:r>
              <a:rPr lang="ru-RU" dirty="0"/>
              <a:t>-- если элемента нет в </a:t>
            </a:r>
            <a:r>
              <a:rPr lang="ru-RU" dirty="0" smtClean="0"/>
              <a:t>последовательности</a:t>
            </a:r>
          </a:p>
          <a:p>
            <a:pPr marL="0" indent="0">
              <a:buNone/>
            </a:pPr>
            <a:r>
              <a:rPr lang="en-US" dirty="0" smtClean="0"/>
              <a:t>(</a:t>
            </a:r>
            <a:r>
              <a:rPr lang="en-US" b="1" dirty="0"/>
              <a:t>not</a:t>
            </a:r>
            <a:r>
              <a:rPr lang="en-US" dirty="0"/>
              <a:t> Found </a:t>
            </a:r>
            <a:r>
              <a:rPr lang="en-US" b="1" dirty="0"/>
              <a:t>and</a:t>
            </a:r>
            <a:r>
              <a:rPr lang="en-US" dirty="0"/>
              <a:t> </a:t>
            </a:r>
            <a:endParaRPr lang="ru-RU" dirty="0"/>
          </a:p>
          <a:p>
            <a:pPr marL="0" indent="0">
              <a:buNone/>
            </a:pPr>
            <a:r>
              <a:rPr lang="en-US" i="1" dirty="0"/>
              <a:t> </a:t>
            </a:r>
            <a:r>
              <a:rPr lang="en-US" b="1" dirty="0"/>
              <a:t>not (exists </a:t>
            </a:r>
            <a:r>
              <a:rPr lang="en-US" dirty="0" err="1"/>
              <a:t>i</a:t>
            </a:r>
            <a:r>
              <a:rPr lang="en-US" dirty="0"/>
              <a:t>, T’FIRST &gt;= </a:t>
            </a:r>
            <a:r>
              <a:rPr lang="en-US" dirty="0" err="1"/>
              <a:t>i</a:t>
            </a:r>
            <a:r>
              <a:rPr lang="en-US" dirty="0"/>
              <a:t> &lt;= T’LAST, T(</a:t>
            </a:r>
            <a:r>
              <a:rPr lang="en-US" dirty="0" err="1"/>
              <a:t>i</a:t>
            </a:r>
            <a:r>
              <a:rPr lang="en-US" dirty="0"/>
              <a:t>) = Key</a:t>
            </a:r>
            <a:r>
              <a:rPr lang="en-US" dirty="0" smtClean="0"/>
              <a:t>))</a:t>
            </a:r>
            <a:endParaRPr lang="ru-RU" dirty="0"/>
          </a:p>
        </p:txBody>
      </p:sp>
    </p:spTree>
    <p:extLst>
      <p:ext uri="{BB962C8B-B14F-4D97-AF65-F5344CB8AC3E}">
        <p14:creationId xmlns:p14="http://schemas.microsoft.com/office/powerpoint/2010/main" val="1195878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2" y="785812"/>
            <a:ext cx="10515600" cy="5743575"/>
          </a:xfrm>
        </p:spPr>
        <p:txBody>
          <a:bodyPr>
            <a:normAutofit fontScale="70000" lnSpcReduction="20000"/>
          </a:bodyPr>
          <a:lstStyle/>
          <a:p>
            <a:pPr marL="0" indent="0">
              <a:buNone/>
            </a:pPr>
            <a:r>
              <a:rPr lang="en-US" dirty="0" smtClean="0"/>
              <a:t>   </a:t>
            </a:r>
            <a:r>
              <a:rPr lang="ru-RU" dirty="0" smtClean="0"/>
              <a:t>Согласно </a:t>
            </a:r>
            <a:r>
              <a:rPr lang="ru-RU" dirty="0"/>
              <a:t>данной спецификации, можно определить две очевидные области эквивалентности:</a:t>
            </a:r>
          </a:p>
          <a:p>
            <a:pPr marL="0" indent="0">
              <a:buNone/>
            </a:pPr>
            <a:r>
              <a:rPr lang="ru-RU" dirty="0"/>
              <a:t> </a:t>
            </a:r>
          </a:p>
          <a:p>
            <a:r>
              <a:rPr lang="ru-RU" dirty="0" smtClean="0"/>
              <a:t>последовательности </a:t>
            </a:r>
            <a:r>
              <a:rPr lang="ru-RU" dirty="0"/>
              <a:t>входных данных, содержащие ключевой элемент (</a:t>
            </a:r>
            <a:r>
              <a:rPr lang="en-US" b="1" dirty="0"/>
              <a:t>Found</a:t>
            </a:r>
            <a:r>
              <a:rPr lang="ru-RU" b="1" dirty="0"/>
              <a:t> = </a:t>
            </a:r>
            <a:r>
              <a:rPr lang="en-US" b="1" dirty="0"/>
              <a:t>true</a:t>
            </a:r>
            <a:r>
              <a:rPr lang="ru-RU" dirty="0"/>
              <a:t>);</a:t>
            </a:r>
          </a:p>
          <a:p>
            <a:r>
              <a:rPr lang="ru-RU" dirty="0" smtClean="0"/>
              <a:t>последовательности </a:t>
            </a:r>
            <a:r>
              <a:rPr lang="ru-RU" dirty="0"/>
              <a:t>входных данных, не содержащие ключевого элемента (</a:t>
            </a:r>
            <a:r>
              <a:rPr lang="en-US" b="1" dirty="0"/>
              <a:t>Found</a:t>
            </a:r>
            <a:r>
              <a:rPr lang="ru-RU" b="1" dirty="0"/>
              <a:t> = </a:t>
            </a:r>
            <a:r>
              <a:rPr lang="en-US" b="1" dirty="0"/>
              <a:t>false</a:t>
            </a:r>
            <a:r>
              <a:rPr lang="ru-RU" dirty="0"/>
              <a:t>).</a:t>
            </a:r>
          </a:p>
          <a:p>
            <a:pPr marL="0" indent="0">
              <a:buNone/>
            </a:pPr>
            <a:r>
              <a:rPr lang="ru-RU" dirty="0"/>
              <a:t> </a:t>
            </a:r>
          </a:p>
          <a:p>
            <a:pPr marL="0" indent="0">
              <a:buNone/>
            </a:pPr>
            <a:r>
              <a:rPr lang="en-US" dirty="0" smtClean="0"/>
              <a:t>   </a:t>
            </a:r>
            <a:r>
              <a:rPr lang="ru-RU" dirty="0" smtClean="0"/>
              <a:t>При </a:t>
            </a:r>
            <a:r>
              <a:rPr lang="ru-RU" dirty="0"/>
              <a:t>определении областей эквивалентности руководствуются различными правилами. Вот несколько правил выбора тестирующих последовательностей.</a:t>
            </a:r>
          </a:p>
          <a:p>
            <a:pPr marL="0" indent="0">
              <a:buNone/>
            </a:pPr>
            <a:r>
              <a:rPr lang="ru-RU" dirty="0"/>
              <a:t> </a:t>
            </a:r>
          </a:p>
          <a:p>
            <a:pPr marL="514350" indent="-514350">
              <a:buFont typeface="+mj-lt"/>
              <a:buAutoNum type="arabicPeriod"/>
            </a:pPr>
            <a:r>
              <a:rPr lang="ru-RU" dirty="0" smtClean="0"/>
              <a:t>Тестирующая </a:t>
            </a:r>
            <a:r>
              <a:rPr lang="ru-RU" dirty="0"/>
              <a:t>последовательность может состоять из одного элемента. Обычно считается, что последовательности состоят из нескольких элементов и программисты иногда закладывают такое представление в свои программы. Следовательно, если ввести последовательность из одного элемента, программа может сработать неправильно.</a:t>
            </a:r>
          </a:p>
          <a:p>
            <a:pPr marL="514350" indent="-514350">
              <a:buFont typeface="+mj-lt"/>
              <a:buAutoNum type="arabicPeriod"/>
            </a:pPr>
            <a:r>
              <a:rPr lang="ru-RU" dirty="0" smtClean="0"/>
              <a:t>Следует </a:t>
            </a:r>
            <a:r>
              <a:rPr lang="ru-RU" dirty="0"/>
              <a:t>использовать в разных тестах различные последовательности, содержащие разное количество элементов. Это уменьшает вероятность того, что программа, имеющая дефекты, случайно выдаст правильные результаты в силу некоторых случайных свойств входных данных.</a:t>
            </a:r>
          </a:p>
          <a:p>
            <a:pPr marL="514350" indent="-514350">
              <a:buFont typeface="+mj-lt"/>
              <a:buAutoNum type="arabicPeriod"/>
            </a:pPr>
            <a:r>
              <a:rPr lang="ru-RU" dirty="0" smtClean="0"/>
              <a:t>Следует </a:t>
            </a:r>
            <a:r>
              <a:rPr lang="ru-RU" dirty="0"/>
              <a:t>использовать тестирующие последовательности, в которых ключевой элемент является первым, средним и последним элементом последовательности. Такой метод помогает выявить проблемы на границах областей эквивалентности.</a:t>
            </a:r>
            <a:endParaRPr lang="ru-RU" dirty="0"/>
          </a:p>
        </p:txBody>
      </p:sp>
    </p:spTree>
    <p:extLst>
      <p:ext uri="{BB962C8B-B14F-4D97-AF65-F5344CB8AC3E}">
        <p14:creationId xmlns:p14="http://schemas.microsoft.com/office/powerpoint/2010/main" val="2576456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300162"/>
            <a:ext cx="10515600" cy="4876801"/>
          </a:xfrm>
        </p:spPr>
        <p:txBody>
          <a:bodyPr/>
          <a:lstStyle/>
          <a:p>
            <a:pPr marL="0" indent="0">
              <a:buNone/>
            </a:pPr>
            <a:r>
              <a:rPr lang="en-US" dirty="0" smtClean="0"/>
              <a:t>   </a:t>
            </a:r>
            <a:r>
              <a:rPr lang="ru-RU" dirty="0" smtClean="0"/>
              <a:t>Исходя </a:t>
            </a:r>
            <a:r>
              <a:rPr lang="ru-RU" dirty="0"/>
              <a:t>из этих правил, можно определить еще две области эквивалентности входных данных для программы </a:t>
            </a:r>
            <a:r>
              <a:rPr lang="en-US" b="1" dirty="0" err="1"/>
              <a:t>Seach</a:t>
            </a:r>
            <a:r>
              <a:rPr lang="ru-RU" dirty="0"/>
              <a:t>.</a:t>
            </a:r>
          </a:p>
          <a:p>
            <a:pPr marL="0" indent="0">
              <a:buNone/>
            </a:pPr>
            <a:r>
              <a:rPr lang="ru-RU" dirty="0"/>
              <a:t> </a:t>
            </a:r>
          </a:p>
          <a:p>
            <a:r>
              <a:rPr lang="ru-RU" dirty="0" smtClean="0"/>
              <a:t>Входная </a:t>
            </a:r>
            <a:r>
              <a:rPr lang="ru-RU" dirty="0"/>
              <a:t>последовательность состоит из одного элемента.</a:t>
            </a:r>
          </a:p>
          <a:p>
            <a:r>
              <a:rPr lang="ru-RU" dirty="0" smtClean="0"/>
              <a:t>Во </a:t>
            </a:r>
            <a:r>
              <a:rPr lang="ru-RU" dirty="0"/>
              <a:t>входной последовательности больше одного элемента.</a:t>
            </a:r>
          </a:p>
          <a:p>
            <a:pPr marL="0" indent="0">
              <a:buNone/>
            </a:pPr>
            <a:r>
              <a:rPr lang="ru-RU" dirty="0"/>
              <a:t> </a:t>
            </a:r>
          </a:p>
          <a:p>
            <a:pPr marL="0" indent="0">
              <a:buNone/>
            </a:pPr>
            <a:r>
              <a:rPr lang="en-US" dirty="0" smtClean="0"/>
              <a:t>   </a:t>
            </a:r>
            <a:r>
              <a:rPr lang="ru-RU" dirty="0" smtClean="0"/>
              <a:t>Эти </a:t>
            </a:r>
            <a:r>
              <a:rPr lang="ru-RU" dirty="0"/>
              <a:t>области комбинируются с определенными ранее областями эквивалентности в результате будут получены области эквивалентности, представленные в табл. </a:t>
            </a:r>
            <a:r>
              <a:rPr lang="en-US" dirty="0"/>
              <a:t>11</a:t>
            </a:r>
            <a:r>
              <a:rPr lang="ru-RU" dirty="0"/>
              <a:t>.1.</a:t>
            </a:r>
            <a:endParaRPr lang="ru-RU" dirty="0"/>
          </a:p>
        </p:txBody>
      </p:sp>
    </p:spTree>
    <p:extLst>
      <p:ext uri="{BB962C8B-B14F-4D97-AF65-F5344CB8AC3E}">
        <p14:creationId xmlns:p14="http://schemas.microsoft.com/office/powerpoint/2010/main" val="2220995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Цели</a:t>
            </a:r>
            <a:endParaRPr lang="ru-RU" dirty="0"/>
          </a:p>
        </p:txBody>
      </p:sp>
      <p:sp>
        <p:nvSpPr>
          <p:cNvPr id="3" name="Объект 2"/>
          <p:cNvSpPr>
            <a:spLocks noGrp="1"/>
          </p:cNvSpPr>
          <p:nvPr>
            <p:ph idx="1"/>
          </p:nvPr>
        </p:nvSpPr>
        <p:spPr>
          <a:xfrm>
            <a:off x="838200" y="1997075"/>
            <a:ext cx="10515600" cy="4351338"/>
          </a:xfrm>
        </p:spPr>
        <p:txBody>
          <a:bodyPr>
            <a:normAutofit fontScale="92500"/>
          </a:bodyPr>
          <a:lstStyle/>
          <a:p>
            <a:pPr marL="0" indent="0">
              <a:buNone/>
            </a:pPr>
            <a:r>
              <a:rPr lang="ru-RU" dirty="0" smtClean="0"/>
              <a:t>   Цель </a:t>
            </a:r>
            <a:r>
              <a:rPr lang="ru-RU" dirty="0"/>
              <a:t>настоящей </a:t>
            </a:r>
            <a:r>
              <a:rPr lang="ru-RU" dirty="0" smtClean="0"/>
              <a:t>лекции </a:t>
            </a:r>
            <a:r>
              <a:rPr lang="ru-RU" dirty="0"/>
              <a:t>– познакомить с методами тестирования программного обеспечения, которые используются для обнаружения ошибок и дефектов в программах. Прочитав эту </a:t>
            </a:r>
            <a:r>
              <a:rPr lang="ru-RU" dirty="0" smtClean="0"/>
              <a:t>лекцию, </a:t>
            </a:r>
            <a:r>
              <a:rPr lang="ru-RU" dirty="0"/>
              <a:t>вы должны:</a:t>
            </a:r>
          </a:p>
          <a:p>
            <a:pPr lvl="0"/>
            <a:r>
              <a:rPr lang="ru-RU" dirty="0"/>
              <a:t>знать, какие методы тестирования используются для выявления программных ошибок;</a:t>
            </a:r>
          </a:p>
          <a:p>
            <a:pPr lvl="0"/>
            <a:r>
              <a:rPr lang="ru-RU" dirty="0"/>
              <a:t>познакомиться с основными принципами тестирования интерфейсов;</a:t>
            </a:r>
          </a:p>
          <a:p>
            <a:pPr lvl="0"/>
            <a:r>
              <a:rPr lang="ru-RU" dirty="0"/>
              <a:t>знать особенности покомпонентного тестирования и тестирования процесса сборки объектно-ориентированных систем;</a:t>
            </a:r>
          </a:p>
          <a:p>
            <a:r>
              <a:rPr lang="ru-RU" dirty="0"/>
              <a:t>познакомиться с </a:t>
            </a:r>
            <a:r>
              <a:rPr lang="en-US" dirty="0"/>
              <a:t>CASE</a:t>
            </a:r>
            <a:r>
              <a:rPr lang="ru-RU" dirty="0"/>
              <a:t>-средствами, применяемыми для тестирования.</a:t>
            </a:r>
          </a:p>
        </p:txBody>
      </p:sp>
    </p:spTree>
    <p:extLst>
      <p:ext uri="{BB962C8B-B14F-4D97-AF65-F5344CB8AC3E}">
        <p14:creationId xmlns:p14="http://schemas.microsoft.com/office/powerpoint/2010/main" val="4146354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85739"/>
            <a:ext cx="10515600" cy="557212"/>
          </a:xfrm>
        </p:spPr>
        <p:txBody>
          <a:bodyPr/>
          <a:lstStyle/>
          <a:p>
            <a:pPr marL="0" indent="0" algn="ctr">
              <a:buNone/>
            </a:pPr>
            <a:r>
              <a:rPr lang="ru-RU" b="1" dirty="0"/>
              <a:t>Таблица 11.1. Области эквивалентности для программы </a:t>
            </a:r>
            <a:r>
              <a:rPr lang="ru-RU" b="1" dirty="0" smtClean="0"/>
              <a:t>поиска</a:t>
            </a:r>
            <a:endParaRPr lang="ru-RU" dirty="0"/>
          </a:p>
        </p:txBody>
      </p:sp>
      <p:graphicFrame>
        <p:nvGraphicFramePr>
          <p:cNvPr id="7" name="Таблица 6"/>
          <p:cNvGraphicFramePr>
            <a:graphicFrameLocks noGrp="1"/>
          </p:cNvGraphicFramePr>
          <p:nvPr>
            <p:extLst>
              <p:ext uri="{D42A27DB-BD31-4B8C-83A1-F6EECF244321}">
                <p14:modId xmlns:p14="http://schemas.microsoft.com/office/powerpoint/2010/main" val="692694864"/>
              </p:ext>
            </p:extLst>
          </p:nvPr>
        </p:nvGraphicFramePr>
        <p:xfrm>
          <a:off x="639518" y="1104541"/>
          <a:ext cx="10912964" cy="2359999"/>
        </p:xfrm>
        <a:graphic>
          <a:graphicData uri="http://schemas.openxmlformats.org/drawingml/2006/table">
            <a:tbl>
              <a:tblPr/>
              <a:tblGrid>
                <a:gridCol w="3877734">
                  <a:extLst>
                    <a:ext uri="{9D8B030D-6E8A-4147-A177-3AD203B41FA5}">
                      <a16:colId xmlns:a16="http://schemas.microsoft.com/office/drawing/2014/main" val="2608129713"/>
                    </a:ext>
                  </a:extLst>
                </a:gridCol>
                <a:gridCol w="7035230">
                  <a:extLst>
                    <a:ext uri="{9D8B030D-6E8A-4147-A177-3AD203B41FA5}">
                      <a16:colId xmlns:a16="http://schemas.microsoft.com/office/drawing/2014/main" val="3984509796"/>
                    </a:ext>
                  </a:extLst>
                </a:gridCol>
              </a:tblGrid>
              <a:tr h="286171">
                <a:tc>
                  <a:txBody>
                    <a:bodyPr/>
                    <a:lstStyle/>
                    <a:p>
                      <a:pPr>
                        <a:lnSpc>
                          <a:spcPct val="107000"/>
                        </a:lnSpc>
                        <a:spcAft>
                          <a:spcPts val="800"/>
                        </a:spcAft>
                      </a:pPr>
                      <a:r>
                        <a:rPr lang="ru-RU"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Последовательность</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ru-RU"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Ключевой элемент</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85893604"/>
                  </a:ext>
                </a:extLst>
              </a:tr>
              <a:tr h="344417">
                <a:tc>
                  <a:txBody>
                    <a:bodyPr/>
                    <a:lstStyle/>
                    <a:p>
                      <a:pPr>
                        <a:lnSpc>
                          <a:spcPct val="107000"/>
                        </a:lnSpc>
                        <a:spcAft>
                          <a:spcPts val="800"/>
                        </a:spcAft>
                      </a:pPr>
                      <a:r>
                        <a:rPr lang="ru-RU"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Один элемент</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800"/>
                        </a:spcAft>
                      </a:pPr>
                      <a:r>
                        <a:rPr lang="ru-RU"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Есть в последовательности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4248035772"/>
                  </a:ext>
                </a:extLst>
              </a:tr>
              <a:tr h="344417">
                <a:tc>
                  <a:txBody>
                    <a:bodyPr/>
                    <a:lstStyle/>
                    <a:p>
                      <a:pPr>
                        <a:lnSpc>
                          <a:spcPct val="107000"/>
                        </a:lnSpc>
                        <a:spcAft>
                          <a:spcPts val="800"/>
                        </a:spcAft>
                      </a:pPr>
                      <a:r>
                        <a:rPr lang="ru-RU"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Один элемент</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tc>
                  <a:txBody>
                    <a:bodyPr/>
                    <a:lstStyle/>
                    <a:p>
                      <a:pPr>
                        <a:lnSpc>
                          <a:spcPct val="107000"/>
                        </a:lnSpc>
                        <a:spcAft>
                          <a:spcPts val="800"/>
                        </a:spcAft>
                      </a:pPr>
                      <a:r>
                        <a:rPr lang="ru-RU"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Нет в последовательности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extLst>
                  <a:ext uri="{0D108BD9-81ED-4DB2-BD59-A6C34878D82A}">
                    <a16:rowId xmlns:a16="http://schemas.microsoft.com/office/drawing/2014/main" val="691306296"/>
                  </a:ext>
                </a:extLst>
              </a:tr>
              <a:tr h="344417">
                <a:tc>
                  <a:txBody>
                    <a:bodyPr/>
                    <a:lstStyle/>
                    <a:p>
                      <a:pPr>
                        <a:lnSpc>
                          <a:spcPct val="107000"/>
                        </a:lnSpc>
                        <a:spcAft>
                          <a:spcPts val="800"/>
                        </a:spcAft>
                      </a:pPr>
                      <a:r>
                        <a:rPr lang="ru-RU"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Несколько элементов</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tc>
                  <a:txBody>
                    <a:bodyPr/>
                    <a:lstStyle/>
                    <a:p>
                      <a:pPr>
                        <a:lnSpc>
                          <a:spcPct val="107000"/>
                        </a:lnSpc>
                        <a:spcAft>
                          <a:spcPts val="800"/>
                        </a:spcAft>
                      </a:pPr>
                      <a:r>
                        <a:rPr lang="ru-RU"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Первый элемент последовательности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extLst>
                  <a:ext uri="{0D108BD9-81ED-4DB2-BD59-A6C34878D82A}">
                    <a16:rowId xmlns:a16="http://schemas.microsoft.com/office/drawing/2014/main" val="2407336381"/>
                  </a:ext>
                </a:extLst>
              </a:tr>
              <a:tr h="344417">
                <a:tc>
                  <a:txBody>
                    <a:bodyPr/>
                    <a:lstStyle/>
                    <a:p>
                      <a:pPr>
                        <a:lnSpc>
                          <a:spcPct val="107000"/>
                        </a:lnSpc>
                        <a:spcAft>
                          <a:spcPts val="800"/>
                        </a:spcAft>
                      </a:pPr>
                      <a:r>
                        <a:rPr lang="ru-RU"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Несколько элементов</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tc>
                  <a:txBody>
                    <a:bodyPr/>
                    <a:lstStyle/>
                    <a:p>
                      <a:pPr>
                        <a:lnSpc>
                          <a:spcPct val="107000"/>
                        </a:lnSpc>
                        <a:spcAft>
                          <a:spcPts val="800"/>
                        </a:spcAft>
                      </a:pPr>
                      <a:r>
                        <a:rPr lang="ru-RU"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Последний элемент последовательности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extLst>
                  <a:ext uri="{0D108BD9-81ED-4DB2-BD59-A6C34878D82A}">
                    <a16:rowId xmlns:a16="http://schemas.microsoft.com/office/drawing/2014/main" val="3860976212"/>
                  </a:ext>
                </a:extLst>
              </a:tr>
              <a:tr h="344417">
                <a:tc>
                  <a:txBody>
                    <a:bodyPr/>
                    <a:lstStyle/>
                    <a:p>
                      <a:pPr>
                        <a:lnSpc>
                          <a:spcPct val="107000"/>
                        </a:lnSpc>
                        <a:spcAft>
                          <a:spcPts val="800"/>
                        </a:spcAft>
                      </a:pPr>
                      <a:r>
                        <a:rPr lang="ru-RU"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Несколько элементов</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tc>
                  <a:txBody>
                    <a:bodyPr/>
                    <a:lstStyle/>
                    <a:p>
                      <a:pPr>
                        <a:lnSpc>
                          <a:spcPct val="107000"/>
                        </a:lnSpc>
                        <a:spcAft>
                          <a:spcPts val="800"/>
                        </a:spcAft>
                      </a:pPr>
                      <a:r>
                        <a:rPr lang="ru-RU"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Средний элемент последовательности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extLst>
                  <a:ext uri="{0D108BD9-81ED-4DB2-BD59-A6C34878D82A}">
                    <a16:rowId xmlns:a16="http://schemas.microsoft.com/office/drawing/2014/main" val="3356322593"/>
                  </a:ext>
                </a:extLst>
              </a:tr>
              <a:tr h="344417">
                <a:tc>
                  <a:txBody>
                    <a:bodyPr/>
                    <a:lstStyle/>
                    <a:p>
                      <a:pPr>
                        <a:lnSpc>
                          <a:spcPct val="107000"/>
                        </a:lnSpc>
                        <a:spcAft>
                          <a:spcPts val="800"/>
                        </a:spcAft>
                      </a:pPr>
                      <a:r>
                        <a:rPr lang="ru-RU"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Несколько элементов</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Нет в последовательности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84714480"/>
                  </a:ext>
                </a:extLst>
              </a:tr>
            </a:tbl>
          </a:graphicData>
        </a:graphic>
      </p:graphicFrame>
      <p:graphicFrame>
        <p:nvGraphicFramePr>
          <p:cNvPr id="9" name="Таблица 8"/>
          <p:cNvGraphicFramePr>
            <a:graphicFrameLocks noGrp="1"/>
          </p:cNvGraphicFramePr>
          <p:nvPr>
            <p:extLst>
              <p:ext uri="{D42A27DB-BD31-4B8C-83A1-F6EECF244321}">
                <p14:modId xmlns:p14="http://schemas.microsoft.com/office/powerpoint/2010/main" val="3175651637"/>
              </p:ext>
            </p:extLst>
          </p:nvPr>
        </p:nvGraphicFramePr>
        <p:xfrm>
          <a:off x="645596" y="4007465"/>
          <a:ext cx="10906886" cy="2359999"/>
        </p:xfrm>
        <a:graphic>
          <a:graphicData uri="http://schemas.openxmlformats.org/drawingml/2006/table">
            <a:tbl>
              <a:tblPr/>
              <a:tblGrid>
                <a:gridCol w="4588854">
                  <a:extLst>
                    <a:ext uri="{9D8B030D-6E8A-4147-A177-3AD203B41FA5}">
                      <a16:colId xmlns:a16="http://schemas.microsoft.com/office/drawing/2014/main" val="1856762102"/>
                    </a:ext>
                  </a:extLst>
                </a:gridCol>
                <a:gridCol w="2585156">
                  <a:extLst>
                    <a:ext uri="{9D8B030D-6E8A-4147-A177-3AD203B41FA5}">
                      <a16:colId xmlns:a16="http://schemas.microsoft.com/office/drawing/2014/main" val="4207314631"/>
                    </a:ext>
                  </a:extLst>
                </a:gridCol>
                <a:gridCol w="3732876">
                  <a:extLst>
                    <a:ext uri="{9D8B030D-6E8A-4147-A177-3AD203B41FA5}">
                      <a16:colId xmlns:a16="http://schemas.microsoft.com/office/drawing/2014/main" val="4138885825"/>
                    </a:ext>
                  </a:extLst>
                </a:gridCol>
              </a:tblGrid>
              <a:tr h="286171">
                <a:tc>
                  <a:txBody>
                    <a:bodyPr/>
                    <a:lstStyle/>
                    <a:p>
                      <a:pPr>
                        <a:lnSpc>
                          <a:spcPct val="107000"/>
                        </a:lnSpc>
                        <a:spcAft>
                          <a:spcPts val="800"/>
                        </a:spcAft>
                      </a:pPr>
                      <a:r>
                        <a:rPr lang="ru-RU"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Входная последовательность (Т)</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Key</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ru-RU"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Выходные данные (</a:t>
                      </a: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Found</a:t>
                      </a:r>
                      <a:r>
                        <a:rPr lang="ru-RU"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t>
                      </a:r>
                      <a:r>
                        <a:rPr lang="ru-RU"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45222282"/>
                  </a:ext>
                </a:extLst>
              </a:tr>
              <a:tr h="344417">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true, 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776138908"/>
                  </a:ext>
                </a:extLst>
              </a:tr>
              <a:tr h="344417">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false,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extLst>
                  <a:ext uri="{0D108BD9-81ED-4DB2-BD59-A6C34878D82A}">
                    <a16:rowId xmlns:a16="http://schemas.microsoft.com/office/drawing/2014/main" val="1896746428"/>
                  </a:ext>
                </a:extLst>
              </a:tr>
              <a:tr h="344417">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17, 29, 21, 23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true, 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extLst>
                  <a:ext uri="{0D108BD9-81ED-4DB2-BD59-A6C34878D82A}">
                    <a16:rowId xmlns:a16="http://schemas.microsoft.com/office/drawing/2014/main" val="1247079601"/>
                  </a:ext>
                </a:extLst>
              </a:tr>
              <a:tr h="344417">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41, 18, 9, 31, 30, 16, 45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true, 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extLst>
                  <a:ext uri="{0D108BD9-81ED-4DB2-BD59-A6C34878D82A}">
                    <a16:rowId xmlns:a16="http://schemas.microsoft.com/office/drawing/2014/main" val="3550304673"/>
                  </a:ext>
                </a:extLst>
              </a:tr>
              <a:tr h="344417">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17, 18, 21, 23, 41, 38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true, 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a:noFill/>
                    </a:lnB>
                    <a:solidFill>
                      <a:srgbClr val="FFFFFF"/>
                    </a:solidFill>
                  </a:tcPr>
                </a:tc>
                <a:extLst>
                  <a:ext uri="{0D108BD9-81ED-4DB2-BD59-A6C34878D82A}">
                    <a16:rowId xmlns:a16="http://schemas.microsoft.com/office/drawing/2014/main" val="3335732622"/>
                  </a:ext>
                </a:extLst>
              </a:tr>
              <a:tr h="344417">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21, 23, 29, 33, 38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false,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0520" marR="4052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36320213"/>
                  </a:ext>
                </a:extLst>
              </a:tr>
            </a:tbl>
          </a:graphicData>
        </a:graphic>
      </p:graphicFrame>
    </p:spTree>
    <p:extLst>
      <p:ext uri="{BB962C8B-B14F-4D97-AF65-F5344CB8AC3E}">
        <p14:creationId xmlns:p14="http://schemas.microsoft.com/office/powerpoint/2010/main" val="721344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28649"/>
            <a:ext cx="10515600" cy="5986463"/>
          </a:xfrm>
        </p:spPr>
        <p:txBody>
          <a:bodyPr>
            <a:normAutofit fontScale="85000" lnSpcReduction="20000"/>
          </a:bodyPr>
          <a:lstStyle/>
          <a:p>
            <a:pPr marL="0" indent="0">
              <a:buNone/>
            </a:pPr>
            <a:r>
              <a:rPr lang="en-US" dirty="0" smtClean="0"/>
              <a:t>   </a:t>
            </a:r>
            <a:r>
              <a:rPr lang="ru-RU" dirty="0" smtClean="0"/>
              <a:t>В </a:t>
            </a:r>
            <a:r>
              <a:rPr lang="ru-RU" dirty="0"/>
              <a:t>табл. 11.1 также представлен набор возможных тестовых данных, взятых из этих областей. Если ключевого элемента нет в последовательности, значение </a:t>
            </a:r>
            <a:r>
              <a:rPr lang="en-US" dirty="0"/>
              <a:t>L</a:t>
            </a:r>
            <a:r>
              <a:rPr lang="ru-RU" dirty="0"/>
              <a:t> не определено. При подборе тестовых данных применялось правило </a:t>
            </a:r>
            <a:r>
              <a:rPr lang="ru-RU" dirty="0" smtClean="0"/>
              <a:t>выводимых </a:t>
            </a:r>
            <a:r>
              <a:rPr lang="ru-RU" dirty="0"/>
              <a:t>значений, используемых для тестирования программы поиска, не является полным. Например, в работе программы может произойти сбой, если входная последовательность содержит элементы 1, 2, 3 или 4. Однако разумно предположить, что если не обнаружены дефекты при обработке одного элемента какого-либо класса эквивалентности, то тесты с любыми другими элементами этого класса также не выявят дефектов. Конечно, это не означает, что в программе отсутствуют дефекты. Возможно, не все области эквивалентности определены или определены неверно, или неправильно подобраны тестовые данные.</a:t>
            </a:r>
          </a:p>
          <a:p>
            <a:pPr marL="0" indent="0">
              <a:buNone/>
            </a:pPr>
            <a:r>
              <a:rPr lang="en-US" dirty="0" smtClean="0"/>
              <a:t>   </a:t>
            </a:r>
            <a:r>
              <a:rPr lang="ru-RU" dirty="0" smtClean="0"/>
              <a:t>Здесь </a:t>
            </a:r>
            <a:r>
              <a:rPr lang="ru-RU" dirty="0"/>
              <a:t>намеренно не рассматриваются тесты, которые проверяют порядок и тип используемых параметров. Возможные ошибки в использовании параметров лучше всего может выявить инспектирование программ или автоматический статический анализ. По этой же причине при тестировании не проверяется непредвиденное искажение данных на выходе программного </a:t>
            </a:r>
            <a:r>
              <a:rPr lang="ru-RU" dirty="0" smtClean="0"/>
              <a:t>бора </a:t>
            </a:r>
            <a:r>
              <a:rPr lang="ru-RU" dirty="0"/>
              <a:t>последовательностей, согласно которому в разных тестах следует использовать последовательности разных размеров.</a:t>
            </a:r>
          </a:p>
          <a:p>
            <a:pPr marL="0" indent="0">
              <a:buNone/>
            </a:pPr>
            <a:r>
              <a:rPr lang="en-US" dirty="0" smtClean="0"/>
              <a:t>   </a:t>
            </a:r>
            <a:r>
              <a:rPr lang="ru-RU" dirty="0" smtClean="0"/>
              <a:t>Множество компонента</a:t>
            </a:r>
            <a:r>
              <a:rPr lang="ru-RU" dirty="0"/>
              <a:t>. Проблемы такого типа можно выявить во время инспектирования программ.</a:t>
            </a:r>
            <a:endParaRPr lang="ru-RU" dirty="0"/>
          </a:p>
        </p:txBody>
      </p:sp>
    </p:spTree>
    <p:extLst>
      <p:ext uri="{BB962C8B-B14F-4D97-AF65-F5344CB8AC3E}">
        <p14:creationId xmlns:p14="http://schemas.microsoft.com/office/powerpoint/2010/main" val="2718650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22264"/>
            <a:ext cx="10515600" cy="406400"/>
          </a:xfrm>
        </p:spPr>
        <p:txBody>
          <a:bodyPr>
            <a:normAutofit fontScale="90000"/>
          </a:bodyPr>
          <a:lstStyle/>
          <a:p>
            <a:pPr algn="ctr"/>
            <a:r>
              <a:rPr lang="ru-RU" b="1" dirty="0" smtClean="0"/>
              <a:t>1.3</a:t>
            </a:r>
            <a:r>
              <a:rPr lang="ru-RU" b="1" dirty="0"/>
              <a:t>. Структурное </a:t>
            </a:r>
            <a:r>
              <a:rPr lang="ru-RU" b="1" dirty="0" smtClean="0"/>
              <a:t>тестирование</a:t>
            </a:r>
            <a:endParaRPr lang="ru-RU" dirty="0"/>
          </a:p>
        </p:txBody>
      </p:sp>
      <p:sp>
        <p:nvSpPr>
          <p:cNvPr id="3" name="Объект 2"/>
          <p:cNvSpPr>
            <a:spLocks noGrp="1"/>
          </p:cNvSpPr>
          <p:nvPr>
            <p:ph idx="1"/>
          </p:nvPr>
        </p:nvSpPr>
        <p:spPr>
          <a:xfrm>
            <a:off x="838200" y="968376"/>
            <a:ext cx="10515600" cy="5618162"/>
          </a:xfrm>
        </p:spPr>
        <p:txBody>
          <a:bodyPr>
            <a:normAutofit/>
          </a:bodyPr>
          <a:lstStyle/>
          <a:p>
            <a:pPr marL="0" indent="0">
              <a:buNone/>
            </a:pPr>
            <a:r>
              <a:rPr lang="en-US" sz="2400" dirty="0" smtClean="0"/>
              <a:t>   </a:t>
            </a:r>
            <a:r>
              <a:rPr lang="ru-RU" sz="2400" dirty="0" smtClean="0"/>
              <a:t>Метод </a:t>
            </a:r>
            <a:r>
              <a:rPr lang="ru-RU" sz="2400" dirty="0"/>
              <a:t>структурного тестирования (рис. 11.6) предполагает создание тестов на основе структуры системы и ее реализации. Такой подход иногда называют тестированием методом "белого ящика", "стеклянного ящика" или "прозрачного ящика", чтобы отличать его от тестирования методом черного ящика</a:t>
            </a:r>
            <a:r>
              <a:rPr lang="ru-RU" sz="2400" dirty="0" smtClean="0"/>
              <a:t>.</a:t>
            </a: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lgn="ctr">
              <a:buNone/>
            </a:pPr>
            <a:r>
              <a:rPr lang="ru-RU" i="1" dirty="0"/>
              <a:t>Рис.</a:t>
            </a:r>
            <a:r>
              <a:rPr lang="en-US" i="1" dirty="0"/>
              <a:t>11</a:t>
            </a:r>
            <a:r>
              <a:rPr lang="ru-RU" i="1" dirty="0"/>
              <a:t>.6. Структурное </a:t>
            </a:r>
            <a:r>
              <a:rPr lang="ru-RU" i="1" dirty="0" smtClean="0"/>
              <a:t>тестирование</a:t>
            </a:r>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3166789" y="3107689"/>
            <a:ext cx="5596846" cy="2635885"/>
          </a:xfrm>
          <a:prstGeom prst="rect">
            <a:avLst/>
          </a:prstGeom>
          <a:noFill/>
          <a:ln>
            <a:noFill/>
          </a:ln>
        </p:spPr>
      </p:pic>
    </p:spTree>
    <p:extLst>
      <p:ext uri="{BB962C8B-B14F-4D97-AF65-F5344CB8AC3E}">
        <p14:creationId xmlns:p14="http://schemas.microsoft.com/office/powerpoint/2010/main" val="2474182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28638"/>
            <a:ext cx="10515600" cy="6172200"/>
          </a:xfrm>
        </p:spPr>
        <p:txBody>
          <a:bodyPr>
            <a:normAutofit fontScale="92500"/>
          </a:bodyPr>
          <a:lstStyle/>
          <a:p>
            <a:pPr marL="0" indent="0">
              <a:buNone/>
            </a:pPr>
            <a:r>
              <a:rPr lang="en-US" dirty="0" smtClean="0"/>
              <a:t>   </a:t>
            </a:r>
            <a:r>
              <a:rPr lang="ru-RU" dirty="0" smtClean="0"/>
              <a:t>Как </a:t>
            </a:r>
            <a:r>
              <a:rPr lang="ru-RU" dirty="0"/>
              <a:t>правило, структурное тестирование применяется к относительно небольшим программным элементам, например, к подпрограммам или методам, ассоциированным с объектами. При таком подходе испытатель анализирует программный код и для получения тестовых данных использует знания о структуре компонента. Например, из анализа кода можно определить, сколько контрольных тестов нужно выполнить для того, чтобы в процессе тестирования все операторы выполнились по крайней мере один раз.</a:t>
            </a:r>
          </a:p>
          <a:p>
            <a:pPr marL="0" indent="0">
              <a:buNone/>
            </a:pPr>
            <a:r>
              <a:rPr lang="en-US" dirty="0" smtClean="0"/>
              <a:t>   </a:t>
            </a:r>
            <a:r>
              <a:rPr lang="ru-RU" dirty="0" smtClean="0"/>
              <a:t>Знание </a:t>
            </a:r>
            <a:r>
              <a:rPr lang="ru-RU" dirty="0"/>
              <a:t>алгоритма, используемого при реализации некоторой функции, можно применять для определения областей эквивалентности. В качестве примера возьмем спецификацию программы поиска (см. врезку 11.1), реализованную на языке </a:t>
            </a:r>
            <a:r>
              <a:rPr lang="en-US" dirty="0"/>
              <a:t>Java</a:t>
            </a:r>
            <a:r>
              <a:rPr lang="ru-RU" dirty="0"/>
              <a:t> в виде процедуры бинарного поиска (листинг 11.1). Здесь реализованы более строгие предусловия. Последовательность представлена в виде массива, массив должен быть упорядоченным, значение нижней границы массива должно быть меньше значения верхней границы.</a:t>
            </a:r>
            <a:endParaRPr lang="ru-RU" dirty="0"/>
          </a:p>
        </p:txBody>
      </p:sp>
    </p:spTree>
    <p:extLst>
      <p:ext uri="{BB962C8B-B14F-4D97-AF65-F5344CB8AC3E}">
        <p14:creationId xmlns:p14="http://schemas.microsoft.com/office/powerpoint/2010/main" val="1735842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00038"/>
            <a:ext cx="10515600" cy="6286500"/>
          </a:xfrm>
        </p:spPr>
        <p:txBody>
          <a:bodyPr>
            <a:normAutofit fontScale="77500" lnSpcReduction="20000"/>
          </a:bodyPr>
          <a:lstStyle/>
          <a:p>
            <a:pPr marL="0" indent="0">
              <a:buNone/>
            </a:pPr>
            <a:r>
              <a:rPr lang="ru-RU" b="1" dirty="0"/>
              <a:t>Листинг </a:t>
            </a:r>
            <a:r>
              <a:rPr lang="en-US" b="1" dirty="0"/>
              <a:t>11</a:t>
            </a:r>
            <a:r>
              <a:rPr lang="ru-RU" b="1" dirty="0"/>
              <a:t>.1. Процедура бинарного </a:t>
            </a:r>
            <a:r>
              <a:rPr lang="ru-RU" b="1" dirty="0" smtClean="0"/>
              <a:t>поиска</a:t>
            </a:r>
            <a:endParaRPr lang="en-US" b="1" dirty="0" smtClean="0"/>
          </a:p>
          <a:p>
            <a:pPr marL="0" indent="0">
              <a:buNone/>
            </a:pPr>
            <a:r>
              <a:rPr lang="en-US" dirty="0"/>
              <a:t>class </a:t>
            </a:r>
            <a:r>
              <a:rPr lang="en-US" dirty="0" err="1"/>
              <a:t>BinSearch</a:t>
            </a:r>
            <a:r>
              <a:rPr lang="ru-RU" dirty="0"/>
              <a:t> {</a:t>
            </a:r>
          </a:p>
          <a:p>
            <a:pPr marL="0" indent="0">
              <a:buNone/>
            </a:pPr>
            <a:r>
              <a:rPr lang="ru-RU" dirty="0"/>
              <a:t>//Реализация функции бинарного поиска;</a:t>
            </a:r>
          </a:p>
          <a:p>
            <a:pPr marL="0" indent="0">
              <a:buNone/>
            </a:pPr>
            <a:r>
              <a:rPr lang="ru-RU" dirty="0"/>
              <a:t>//на входе: упорядоченный массив объектов и ключевой элемент </a:t>
            </a:r>
            <a:r>
              <a:rPr lang="en-US" dirty="0"/>
              <a:t>key</a:t>
            </a:r>
            <a:endParaRPr lang="ru-RU" dirty="0"/>
          </a:p>
          <a:p>
            <a:pPr marL="0" indent="0">
              <a:buNone/>
            </a:pPr>
            <a:r>
              <a:rPr lang="ru-RU" dirty="0"/>
              <a:t>//Возвращает объект с двумя атрибутами:</a:t>
            </a:r>
          </a:p>
          <a:p>
            <a:pPr marL="0" indent="0">
              <a:buNone/>
            </a:pPr>
            <a:r>
              <a:rPr lang="ru-RU" dirty="0"/>
              <a:t>//</a:t>
            </a:r>
            <a:r>
              <a:rPr lang="en-US" dirty="0"/>
              <a:t>index</a:t>
            </a:r>
            <a:r>
              <a:rPr lang="ru-RU" dirty="0"/>
              <a:t> - значение индекса массива</a:t>
            </a:r>
          </a:p>
          <a:p>
            <a:pPr marL="0" indent="0">
              <a:buNone/>
            </a:pPr>
            <a:r>
              <a:rPr lang="ru-RU" dirty="0"/>
              <a:t>//</a:t>
            </a:r>
            <a:r>
              <a:rPr lang="en-US" dirty="0"/>
              <a:t>found</a:t>
            </a:r>
            <a:r>
              <a:rPr lang="ru-RU" dirty="0"/>
              <a:t> - логическая переменная,</a:t>
            </a:r>
          </a:p>
          <a:p>
            <a:pPr marL="0" indent="0">
              <a:buNone/>
            </a:pPr>
            <a:r>
              <a:rPr lang="ru-RU" dirty="0"/>
              <a:t>//показывает, есть или нет ключевой элемент в массиве</a:t>
            </a:r>
          </a:p>
          <a:p>
            <a:pPr marL="0" indent="0">
              <a:buNone/>
            </a:pPr>
            <a:r>
              <a:rPr lang="ru-RU" dirty="0"/>
              <a:t>//Если в массиве нет элемента, совпадающего с </a:t>
            </a:r>
            <a:r>
              <a:rPr lang="en-US" dirty="0"/>
              <a:t>key</a:t>
            </a:r>
            <a:r>
              <a:rPr lang="ru-RU" dirty="0"/>
              <a:t>, </a:t>
            </a:r>
            <a:r>
              <a:rPr lang="en-US" dirty="0"/>
              <a:t>key</a:t>
            </a:r>
            <a:r>
              <a:rPr lang="ru-RU" dirty="0"/>
              <a:t> = -</a:t>
            </a:r>
            <a:r>
              <a:rPr lang="ru-RU" dirty="0" smtClean="0"/>
              <a:t>1</a:t>
            </a:r>
            <a:endParaRPr lang="en-US" dirty="0" smtClean="0"/>
          </a:p>
          <a:p>
            <a:pPr marL="0" indent="0">
              <a:buNone/>
            </a:pPr>
            <a:r>
              <a:rPr lang="en-US" dirty="0"/>
              <a:t>public static void search (</a:t>
            </a:r>
            <a:r>
              <a:rPr lang="en-US" dirty="0" err="1"/>
              <a:t>int</a:t>
            </a:r>
            <a:r>
              <a:rPr lang="en-US" dirty="0"/>
              <a:t> key, </a:t>
            </a:r>
            <a:r>
              <a:rPr lang="en-US" dirty="0" err="1"/>
              <a:t>int</a:t>
            </a:r>
            <a:r>
              <a:rPr lang="en-US" dirty="0"/>
              <a:t> [] </a:t>
            </a:r>
            <a:r>
              <a:rPr lang="en-US" dirty="0" err="1"/>
              <a:t>elemArray</a:t>
            </a:r>
            <a:r>
              <a:rPr lang="en-US" dirty="0"/>
              <a:t>, Result r)</a:t>
            </a:r>
            <a:endParaRPr lang="ru-RU" dirty="0"/>
          </a:p>
          <a:p>
            <a:pPr marL="0" indent="0">
              <a:buNone/>
            </a:pPr>
            <a:r>
              <a:rPr lang="en-US" dirty="0"/>
              <a:t>{</a:t>
            </a:r>
            <a:endParaRPr lang="ru-RU" dirty="0"/>
          </a:p>
          <a:p>
            <a:pPr marL="0" indent="0">
              <a:buNone/>
            </a:pPr>
            <a:r>
              <a:rPr lang="en-US" dirty="0" err="1"/>
              <a:t>int</a:t>
            </a:r>
            <a:r>
              <a:rPr lang="en-US" dirty="0"/>
              <a:t> bottom = 0;</a:t>
            </a:r>
            <a:endParaRPr lang="ru-RU" dirty="0"/>
          </a:p>
          <a:p>
            <a:pPr marL="0" indent="0">
              <a:buNone/>
            </a:pPr>
            <a:r>
              <a:rPr lang="en-US" dirty="0" err="1"/>
              <a:t>int</a:t>
            </a:r>
            <a:r>
              <a:rPr lang="en-US" dirty="0"/>
              <a:t> top = </a:t>
            </a:r>
            <a:r>
              <a:rPr lang="en-US" dirty="0" err="1"/>
              <a:t>elemArray.length</a:t>
            </a:r>
            <a:r>
              <a:rPr lang="en-US" dirty="0"/>
              <a:t> - 1;</a:t>
            </a:r>
            <a:endParaRPr lang="ru-RU" dirty="0"/>
          </a:p>
          <a:p>
            <a:pPr marL="0" indent="0">
              <a:buNone/>
            </a:pPr>
            <a:r>
              <a:rPr lang="en-US" dirty="0" err="1"/>
              <a:t>int</a:t>
            </a:r>
            <a:r>
              <a:rPr lang="en-US" dirty="0"/>
              <a:t> mid;</a:t>
            </a:r>
            <a:endParaRPr lang="ru-RU" dirty="0"/>
          </a:p>
          <a:p>
            <a:pPr marL="0" indent="0">
              <a:buNone/>
            </a:pPr>
            <a:r>
              <a:rPr lang="en-US" dirty="0" err="1"/>
              <a:t>r.found</a:t>
            </a:r>
            <a:r>
              <a:rPr lang="en-US" dirty="0"/>
              <a:t> = false; </a:t>
            </a:r>
            <a:r>
              <a:rPr lang="en-US" dirty="0" err="1"/>
              <a:t>r.index</a:t>
            </a:r>
            <a:r>
              <a:rPr lang="en-US" dirty="0"/>
              <a:t> = -1;</a:t>
            </a:r>
            <a:endParaRPr lang="ru-RU" dirty="0"/>
          </a:p>
          <a:p>
            <a:pPr marL="0" indent="0">
              <a:buNone/>
            </a:pPr>
            <a:r>
              <a:rPr lang="en-US" dirty="0"/>
              <a:t>while ( bottom &lt;= top )</a:t>
            </a:r>
            <a:endParaRPr lang="ru-RU" dirty="0"/>
          </a:p>
          <a:p>
            <a:pPr marL="0" indent="0">
              <a:buNone/>
            </a:pPr>
            <a:r>
              <a:rPr lang="en-US" dirty="0"/>
              <a:t>{</a:t>
            </a:r>
            <a:endParaRPr lang="ru-RU" dirty="0"/>
          </a:p>
        </p:txBody>
      </p:sp>
    </p:spTree>
    <p:extLst>
      <p:ext uri="{BB962C8B-B14F-4D97-AF65-F5344CB8AC3E}">
        <p14:creationId xmlns:p14="http://schemas.microsoft.com/office/powerpoint/2010/main" val="7978932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85762"/>
            <a:ext cx="10515600" cy="6315075"/>
          </a:xfrm>
        </p:spPr>
        <p:txBody>
          <a:bodyPr>
            <a:normAutofit fontScale="77500" lnSpcReduction="20000"/>
          </a:bodyPr>
          <a:lstStyle/>
          <a:p>
            <a:pPr marL="0" indent="0">
              <a:buNone/>
            </a:pPr>
            <a:r>
              <a:rPr lang="en-US" dirty="0"/>
              <a:t>mid = (top + bottom) / 2; </a:t>
            </a:r>
            <a:endParaRPr lang="ru-RU" dirty="0"/>
          </a:p>
          <a:p>
            <a:pPr marL="0" indent="0">
              <a:buNone/>
            </a:pPr>
            <a:r>
              <a:rPr lang="en-US" dirty="0"/>
              <a:t>if (</a:t>
            </a:r>
            <a:r>
              <a:rPr lang="en-US" dirty="0" err="1"/>
              <a:t>elemArray</a:t>
            </a:r>
            <a:r>
              <a:rPr lang="en-US" dirty="0"/>
              <a:t> [mid] == key) </a:t>
            </a:r>
            <a:endParaRPr lang="ru-RU" dirty="0"/>
          </a:p>
          <a:p>
            <a:pPr marL="0" indent="0">
              <a:buNone/>
            </a:pPr>
            <a:r>
              <a:rPr lang="en-US" dirty="0"/>
              <a:t>{</a:t>
            </a:r>
            <a:endParaRPr lang="ru-RU" dirty="0"/>
          </a:p>
          <a:p>
            <a:pPr marL="0" indent="0">
              <a:buNone/>
            </a:pPr>
            <a:r>
              <a:rPr lang="en-US" dirty="0" err="1"/>
              <a:t>r.index</a:t>
            </a:r>
            <a:r>
              <a:rPr lang="en-US" dirty="0"/>
              <a:t> = mid; </a:t>
            </a:r>
            <a:endParaRPr lang="ru-RU" dirty="0"/>
          </a:p>
          <a:p>
            <a:pPr marL="0" indent="0">
              <a:buNone/>
            </a:pPr>
            <a:r>
              <a:rPr lang="en-US" dirty="0" err="1"/>
              <a:t>r.found</a:t>
            </a:r>
            <a:r>
              <a:rPr lang="en-US" dirty="0"/>
              <a:t> = true; </a:t>
            </a:r>
            <a:endParaRPr lang="ru-RU" dirty="0"/>
          </a:p>
          <a:p>
            <a:pPr marL="0" indent="0">
              <a:buNone/>
            </a:pPr>
            <a:r>
              <a:rPr lang="en-US" dirty="0"/>
              <a:t>return; </a:t>
            </a:r>
            <a:endParaRPr lang="ru-RU" dirty="0"/>
          </a:p>
          <a:p>
            <a:pPr marL="0" indent="0">
              <a:buNone/>
            </a:pPr>
            <a:r>
              <a:rPr lang="en-US" dirty="0"/>
              <a:t>} //</a:t>
            </a:r>
            <a:r>
              <a:rPr lang="ru-RU" dirty="0"/>
              <a:t>часть</a:t>
            </a:r>
            <a:r>
              <a:rPr lang="en-US" dirty="0"/>
              <a:t> if </a:t>
            </a:r>
            <a:endParaRPr lang="ru-RU" dirty="0"/>
          </a:p>
          <a:p>
            <a:pPr marL="0" indent="0">
              <a:buNone/>
            </a:pPr>
            <a:r>
              <a:rPr lang="en-US" dirty="0"/>
              <a:t>else </a:t>
            </a:r>
            <a:endParaRPr lang="ru-RU" dirty="0"/>
          </a:p>
          <a:p>
            <a:pPr marL="0" indent="0">
              <a:buNone/>
            </a:pPr>
            <a:r>
              <a:rPr lang="en-US" dirty="0"/>
              <a:t>{</a:t>
            </a:r>
            <a:endParaRPr lang="ru-RU" dirty="0"/>
          </a:p>
          <a:p>
            <a:pPr marL="0" indent="0">
              <a:buNone/>
            </a:pPr>
            <a:r>
              <a:rPr lang="en-US" dirty="0"/>
              <a:t>if (</a:t>
            </a:r>
            <a:r>
              <a:rPr lang="en-US" dirty="0" err="1"/>
              <a:t>elemArray</a:t>
            </a:r>
            <a:r>
              <a:rPr lang="en-US" dirty="0"/>
              <a:t>[mid] &lt; key) </a:t>
            </a:r>
            <a:endParaRPr lang="ru-RU" dirty="0"/>
          </a:p>
          <a:p>
            <a:pPr marL="0" indent="0">
              <a:buNone/>
            </a:pPr>
            <a:r>
              <a:rPr lang="en-US" dirty="0"/>
              <a:t>bottom = mid + 1;</a:t>
            </a:r>
            <a:endParaRPr lang="ru-RU" dirty="0"/>
          </a:p>
          <a:p>
            <a:pPr marL="0" indent="0">
              <a:buNone/>
            </a:pPr>
            <a:r>
              <a:rPr lang="en-US" dirty="0"/>
              <a:t>else</a:t>
            </a:r>
            <a:endParaRPr lang="ru-RU" dirty="0"/>
          </a:p>
          <a:p>
            <a:pPr marL="0" indent="0">
              <a:buNone/>
            </a:pPr>
            <a:r>
              <a:rPr lang="en-US" dirty="0"/>
              <a:t>top = mid - 1 ; </a:t>
            </a:r>
            <a:endParaRPr lang="ru-RU" dirty="0"/>
          </a:p>
          <a:p>
            <a:pPr marL="0" indent="0">
              <a:buNone/>
            </a:pPr>
            <a:r>
              <a:rPr lang="ru-RU" dirty="0"/>
              <a:t>}</a:t>
            </a:r>
          </a:p>
          <a:p>
            <a:pPr marL="0" indent="0">
              <a:buNone/>
            </a:pPr>
            <a:r>
              <a:rPr lang="ru-RU" dirty="0"/>
              <a:t>} //цикл </a:t>
            </a:r>
            <a:r>
              <a:rPr lang="en-US" dirty="0"/>
              <a:t>while </a:t>
            </a:r>
            <a:endParaRPr lang="ru-RU" dirty="0"/>
          </a:p>
          <a:p>
            <a:pPr marL="0" indent="0">
              <a:buNone/>
            </a:pPr>
            <a:r>
              <a:rPr lang="ru-RU" dirty="0"/>
              <a:t>} // поиск </a:t>
            </a:r>
          </a:p>
          <a:p>
            <a:pPr marL="0" indent="0">
              <a:buNone/>
            </a:pPr>
            <a:r>
              <a:rPr lang="ru-RU" dirty="0"/>
              <a:t>} //</a:t>
            </a:r>
            <a:r>
              <a:rPr lang="en-US" dirty="0" err="1" smtClean="0"/>
              <a:t>BinSearch</a:t>
            </a:r>
            <a:endParaRPr lang="ru-RU" dirty="0"/>
          </a:p>
        </p:txBody>
      </p:sp>
    </p:spTree>
    <p:extLst>
      <p:ext uri="{BB962C8B-B14F-4D97-AF65-F5344CB8AC3E}">
        <p14:creationId xmlns:p14="http://schemas.microsoft.com/office/powerpoint/2010/main" val="3008550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00025"/>
            <a:ext cx="10515600" cy="6457950"/>
          </a:xfrm>
        </p:spPr>
        <p:txBody>
          <a:bodyPr>
            <a:normAutofit fontScale="92500" lnSpcReduction="10000"/>
          </a:bodyPr>
          <a:lstStyle/>
          <a:p>
            <a:pPr marL="0" indent="0">
              <a:buNone/>
            </a:pPr>
            <a:r>
              <a:rPr lang="en-US" sz="2400" dirty="0" smtClean="0"/>
              <a:t>   </a:t>
            </a:r>
            <a:r>
              <a:rPr lang="ru-RU" sz="2200" dirty="0" smtClean="0"/>
              <a:t>Из </a:t>
            </a:r>
            <a:r>
              <a:rPr lang="ru-RU" sz="2200" dirty="0"/>
              <a:t>текста программы видно, что во время ее выполнения область поиска разделяется на три части, каждая из которых является областью эквивалентности (рис. </a:t>
            </a:r>
            <a:r>
              <a:rPr lang="en-US" sz="2200" dirty="0" smtClean="0"/>
              <a:t>11</a:t>
            </a:r>
            <a:r>
              <a:rPr lang="ru-RU" sz="2200" dirty="0" smtClean="0"/>
              <a:t>.7</a:t>
            </a:r>
            <a:r>
              <a:rPr lang="ru-RU" sz="2200" dirty="0"/>
              <a:t>). При проверке программы в качестве тестовых данных необходимо взять последовательности с ключевыми элементами, расположенными на границах этих областей</a:t>
            </a:r>
            <a:r>
              <a:rPr lang="ru-RU" sz="2200" dirty="0" smtClean="0"/>
              <a:t>.</a:t>
            </a:r>
            <a:endParaRPr lang="en-US" sz="2200"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a:p>
          <a:p>
            <a:pPr marL="0" indent="0" algn="ctr">
              <a:buNone/>
            </a:pPr>
            <a:r>
              <a:rPr lang="ru-RU" sz="2200" i="1" dirty="0" smtClean="0"/>
              <a:t>Рис</a:t>
            </a:r>
            <a:r>
              <a:rPr lang="ru-RU" sz="2200" i="1" dirty="0"/>
              <a:t>. </a:t>
            </a:r>
            <a:r>
              <a:rPr lang="en-US" sz="2200" i="1" dirty="0"/>
              <a:t>11</a:t>
            </a:r>
            <a:r>
              <a:rPr lang="ru-RU" sz="2200" i="1" dirty="0"/>
              <a:t>.7. Классы эквивалентности для бинарного поиска</a:t>
            </a:r>
            <a:endParaRPr lang="ru-RU" sz="2200" dirty="0"/>
          </a:p>
          <a:p>
            <a:pPr marL="0" indent="0">
              <a:buNone/>
            </a:pPr>
            <a:r>
              <a:rPr lang="ru-RU" sz="2600" dirty="0"/>
              <a:t> </a:t>
            </a:r>
          </a:p>
          <a:p>
            <a:pPr marL="0" indent="0">
              <a:buNone/>
            </a:pPr>
            <a:r>
              <a:rPr lang="en-US" sz="2200" dirty="0" smtClean="0"/>
              <a:t>   </a:t>
            </a:r>
            <a:r>
              <a:rPr lang="ru-RU" sz="2200" dirty="0" smtClean="0"/>
              <a:t>Тестовые </a:t>
            </a:r>
            <a:r>
              <a:rPr lang="ru-RU" sz="2200" dirty="0"/>
              <a:t>данные, представленные в табл. 11.7, необходимо изменить, поскольку элементы входного массива должны быть отсортированы в возрастающем порядке. Кроме того, следует добавить тестовые данные, где ключевой элемент расположен возле среднего элемента массива. Полученное множество тестовых данных для программы бинарного поиска представлено в табл. </a:t>
            </a:r>
            <a:r>
              <a:rPr lang="en-US" sz="2200" dirty="0" smtClean="0"/>
              <a:t>11</a:t>
            </a:r>
            <a:r>
              <a:rPr lang="ru-RU" sz="2200" dirty="0" smtClean="0"/>
              <a:t>.2</a:t>
            </a:r>
            <a:r>
              <a:rPr lang="ru-RU" sz="2200" dirty="0"/>
              <a:t>.</a:t>
            </a:r>
            <a:endParaRPr lang="ru-RU" sz="2200"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924006" y="1871664"/>
            <a:ext cx="6343988" cy="2440938"/>
          </a:xfrm>
          <a:prstGeom prst="rect">
            <a:avLst/>
          </a:prstGeom>
          <a:noFill/>
          <a:ln>
            <a:noFill/>
          </a:ln>
        </p:spPr>
      </p:pic>
    </p:spTree>
    <p:extLst>
      <p:ext uri="{BB962C8B-B14F-4D97-AF65-F5344CB8AC3E}">
        <p14:creationId xmlns:p14="http://schemas.microsoft.com/office/powerpoint/2010/main" val="14893963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42888"/>
            <a:ext cx="10515600" cy="471487"/>
          </a:xfrm>
        </p:spPr>
        <p:txBody>
          <a:bodyPr>
            <a:normAutofit lnSpcReduction="10000"/>
          </a:bodyPr>
          <a:lstStyle/>
          <a:p>
            <a:pPr marL="0" indent="0" algn="ctr">
              <a:buNone/>
            </a:pPr>
            <a:r>
              <a:rPr lang="ru-RU" b="1" dirty="0"/>
              <a:t>Таблица 11.2. Тестовые данные для программы бинарного </a:t>
            </a:r>
            <a:r>
              <a:rPr lang="ru-RU" b="1" dirty="0" smtClean="0"/>
              <a:t>поиска</a:t>
            </a: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2597020828"/>
              </p:ext>
            </p:extLst>
          </p:nvPr>
        </p:nvGraphicFramePr>
        <p:xfrm>
          <a:off x="566759" y="2368298"/>
          <a:ext cx="11058482" cy="3086353"/>
        </p:xfrm>
        <a:graphic>
          <a:graphicData uri="http://schemas.openxmlformats.org/drawingml/2006/table">
            <a:tbl>
              <a:tblPr/>
              <a:tblGrid>
                <a:gridCol w="4512723">
                  <a:extLst>
                    <a:ext uri="{9D8B030D-6E8A-4147-A177-3AD203B41FA5}">
                      <a16:colId xmlns:a16="http://schemas.microsoft.com/office/drawing/2014/main" val="3910611329"/>
                    </a:ext>
                  </a:extLst>
                </a:gridCol>
                <a:gridCol w="2325670">
                  <a:extLst>
                    <a:ext uri="{9D8B030D-6E8A-4147-A177-3AD203B41FA5}">
                      <a16:colId xmlns:a16="http://schemas.microsoft.com/office/drawing/2014/main" val="3208451975"/>
                    </a:ext>
                  </a:extLst>
                </a:gridCol>
                <a:gridCol w="4220089">
                  <a:extLst>
                    <a:ext uri="{9D8B030D-6E8A-4147-A177-3AD203B41FA5}">
                      <a16:colId xmlns:a16="http://schemas.microsoft.com/office/drawing/2014/main" val="920125102"/>
                    </a:ext>
                  </a:extLst>
                </a:gridCol>
              </a:tblGrid>
              <a:tr h="290068">
                <a:tc>
                  <a:txBody>
                    <a:bodyPr/>
                    <a:lstStyle/>
                    <a:p>
                      <a:pPr>
                        <a:lnSpc>
                          <a:spcPct val="107000"/>
                        </a:lnSpc>
                        <a:spcAft>
                          <a:spcPts val="800"/>
                        </a:spcAft>
                      </a:pPr>
                      <a:r>
                        <a:rPr lang="ru-RU"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Входной массив (Т)</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ru-RU"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Ключ (</a:t>
                      </a: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Key</a:t>
                      </a:r>
                      <a:r>
                        <a:rPr lang="ru-RU"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ru-RU"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Результат (</a:t>
                      </a: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Found</a:t>
                      </a:r>
                      <a:r>
                        <a:rPr lang="ru-RU"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t>
                      </a:r>
                      <a:r>
                        <a:rPr lang="ru-RU"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72001407"/>
                  </a:ext>
                </a:extLst>
              </a:tr>
              <a:tr h="349107">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true, 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110088366"/>
                  </a:ext>
                </a:extLst>
              </a:tr>
              <a:tr h="349107">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false,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extLst>
                  <a:ext uri="{0D108BD9-81ED-4DB2-BD59-A6C34878D82A}">
                    <a16:rowId xmlns:a16="http://schemas.microsoft.com/office/drawing/2014/main" val="1613986293"/>
                  </a:ext>
                </a:extLst>
              </a:tr>
              <a:tr h="349107">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17, 21, 23, 29</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true, 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extLst>
                  <a:ext uri="{0D108BD9-81ED-4DB2-BD59-A6C34878D82A}">
                    <a16:rowId xmlns:a16="http://schemas.microsoft.com/office/drawing/2014/main" val="1194955601"/>
                  </a:ext>
                </a:extLst>
              </a:tr>
              <a:tr h="349107">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9, 16, 18, 30, 31, 41, 45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true, 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extLst>
                  <a:ext uri="{0D108BD9-81ED-4DB2-BD59-A6C34878D82A}">
                    <a16:rowId xmlns:a16="http://schemas.microsoft.com/office/drawing/2014/main" val="400980478"/>
                  </a:ext>
                </a:extLst>
              </a:tr>
              <a:tr h="349107">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17, 18, 21, 23, 29, 38, 41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true, 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extLst>
                  <a:ext uri="{0D108BD9-81ED-4DB2-BD59-A6C34878D82A}">
                    <a16:rowId xmlns:a16="http://schemas.microsoft.com/office/drawing/2014/main" val="160135334"/>
                  </a:ext>
                </a:extLst>
              </a:tr>
              <a:tr h="349107">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17, 18, 21, 23, 29, 33, 38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true, 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extLst>
                  <a:ext uri="{0D108BD9-81ED-4DB2-BD59-A6C34878D82A}">
                    <a16:rowId xmlns:a16="http://schemas.microsoft.com/office/drawing/2014/main" val="3432321790"/>
                  </a:ext>
                </a:extLst>
              </a:tr>
              <a:tr h="349107">
                <a:tc>
                  <a:txBody>
                    <a:bodyPr/>
                    <a:lstStyle/>
                    <a:p>
                      <a:pPr>
                        <a:lnSpc>
                          <a:spcPct val="107000"/>
                        </a:lnSpc>
                        <a:spcAft>
                          <a:spcPts val="800"/>
                        </a:spcAft>
                      </a:pPr>
                      <a:r>
                        <a:rPr lang="ru-RU"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12, 18, 21, 23, 32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tc>
                  <a:txBody>
                    <a:bodyPr/>
                    <a:lstStyle/>
                    <a:p>
                      <a:pPr>
                        <a:lnSpc>
                          <a:spcPct val="107000"/>
                        </a:lnSpc>
                        <a:spcAft>
                          <a:spcPts val="800"/>
                        </a:spcAft>
                      </a:pPr>
                      <a:r>
                        <a:rPr lang="ru-RU"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tc>
                  <a:txBody>
                    <a:bodyPr/>
                    <a:lstStyle/>
                    <a:p>
                      <a:pPr>
                        <a:lnSpc>
                          <a:spcPct val="107000"/>
                        </a:lnSpc>
                        <a:spcAft>
                          <a:spcPts val="80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true</a:t>
                      </a:r>
                      <a:r>
                        <a:rPr lang="ru-RU"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a:noFill/>
                    </a:lnB>
                    <a:solidFill>
                      <a:srgbClr val="FFFFFF"/>
                    </a:solidFill>
                  </a:tcPr>
                </a:tc>
                <a:extLst>
                  <a:ext uri="{0D108BD9-81ED-4DB2-BD59-A6C34878D82A}">
                    <a16:rowId xmlns:a16="http://schemas.microsoft.com/office/drawing/2014/main" val="4066934359"/>
                  </a:ext>
                </a:extLst>
              </a:tr>
              <a:tr h="349107">
                <a:tc>
                  <a:txBody>
                    <a:bodyPr/>
                    <a:lstStyle/>
                    <a:p>
                      <a:pPr>
                        <a:lnSpc>
                          <a:spcPct val="107000"/>
                        </a:lnSpc>
                        <a:spcAft>
                          <a:spcPts val="800"/>
                        </a:spcAft>
                      </a:pPr>
                      <a:r>
                        <a:rPr lang="ru-RU"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21, 23, 29, 33, 38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ru-RU"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false</a:t>
                      </a:r>
                      <a:r>
                        <a:rPr lang="ru-R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1071" marR="41071"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3805847"/>
                  </a:ext>
                </a:extLst>
              </a:tr>
            </a:tbl>
          </a:graphicData>
        </a:graphic>
      </p:graphicFrame>
    </p:spTree>
    <p:extLst>
      <p:ext uri="{BB962C8B-B14F-4D97-AF65-F5344CB8AC3E}">
        <p14:creationId xmlns:p14="http://schemas.microsoft.com/office/powerpoint/2010/main" val="3303175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1.4</a:t>
            </a:r>
            <a:r>
              <a:rPr lang="ru-RU" b="1" dirty="0"/>
              <a:t>. Тестирование </a:t>
            </a:r>
            <a:r>
              <a:rPr lang="ru-RU" b="1" dirty="0" smtClean="0"/>
              <a:t>ветвей</a:t>
            </a:r>
            <a:endParaRPr lang="ru-RU" dirty="0"/>
          </a:p>
        </p:txBody>
      </p:sp>
      <p:sp>
        <p:nvSpPr>
          <p:cNvPr id="3" name="Объект 2"/>
          <p:cNvSpPr>
            <a:spLocks noGrp="1"/>
          </p:cNvSpPr>
          <p:nvPr>
            <p:ph idx="1"/>
          </p:nvPr>
        </p:nvSpPr>
        <p:spPr>
          <a:xfrm>
            <a:off x="838200" y="1997075"/>
            <a:ext cx="10515600" cy="4351338"/>
          </a:xfrm>
        </p:spPr>
        <p:txBody>
          <a:bodyPr>
            <a:normAutofit fontScale="92500" lnSpcReduction="10000"/>
          </a:bodyPr>
          <a:lstStyle/>
          <a:p>
            <a:pPr marL="0" indent="0">
              <a:buNone/>
            </a:pPr>
            <a:r>
              <a:rPr lang="en-US" dirty="0" smtClean="0"/>
              <a:t>   </a:t>
            </a:r>
            <a:r>
              <a:rPr lang="ru-RU" dirty="0" smtClean="0"/>
              <a:t>Это </a:t>
            </a:r>
            <a:r>
              <a:rPr lang="ru-RU" dirty="0"/>
              <a:t>метод структурного тестирования, при котором проверяются все независимо выполняемые ветви компонента или программы. Если выполняются все независимые ветви, то и все операторы должны выполняться по крайней мере один раз. Более того, все условные операторы тестируются как с истинными, так и с ложными значениями условий. В объектно-ориентированных системах тестирование ветвей используется для тестирования методов, ассоциированных с объектами.</a:t>
            </a:r>
          </a:p>
          <a:p>
            <a:pPr marL="0" indent="0">
              <a:buNone/>
            </a:pPr>
            <a:r>
              <a:rPr lang="en-US" dirty="0" smtClean="0"/>
              <a:t>   </a:t>
            </a:r>
            <a:r>
              <a:rPr lang="ru-RU" dirty="0" smtClean="0"/>
              <a:t>Количество </a:t>
            </a:r>
            <a:r>
              <a:rPr lang="ru-RU" dirty="0"/>
              <a:t>ветвей в программе обычно пропорционально ее размеру. После интеграции программных модулей в систему, методы структурного тестирования оказываются невыполнимыми. Поэтому методы тестирования ветвей, как правило, используются при тестировании отдельных программных элементов и модулей.</a:t>
            </a:r>
            <a:endParaRPr lang="ru-RU" dirty="0"/>
          </a:p>
        </p:txBody>
      </p:sp>
    </p:spTree>
    <p:extLst>
      <p:ext uri="{BB962C8B-B14F-4D97-AF65-F5344CB8AC3E}">
        <p14:creationId xmlns:p14="http://schemas.microsoft.com/office/powerpoint/2010/main" val="30874261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28625"/>
            <a:ext cx="10515600" cy="6300788"/>
          </a:xfrm>
        </p:spPr>
        <p:txBody>
          <a:bodyPr>
            <a:normAutofit fontScale="92500" lnSpcReduction="20000"/>
          </a:bodyPr>
          <a:lstStyle/>
          <a:p>
            <a:pPr marL="0" indent="0">
              <a:buNone/>
            </a:pPr>
            <a:r>
              <a:rPr lang="en-US" dirty="0" smtClean="0"/>
              <a:t>   </a:t>
            </a:r>
            <a:r>
              <a:rPr lang="ru-RU" dirty="0" smtClean="0"/>
              <a:t>При </a:t>
            </a:r>
            <a:r>
              <a:rPr lang="ru-RU" dirty="0"/>
              <a:t>тестировании ветвей не проверяются все возможные комбинации ветвей программы. Не считая самых тривиальных программных компонентов без циклов, подобная полная проверка компонента оказывается нереальной, так как в программах с циклами существует бесконечное число возможных комбинаций ветвей. В программе могут быть дефекты, которые проявляются только при определенных комбинациях ветвей, даже если все операторы программы протестированы (т.е. выполнились) хотя бы один раз.</a:t>
            </a:r>
          </a:p>
          <a:p>
            <a:pPr marL="0" indent="0">
              <a:buNone/>
            </a:pPr>
            <a:r>
              <a:rPr lang="en-US" dirty="0" smtClean="0"/>
              <a:t>   </a:t>
            </a:r>
            <a:r>
              <a:rPr lang="ru-RU" dirty="0" smtClean="0"/>
              <a:t>Метод </a:t>
            </a:r>
            <a:r>
              <a:rPr lang="ru-RU" dirty="0"/>
              <a:t>тестирования ветвей основывается на графе потоков управления программы. Этот граф представляет собой скелетную модель всех ветвей программы. Граф потоков управления состоит из узлов, соответствующих ветвлениям решений, и дуг, показывающих поток управления. Если в программе нет операторов безусловного перехода, то создание графа – достаточно простой процесс. При построении графа потоков все последовательные операторы (операторы присвоения, вызова процедур и ввода-вывода) можно проигнорировать. Каждое ветвление операторов условного перехода (</a:t>
            </a:r>
            <a:r>
              <a:rPr lang="en-US" dirty="0"/>
              <a:t>if</a:t>
            </a:r>
            <a:r>
              <a:rPr lang="ru-RU" dirty="0"/>
              <a:t>-</a:t>
            </a:r>
            <a:r>
              <a:rPr lang="en-US" dirty="0"/>
              <a:t>then</a:t>
            </a:r>
            <a:r>
              <a:rPr lang="ru-RU" dirty="0"/>
              <a:t>-</a:t>
            </a:r>
            <a:r>
              <a:rPr lang="en-US" dirty="0"/>
              <a:t>else</a:t>
            </a:r>
            <a:r>
              <a:rPr lang="ru-RU" dirty="0"/>
              <a:t> или </a:t>
            </a:r>
            <a:r>
              <a:rPr lang="en-US" dirty="0"/>
              <a:t>case</a:t>
            </a:r>
            <a:r>
              <a:rPr lang="ru-RU" dirty="0"/>
              <a:t>) представлено отдельной ветвью, а циклы обозначаются стрелками, концы которых замкнуты на узле с условием цикла. На рис. 11.8 показаны циклы и ветвления в графе потоков управления программы бинарного поиска.</a:t>
            </a:r>
            <a:endParaRPr lang="ru-RU" dirty="0"/>
          </a:p>
        </p:txBody>
      </p:sp>
    </p:spTree>
    <p:extLst>
      <p:ext uri="{BB962C8B-B14F-4D97-AF65-F5344CB8AC3E}">
        <p14:creationId xmlns:p14="http://schemas.microsoft.com/office/powerpoint/2010/main" val="2778932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3" y="500062"/>
            <a:ext cx="10515600" cy="6115050"/>
          </a:xfrm>
        </p:spPr>
        <p:txBody>
          <a:bodyPr>
            <a:normAutofit fontScale="92500" lnSpcReduction="10000"/>
          </a:bodyPr>
          <a:lstStyle/>
          <a:p>
            <a:pPr marL="0" indent="0">
              <a:buNone/>
            </a:pPr>
            <a:r>
              <a:rPr lang="ru-RU" dirty="0" smtClean="0"/>
              <a:t>   Общая </a:t>
            </a:r>
            <a:r>
              <a:rPr lang="ru-RU" dirty="0"/>
              <a:t>схема процесса </a:t>
            </a:r>
            <a:r>
              <a:rPr lang="ru-RU" dirty="0" smtClean="0"/>
              <a:t>тестирования начинается </a:t>
            </a:r>
            <a:r>
              <a:rPr lang="ru-RU" dirty="0"/>
              <a:t>с тестирования отдельных программных модулей, например процедур и объектов. Затем модули компонуются в подсистемы и потом в систему, при этом проводится тестирование взаимодействий между модулями. Наконец, после сборки системы, заказчик может провести серию приемочных тестов, во время которых проверяется соответствие системы ее спецификации.</a:t>
            </a:r>
          </a:p>
          <a:p>
            <a:pPr marL="0" indent="0">
              <a:buNone/>
            </a:pPr>
            <a:r>
              <a:rPr lang="ru-RU" dirty="0" smtClean="0"/>
              <a:t>   На </a:t>
            </a:r>
            <a:r>
              <a:rPr lang="ru-RU" dirty="0"/>
              <a:t>рис. 11.1 показана схема двухэтапного процесса тестирования. На этапе покомпонентного тестирования проверяются отдельные компоненты. Это могут быть функции, наборы методов, собранные в один модуль, или объекты. На этапе тестирования сборки эти компоненты интегрируются в подсистемы или законченную систему. На этом этапе основное внимание уделяется тестированию взаимодействий между компонентами, а также показателям функциональности и производительности системы как единого целого. Но, конечно, на этапе тестирования сборки также могут обнаруживаться ошибки в отдельных компонентах, не замеченные на этапе покомпонентного тестирования.</a:t>
            </a:r>
          </a:p>
        </p:txBody>
      </p:sp>
    </p:spTree>
    <p:extLst>
      <p:ext uri="{BB962C8B-B14F-4D97-AF65-F5344CB8AC3E}">
        <p14:creationId xmlns:p14="http://schemas.microsoft.com/office/powerpoint/2010/main" val="34716041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2" y="6086476"/>
            <a:ext cx="10515600" cy="476250"/>
          </a:xfrm>
        </p:spPr>
        <p:txBody>
          <a:bodyPr>
            <a:normAutofit/>
          </a:bodyPr>
          <a:lstStyle/>
          <a:p>
            <a:pPr marL="0" indent="0" algn="ctr">
              <a:buNone/>
            </a:pPr>
            <a:r>
              <a:rPr lang="ru-RU" i="1" dirty="0"/>
              <a:t>Рис. </a:t>
            </a:r>
            <a:r>
              <a:rPr lang="en-US" i="1" dirty="0"/>
              <a:t>11</a:t>
            </a:r>
            <a:r>
              <a:rPr lang="ru-RU" i="1" dirty="0"/>
              <a:t>.8. Граф потоков управления программы бинарного </a:t>
            </a:r>
            <a:r>
              <a:rPr lang="ru-RU" i="1" dirty="0" smtClean="0"/>
              <a:t>поиска</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2986167" y="693750"/>
            <a:ext cx="6191090" cy="5025695"/>
          </a:xfrm>
          <a:prstGeom prst="rect">
            <a:avLst/>
          </a:prstGeom>
          <a:noFill/>
          <a:ln>
            <a:noFill/>
          </a:ln>
        </p:spPr>
      </p:pic>
    </p:spTree>
    <p:extLst>
      <p:ext uri="{BB962C8B-B14F-4D97-AF65-F5344CB8AC3E}">
        <p14:creationId xmlns:p14="http://schemas.microsoft.com/office/powerpoint/2010/main" val="5714733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625" y="300038"/>
            <a:ext cx="10515600" cy="6557962"/>
          </a:xfrm>
        </p:spPr>
        <p:txBody>
          <a:bodyPr>
            <a:normAutofit fontScale="85000" lnSpcReduction="20000"/>
          </a:bodyPr>
          <a:lstStyle/>
          <a:p>
            <a:pPr marL="0" indent="0">
              <a:buNone/>
            </a:pPr>
            <a:r>
              <a:rPr lang="en-US" dirty="0" smtClean="0"/>
              <a:t>   </a:t>
            </a:r>
            <a:r>
              <a:rPr lang="ru-RU" dirty="0" smtClean="0"/>
              <a:t>Цель </a:t>
            </a:r>
            <a:r>
              <a:rPr lang="ru-RU" dirty="0"/>
              <a:t>структурного тестирования – удостовериться, что каждая независимая ветвь программы выполняется хотя бы один раз. Независимая ветвь программы – это ветвь, которая проходит по крайней мере по одной новой дуге графа потоков. В терминах программы это означает ее выполнение при новых условиях. С помощью трассировки в графе потоков управления программы бинарного поиска можно выделить следующие независимых ветвей.</a:t>
            </a:r>
          </a:p>
          <a:p>
            <a:pPr marL="0" indent="0">
              <a:buNone/>
            </a:pPr>
            <a:r>
              <a:rPr lang="en-US" dirty="0" smtClean="0"/>
              <a:t>   </a:t>
            </a:r>
            <a:r>
              <a:rPr lang="ru-RU" dirty="0" smtClean="0"/>
              <a:t>1</a:t>
            </a:r>
            <a:r>
              <a:rPr lang="ru-RU" dirty="0"/>
              <a:t>, 2, 3, 8, 9</a:t>
            </a:r>
          </a:p>
          <a:p>
            <a:pPr marL="0" indent="0">
              <a:buNone/>
            </a:pPr>
            <a:r>
              <a:rPr lang="en-US" dirty="0" smtClean="0"/>
              <a:t>   </a:t>
            </a:r>
            <a:r>
              <a:rPr lang="ru-RU" dirty="0" smtClean="0"/>
              <a:t>1</a:t>
            </a:r>
            <a:r>
              <a:rPr lang="ru-RU" dirty="0"/>
              <a:t>, 2, 3, 4, 6, 7, 2</a:t>
            </a:r>
          </a:p>
          <a:p>
            <a:pPr marL="0" indent="0">
              <a:buNone/>
            </a:pPr>
            <a:r>
              <a:rPr lang="en-US" dirty="0" smtClean="0"/>
              <a:t>   </a:t>
            </a:r>
            <a:r>
              <a:rPr lang="ru-RU" dirty="0" smtClean="0"/>
              <a:t>1</a:t>
            </a:r>
            <a:r>
              <a:rPr lang="ru-RU" dirty="0"/>
              <a:t>, 2, 3, 4, 5, 7, 2</a:t>
            </a:r>
          </a:p>
          <a:p>
            <a:pPr marL="0" indent="0">
              <a:buNone/>
            </a:pPr>
            <a:r>
              <a:rPr lang="en-US" dirty="0" smtClean="0"/>
              <a:t>   </a:t>
            </a:r>
            <a:r>
              <a:rPr lang="ru-RU" dirty="0" smtClean="0"/>
              <a:t>1</a:t>
            </a:r>
            <a:r>
              <a:rPr lang="ru-RU" dirty="0"/>
              <a:t>, 2, 3, 4, 6, 7, 2, 8, 9</a:t>
            </a:r>
          </a:p>
          <a:p>
            <a:pPr marL="0" indent="0">
              <a:buNone/>
            </a:pPr>
            <a:r>
              <a:rPr lang="en-US" dirty="0" smtClean="0"/>
              <a:t>   </a:t>
            </a:r>
            <a:r>
              <a:rPr lang="ru-RU" dirty="0" smtClean="0"/>
              <a:t>Если </a:t>
            </a:r>
            <a:r>
              <a:rPr lang="ru-RU" dirty="0"/>
              <a:t>все эти ветви выполняются, можно быть уверенным в том, что, во-первых, каждый оператор выполняется по крайней мере один раз и, во-вторых, каждая ветвь выполняется при условиях, принимающих как истинные, так и ложные значения.</a:t>
            </a:r>
          </a:p>
          <a:p>
            <a:pPr marL="0" indent="0">
              <a:buNone/>
            </a:pPr>
            <a:r>
              <a:rPr lang="en-US" dirty="0" smtClean="0"/>
              <a:t>   </a:t>
            </a:r>
            <a:r>
              <a:rPr lang="ru-RU" dirty="0" smtClean="0"/>
              <a:t>Количество </a:t>
            </a:r>
            <a:r>
              <a:rPr lang="ru-RU" dirty="0"/>
              <a:t>независимых ветвей в программе можно определить, вычислив цикломатическое число графа потоков управления программы. Цикломатическое число С любого связанного графа </a:t>
            </a:r>
            <a:r>
              <a:rPr lang="en-US" dirty="0"/>
              <a:t>G</a:t>
            </a:r>
            <a:r>
              <a:rPr lang="ru-RU" dirty="0"/>
              <a:t> вычисляется по формуле</a:t>
            </a:r>
          </a:p>
          <a:p>
            <a:pPr marL="0" indent="0">
              <a:buNone/>
            </a:pPr>
            <a:r>
              <a:rPr lang="ru-RU" dirty="0"/>
              <a:t> </a:t>
            </a:r>
          </a:p>
          <a:p>
            <a:pPr marL="0" indent="0" algn="ctr">
              <a:buNone/>
            </a:pPr>
            <a:r>
              <a:rPr lang="ru-RU" b="1" dirty="0"/>
              <a:t>С (</a:t>
            </a:r>
            <a:r>
              <a:rPr lang="en-US" b="1" dirty="0"/>
              <a:t>G</a:t>
            </a:r>
            <a:r>
              <a:rPr lang="ru-RU" b="1" dirty="0"/>
              <a:t>) = количество дуг – количество узлов + 2.</a:t>
            </a:r>
            <a:endParaRPr lang="ru-RU" dirty="0"/>
          </a:p>
        </p:txBody>
      </p:sp>
    </p:spTree>
    <p:extLst>
      <p:ext uri="{BB962C8B-B14F-4D97-AF65-F5344CB8AC3E}">
        <p14:creationId xmlns:p14="http://schemas.microsoft.com/office/powerpoint/2010/main" val="19195660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1499"/>
            <a:ext cx="10515600" cy="6043613"/>
          </a:xfrm>
        </p:spPr>
        <p:txBody>
          <a:bodyPr>
            <a:normAutofit fontScale="77500" lnSpcReduction="20000"/>
          </a:bodyPr>
          <a:lstStyle/>
          <a:p>
            <a:pPr marL="0" indent="0">
              <a:buNone/>
            </a:pPr>
            <a:r>
              <a:rPr lang="en-US" dirty="0" smtClean="0"/>
              <a:t>   </a:t>
            </a:r>
            <a:r>
              <a:rPr lang="ru-RU" dirty="0" smtClean="0"/>
              <a:t>Для </a:t>
            </a:r>
            <a:r>
              <a:rPr lang="ru-RU" dirty="0"/>
              <a:t>программ, не содержащих операторов безусловного перехода, значение цикломатического числа всегда больше количества проверяемых условий. В составных условиях, содержащих более одного логического оператора, следует учитывать каждый логический оператор. Например, если в программе шесть операторов </a:t>
            </a:r>
            <a:r>
              <a:rPr lang="en-US" b="1" dirty="0"/>
              <a:t>if</a:t>
            </a:r>
            <a:r>
              <a:rPr lang="ru-RU" dirty="0"/>
              <a:t> и один цикл </a:t>
            </a:r>
            <a:r>
              <a:rPr lang="en-US" b="1" dirty="0"/>
              <a:t>while</a:t>
            </a:r>
            <a:r>
              <a:rPr lang="ru-RU" dirty="0"/>
              <a:t>, то цикломатическое число равно 8. Если одно условное выражение является составным выражением с двумя логическими операторами (объединенными операторами </a:t>
            </a:r>
            <a:r>
              <a:rPr lang="en-US" dirty="0"/>
              <a:t>and</a:t>
            </a:r>
            <a:r>
              <a:rPr lang="ru-RU" dirty="0"/>
              <a:t> или </a:t>
            </a:r>
            <a:r>
              <a:rPr lang="en-US" dirty="0"/>
              <a:t>or</a:t>
            </a:r>
            <a:r>
              <a:rPr lang="ru-RU" dirty="0"/>
              <a:t>), то цикломатическое число будет равно 10. Цикломатическое число программы бинарного поиска равно 4.</a:t>
            </a:r>
          </a:p>
          <a:p>
            <a:pPr marL="0" indent="0">
              <a:buNone/>
            </a:pPr>
            <a:r>
              <a:rPr lang="en-US" dirty="0" smtClean="0"/>
              <a:t>   </a:t>
            </a:r>
            <a:r>
              <a:rPr lang="ru-RU" dirty="0" smtClean="0"/>
              <a:t>После </a:t>
            </a:r>
            <a:r>
              <a:rPr lang="ru-RU" dirty="0"/>
              <a:t>определения количества независимых ветвей в программе путем вычисления цикломатического числа разрабатываются контрольные тесты для проверки каждой ветви. Минимальное количество тестов, требующееся для проверки всех ветвей программы, равно цикломатическому числу.</a:t>
            </a:r>
          </a:p>
          <a:p>
            <a:pPr marL="0" indent="0">
              <a:buNone/>
            </a:pPr>
            <a:r>
              <a:rPr lang="en-US" dirty="0" smtClean="0"/>
              <a:t>   </a:t>
            </a:r>
            <a:r>
              <a:rPr lang="ru-RU" dirty="0" smtClean="0"/>
              <a:t>Проектирование </a:t>
            </a:r>
            <a:r>
              <a:rPr lang="ru-RU" dirty="0"/>
              <a:t>контрольных тестов для программы бинарного поиска не вызывает затруднений. Однако, если программы имеют сложную структуру ветвлений, трудно предсказать, как будет выполняться какой-либо отдельный контрольный тест. В таких случаях используется динамический анализатор программ для составления рабочего профиля программы.</a:t>
            </a:r>
          </a:p>
          <a:p>
            <a:pPr marL="0" indent="0">
              <a:buNone/>
            </a:pPr>
            <a:r>
              <a:rPr lang="en-US" dirty="0" smtClean="0"/>
              <a:t>   </a:t>
            </a:r>
            <a:r>
              <a:rPr lang="ru-RU" dirty="0" smtClean="0"/>
              <a:t>Динамические </a:t>
            </a:r>
            <a:r>
              <a:rPr lang="ru-RU" dirty="0"/>
              <a:t>анализаторы программ – это инструментальные средства, которые работают совместно с компиляторами. Во время компилирования в сгенерированный код добавляются дополнительные инструкции, подсчитывающие, сколько раз выполняется каждый оператор программы. Чтобы при выполнении отдельных контрольных тестов увидеть, какие ветви в программе выполнялись, а какие нет, распечатывается рабочий профиль программы, где видны непроверенные участки.</a:t>
            </a:r>
            <a:endParaRPr lang="ru-RU" dirty="0"/>
          </a:p>
        </p:txBody>
      </p:sp>
    </p:spTree>
    <p:extLst>
      <p:ext uri="{BB962C8B-B14F-4D97-AF65-F5344CB8AC3E}">
        <p14:creationId xmlns:p14="http://schemas.microsoft.com/office/powerpoint/2010/main" val="38486581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a:t>
            </a:r>
            <a:r>
              <a:rPr lang="ru-RU" b="1" dirty="0"/>
              <a:t>. Тестирование </a:t>
            </a:r>
            <a:r>
              <a:rPr lang="ru-RU" b="1" dirty="0" smtClean="0"/>
              <a:t>сборки</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en-US" dirty="0" smtClean="0"/>
              <a:t>   </a:t>
            </a:r>
            <a:r>
              <a:rPr lang="ru-RU" dirty="0" smtClean="0"/>
              <a:t>После </a:t>
            </a:r>
            <a:r>
              <a:rPr lang="ru-RU" dirty="0"/>
              <a:t>того как протестированы все отдельные программные компоненты, выполняется сборка системы, в результате чего создается частичная или полная система. Процесс интеграции системы включает сборку и тестирования полученной системы, в ходе которого выявляются проблемы, возникающие при взаимодействии компонентов. Тесты, проверяющие сборку системы, должны разрабатываться на основе системной спецификации, причем тестирование сборки следует начинать сразу после создания работоспособных версий компонентов системы.</a:t>
            </a:r>
          </a:p>
          <a:p>
            <a:pPr marL="0" indent="0">
              <a:buNone/>
            </a:pPr>
            <a:r>
              <a:rPr lang="en-US" dirty="0" smtClean="0"/>
              <a:t>   </a:t>
            </a:r>
            <a:r>
              <a:rPr lang="ru-RU" dirty="0" smtClean="0"/>
              <a:t>Во </a:t>
            </a:r>
            <a:r>
              <a:rPr lang="ru-RU" dirty="0"/>
              <a:t>время тестирования сборки возникает проблема локализации выявленных ошибок. Между компонентами системы существуют сложные взаимоотношения, и при обнаружении аномальных выходных данных бывает трудно установить источник ошибки. Чтобы облегчить локализацию ошибок, следует использовать пошаговый метод сборки и тестирования системы. Сначала следует создать минимальную конфигурацию системы и ее протестировать. Затем в минимальную конфигурацию нужно добавить новые компоненты и снова протестировать, и так далее до полной сборки системы.</a:t>
            </a:r>
            <a:endParaRPr lang="ru-RU" dirty="0"/>
          </a:p>
        </p:txBody>
      </p:sp>
    </p:spTree>
    <p:extLst>
      <p:ext uri="{BB962C8B-B14F-4D97-AF65-F5344CB8AC3E}">
        <p14:creationId xmlns:p14="http://schemas.microsoft.com/office/powerpoint/2010/main" val="5615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85750"/>
            <a:ext cx="10515600" cy="6572250"/>
          </a:xfrm>
        </p:spPr>
        <p:txBody>
          <a:bodyPr>
            <a:normAutofit/>
          </a:bodyPr>
          <a:lstStyle/>
          <a:p>
            <a:pPr marL="0" indent="0">
              <a:buNone/>
            </a:pPr>
            <a:r>
              <a:rPr lang="en-US" sz="1800" dirty="0" smtClean="0"/>
              <a:t>   </a:t>
            </a:r>
            <a:r>
              <a:rPr lang="ru-RU" sz="1800" dirty="0" smtClean="0"/>
              <a:t>В </a:t>
            </a:r>
            <a:r>
              <a:rPr lang="ru-RU" sz="1800" dirty="0"/>
              <a:t>примере на рис. 11.9 последовательность тестов </a:t>
            </a:r>
            <a:r>
              <a:rPr lang="en-US" sz="1800" dirty="0"/>
              <a:t>Tl</a:t>
            </a:r>
            <a:r>
              <a:rPr lang="ru-RU" sz="1800" dirty="0"/>
              <a:t>, </a:t>
            </a:r>
            <a:r>
              <a:rPr lang="en-US" sz="1800" dirty="0"/>
              <a:t>T</a:t>
            </a:r>
            <a:r>
              <a:rPr lang="ru-RU" sz="1800" dirty="0"/>
              <a:t>2 и ТЗ сначала выполняется в системе, состоящей из модулей А и В (минимальная конфигурация системы). Если во время тестирования обнаружены дефекты, они исправляются. Затем в систему добавляется модуль С. Тесты </a:t>
            </a:r>
            <a:r>
              <a:rPr lang="en-US" sz="1800" dirty="0"/>
              <a:t>Tl</a:t>
            </a:r>
            <a:r>
              <a:rPr lang="ru-RU" sz="1800" dirty="0"/>
              <a:t>, </a:t>
            </a:r>
            <a:r>
              <a:rPr lang="en-US" sz="1800" dirty="0"/>
              <a:t>T</a:t>
            </a:r>
            <a:r>
              <a:rPr lang="ru-RU" sz="1800" dirty="0"/>
              <a:t>2 и ТЗ повторяются, чтобы убедиться, что в новой системе нет никаких неожиданных взаимодействий между модулями А и В. Если в ходе тестирования появились какие-то проблемы, то, вероятно, они возникли во взаимодействиях с новым модулем С. Источник проблемы локализован, таким образом упрощается определение дефекта и его исправление. Затем система запускается с тестами Т4. На последнем шаге добавляется модуль </a:t>
            </a:r>
            <a:r>
              <a:rPr lang="en-US" sz="1800" dirty="0"/>
              <a:t>D</a:t>
            </a:r>
            <a:r>
              <a:rPr lang="ru-RU" sz="1800" dirty="0"/>
              <a:t> и система тестируется еще раз выполняемыми ранее тестами, а затем новыми тестами Т5</a:t>
            </a:r>
            <a:r>
              <a:rPr lang="ru-RU" sz="1800" dirty="0" smtClean="0"/>
              <a:t>.</a:t>
            </a: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smtClean="0"/>
          </a:p>
          <a:p>
            <a:pPr marL="0" indent="0">
              <a:buNone/>
            </a:pPr>
            <a:endParaRPr lang="en-US" sz="1800" dirty="0"/>
          </a:p>
          <a:p>
            <a:pPr marL="0" indent="0" algn="ctr">
              <a:buNone/>
            </a:pPr>
            <a:r>
              <a:rPr lang="ru-RU" sz="2000" i="1" dirty="0"/>
              <a:t>Рис. </a:t>
            </a:r>
            <a:r>
              <a:rPr lang="en-US" sz="2000" i="1" dirty="0"/>
              <a:t>11</a:t>
            </a:r>
            <a:r>
              <a:rPr lang="ru-RU" sz="2000" i="1" dirty="0"/>
              <a:t>.9. Тестирование </a:t>
            </a:r>
            <a:r>
              <a:rPr lang="ru-RU" sz="2000" i="1" dirty="0" smtClean="0"/>
              <a:t>сборки</a:t>
            </a:r>
            <a:endParaRPr lang="ru-RU" sz="2000"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3224733" y="2643188"/>
            <a:ext cx="5742534" cy="3586162"/>
          </a:xfrm>
          <a:prstGeom prst="rect">
            <a:avLst/>
          </a:prstGeom>
          <a:noFill/>
          <a:ln>
            <a:noFill/>
          </a:ln>
        </p:spPr>
      </p:pic>
    </p:spTree>
    <p:extLst>
      <p:ext uri="{BB962C8B-B14F-4D97-AF65-F5344CB8AC3E}">
        <p14:creationId xmlns:p14="http://schemas.microsoft.com/office/powerpoint/2010/main" val="31139166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900113"/>
            <a:ext cx="10515600" cy="5572125"/>
          </a:xfrm>
        </p:spPr>
        <p:txBody>
          <a:bodyPr/>
          <a:lstStyle/>
          <a:p>
            <a:pPr marL="0" indent="0">
              <a:buNone/>
            </a:pPr>
            <a:r>
              <a:rPr lang="en-US" dirty="0" smtClean="0"/>
              <a:t>   </a:t>
            </a:r>
            <a:r>
              <a:rPr lang="ru-RU" dirty="0" smtClean="0"/>
              <a:t>Конечно</a:t>
            </a:r>
            <a:r>
              <a:rPr lang="ru-RU" dirty="0"/>
              <a:t>, на практике редко встречаются такие простые модели. Функции системы могут быть реализованы в нескольких компонентах. Тестирование новой функции, таким образом, требует интеграции сразу нескольких компонентов. В этом случае тестирование может выявить ошибки во взаимодействиях между этими компонентами и другими частями системы. Исправление ошибок может оказаться сложным, так как в данном случае ошибки влияют на целую группу компонентов, реализующих конкретную функцию. Более того, при интеграции нового компонента может измениться структура взаимосвязей между уже протестированными компонентами. Вследствие этого могут выявиться ошибки, которые не были выявлены при тестировании более простой конфигурации.</a:t>
            </a:r>
            <a:endParaRPr lang="ru-RU" dirty="0"/>
          </a:p>
        </p:txBody>
      </p:sp>
    </p:spTree>
    <p:extLst>
      <p:ext uri="{BB962C8B-B14F-4D97-AF65-F5344CB8AC3E}">
        <p14:creationId xmlns:p14="http://schemas.microsoft.com/office/powerpoint/2010/main" val="3065252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b="1" dirty="0" smtClean="0"/>
              <a:t>2.1</a:t>
            </a:r>
            <a:r>
              <a:rPr lang="ru-RU" sz="4000" b="1" dirty="0"/>
              <a:t>. Нисходящее и восходящее </a:t>
            </a:r>
            <a:r>
              <a:rPr lang="ru-RU" sz="4000" b="1" dirty="0" smtClean="0"/>
              <a:t>тестирование</a:t>
            </a:r>
            <a:endParaRPr lang="ru-RU" sz="4000" dirty="0"/>
          </a:p>
        </p:txBody>
      </p:sp>
      <p:sp>
        <p:nvSpPr>
          <p:cNvPr id="3" name="Объект 2"/>
          <p:cNvSpPr>
            <a:spLocks noGrp="1"/>
          </p:cNvSpPr>
          <p:nvPr>
            <p:ph idx="1"/>
          </p:nvPr>
        </p:nvSpPr>
        <p:spPr>
          <a:xfrm>
            <a:off x="838200" y="2557463"/>
            <a:ext cx="10515600" cy="3619500"/>
          </a:xfrm>
        </p:spPr>
        <p:txBody>
          <a:bodyPr/>
          <a:lstStyle/>
          <a:p>
            <a:pPr marL="0" indent="0">
              <a:buNone/>
            </a:pPr>
            <a:r>
              <a:rPr lang="en-US" dirty="0" smtClean="0"/>
              <a:t>   </a:t>
            </a:r>
            <a:r>
              <a:rPr lang="ru-RU" dirty="0" smtClean="0"/>
              <a:t>Методики </a:t>
            </a:r>
            <a:r>
              <a:rPr lang="ru-RU" dirty="0"/>
              <a:t>нисходящего и восходящего тестирования (рис. 11.10) отражают разные подходы к системной интеграции. При нисходящей интеграции компоненты высокого уровня интегрируются и тестируются еще до окончания их проектирования и реализации. При восходящей интеграции перед разработкой компонентов более высокого уровня сначала интегрируются и тестируются компоненты нижнего уровня.</a:t>
            </a:r>
            <a:endParaRPr lang="ru-RU" dirty="0"/>
          </a:p>
        </p:txBody>
      </p:sp>
    </p:spTree>
    <p:extLst>
      <p:ext uri="{BB962C8B-B14F-4D97-AF65-F5344CB8AC3E}">
        <p14:creationId xmlns:p14="http://schemas.microsoft.com/office/powerpoint/2010/main" val="5598606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186487"/>
            <a:ext cx="10515600" cy="428625"/>
          </a:xfrm>
        </p:spPr>
        <p:txBody>
          <a:bodyPr>
            <a:normAutofit fontScale="92500" lnSpcReduction="10000"/>
          </a:bodyPr>
          <a:lstStyle/>
          <a:p>
            <a:pPr marL="0" indent="0" algn="ctr">
              <a:buNone/>
            </a:pPr>
            <a:r>
              <a:rPr lang="ru-RU" i="1" dirty="0"/>
              <a:t>Рис. </a:t>
            </a:r>
            <a:r>
              <a:rPr lang="en-US" i="1" dirty="0"/>
              <a:t>11</a:t>
            </a:r>
            <a:r>
              <a:rPr lang="ru-RU" i="1" dirty="0"/>
              <a:t>.10. Нисходящее и восходящее тестирование </a:t>
            </a:r>
            <a:r>
              <a:rPr lang="ru-RU" i="1" dirty="0" smtClean="0"/>
              <a:t>сборки</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3187699" y="759436"/>
            <a:ext cx="5816599" cy="2126843"/>
          </a:xfrm>
          <a:prstGeom prst="rect">
            <a:avLst/>
          </a:prstGeom>
          <a:noFill/>
          <a:ln>
            <a:noFill/>
          </a:ln>
        </p:spPr>
      </p:pic>
      <p:pic>
        <p:nvPicPr>
          <p:cNvPr id="5" name="Рисунок 4"/>
          <p:cNvPicPr/>
          <p:nvPr/>
        </p:nvPicPr>
        <p:blipFill>
          <a:blip r:embed="rId3">
            <a:lum contrast="30000"/>
            <a:extLst>
              <a:ext uri="{28A0092B-C50C-407E-A947-70E740481C1C}">
                <a14:useLocalDpi xmlns:a14="http://schemas.microsoft.com/office/drawing/2010/main" val="0"/>
              </a:ext>
            </a:extLst>
          </a:blip>
          <a:srcRect/>
          <a:stretch>
            <a:fillRect/>
          </a:stretch>
        </p:blipFill>
        <p:spPr bwMode="auto">
          <a:xfrm>
            <a:off x="2929521" y="3138237"/>
            <a:ext cx="6332957" cy="2796292"/>
          </a:xfrm>
          <a:prstGeom prst="rect">
            <a:avLst/>
          </a:prstGeom>
          <a:noFill/>
          <a:ln>
            <a:noFill/>
          </a:ln>
        </p:spPr>
      </p:pic>
    </p:spTree>
    <p:extLst>
      <p:ext uri="{BB962C8B-B14F-4D97-AF65-F5344CB8AC3E}">
        <p14:creationId xmlns:p14="http://schemas.microsoft.com/office/powerpoint/2010/main" val="9810746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714" y="413658"/>
            <a:ext cx="10515600" cy="6328228"/>
          </a:xfrm>
        </p:spPr>
        <p:txBody>
          <a:bodyPr>
            <a:normAutofit fontScale="92500" lnSpcReduction="20000"/>
          </a:bodyPr>
          <a:lstStyle/>
          <a:p>
            <a:pPr marL="0" indent="0">
              <a:buNone/>
            </a:pPr>
            <a:r>
              <a:rPr lang="en-US" dirty="0" smtClean="0"/>
              <a:t>   </a:t>
            </a:r>
            <a:r>
              <a:rPr lang="ru-RU" dirty="0" smtClean="0"/>
              <a:t>Нисходящее </a:t>
            </a:r>
            <a:r>
              <a:rPr lang="ru-RU" dirty="0"/>
              <a:t>тестирование является неотъемлемой частью процесса нисходящей разработки систем, при котором сначала разрабатываются компоненты верхнего уровня, а затем компоненты, находящиеся на нижних уровнях иерархии. Программу можно представить в виде одного абстрактного компонента с субкомпонентами, являющимися заглушками. Заглушки имеют такой же интерфейс, что и компонент, но с ограниченной функциональностью. После того как компонент верхнего уровня запрограммирован и протестирован, таким же образом реализуются и тестируются его субкомпоненты. Процесс продолжается до тех пор, пока не будут реализованы компоненты самого нижнего уровня. Затем вся система тестируется целиком.</a:t>
            </a:r>
          </a:p>
          <a:p>
            <a:pPr marL="0" indent="0">
              <a:buNone/>
            </a:pPr>
            <a:r>
              <a:rPr lang="en-US" dirty="0" smtClean="0"/>
              <a:t>   </a:t>
            </a:r>
            <a:r>
              <a:rPr lang="ru-RU" dirty="0" smtClean="0"/>
              <a:t>При </a:t>
            </a:r>
            <a:r>
              <a:rPr lang="ru-RU" dirty="0"/>
              <a:t>восходящем тестировании, наоборот, сначала интегрируются и тестируются модули, расположенные на более низких уровнях иерархии. Затем выполняется сборка и тестирование модулей, расположенных на верхнем уровне иерархии, и так до тех пор, пока не будет протестирован последний модуль. При таком подходе не требуется наличие законченного архитектурного проекта системы, и поэтому он может начинаться на раннем этапе процесса разработки. Обычно такой подход применяется тогда, когда в системе есть повторно используемые компоненты или модифицированные компоненты из других систем.</a:t>
            </a:r>
            <a:endParaRPr lang="ru-RU" dirty="0"/>
          </a:p>
        </p:txBody>
      </p:sp>
    </p:spTree>
    <p:extLst>
      <p:ext uri="{BB962C8B-B14F-4D97-AF65-F5344CB8AC3E}">
        <p14:creationId xmlns:p14="http://schemas.microsoft.com/office/powerpoint/2010/main" val="19070642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78971"/>
            <a:ext cx="10515600" cy="6154058"/>
          </a:xfrm>
        </p:spPr>
        <p:txBody>
          <a:bodyPr>
            <a:normAutofit fontScale="77500" lnSpcReduction="20000"/>
          </a:bodyPr>
          <a:lstStyle/>
          <a:p>
            <a:pPr marL="0" indent="0">
              <a:buNone/>
            </a:pPr>
            <a:r>
              <a:rPr lang="en-US" dirty="0" smtClean="0"/>
              <a:t>   </a:t>
            </a:r>
            <a:r>
              <a:rPr lang="ru-RU" dirty="0" smtClean="0"/>
              <a:t>Нисходящее </a:t>
            </a:r>
            <a:r>
              <a:rPr lang="ru-RU" dirty="0"/>
              <a:t>и восходящее тестирование можно сравнить по четырем направлениям.</a:t>
            </a:r>
          </a:p>
          <a:p>
            <a:pPr marL="0" indent="0">
              <a:buNone/>
            </a:pPr>
            <a:r>
              <a:rPr lang="ru-RU" dirty="0"/>
              <a:t> </a:t>
            </a:r>
          </a:p>
          <a:p>
            <a:pPr marL="514350" indent="-514350">
              <a:buFont typeface="+mj-lt"/>
              <a:buAutoNum type="arabicPeriod"/>
            </a:pPr>
            <a:r>
              <a:rPr lang="ru-RU" i="1" dirty="0" smtClean="0"/>
              <a:t>Верификация </a:t>
            </a:r>
            <a:r>
              <a:rPr lang="ru-RU" i="1" dirty="0"/>
              <a:t>и аттестация системной архитектуры. </a:t>
            </a:r>
            <a:r>
              <a:rPr lang="ru-RU" dirty="0"/>
              <a:t>При нисходящем тестировании больше возможностей выявить ошибки в архитектуре системы на раннем этапе процесса разработки. Обычно это структурные ошибки, раннее выявление которых предполагает их исправление без дополнительных затрат. При восходящем тестировании структура высокого уровня не утверждается вплоть до последнего этапа разработки системы.</a:t>
            </a:r>
          </a:p>
          <a:p>
            <a:pPr marL="514350" indent="-514350">
              <a:buFont typeface="+mj-lt"/>
              <a:buAutoNum type="arabicPeriod"/>
            </a:pPr>
            <a:r>
              <a:rPr lang="ru-RU" i="1" dirty="0" smtClean="0"/>
              <a:t>Демонстрация </a:t>
            </a:r>
            <a:r>
              <a:rPr lang="ru-RU" i="1" dirty="0"/>
              <a:t>системы. </a:t>
            </a:r>
            <a:r>
              <a:rPr lang="ru-RU" dirty="0"/>
              <a:t>При нисходящей разработке незаконченная система вполне пригодна для работы уже на ранних этапах разработки. Этот факт является важным психологическим стимулом использования нисходящей модели разработки систем, поскольку демонстрирует осуществимость управления системой. Аттестация проводится в начале процесса тестирования путем создания демонстрационной версии системы. Но если система создается из повторно используемых компонентов, то и при восходящей разработке также можно создать ее демонстрационную версию.</a:t>
            </a:r>
          </a:p>
          <a:p>
            <a:pPr marL="514350" indent="-514350">
              <a:buFont typeface="+mj-lt"/>
              <a:buAutoNum type="arabicPeriod"/>
            </a:pPr>
            <a:r>
              <a:rPr lang="ru-RU" i="1" dirty="0" smtClean="0"/>
              <a:t>Реализация </a:t>
            </a:r>
            <a:r>
              <a:rPr lang="ru-RU" i="1" dirty="0"/>
              <a:t>тестов. </a:t>
            </a:r>
            <a:r>
              <a:rPr lang="ru-RU" dirty="0"/>
              <a:t>Нисходящее тестирование сложно реализовать, так как необходимо моделировать программы-заглушки нижних уровней. Программы-заглушки могут быть упрощенными версиями представляемых компонентов. При восходящем тестировании для того, чтобы использовать компоненты нижних уровней, необходимо разработать тестовые драйверы, которые эмулируют окружение компонента в процессе тестирования</a:t>
            </a:r>
            <a:r>
              <a:rPr lang="ru-RU" dirty="0" smtClean="0"/>
              <a:t>.</a:t>
            </a:r>
            <a:endParaRPr lang="ru-RU" dirty="0"/>
          </a:p>
        </p:txBody>
      </p:sp>
    </p:spTree>
    <p:extLst>
      <p:ext uri="{BB962C8B-B14F-4D97-AF65-F5344CB8AC3E}">
        <p14:creationId xmlns:p14="http://schemas.microsoft.com/office/powerpoint/2010/main" val="3028838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543176"/>
            <a:ext cx="10515600" cy="3633788"/>
          </a:xfrm>
        </p:spPr>
        <p:txBody>
          <a:bodyPr>
            <a:normAutofit fontScale="92500" lnSpcReduction="10000"/>
          </a:bodyPr>
          <a:lstStyle/>
          <a:p>
            <a:pPr marL="0" indent="0" algn="ctr">
              <a:buNone/>
            </a:pPr>
            <a:r>
              <a:rPr lang="ru-RU" i="1" dirty="0"/>
              <a:t>Рис. </a:t>
            </a:r>
            <a:r>
              <a:rPr lang="en-US" i="1" dirty="0"/>
              <a:t>1</a:t>
            </a:r>
            <a:r>
              <a:rPr lang="ru-RU" i="1" dirty="0"/>
              <a:t>.1. Этапы тестирования ПО</a:t>
            </a:r>
            <a:endParaRPr lang="ru-RU" dirty="0"/>
          </a:p>
          <a:p>
            <a:pPr marL="0" indent="0">
              <a:buNone/>
            </a:pPr>
            <a:r>
              <a:rPr lang="ru-RU" dirty="0"/>
              <a:t> </a:t>
            </a:r>
          </a:p>
          <a:p>
            <a:pPr marL="0" indent="0">
              <a:buNone/>
            </a:pPr>
            <a:r>
              <a:rPr lang="ru-RU" dirty="0" smtClean="0"/>
              <a:t>   При </a:t>
            </a:r>
            <a:r>
              <a:rPr lang="ru-RU" dirty="0"/>
              <a:t>планировании процесса верификации и аттестации ПО менеджеры проекта должны определить, кто будет отвечать за разные этапы тестирования. Во многих случаях за тестирование своих программ (модулей или объектов) несут ответственность программисты. За следующий этап отвечает группа системной интеграции (сборки), которая интегрирует отдельные программные модули (возможно, полученные от разных разработчиков) в единую систему и тестирует эту систему в целом.</a:t>
            </a:r>
          </a:p>
          <a:p>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3300095" y="971700"/>
            <a:ext cx="5591809" cy="1571476"/>
          </a:xfrm>
          <a:prstGeom prst="rect">
            <a:avLst/>
          </a:prstGeom>
          <a:noFill/>
          <a:ln>
            <a:noFill/>
          </a:ln>
        </p:spPr>
      </p:pic>
    </p:spTree>
    <p:extLst>
      <p:ext uri="{BB962C8B-B14F-4D97-AF65-F5344CB8AC3E}">
        <p14:creationId xmlns:p14="http://schemas.microsoft.com/office/powerpoint/2010/main" val="25429796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67656"/>
            <a:ext cx="10515600" cy="5936343"/>
          </a:xfrm>
        </p:spPr>
        <p:txBody>
          <a:bodyPr>
            <a:normAutofit fontScale="92500" lnSpcReduction="20000"/>
          </a:bodyPr>
          <a:lstStyle/>
          <a:p>
            <a:pPr marL="514350" indent="-514350">
              <a:buFont typeface="+mj-lt"/>
              <a:buAutoNum type="arabicPeriod" startAt="4"/>
            </a:pPr>
            <a:r>
              <a:rPr lang="ru-RU" i="1" dirty="0" smtClean="0"/>
              <a:t>Наблюдение </a:t>
            </a:r>
            <a:r>
              <a:rPr lang="ru-RU" i="1" dirty="0"/>
              <a:t>за ходом испытаний. </a:t>
            </a:r>
            <a:r>
              <a:rPr lang="ru-RU" dirty="0"/>
              <a:t>При нисходящем и восходящем тестировании могут возникать проблемы, связанные с наблюдениями за ходом тестирования. В большинстве систем, разрабатываемых сверху вниз, более верхние уровни системы, которые реализованы первыми, не генерируют выходные данные, однако для проверки этих уровней нужны какие-либо выходные результаты. Испытатель должен создать искусственную среду для генерации результатов теста. При восходящем тестировании также может возникнуть необходимость в создании искусственной среды (тестовых драйверов) для исследования компонентов нижних уровней.</a:t>
            </a:r>
          </a:p>
          <a:p>
            <a:pPr marL="0" indent="0">
              <a:buNone/>
            </a:pPr>
            <a:r>
              <a:rPr lang="ru-RU" dirty="0"/>
              <a:t> </a:t>
            </a:r>
          </a:p>
          <a:p>
            <a:pPr marL="0" indent="0">
              <a:buNone/>
            </a:pPr>
            <a:r>
              <a:rPr lang="en-US" dirty="0" smtClean="0"/>
              <a:t>   </a:t>
            </a:r>
            <a:r>
              <a:rPr lang="ru-RU" dirty="0" smtClean="0"/>
              <a:t>На </a:t>
            </a:r>
            <a:r>
              <a:rPr lang="ru-RU" dirty="0"/>
              <a:t>практике при разработке и тестировании систем чаще всего используется композиция восходящих и нисходящих методов. Разные сроки разработки для разных частей системы предполагают, что группа, проводящая тестирование и интеграцию, должна работать с каким-либо готовым компонентом. Поэтому во время процесса тестирования сборки в любом случае необходимо разрабатывать как заглушки, так и тестовые драйверы.</a:t>
            </a:r>
            <a:endParaRPr lang="ru-RU" dirty="0"/>
          </a:p>
        </p:txBody>
      </p:sp>
    </p:spTree>
    <p:extLst>
      <p:ext uri="{BB962C8B-B14F-4D97-AF65-F5344CB8AC3E}">
        <p14:creationId xmlns:p14="http://schemas.microsoft.com/office/powerpoint/2010/main" val="12527986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24783"/>
            <a:ext cx="10515600" cy="708932"/>
          </a:xfrm>
        </p:spPr>
        <p:txBody>
          <a:bodyPr>
            <a:normAutofit/>
          </a:bodyPr>
          <a:lstStyle/>
          <a:p>
            <a:pPr algn="ctr"/>
            <a:r>
              <a:rPr lang="ru-RU" sz="3600" b="1" dirty="0" smtClean="0"/>
              <a:t>2.2</a:t>
            </a:r>
            <a:r>
              <a:rPr lang="ru-RU" sz="3600" b="1" dirty="0"/>
              <a:t>. Тестирование </a:t>
            </a:r>
            <a:r>
              <a:rPr lang="ru-RU" sz="3600" b="1" dirty="0" smtClean="0"/>
              <a:t>интерфейсов</a:t>
            </a:r>
            <a:endParaRPr lang="ru-RU" sz="3600" dirty="0"/>
          </a:p>
        </p:txBody>
      </p:sp>
      <p:sp>
        <p:nvSpPr>
          <p:cNvPr id="3" name="Объект 2"/>
          <p:cNvSpPr>
            <a:spLocks noGrp="1"/>
          </p:cNvSpPr>
          <p:nvPr>
            <p:ph idx="1"/>
          </p:nvPr>
        </p:nvSpPr>
        <p:spPr>
          <a:xfrm>
            <a:off x="838200" y="1538514"/>
            <a:ext cx="10515600" cy="4957763"/>
          </a:xfrm>
        </p:spPr>
        <p:txBody>
          <a:bodyPr>
            <a:normAutofit fontScale="85000" lnSpcReduction="20000"/>
          </a:bodyPr>
          <a:lstStyle/>
          <a:p>
            <a:pPr marL="0" indent="0">
              <a:buNone/>
            </a:pPr>
            <a:r>
              <a:rPr lang="en-US" dirty="0" smtClean="0"/>
              <a:t>   </a:t>
            </a:r>
            <a:r>
              <a:rPr lang="ru-RU" dirty="0" smtClean="0"/>
              <a:t>Как </a:t>
            </a:r>
            <a:r>
              <a:rPr lang="ru-RU" dirty="0"/>
              <a:t>правило, тестирование интерфейса выполняется в тех случаях, когда модули или подсистемы интегрируются в большие системы. Каждый </a:t>
            </a:r>
            <a:r>
              <a:rPr lang="ru-RU" i="1" dirty="0"/>
              <a:t>модуль или </a:t>
            </a:r>
            <a:r>
              <a:rPr lang="ru-RU" dirty="0"/>
              <a:t>подсистема имеет заданный интерфейс, который вызывается другими компонентами системы. Цель тестирования интерфейса – выявить ошибки, возникающие в системе вследствие ошибок в интерфейсах или неправильных предположений об интерфейсах.</a:t>
            </a:r>
          </a:p>
          <a:p>
            <a:pPr marL="0" indent="0">
              <a:buNone/>
            </a:pPr>
            <a:r>
              <a:rPr lang="en-US" dirty="0" smtClean="0"/>
              <a:t>   </a:t>
            </a:r>
            <a:r>
              <a:rPr lang="ru-RU" dirty="0" smtClean="0"/>
              <a:t>Схема </a:t>
            </a:r>
            <a:r>
              <a:rPr lang="ru-RU" dirty="0"/>
              <a:t>тестирования интерфейса показана на рис. </a:t>
            </a:r>
            <a:r>
              <a:rPr lang="en-US" dirty="0" smtClean="0"/>
              <a:t>11</a:t>
            </a:r>
            <a:r>
              <a:rPr lang="ru-RU" dirty="0" smtClean="0"/>
              <a:t>.11</a:t>
            </a:r>
            <a:r>
              <a:rPr lang="ru-RU" dirty="0"/>
              <a:t>. Стрелки в верхней части схемы означают, что контрольные тесты применяются не к отдельным компонентам, а к подсистемам, полученным в результате комбинирования этих компонентов.</a:t>
            </a:r>
          </a:p>
          <a:p>
            <a:pPr marL="0" indent="0">
              <a:buNone/>
            </a:pPr>
            <a:r>
              <a:rPr lang="en-US" dirty="0" smtClean="0"/>
              <a:t>   </a:t>
            </a:r>
            <a:r>
              <a:rPr lang="ru-RU" dirty="0" smtClean="0"/>
              <a:t>Данный </a:t>
            </a:r>
            <a:r>
              <a:rPr lang="ru-RU" dirty="0"/>
              <a:t>тип тестирования особенно важен в объектно-ориентированном проектировании, в частности при повторном использовании объектов и классов объектов. Объекты в значительной степени определяются с помощью интерфейсов и могут повторно использоваться в различных комбинациях с разными объектами и в разных системах. Во время тестирования отдельных объектов невозможно выявить ошибки интерфейса, так как они являются скорее результатом взаимодействия между объектами, чем изолированного поведения одного объекта.</a:t>
            </a:r>
            <a:endParaRPr lang="ru-RU" dirty="0"/>
          </a:p>
        </p:txBody>
      </p:sp>
    </p:spTree>
    <p:extLst>
      <p:ext uri="{BB962C8B-B14F-4D97-AF65-F5344CB8AC3E}">
        <p14:creationId xmlns:p14="http://schemas.microsoft.com/office/powerpoint/2010/main" val="37309830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907313"/>
            <a:ext cx="10515600" cy="588963"/>
          </a:xfrm>
        </p:spPr>
        <p:txBody>
          <a:bodyPr/>
          <a:lstStyle/>
          <a:p>
            <a:pPr marL="0" indent="0" algn="ctr">
              <a:buNone/>
            </a:pPr>
            <a:r>
              <a:rPr lang="ru-RU" i="1" dirty="0"/>
              <a:t>Рис. </a:t>
            </a:r>
            <a:r>
              <a:rPr lang="en-US" i="1" dirty="0"/>
              <a:t>11</a:t>
            </a:r>
            <a:r>
              <a:rPr lang="ru-RU" i="1" dirty="0"/>
              <a:t>.11. Тестирование </a:t>
            </a:r>
            <a:r>
              <a:rPr lang="ru-RU" i="1" dirty="0" smtClean="0"/>
              <a:t>интерфейсов</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3593336" y="870857"/>
            <a:ext cx="5005328" cy="4682899"/>
          </a:xfrm>
          <a:prstGeom prst="rect">
            <a:avLst/>
          </a:prstGeom>
          <a:noFill/>
          <a:ln>
            <a:noFill/>
          </a:ln>
        </p:spPr>
      </p:pic>
    </p:spTree>
    <p:extLst>
      <p:ext uri="{BB962C8B-B14F-4D97-AF65-F5344CB8AC3E}">
        <p14:creationId xmlns:p14="http://schemas.microsoft.com/office/powerpoint/2010/main" val="16721000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37029"/>
            <a:ext cx="10515600" cy="6320970"/>
          </a:xfrm>
        </p:spPr>
        <p:txBody>
          <a:bodyPr>
            <a:normAutofit fontScale="92500" lnSpcReduction="20000"/>
          </a:bodyPr>
          <a:lstStyle/>
          <a:p>
            <a:pPr marL="0" indent="0">
              <a:buNone/>
            </a:pPr>
            <a:r>
              <a:rPr lang="en-US" dirty="0" smtClean="0"/>
              <a:t>   </a:t>
            </a:r>
            <a:r>
              <a:rPr lang="ru-RU" dirty="0" smtClean="0"/>
              <a:t>Между </a:t>
            </a:r>
            <a:r>
              <a:rPr lang="ru-RU" dirty="0"/>
              <a:t>компонентами программы могут быть разные типы интерфейсов и соответственно разные типы ошибок интерфейсов.</a:t>
            </a:r>
          </a:p>
          <a:p>
            <a:pPr marL="0" indent="0">
              <a:buNone/>
            </a:pPr>
            <a:r>
              <a:rPr lang="ru-RU" dirty="0"/>
              <a:t> </a:t>
            </a:r>
          </a:p>
          <a:p>
            <a:pPr marL="514350" indent="-514350">
              <a:buFont typeface="+mj-lt"/>
              <a:buAutoNum type="arabicPeriod"/>
            </a:pPr>
            <a:r>
              <a:rPr lang="ru-RU" i="1" dirty="0" smtClean="0"/>
              <a:t>Параметрические </a:t>
            </a:r>
            <a:r>
              <a:rPr lang="ru-RU" i="1" dirty="0"/>
              <a:t>интерфейсы. </a:t>
            </a:r>
            <a:r>
              <a:rPr lang="ru-RU" dirty="0"/>
              <a:t>Интерфейсы, в которых ссылки на данные и иногда функции передаются в виде параметров от одного компонента к другому.</a:t>
            </a:r>
          </a:p>
          <a:p>
            <a:pPr marL="514350" indent="-514350">
              <a:buFont typeface="+mj-lt"/>
              <a:buAutoNum type="arabicPeriod"/>
            </a:pPr>
            <a:r>
              <a:rPr lang="ru-RU" i="1" dirty="0" smtClean="0"/>
              <a:t>Интерфейсы </a:t>
            </a:r>
            <a:r>
              <a:rPr lang="ru-RU" i="1" dirty="0"/>
              <a:t>разделяемой памяти. </a:t>
            </a:r>
            <a:r>
              <a:rPr lang="ru-RU" dirty="0"/>
              <a:t>Интерфейсы, в которых какой-либо блок памяти совместно используется разными подсистемами. Одна подсистема помещает данные в память, а другие подсистемы используют эти данные.</a:t>
            </a:r>
          </a:p>
          <a:p>
            <a:pPr marL="514350" indent="-514350">
              <a:buFont typeface="+mj-lt"/>
              <a:buAutoNum type="arabicPeriod"/>
            </a:pPr>
            <a:r>
              <a:rPr lang="ru-RU" i="1" dirty="0" smtClean="0"/>
              <a:t>Процедурные </a:t>
            </a:r>
            <a:r>
              <a:rPr lang="ru-RU" i="1" dirty="0"/>
              <a:t>интерфейсы. </a:t>
            </a:r>
            <a:r>
              <a:rPr lang="ru-RU" dirty="0"/>
              <a:t>Интерфейсы, в которых одна подсистема инкапсулирует набор процедур, вызываемых из других подсистем. Такой тип интерфейса имеют объекты и абстрактные типы данных.</a:t>
            </a:r>
          </a:p>
          <a:p>
            <a:pPr marL="514350" indent="-514350">
              <a:buFont typeface="+mj-lt"/>
              <a:buAutoNum type="arabicPeriod"/>
            </a:pPr>
            <a:r>
              <a:rPr lang="ru-RU" i="1" dirty="0" smtClean="0"/>
              <a:t>Интерфейсы </a:t>
            </a:r>
            <a:r>
              <a:rPr lang="ru-RU" i="1" dirty="0"/>
              <a:t>передачи сообщений. </a:t>
            </a:r>
            <a:r>
              <a:rPr lang="ru-RU" dirty="0"/>
              <a:t>Интерфейсы, в которых одна подсистема запрашивает сервис у другой подсистемы посредством передачи ей сообщения. Ответное сообщение содержит, результаты выполнения сервиса. Некоторые объектно-ориентированные системы имеют такой тип интерфейсов; например, так работают системы клиент/сервер.</a:t>
            </a:r>
            <a:endParaRPr lang="ru-RU" dirty="0"/>
          </a:p>
        </p:txBody>
      </p:sp>
    </p:spTree>
    <p:extLst>
      <p:ext uri="{BB962C8B-B14F-4D97-AF65-F5344CB8AC3E}">
        <p14:creationId xmlns:p14="http://schemas.microsoft.com/office/powerpoint/2010/main" val="38358129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95086"/>
            <a:ext cx="10515600" cy="5849257"/>
          </a:xfrm>
        </p:spPr>
        <p:txBody>
          <a:bodyPr>
            <a:normAutofit fontScale="77500" lnSpcReduction="20000"/>
          </a:bodyPr>
          <a:lstStyle/>
          <a:p>
            <a:pPr marL="0" indent="0">
              <a:buNone/>
            </a:pPr>
            <a:r>
              <a:rPr lang="en-US" dirty="0" smtClean="0"/>
              <a:t>   </a:t>
            </a:r>
            <a:r>
              <a:rPr lang="ru-RU" dirty="0" smtClean="0"/>
              <a:t>Ошибки </a:t>
            </a:r>
            <a:r>
              <a:rPr lang="ru-RU" dirty="0"/>
              <a:t>в интерфейсах являются наиболее распространенными типами ошибок в сложных системах и делятся на три класса.</a:t>
            </a:r>
          </a:p>
          <a:p>
            <a:pPr marL="0" indent="0">
              <a:buNone/>
            </a:pPr>
            <a:r>
              <a:rPr lang="ru-RU" dirty="0"/>
              <a:t> </a:t>
            </a:r>
          </a:p>
          <a:p>
            <a:r>
              <a:rPr lang="ru-RU" i="1" dirty="0" smtClean="0"/>
              <a:t>Неправильное </a:t>
            </a:r>
            <a:r>
              <a:rPr lang="ru-RU" i="1" dirty="0"/>
              <a:t>использование интерфейсов. </a:t>
            </a:r>
            <a:r>
              <a:rPr lang="ru-RU" dirty="0"/>
              <a:t>Компонент вызывает другой компонент и совершает ошибку при использовании его интерфейса. Данный тип ошибки особенно распространен в параметрических интерфейсах; например, параметры могут иметь неправильный тип, следовать в неправильном порядке или же иметь неверное количество параметров.</a:t>
            </a:r>
          </a:p>
          <a:p>
            <a:r>
              <a:rPr lang="ru-RU" i="1" dirty="0" smtClean="0"/>
              <a:t>Неправильное </a:t>
            </a:r>
            <a:r>
              <a:rPr lang="ru-RU" i="1" dirty="0"/>
              <a:t>понимание интерфейсов. </a:t>
            </a:r>
            <a:r>
              <a:rPr lang="ru-RU" dirty="0"/>
              <a:t>Вызывающий компонент, в который заложена неправильная интерпретация спецификации интерфейса вызываемого компонента, предполагает определенное поведение этого компонента. Если поведение вызываемого компонента не совпадает с ожидаемым, поведение вызывающего компонента становится непредсказуемым. Например, если программа бинарного поиска вызывается для поиска заданного элемента в неупорядоченном массиве, то в работе программы произойдет сбой.</a:t>
            </a:r>
          </a:p>
          <a:p>
            <a:r>
              <a:rPr lang="ru-RU" i="1" dirty="0" smtClean="0"/>
              <a:t>Ошибки </a:t>
            </a:r>
            <a:r>
              <a:rPr lang="ru-RU" i="1" dirty="0"/>
              <a:t>синхронизации. </a:t>
            </a:r>
            <a:r>
              <a:rPr lang="ru-RU" dirty="0"/>
              <a:t>Такие ошибки встречаются в системах реального времени, где используются интерфейсы разделяемой памяти или передачи сообщений. Подсистема – производитель данных и подсистема – потребитель данных могут работать с разной скоростью. Если при проектировании интерфейса не учитывать этот фактор, потребитель может, например, получить доступ к устаревшим данным, потому что производитель к тому моменту еще не успел обновить совместно используемые данные.</a:t>
            </a:r>
            <a:endParaRPr lang="ru-RU" dirty="0"/>
          </a:p>
        </p:txBody>
      </p:sp>
    </p:spTree>
    <p:extLst>
      <p:ext uri="{BB962C8B-B14F-4D97-AF65-F5344CB8AC3E}">
        <p14:creationId xmlns:p14="http://schemas.microsoft.com/office/powerpoint/2010/main" val="28428684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56343"/>
            <a:ext cx="10515600" cy="5704114"/>
          </a:xfrm>
        </p:spPr>
        <p:txBody>
          <a:bodyPr>
            <a:normAutofit fontScale="92500" lnSpcReduction="20000"/>
          </a:bodyPr>
          <a:lstStyle/>
          <a:p>
            <a:pPr marL="0" indent="0">
              <a:buNone/>
            </a:pPr>
            <a:r>
              <a:rPr lang="en-US" dirty="0" smtClean="0"/>
              <a:t>   </a:t>
            </a:r>
            <a:r>
              <a:rPr lang="ru-RU" dirty="0" smtClean="0"/>
              <a:t>Тестирование </a:t>
            </a:r>
            <a:r>
              <a:rPr lang="ru-RU" dirty="0"/>
              <a:t>дефектов интерфейсов сложно, поскольку некоторые ошибки могут проявиться только в необычных условиях. Например, пусть некий объект реализует очередь в виде структуры списка фиксированного размера. Вызывающий его объект при вводе очередного элемента не проверяет переполнение очереди, так как предполагает, что очередь реализована как структура неограниченного размера. Такую ситуацию можно обнаружить только во время выполнения специальных тестов: специально вызывается переполнение очереди, которое приводит к непредсказуемому поведению объекта.</a:t>
            </a:r>
          </a:p>
          <a:p>
            <a:pPr marL="0" indent="0">
              <a:buNone/>
            </a:pPr>
            <a:r>
              <a:rPr lang="en-US" dirty="0" smtClean="0"/>
              <a:t>   </a:t>
            </a:r>
            <a:r>
              <a:rPr lang="ru-RU" dirty="0" smtClean="0"/>
              <a:t>Другая </a:t>
            </a:r>
            <a:r>
              <a:rPr lang="ru-RU" dirty="0"/>
              <a:t>проблема может возникнуть из-за взаимодействий между ошибками в разных программных модулях или объектах. Ошибки в одном объекте можно выявить только тогда, когда поведение другого объекта становится непредсказуемым. Например, для получения сервиса один объект вызывает другой объект и полагает, что полученный ответ правильный. Если объект неправильно понимает вычисленные значения, возвращаемое значение может быть достоверным, но неправильным. Такие ошибки можно выявить только тогда, когда оказываются неправильными дальнейшие вычисления.</a:t>
            </a:r>
            <a:endParaRPr lang="ru-RU" dirty="0"/>
          </a:p>
        </p:txBody>
      </p:sp>
    </p:spTree>
    <p:extLst>
      <p:ext uri="{BB962C8B-B14F-4D97-AF65-F5344CB8AC3E}">
        <p14:creationId xmlns:p14="http://schemas.microsoft.com/office/powerpoint/2010/main" val="493551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6400"/>
            <a:ext cx="10515600" cy="6226629"/>
          </a:xfrm>
        </p:spPr>
        <p:txBody>
          <a:bodyPr>
            <a:normAutofit fontScale="62500" lnSpcReduction="20000"/>
          </a:bodyPr>
          <a:lstStyle/>
          <a:p>
            <a:pPr marL="0" indent="0">
              <a:buNone/>
            </a:pPr>
            <a:r>
              <a:rPr lang="en-US" dirty="0" smtClean="0"/>
              <a:t>   </a:t>
            </a:r>
            <a:r>
              <a:rPr lang="ru-RU" dirty="0" smtClean="0"/>
              <a:t>Вот </a:t>
            </a:r>
            <a:r>
              <a:rPr lang="ru-RU" dirty="0"/>
              <a:t>несколько общих правил тестирования интерфейсов.</a:t>
            </a:r>
          </a:p>
          <a:p>
            <a:pPr marL="0" indent="0">
              <a:buNone/>
            </a:pPr>
            <a:r>
              <a:rPr lang="ru-RU" dirty="0"/>
              <a:t> </a:t>
            </a:r>
          </a:p>
          <a:p>
            <a:pPr marL="514350" indent="-514350">
              <a:buFont typeface="+mj-lt"/>
              <a:buAutoNum type="arabicPeriod"/>
            </a:pPr>
            <a:r>
              <a:rPr lang="ru-RU" dirty="0" smtClean="0"/>
              <a:t>Просмотрите </a:t>
            </a:r>
            <a:r>
              <a:rPr lang="ru-RU" dirty="0"/>
              <a:t>тестируемый код и составьте список всех вызовов, направленных к внешним компонентам. Разработайте такие наборы тестовых данных, при которых параметры, передаваемые внешним компонентам, принимают крайние значения из диапазонов их допустимых значений. Использование экстремальных значений параметров с высокой вероятностью обнаруживает несоответствия в интерфейсах.</a:t>
            </a:r>
          </a:p>
          <a:p>
            <a:pPr marL="514350" indent="-514350">
              <a:buFont typeface="+mj-lt"/>
              <a:buAutoNum type="arabicPeriod"/>
            </a:pPr>
            <a:r>
              <a:rPr lang="ru-RU" dirty="0" smtClean="0"/>
              <a:t>Если </a:t>
            </a:r>
            <a:r>
              <a:rPr lang="ru-RU" dirty="0"/>
              <a:t>между интерфейсами передаются указатели, всегда тестируйте интерфейс с нулевыми параметрами указателя.</a:t>
            </a:r>
          </a:p>
          <a:p>
            <a:pPr marL="514350" indent="-514350">
              <a:buFont typeface="+mj-lt"/>
              <a:buAutoNum type="arabicPeriod"/>
            </a:pPr>
            <a:r>
              <a:rPr lang="ru-RU" dirty="0" smtClean="0"/>
              <a:t>При </a:t>
            </a:r>
            <a:r>
              <a:rPr lang="ru-RU" dirty="0"/>
              <a:t>вызове компонента через процедурный интерфейс используйте тесты, вызывающие сбой в работе компонента. Одна из наиболее распространенных причин ошибок в интерфейсе – неправильное понимание спецификации компонентов.</a:t>
            </a:r>
          </a:p>
          <a:p>
            <a:pPr marL="514350" indent="-514350">
              <a:buFont typeface="+mj-lt"/>
              <a:buAutoNum type="arabicPeriod"/>
            </a:pPr>
            <a:r>
              <a:rPr lang="ru-RU" dirty="0" smtClean="0"/>
              <a:t>В системах передачи сообщений используйте тесты с нагрузкой, которые рассматриваются в следующем разделе. Разрабатывайте тесты, генерирующие в несколько раз большее количество сообщений, чем будет в обычной работе системы. Эти же тесты позволяют обнаружить проблемы синхронизации. </a:t>
            </a:r>
            <a:endParaRPr lang="en-US" dirty="0" smtClean="0"/>
          </a:p>
          <a:p>
            <a:pPr marL="514350" indent="-514350">
              <a:buFont typeface="+mj-lt"/>
              <a:buAutoNum type="arabicPeriod"/>
            </a:pPr>
            <a:r>
              <a:rPr lang="ru-RU" dirty="0"/>
              <a:t>При взаимодействии нескольких компонентов через разделяемую память разрабатывайте тесты, которые изменяют порядок активизации компонентов. С помощью таких тестов можно выявить сделанные программистом неявные предположения о порядке использования компонентами разделяемых данных</a:t>
            </a:r>
            <a:r>
              <a:rPr lang="ru-RU" dirty="0" smtClean="0"/>
              <a:t>.</a:t>
            </a:r>
            <a:endParaRPr lang="en-US" dirty="0" smtClean="0"/>
          </a:p>
          <a:p>
            <a:pPr marL="0" indent="0">
              <a:buNone/>
            </a:pPr>
            <a:r>
              <a:rPr lang="ru-RU" dirty="0"/>
              <a:t> </a:t>
            </a:r>
          </a:p>
          <a:p>
            <a:pPr marL="0" indent="0">
              <a:buNone/>
            </a:pPr>
            <a:r>
              <a:rPr lang="en-US" dirty="0" smtClean="0"/>
              <a:t>   </a:t>
            </a:r>
            <a:r>
              <a:rPr lang="ru-RU" dirty="0" smtClean="0"/>
              <a:t>Обычно </a:t>
            </a:r>
            <a:r>
              <a:rPr lang="ru-RU" dirty="0"/>
              <a:t>статические методы тестирования более рентабельны, чем специальное тестирование интерфейсов. В языках со строгим контролем типов, например, </a:t>
            </a:r>
            <a:r>
              <a:rPr lang="en-US" dirty="0"/>
              <a:t>Java</a:t>
            </a:r>
            <a:r>
              <a:rPr lang="ru-RU" dirty="0"/>
              <a:t>, многие ошибки интерфейсов помогает обнаружить компилятор. В языках со слабым контролем типов (например, С) ошибки интерфейса может выявить статический анализатор, такой как </a:t>
            </a:r>
            <a:r>
              <a:rPr lang="en-US" dirty="0"/>
              <a:t>LINT</a:t>
            </a:r>
            <a:r>
              <a:rPr lang="ru-RU" dirty="0"/>
              <a:t>. Кроме того, при инспектировании программ можно сосредоточиться именно на проверке интерфейсов компонентов.</a:t>
            </a:r>
            <a:endParaRPr lang="ru-RU" dirty="0"/>
          </a:p>
        </p:txBody>
      </p:sp>
    </p:spTree>
    <p:extLst>
      <p:ext uri="{BB962C8B-B14F-4D97-AF65-F5344CB8AC3E}">
        <p14:creationId xmlns:p14="http://schemas.microsoft.com/office/powerpoint/2010/main" val="30665685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2.3</a:t>
            </a:r>
            <a:r>
              <a:rPr lang="ru-RU" b="1" dirty="0"/>
              <a:t>. Тестирование с </a:t>
            </a:r>
            <a:r>
              <a:rPr lang="ru-RU" b="1" dirty="0" smtClean="0"/>
              <a:t>нагрузкой</a:t>
            </a:r>
            <a:endParaRPr lang="ru-RU" dirty="0"/>
          </a:p>
        </p:txBody>
      </p:sp>
      <p:sp>
        <p:nvSpPr>
          <p:cNvPr id="3" name="Объект 2"/>
          <p:cNvSpPr>
            <a:spLocks noGrp="1"/>
          </p:cNvSpPr>
          <p:nvPr>
            <p:ph idx="1"/>
          </p:nvPr>
        </p:nvSpPr>
        <p:spPr>
          <a:xfrm>
            <a:off x="838200" y="2510971"/>
            <a:ext cx="10515600" cy="3665992"/>
          </a:xfrm>
        </p:spPr>
        <p:txBody>
          <a:bodyPr/>
          <a:lstStyle/>
          <a:p>
            <a:pPr marL="0" indent="0">
              <a:buNone/>
            </a:pPr>
            <a:r>
              <a:rPr lang="en-US" dirty="0" smtClean="0"/>
              <a:t>   </a:t>
            </a:r>
            <a:r>
              <a:rPr lang="ru-RU" dirty="0" smtClean="0"/>
              <a:t>После </a:t>
            </a:r>
            <a:r>
              <a:rPr lang="ru-RU" dirty="0"/>
              <a:t>полной интеграции системы можно оценить такие интеграционные свойства системы, как производительность и надежность. Чтобы убедиться, что система может работать с заданной нагрузкой, разрабатываются тесты для измерения производительности. Обычно планируются серии тестов с постоянным увеличением нагрузки, пока производительность системы не начнет снижаться.</a:t>
            </a:r>
            <a:endParaRPr lang="ru-RU" dirty="0"/>
          </a:p>
        </p:txBody>
      </p:sp>
    </p:spTree>
    <p:extLst>
      <p:ext uri="{BB962C8B-B14F-4D97-AF65-F5344CB8AC3E}">
        <p14:creationId xmlns:p14="http://schemas.microsoft.com/office/powerpoint/2010/main" val="18142278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03199"/>
            <a:ext cx="10515600" cy="6473371"/>
          </a:xfrm>
        </p:spPr>
        <p:txBody>
          <a:bodyPr>
            <a:normAutofit fontScale="85000" lnSpcReduction="20000"/>
          </a:bodyPr>
          <a:lstStyle/>
          <a:p>
            <a:pPr marL="0" indent="0">
              <a:buNone/>
            </a:pPr>
            <a:r>
              <a:rPr lang="en-US" dirty="0" smtClean="0"/>
              <a:t>   </a:t>
            </a:r>
            <a:r>
              <a:rPr lang="ru-RU" dirty="0" smtClean="0"/>
              <a:t>Некоторые </a:t>
            </a:r>
            <a:r>
              <a:rPr lang="ru-RU" dirty="0"/>
              <a:t>классы систем проектируются с учетом работы под определенной нагрузкой. Например, система обработки транзакций проектируется так, чтобы обрабатывать 100 транзакций в секунду; сетевая операционная система – чтобы обрабатывать информацию от 200 отдельных терминалов. При тестировании с нагрузкой выполнение тестов начинается с максимальной нагрузки, указанной в проекте системы, и продолжается до тех пор, пока не произойдет сбой в работе системы. Данный тип тестирования выполняет две функции.</a:t>
            </a:r>
          </a:p>
          <a:p>
            <a:pPr marL="514350" indent="-514350">
              <a:buFont typeface="+mj-lt"/>
              <a:buAutoNum type="arabicPeriod"/>
            </a:pPr>
            <a:r>
              <a:rPr lang="ru-RU" dirty="0" smtClean="0"/>
              <a:t>Тестируется </a:t>
            </a:r>
            <a:r>
              <a:rPr lang="ru-RU" dirty="0"/>
              <a:t>поведение системы во время сбоя. В процессе эксплуатации могут возникать ситуации, при которых нагрузка в системе превышает максимально допустимую. В таких ситуациях очень важно, чтобы сбой в системе не приводил к нарушению целостности данных или к потере сервисных возможностей.</a:t>
            </a:r>
          </a:p>
          <a:p>
            <a:pPr marL="514350" indent="-514350">
              <a:buFont typeface="+mj-lt"/>
              <a:buAutoNum type="arabicPeriod"/>
            </a:pPr>
            <a:r>
              <a:rPr lang="ru-RU" dirty="0" smtClean="0"/>
              <a:t>Чтобы </a:t>
            </a:r>
            <a:r>
              <a:rPr lang="ru-RU" dirty="0"/>
              <a:t>выявить дефекты, которые не проявляются в обычных режимах работы, система подвергается тестированию с нагрузкой. Хотя подобные дефекты не приводят к ошибкам при обычном использовании системы, на практике могут возникнуть необычные комбинации стандартных условий; именно они воспроизводятся во время тестирования с нагрузкой.</a:t>
            </a:r>
          </a:p>
          <a:p>
            <a:pPr marL="514350" indent="-514350">
              <a:buFont typeface="+mj-lt"/>
              <a:buAutoNum type="arabicPeriod"/>
            </a:pPr>
            <a:r>
              <a:rPr lang="ru-RU" dirty="0"/>
              <a:t>Тестирование с нагрузкой чаще всего применяется в распределенных системах. В таких системах при большой нагрузке сеть порой "забивается" данными, которыми обмениваются разные процессы. Постепенно процессы все больше замедляются, поскольку они ожидают данные запросов от других процессов.</a:t>
            </a:r>
          </a:p>
        </p:txBody>
      </p:sp>
    </p:spTree>
    <p:extLst>
      <p:ext uri="{BB962C8B-B14F-4D97-AF65-F5344CB8AC3E}">
        <p14:creationId xmlns:p14="http://schemas.microsoft.com/office/powerpoint/2010/main" val="4077312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t>3</a:t>
            </a:r>
            <a:r>
              <a:rPr lang="ru-RU" sz="3600" b="1" dirty="0"/>
              <a:t>. Тестирование объектно-ориентированных </a:t>
            </a:r>
            <a:r>
              <a:rPr lang="ru-RU" sz="3600" b="1" dirty="0" smtClean="0"/>
              <a:t>систем</a:t>
            </a:r>
            <a:endParaRPr lang="ru-RU" sz="3600" dirty="0"/>
          </a:p>
        </p:txBody>
      </p:sp>
      <p:sp>
        <p:nvSpPr>
          <p:cNvPr id="3" name="Объект 2"/>
          <p:cNvSpPr>
            <a:spLocks noGrp="1"/>
          </p:cNvSpPr>
          <p:nvPr>
            <p:ph idx="1"/>
          </p:nvPr>
        </p:nvSpPr>
        <p:spPr>
          <a:xfrm>
            <a:off x="838200" y="1825624"/>
            <a:ext cx="10515600" cy="4879975"/>
          </a:xfrm>
        </p:spPr>
        <p:txBody>
          <a:bodyPr>
            <a:normAutofit fontScale="85000" lnSpcReduction="10000"/>
          </a:bodyPr>
          <a:lstStyle/>
          <a:p>
            <a:pPr marL="0" indent="0">
              <a:buNone/>
            </a:pPr>
            <a:r>
              <a:rPr lang="en-US" dirty="0" smtClean="0"/>
              <a:t>   </a:t>
            </a:r>
            <a:r>
              <a:rPr lang="ru-RU" dirty="0" smtClean="0"/>
              <a:t>Мы </a:t>
            </a:r>
            <a:r>
              <a:rPr lang="ru-RU" dirty="0"/>
              <a:t>рассмотрели два основных подхода к тестированию программного обеспечения – компонентное тестирование, при котором компоненты системы тестируются независимо друг от друга, и тестирование сборки, когда компоненты интегрированы в подсистемы и тестируется конечная система. Эти подходы в равной мере применимы и к объектно-ориентированным системам. Однако системы, разработанные по функциональной модели, и объектно-ориентированные системы имеют существенные отличия.</a:t>
            </a:r>
          </a:p>
          <a:p>
            <a:pPr marL="0" indent="0">
              <a:buNone/>
            </a:pPr>
            <a:r>
              <a:rPr lang="ru-RU" dirty="0"/>
              <a:t> </a:t>
            </a:r>
          </a:p>
          <a:p>
            <a:pPr marL="514350" indent="-514350">
              <a:buFont typeface="+mj-lt"/>
              <a:buAutoNum type="arabicPeriod"/>
            </a:pPr>
            <a:r>
              <a:rPr lang="ru-RU" dirty="0" smtClean="0"/>
              <a:t>Объекты</a:t>
            </a:r>
            <a:r>
              <a:rPr lang="ru-RU" dirty="0"/>
              <a:t>, как отдельные программные компоненты, представляют собой нечто большее, чем отдельные подпрограммы или функции.</a:t>
            </a:r>
          </a:p>
          <a:p>
            <a:pPr marL="514350" indent="-514350">
              <a:buFont typeface="+mj-lt"/>
              <a:buAutoNum type="arabicPeriod"/>
            </a:pPr>
            <a:r>
              <a:rPr lang="ru-RU" dirty="0" smtClean="0"/>
              <a:t>Объекты</a:t>
            </a:r>
            <a:r>
              <a:rPr lang="ru-RU" dirty="0"/>
              <a:t>, интегрированные в подсистемы, обычно слабо связаны между собой и поэтому сложно определить "самый верхний уровень" системы.</a:t>
            </a:r>
          </a:p>
          <a:p>
            <a:pPr marL="514350" indent="-514350">
              <a:buFont typeface="+mj-lt"/>
              <a:buAutoNum type="arabicPeriod"/>
            </a:pPr>
            <a:r>
              <a:rPr lang="ru-RU" dirty="0" smtClean="0"/>
              <a:t>При </a:t>
            </a:r>
            <a:r>
              <a:rPr lang="ru-RU" dirty="0"/>
              <a:t>анализе повторно используемых объектов их исходный код может быть недоступным для испытателей.</a:t>
            </a:r>
            <a:endParaRPr lang="ru-RU" dirty="0"/>
          </a:p>
        </p:txBody>
      </p:sp>
    </p:spTree>
    <p:extLst>
      <p:ext uri="{BB962C8B-B14F-4D97-AF65-F5344CB8AC3E}">
        <p14:creationId xmlns:p14="http://schemas.microsoft.com/office/powerpoint/2010/main" val="1370089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3" y="485774"/>
            <a:ext cx="10515600" cy="6129337"/>
          </a:xfrm>
        </p:spPr>
        <p:txBody>
          <a:bodyPr>
            <a:normAutofit fontScale="92500" lnSpcReduction="20000"/>
          </a:bodyPr>
          <a:lstStyle/>
          <a:p>
            <a:pPr marL="0" indent="0">
              <a:buNone/>
            </a:pPr>
            <a:r>
              <a:rPr lang="ru-RU" dirty="0" smtClean="0"/>
              <a:t>   Для </a:t>
            </a:r>
            <a:r>
              <a:rPr lang="ru-RU" dirty="0"/>
              <a:t>критических систем процесс тестирования должен быть более формальным. Такая формализация предполагает, что за все этапы тестирования отвечают независимые испытатели, все тесты разрабатываются отдельно и во время тестирования ведутся подробные записи. Чтобы протестировать критические системы, независимая группа разрабатывает тесты, исходя из спецификации каждого системного компонента.</a:t>
            </a:r>
          </a:p>
          <a:p>
            <a:pPr marL="0" indent="0">
              <a:buNone/>
            </a:pPr>
            <a:r>
              <a:rPr lang="ru-RU" dirty="0" smtClean="0"/>
              <a:t>   При </a:t>
            </a:r>
            <a:r>
              <a:rPr lang="ru-RU" dirty="0"/>
              <a:t>разработке некритических, "обычных" систем подробные спецификации для каждого системного компонента, как правило, не создаются. Определяются только интерфейсы компонентов, причем за проектирование, разработку и тестирование этих компонентов несут ответственность отдельные программисты или группы программистов. Таким образом, тестирование компонентов, как правило, основывается только на понимании разработчиками того, что должен делать компонент.</a:t>
            </a:r>
          </a:p>
          <a:p>
            <a:pPr marL="0" indent="0">
              <a:buNone/>
            </a:pPr>
            <a:r>
              <a:rPr lang="ru-RU" dirty="0" smtClean="0"/>
              <a:t>   Тестирование </a:t>
            </a:r>
            <a:r>
              <a:rPr lang="ru-RU" dirty="0"/>
              <a:t>сборки должно основываться на имеющейся спецификации системы. При составлении плана тестирования обычно используется спецификация системных требований или спецификация пользовательских требований . Тестированием сборки всегда занимается независимая группа.</a:t>
            </a:r>
          </a:p>
        </p:txBody>
      </p:sp>
    </p:spTree>
    <p:extLst>
      <p:ext uri="{BB962C8B-B14F-4D97-AF65-F5344CB8AC3E}">
        <p14:creationId xmlns:p14="http://schemas.microsoft.com/office/powerpoint/2010/main" val="41002434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6400"/>
            <a:ext cx="10515600" cy="6284686"/>
          </a:xfrm>
        </p:spPr>
        <p:txBody>
          <a:bodyPr>
            <a:normAutofit fontScale="77500" lnSpcReduction="20000"/>
          </a:bodyPr>
          <a:lstStyle/>
          <a:p>
            <a:pPr marL="0" indent="0">
              <a:buNone/>
            </a:pPr>
            <a:r>
              <a:rPr lang="en-US" dirty="0" smtClean="0"/>
              <a:t>   </a:t>
            </a:r>
            <a:r>
              <a:rPr lang="ru-RU" dirty="0" smtClean="0"/>
              <a:t>Эти </a:t>
            </a:r>
            <a:r>
              <a:rPr lang="ru-RU" dirty="0"/>
              <a:t>отличия означают, что при проверке объектов можно применять тестирование методом белого ящика, основанное на анализе кода, а при тестировании сборки следует использовать другие подходы. Применительно к объектно-ориентированным системам можно определить четыре уровня тестирования.</a:t>
            </a:r>
          </a:p>
          <a:p>
            <a:pPr marL="0" indent="0">
              <a:buNone/>
            </a:pPr>
            <a:r>
              <a:rPr lang="ru-RU" dirty="0"/>
              <a:t> </a:t>
            </a:r>
          </a:p>
          <a:p>
            <a:pPr marL="514350" indent="-514350">
              <a:buFont typeface="+mj-lt"/>
              <a:buAutoNum type="arabicPeriod"/>
            </a:pPr>
            <a:r>
              <a:rPr lang="ru-RU" i="1" dirty="0" smtClean="0"/>
              <a:t>Тестирование </a:t>
            </a:r>
            <a:r>
              <a:rPr lang="ru-RU" i="1" dirty="0"/>
              <a:t>отдельных методов (операций), ассоциированных с объектами. </a:t>
            </a:r>
            <a:r>
              <a:rPr lang="ru-RU" dirty="0"/>
              <a:t>Обычно методы представляют собой функции или процедуры. Поэтому здесь можно использовать тестирование методами черного и белого ящиков, которые рассматривались ранее.</a:t>
            </a:r>
          </a:p>
          <a:p>
            <a:pPr marL="514350" indent="-514350">
              <a:buFont typeface="+mj-lt"/>
              <a:buAutoNum type="arabicPeriod"/>
            </a:pPr>
            <a:r>
              <a:rPr lang="ru-RU" i="1" dirty="0" smtClean="0"/>
              <a:t>Тестирование </a:t>
            </a:r>
            <a:r>
              <a:rPr lang="ru-RU" i="1" dirty="0"/>
              <a:t>отдельных классов объектов. </a:t>
            </a:r>
            <a:r>
              <a:rPr lang="ru-RU" dirty="0"/>
              <a:t>Принцип тестирования методом черного ящика остается без изменений, однако, понятие "класса эквивалентности" необходимо расширить. </a:t>
            </a:r>
          </a:p>
          <a:p>
            <a:pPr marL="514350" indent="-514350">
              <a:buFont typeface="+mj-lt"/>
              <a:buAutoNum type="arabicPeriod"/>
            </a:pPr>
            <a:r>
              <a:rPr lang="ru-RU" i="1" dirty="0" smtClean="0"/>
              <a:t>Тестирование </a:t>
            </a:r>
            <a:r>
              <a:rPr lang="ru-RU" i="1" dirty="0"/>
              <a:t>кластеров объектов. </a:t>
            </a:r>
            <a:r>
              <a:rPr lang="ru-RU" dirty="0"/>
              <a:t>Нисходящая и восходящая сборки оказываются не пригодными для создания групп связанных объектов. Поэтому здесь следует применять другие методы тестирования, например, основанные на сценариях.</a:t>
            </a:r>
          </a:p>
          <a:p>
            <a:pPr marL="514350" indent="-514350">
              <a:buFont typeface="+mj-lt"/>
              <a:buAutoNum type="arabicPeriod"/>
            </a:pPr>
            <a:r>
              <a:rPr lang="ru-RU" i="1" dirty="0" smtClean="0"/>
              <a:t>Тестирование </a:t>
            </a:r>
            <a:r>
              <a:rPr lang="ru-RU" i="1" dirty="0"/>
              <a:t>системы. </a:t>
            </a:r>
            <a:r>
              <a:rPr lang="ru-RU" dirty="0"/>
              <a:t>Верификация и аттестация объектно-ориентированной системы выполняется точно так же, как и для любых других типов систем.</a:t>
            </a:r>
          </a:p>
          <a:p>
            <a:pPr marL="0" indent="0">
              <a:buNone/>
            </a:pPr>
            <a:r>
              <a:rPr lang="ru-RU" dirty="0"/>
              <a:t> </a:t>
            </a:r>
          </a:p>
          <a:p>
            <a:pPr marL="0" indent="0">
              <a:buNone/>
            </a:pPr>
            <a:r>
              <a:rPr lang="en-US" dirty="0" smtClean="0"/>
              <a:t>   </a:t>
            </a:r>
            <a:r>
              <a:rPr lang="ru-RU" dirty="0" smtClean="0"/>
              <a:t>В </a:t>
            </a:r>
            <a:r>
              <a:rPr lang="ru-RU" dirty="0"/>
              <a:t>настоящее время методы тестирования объектно-ориентированных систем достаточно хорошо разработаны. В следующих разделах приведен обзор основных методов тестирования объектно-ориентированных систем.</a:t>
            </a:r>
            <a:endParaRPr lang="ru-RU" dirty="0"/>
          </a:p>
        </p:txBody>
      </p:sp>
    </p:spTree>
    <p:extLst>
      <p:ext uri="{BB962C8B-B14F-4D97-AF65-F5344CB8AC3E}">
        <p14:creationId xmlns:p14="http://schemas.microsoft.com/office/powerpoint/2010/main" val="36953760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3.1</a:t>
            </a:r>
            <a:r>
              <a:rPr lang="ru-RU" b="1" dirty="0"/>
              <a:t>. Тестирование классов </a:t>
            </a:r>
            <a:r>
              <a:rPr lang="ru-RU" b="1" dirty="0" smtClean="0"/>
              <a:t>объектов</a:t>
            </a:r>
            <a:endParaRPr lang="ru-RU" dirty="0"/>
          </a:p>
        </p:txBody>
      </p:sp>
      <p:sp>
        <p:nvSpPr>
          <p:cNvPr id="3" name="Объект 2"/>
          <p:cNvSpPr>
            <a:spLocks noGrp="1"/>
          </p:cNvSpPr>
          <p:nvPr>
            <p:ph idx="1"/>
          </p:nvPr>
        </p:nvSpPr>
        <p:spPr/>
        <p:txBody>
          <a:bodyPr>
            <a:normAutofit fontScale="92500"/>
          </a:bodyPr>
          <a:lstStyle/>
          <a:p>
            <a:pPr marL="0" indent="0">
              <a:buNone/>
            </a:pPr>
            <a:r>
              <a:rPr lang="en-US" dirty="0" smtClean="0"/>
              <a:t>   </a:t>
            </a:r>
            <a:r>
              <a:rPr lang="ru-RU" dirty="0" smtClean="0"/>
              <a:t>Подход </a:t>
            </a:r>
            <a:r>
              <a:rPr lang="ru-RU" dirty="0"/>
              <a:t>к тестовому покрытию систем, описанный в разделе </a:t>
            </a:r>
            <a:r>
              <a:rPr lang="ru-RU" dirty="0" smtClean="0"/>
              <a:t>1.3</a:t>
            </a:r>
            <a:r>
              <a:rPr lang="ru-RU" dirty="0"/>
              <a:t>, требует, чтобы все операторы в программе выполнялись хотя бы один раз, а также чтобы выполнялись все ветви программы. При тестировании объектов полное тестовое покрытие включает:</a:t>
            </a:r>
          </a:p>
          <a:p>
            <a:pPr marL="0" indent="0">
              <a:buNone/>
            </a:pPr>
            <a:r>
              <a:rPr lang="ru-RU" dirty="0"/>
              <a:t> </a:t>
            </a:r>
          </a:p>
          <a:p>
            <a:r>
              <a:rPr lang="ru-RU" dirty="0" smtClean="0"/>
              <a:t>раздельное </a:t>
            </a:r>
            <a:r>
              <a:rPr lang="ru-RU" dirty="0"/>
              <a:t>тестирование всех методов, ассоциированных с объектом;</a:t>
            </a:r>
          </a:p>
          <a:p>
            <a:r>
              <a:rPr lang="ru-RU" dirty="0" smtClean="0"/>
              <a:t>проверку </a:t>
            </a:r>
            <a:r>
              <a:rPr lang="ru-RU" dirty="0"/>
              <a:t>всех атрибутов, ассоциированных с объектом;</a:t>
            </a:r>
          </a:p>
          <a:p>
            <a:r>
              <a:rPr lang="ru-RU" dirty="0" smtClean="0"/>
              <a:t>проверку </a:t>
            </a:r>
            <a:r>
              <a:rPr lang="ru-RU" dirty="0"/>
              <a:t>всех возможных состояний объекта (для этого необходимо моделирование событий, приводящих к изменению состояния объекта).</a:t>
            </a:r>
            <a:endParaRPr lang="ru-RU" dirty="0"/>
          </a:p>
        </p:txBody>
      </p:sp>
    </p:spTree>
    <p:extLst>
      <p:ext uri="{BB962C8B-B14F-4D97-AF65-F5344CB8AC3E}">
        <p14:creationId xmlns:p14="http://schemas.microsoft.com/office/powerpoint/2010/main" val="1853373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714" y="442686"/>
            <a:ext cx="10515600" cy="6088743"/>
          </a:xfrm>
        </p:spPr>
        <p:txBody>
          <a:bodyPr>
            <a:normAutofit fontScale="85000" lnSpcReduction="20000"/>
          </a:bodyPr>
          <a:lstStyle/>
          <a:p>
            <a:pPr marL="0" indent="0">
              <a:buNone/>
            </a:pPr>
            <a:r>
              <a:rPr lang="en-US" dirty="0" smtClean="0"/>
              <a:t>   </a:t>
            </a:r>
            <a:r>
              <a:rPr lang="ru-RU" dirty="0" smtClean="0"/>
              <a:t>В </a:t>
            </a:r>
            <a:r>
              <a:rPr lang="ru-RU" dirty="0"/>
              <a:t>качестве примера возьмем метеорологическую станцию. Интерфейс объекта, соответствующего метеостанции, показан на рис. 11.12. У этого объекта только один атрибут, который является его идентификатором. Это константа, значение которой необходимо задать после инсталляции объекта. Таким образом, нужен тест, который проверял бы задание идентификатора. Необходимо также определить контрольные тесты для методов отчет, калибровать, тестировать, запуск и завершение. В идеале следует протестировать все эти методы независимо, но в некоторых случаях нужна последовательность тестов. Например, чтобы протестировать метод завершение, необходимо сначала выполнить метод запуск.</a:t>
            </a:r>
          </a:p>
          <a:p>
            <a:pPr marL="0" indent="0">
              <a:buNone/>
            </a:pPr>
            <a:r>
              <a:rPr lang="en-US" dirty="0" smtClean="0"/>
              <a:t>   </a:t>
            </a:r>
            <a:r>
              <a:rPr lang="ru-RU" dirty="0" smtClean="0"/>
              <a:t>При </a:t>
            </a:r>
            <a:r>
              <a:rPr lang="ru-RU" dirty="0"/>
              <a:t>тестировании состояний объекта Метеостанция используется модель состояний, показанная на рис. 11.12. С помощью этой модели можно определить последовательность состояний, которые нужно протестировать. В принципе следует проверить каждый возможный переход из одного состояния в другое, хотя на практике такой подход оказывается слишком дорогостоящим. В нашем примере необходимо протестировать такие последовательности состояний:</a:t>
            </a:r>
          </a:p>
          <a:p>
            <a:pPr marL="0" indent="0">
              <a:buNone/>
            </a:pPr>
            <a:r>
              <a:rPr lang="ru-RU" dirty="0"/>
              <a:t> </a:t>
            </a:r>
          </a:p>
          <a:p>
            <a:pPr marL="0" indent="0">
              <a:buNone/>
            </a:pPr>
            <a:r>
              <a:rPr lang="ru-RU" sz="2400" b="1" dirty="0"/>
              <a:t>Останов → Ожидание → Останов</a:t>
            </a:r>
            <a:endParaRPr lang="ru-RU" sz="2400" dirty="0"/>
          </a:p>
          <a:p>
            <a:pPr marL="0" indent="0">
              <a:buNone/>
            </a:pPr>
            <a:r>
              <a:rPr lang="ru-RU" sz="2400" b="1" dirty="0"/>
              <a:t>Ожидание → Калибровка →Тестирование → Передача → Ожидание</a:t>
            </a:r>
            <a:endParaRPr lang="ru-RU" sz="2400" dirty="0"/>
          </a:p>
          <a:p>
            <a:pPr marL="0" indent="0">
              <a:buNone/>
            </a:pPr>
            <a:r>
              <a:rPr lang="ru-RU" sz="2400" b="1" dirty="0"/>
              <a:t>Ожидание → Калибровка → Ожидание → Обобщение → Передача → Ожидание</a:t>
            </a:r>
            <a:endParaRPr lang="ru-RU" sz="2400" dirty="0"/>
          </a:p>
        </p:txBody>
      </p:sp>
    </p:spTree>
    <p:extLst>
      <p:ext uri="{BB962C8B-B14F-4D97-AF65-F5344CB8AC3E}">
        <p14:creationId xmlns:p14="http://schemas.microsoft.com/office/powerpoint/2010/main" val="40745395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46742"/>
            <a:ext cx="10515600" cy="6342743"/>
          </a:xfrm>
        </p:spPr>
        <p:txBody>
          <a:bodyPr>
            <a:normAutofit/>
          </a:bodyPr>
          <a:lstStyle/>
          <a:p>
            <a:pPr marL="0" indent="0">
              <a:buNone/>
            </a:pPr>
            <a:r>
              <a:rPr lang="en-US" sz="2000" dirty="0" smtClean="0"/>
              <a:t>   </a:t>
            </a:r>
            <a:r>
              <a:rPr lang="ru-RU" sz="2000" dirty="0" smtClean="0"/>
              <a:t>Использование </a:t>
            </a:r>
            <a:r>
              <a:rPr lang="ru-RU" sz="2000" dirty="0"/>
              <a:t>наследования усложняет разработку тестов для классов объектов. Если класс предоставляет методы, унаследованные от подклассов, то необходимо протестировать все подклассы со всеми унаследованными методами. Понятие классов эквивалентности можно применить также и к классам объектов. Здесь тестовые данные из одного класса эквивалентности </a:t>
            </a:r>
            <a:r>
              <a:rPr lang="ru-RU" sz="2000" dirty="0" smtClean="0"/>
              <a:t>тестируют </a:t>
            </a:r>
            <a:r>
              <a:rPr lang="ru-RU" sz="2000" dirty="0"/>
              <a:t>одни и те же свойства объектов</a:t>
            </a:r>
            <a:r>
              <a:rPr lang="ru-RU" sz="2000" dirty="0" smtClean="0"/>
              <a:t>.</a:t>
            </a: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lgn="ctr">
              <a:buNone/>
            </a:pPr>
            <a:r>
              <a:rPr lang="ru-RU" sz="2000" i="1" dirty="0"/>
              <a:t>Рис. 11.12. Интерфейс объекта метеорологической </a:t>
            </a:r>
            <a:r>
              <a:rPr lang="ru-RU" sz="2000" i="1" dirty="0" smtClean="0"/>
              <a:t>станции</a:t>
            </a:r>
            <a:endParaRPr lang="ru-RU" sz="2000"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3758445" y="2133600"/>
            <a:ext cx="4675110" cy="3942125"/>
          </a:xfrm>
          <a:prstGeom prst="rect">
            <a:avLst/>
          </a:prstGeom>
          <a:noFill/>
          <a:ln>
            <a:noFill/>
          </a:ln>
        </p:spPr>
      </p:pic>
    </p:spTree>
    <p:extLst>
      <p:ext uri="{BB962C8B-B14F-4D97-AF65-F5344CB8AC3E}">
        <p14:creationId xmlns:p14="http://schemas.microsoft.com/office/powerpoint/2010/main" val="2273597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3.2</a:t>
            </a:r>
            <a:r>
              <a:rPr lang="ru-RU" b="1" dirty="0"/>
              <a:t>. Интеграция </a:t>
            </a:r>
            <a:r>
              <a:rPr lang="ru-RU" b="1" dirty="0" smtClean="0"/>
              <a:t>объектов</a:t>
            </a:r>
            <a:endParaRPr lang="ru-RU" dirty="0"/>
          </a:p>
        </p:txBody>
      </p:sp>
      <p:sp>
        <p:nvSpPr>
          <p:cNvPr id="3" name="Объект 2"/>
          <p:cNvSpPr>
            <a:spLocks noGrp="1"/>
          </p:cNvSpPr>
          <p:nvPr>
            <p:ph idx="1"/>
          </p:nvPr>
        </p:nvSpPr>
        <p:spPr>
          <a:xfrm>
            <a:off x="838200" y="2191657"/>
            <a:ext cx="10515600" cy="3985306"/>
          </a:xfrm>
        </p:spPr>
        <p:txBody>
          <a:bodyPr/>
          <a:lstStyle/>
          <a:p>
            <a:pPr marL="0" indent="0">
              <a:buNone/>
            </a:pPr>
            <a:r>
              <a:rPr lang="en-US" dirty="0" smtClean="0"/>
              <a:t>   </a:t>
            </a:r>
            <a:r>
              <a:rPr lang="ru-RU" dirty="0" smtClean="0"/>
              <a:t>При </a:t>
            </a:r>
            <a:r>
              <a:rPr lang="ru-RU" dirty="0"/>
              <a:t>разработке объектно-ориентированных систем различия между уровнями интеграции менее заметны, поскольку методы и данные компонуются (интегрируются) в виде объектов и классов объектов. Тестирование классов объектов соответствует тестированию отдельных элементов. В объектно-ориентированных системах нет непосредственного эквивалента тестированию модулей. Однако считается, что группы классов, которые совместно предоставляют набор сервисов, следует тестировать вместе. Такой вид тестирования называется </a:t>
            </a:r>
            <a:r>
              <a:rPr lang="ru-RU" i="1" dirty="0"/>
              <a:t>тестированием кластеров.</a:t>
            </a:r>
            <a:endParaRPr lang="ru-RU" dirty="0"/>
          </a:p>
        </p:txBody>
      </p:sp>
    </p:spTree>
    <p:extLst>
      <p:ext uri="{BB962C8B-B14F-4D97-AF65-F5344CB8AC3E}">
        <p14:creationId xmlns:p14="http://schemas.microsoft.com/office/powerpoint/2010/main" val="22687483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22514"/>
            <a:ext cx="10515600" cy="6095999"/>
          </a:xfrm>
        </p:spPr>
        <p:txBody>
          <a:bodyPr>
            <a:normAutofit fontScale="85000" lnSpcReduction="20000"/>
          </a:bodyPr>
          <a:lstStyle/>
          <a:p>
            <a:pPr marL="0" indent="0">
              <a:buNone/>
            </a:pPr>
            <a:r>
              <a:rPr lang="en-US" dirty="0" smtClean="0"/>
              <a:t>   </a:t>
            </a:r>
            <a:r>
              <a:rPr lang="ru-RU" dirty="0" smtClean="0"/>
              <a:t>Для </a:t>
            </a:r>
            <a:r>
              <a:rPr lang="ru-RU" dirty="0"/>
              <a:t>объектно-ориентированных систем не подходит ни восходящая, ни нисходящая интеграция системы, поскольку здесь нет строгой иерархии объектов. Поэтому создание кластеров основывается на выделении методов и сервисов, реализуемых посредством этих кластеров. При тестировании сборки объектно-ориентированных систем используется три подхода.</a:t>
            </a:r>
          </a:p>
          <a:p>
            <a:pPr marL="0" indent="0">
              <a:buNone/>
            </a:pPr>
            <a:r>
              <a:rPr lang="ru-RU" dirty="0"/>
              <a:t> </a:t>
            </a:r>
          </a:p>
          <a:p>
            <a:pPr marL="514350" indent="-514350">
              <a:buFont typeface="+mj-lt"/>
              <a:buAutoNum type="arabicPeriod"/>
            </a:pPr>
            <a:r>
              <a:rPr lang="ru-RU" i="1" dirty="0" smtClean="0"/>
              <a:t>Тестирование </a:t>
            </a:r>
            <a:r>
              <a:rPr lang="ru-RU" i="1" dirty="0"/>
              <a:t>сценариев и вариантов использования. </a:t>
            </a:r>
            <a:r>
              <a:rPr lang="ru-RU" dirty="0"/>
              <a:t>Варианты использования или сценарии описывают какой-либо один режим работы системы. Тестирование может базироваться на описании этих сценариев и кластеров объектов, реализующих данный вариант использования.</a:t>
            </a:r>
          </a:p>
          <a:p>
            <a:pPr marL="514350" indent="-514350">
              <a:buFont typeface="+mj-lt"/>
              <a:buAutoNum type="arabicPeriod"/>
            </a:pPr>
            <a:r>
              <a:rPr lang="ru-RU" i="1" dirty="0" smtClean="0"/>
              <a:t>Тестирование </a:t>
            </a:r>
            <a:r>
              <a:rPr lang="ru-RU" i="1" dirty="0"/>
              <a:t>потоков. </a:t>
            </a:r>
            <a:r>
              <a:rPr lang="ru-RU" dirty="0"/>
              <a:t>Этот подход основывается на проверке системных откликов на ввод данных или группу входных событий. Объектно-ориентированные системы, как правило, событийно-управляемые, поэтому для них особенно подходит данный вид тестирования. При использовании этого подхода необходимо знать, как в системе проходит обработка потоков событий.</a:t>
            </a:r>
          </a:p>
          <a:p>
            <a:pPr marL="514350" indent="-514350">
              <a:buFont typeface="+mj-lt"/>
              <a:buAutoNum type="arabicPeriod"/>
            </a:pPr>
            <a:r>
              <a:rPr lang="ru-RU" i="1" dirty="0" smtClean="0"/>
              <a:t>Тестирование </a:t>
            </a:r>
            <a:r>
              <a:rPr lang="ru-RU" i="1" dirty="0"/>
              <a:t>взаимодействий между объектами. </a:t>
            </a:r>
            <a:r>
              <a:rPr lang="ru-RU" dirty="0"/>
              <a:t>Это метод тестирования групп взаимодействующих объектов, предложенный в работе. Этот промежуточный уровень тестирования сборки системы основан на определении путей "метод-сообщение", отслеживающих последовательности взаимодействий между объектами.</a:t>
            </a:r>
            <a:endParaRPr lang="ru-RU" dirty="0"/>
          </a:p>
        </p:txBody>
      </p:sp>
    </p:spTree>
    <p:extLst>
      <p:ext uri="{BB962C8B-B14F-4D97-AF65-F5344CB8AC3E}">
        <p14:creationId xmlns:p14="http://schemas.microsoft.com/office/powerpoint/2010/main" val="269498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93485"/>
            <a:ext cx="10515600" cy="6052457"/>
          </a:xfrm>
        </p:spPr>
        <p:txBody>
          <a:bodyPr>
            <a:normAutofit fontScale="92500" lnSpcReduction="10000"/>
          </a:bodyPr>
          <a:lstStyle/>
          <a:p>
            <a:pPr marL="0" indent="0">
              <a:buNone/>
            </a:pPr>
            <a:r>
              <a:rPr lang="en-US" dirty="0" smtClean="0"/>
              <a:t>   </a:t>
            </a:r>
            <a:r>
              <a:rPr lang="ru-RU" dirty="0" smtClean="0"/>
              <a:t>Тестирование </a:t>
            </a:r>
            <a:r>
              <a:rPr lang="ru-RU" dirty="0"/>
              <a:t>сценариев часто оказывается более эффективным, чем другие методы тестирования. Сам процесс тестирования можно спланировать так, чтобы в первую очередь проверялись наиболее вероятные сценарии и только затем исключительные сценарии. Поэтому тестирование сценариев удовлетворяет основному принципу, согласно которому при тестировании больше внимания необходимо уделять наиболее часто используемым частям системы.</a:t>
            </a:r>
          </a:p>
          <a:p>
            <a:pPr marL="0" indent="0">
              <a:buNone/>
            </a:pPr>
            <a:r>
              <a:rPr lang="en-US" dirty="0" smtClean="0"/>
              <a:t>   </a:t>
            </a:r>
            <a:r>
              <a:rPr lang="ru-RU" dirty="0" smtClean="0"/>
              <a:t>Чтобы </a:t>
            </a:r>
            <a:r>
              <a:rPr lang="ru-RU" dirty="0"/>
              <a:t>проиллюстрировать тестирование сценариев, вновь рассмотрим систему метеостанции. Сценарии можно определить, исходя из разработанных вариантов использования, однако их может быть недостаточно для тестирования. Поэтому при планировании тестирования можно использовать диаграммы взаимодействия, отображающие реализацию вариантов использования посредством системных объектов.</a:t>
            </a:r>
          </a:p>
          <a:p>
            <a:pPr marL="0" indent="0">
              <a:buNone/>
            </a:pPr>
            <a:r>
              <a:rPr lang="en-US" dirty="0" smtClean="0"/>
              <a:t>   </a:t>
            </a:r>
            <a:r>
              <a:rPr lang="ru-RU" dirty="0" smtClean="0"/>
              <a:t>Рассмотрим </a:t>
            </a:r>
            <a:r>
              <a:rPr lang="ru-RU" dirty="0"/>
              <a:t>рис. 11.13, на котором изображена последовательность операций, выполняемых при сборе метеоданных. Эту диаграмму можно использовать для определения тестируемых операций и для разработки тестовых сценариев.</a:t>
            </a:r>
            <a:endParaRPr lang="ru-RU" dirty="0"/>
          </a:p>
        </p:txBody>
      </p:sp>
    </p:spTree>
    <p:extLst>
      <p:ext uri="{BB962C8B-B14F-4D97-AF65-F5344CB8AC3E}">
        <p14:creationId xmlns:p14="http://schemas.microsoft.com/office/powerpoint/2010/main" val="6469703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685" y="6110513"/>
            <a:ext cx="10515600" cy="487363"/>
          </a:xfrm>
        </p:spPr>
        <p:txBody>
          <a:bodyPr>
            <a:normAutofit/>
          </a:bodyPr>
          <a:lstStyle/>
          <a:p>
            <a:pPr marL="0" indent="0" algn="ctr">
              <a:buNone/>
            </a:pPr>
            <a:r>
              <a:rPr lang="ru-RU" i="1" dirty="0"/>
              <a:t>Рис. 11.13. Диаграмма последовательности сбора </a:t>
            </a:r>
            <a:r>
              <a:rPr lang="ru-RU" i="1" dirty="0" smtClean="0"/>
              <a:t>метеоданных</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768805" y="754743"/>
            <a:ext cx="6625359" cy="4908505"/>
          </a:xfrm>
          <a:prstGeom prst="rect">
            <a:avLst/>
          </a:prstGeom>
          <a:noFill/>
          <a:ln>
            <a:noFill/>
          </a:ln>
        </p:spPr>
      </p:pic>
    </p:spTree>
    <p:extLst>
      <p:ext uri="{BB962C8B-B14F-4D97-AF65-F5344CB8AC3E}">
        <p14:creationId xmlns:p14="http://schemas.microsoft.com/office/powerpoint/2010/main" val="35149618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25714"/>
            <a:ext cx="10515600" cy="5849257"/>
          </a:xfrm>
        </p:spPr>
        <p:txBody>
          <a:bodyPr>
            <a:normAutofit lnSpcReduction="10000"/>
          </a:bodyPr>
          <a:lstStyle/>
          <a:p>
            <a:pPr marL="0" indent="0">
              <a:buNone/>
            </a:pPr>
            <a:r>
              <a:rPr lang="en-US" dirty="0" smtClean="0"/>
              <a:t>   </a:t>
            </a:r>
            <a:r>
              <a:rPr lang="ru-RU" dirty="0" smtClean="0"/>
              <a:t>На </a:t>
            </a:r>
            <a:r>
              <a:rPr lang="ru-RU" dirty="0"/>
              <a:t>рис. 11.13 видно, что при получении запроса на отчет о метеоданных в системе будет выполняться следующий поток методов</a:t>
            </a:r>
            <a:r>
              <a:rPr lang="ru-RU" dirty="0" smtClean="0"/>
              <a:t>:</a:t>
            </a:r>
            <a:endParaRPr lang="en-US" dirty="0" smtClean="0"/>
          </a:p>
          <a:p>
            <a:pPr marL="0" indent="0">
              <a:buNone/>
            </a:pPr>
            <a:endParaRPr lang="ru-RU" dirty="0"/>
          </a:p>
          <a:p>
            <a:pPr marL="0" indent="0">
              <a:buNone/>
            </a:pPr>
            <a:r>
              <a:rPr lang="ru-RU" sz="2400" b="1" dirty="0" err="1"/>
              <a:t>КонтроллерКоммуникаций:запрос</a:t>
            </a:r>
            <a:r>
              <a:rPr lang="ru-RU" sz="2400" b="1" dirty="0"/>
              <a:t> → </a:t>
            </a:r>
            <a:r>
              <a:rPr lang="ru-RU" sz="2400" b="1" dirty="0" err="1"/>
              <a:t>Метеостанция:отчет</a:t>
            </a:r>
            <a:r>
              <a:rPr lang="ru-RU" sz="2400" b="1" dirty="0"/>
              <a:t> → </a:t>
            </a:r>
            <a:r>
              <a:rPr lang="ru-RU" sz="2400" b="1" dirty="0" err="1"/>
              <a:t>МетеоДанные:обобщение</a:t>
            </a:r>
            <a:r>
              <a:rPr lang="ru-RU" sz="2400" b="1" dirty="0"/>
              <a:t> </a:t>
            </a:r>
            <a:endParaRPr lang="en-US" sz="2400" b="1" dirty="0" smtClean="0"/>
          </a:p>
          <a:p>
            <a:pPr marL="0" indent="0">
              <a:buNone/>
            </a:pPr>
            <a:endParaRPr lang="ru-RU" dirty="0"/>
          </a:p>
          <a:p>
            <a:pPr marL="0" indent="0">
              <a:buNone/>
            </a:pPr>
            <a:r>
              <a:rPr lang="en-US" dirty="0" smtClean="0"/>
              <a:t>   </a:t>
            </a:r>
            <a:r>
              <a:rPr lang="ru-RU" dirty="0" smtClean="0"/>
              <a:t>После </a:t>
            </a:r>
            <a:r>
              <a:rPr lang="ru-RU" dirty="0"/>
              <a:t>выбора сценариев для тестирования системы важно убедиться, что все методы каждого класса будут выполняться хотя бы один раз. Для этого можно составить технологическую карту проверок классов объектов и методов и при выборе сценария отмечать выполняемый метод. Конечно, все комбинации методов выполнить невозможно, но по крайней мере можно удостовериться, что все методы протестированы как часть какой-либо последовательности выполняемых методов.</a:t>
            </a:r>
            <a:endParaRPr lang="ru-RU" dirty="0"/>
          </a:p>
        </p:txBody>
      </p:sp>
    </p:spTree>
    <p:extLst>
      <p:ext uri="{BB962C8B-B14F-4D97-AF65-F5344CB8AC3E}">
        <p14:creationId xmlns:p14="http://schemas.microsoft.com/office/powerpoint/2010/main" val="33113053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b="1" dirty="0" smtClean="0"/>
              <a:t>4</a:t>
            </a:r>
            <a:r>
              <a:rPr lang="ru-RU" sz="4000" b="1" dirty="0"/>
              <a:t>. Инструментальные средства </a:t>
            </a:r>
            <a:r>
              <a:rPr lang="ru-RU" sz="4000" b="1" dirty="0" smtClean="0"/>
              <a:t>тестирования</a:t>
            </a:r>
            <a:endParaRPr lang="ru-RU" sz="4000" dirty="0"/>
          </a:p>
        </p:txBody>
      </p:sp>
      <p:sp>
        <p:nvSpPr>
          <p:cNvPr id="3" name="Объект 2"/>
          <p:cNvSpPr>
            <a:spLocks noGrp="1"/>
          </p:cNvSpPr>
          <p:nvPr>
            <p:ph idx="1"/>
          </p:nvPr>
        </p:nvSpPr>
        <p:spPr>
          <a:xfrm>
            <a:off x="838200" y="1825625"/>
            <a:ext cx="10515600" cy="4633232"/>
          </a:xfrm>
        </p:spPr>
        <p:txBody>
          <a:bodyPr>
            <a:normAutofit fontScale="77500" lnSpcReduction="20000"/>
          </a:bodyPr>
          <a:lstStyle/>
          <a:p>
            <a:pPr marL="0" indent="0">
              <a:buNone/>
            </a:pPr>
            <a:r>
              <a:rPr lang="en-US" dirty="0" smtClean="0"/>
              <a:t>   </a:t>
            </a:r>
            <a:r>
              <a:rPr lang="ru-RU" dirty="0" smtClean="0"/>
              <a:t>Тестирование </a:t>
            </a:r>
            <a:r>
              <a:rPr lang="ru-RU" dirty="0"/>
              <a:t>– дорогой и трудоемкий этап разработки программных систем. Поэтому создан широкий спектр инструментальных средств для поддержки процесса тестирования, которые значительно сокращают расходы на него.</a:t>
            </a:r>
          </a:p>
          <a:p>
            <a:pPr marL="0" indent="0">
              <a:buNone/>
            </a:pPr>
            <a:r>
              <a:rPr lang="en-US" dirty="0" smtClean="0"/>
              <a:t>   </a:t>
            </a:r>
            <a:r>
              <a:rPr lang="ru-RU" dirty="0" smtClean="0"/>
              <a:t>На </a:t>
            </a:r>
            <a:r>
              <a:rPr lang="ru-RU" dirty="0"/>
              <a:t>рис. 11.14 показаны возможные инструментальные средства тестирования и отношения между ними. Перечислим их.</a:t>
            </a:r>
          </a:p>
          <a:p>
            <a:pPr marL="0" indent="0">
              <a:buNone/>
            </a:pPr>
            <a:r>
              <a:rPr lang="ru-RU" dirty="0"/>
              <a:t> </a:t>
            </a:r>
          </a:p>
          <a:p>
            <a:pPr marL="514350" indent="-514350">
              <a:buFont typeface="+mj-lt"/>
              <a:buAutoNum type="arabicPeriod"/>
            </a:pPr>
            <a:r>
              <a:rPr lang="ru-RU" i="1" dirty="0" smtClean="0"/>
              <a:t>Организатор </a:t>
            </a:r>
            <a:r>
              <a:rPr lang="ru-RU" i="1" dirty="0"/>
              <a:t>тестов. </a:t>
            </a:r>
            <a:r>
              <a:rPr lang="ru-RU" dirty="0"/>
              <a:t>Управляет выполнением тестов. Он отслеживает тестовые данные, ожидаемые результаты и тестируемые функции программы.</a:t>
            </a:r>
          </a:p>
          <a:p>
            <a:pPr marL="514350" indent="-514350">
              <a:buFont typeface="+mj-lt"/>
              <a:buAutoNum type="arabicPeriod"/>
            </a:pPr>
            <a:r>
              <a:rPr lang="ru-RU" i="1" dirty="0" smtClean="0"/>
              <a:t>Генератор </a:t>
            </a:r>
            <a:r>
              <a:rPr lang="ru-RU" i="1" dirty="0"/>
              <a:t>тестовых данных. </a:t>
            </a:r>
            <a:r>
              <a:rPr lang="ru-RU" dirty="0"/>
              <a:t>Генерирует тестовые данные для тестируемой программы. Он может выбирать тестовые данные из базы данных или использовать специальные шаблоны для генерации случайных данных необходимого вида</a:t>
            </a:r>
            <a:r>
              <a:rPr lang="ru-RU" dirty="0" smtClean="0"/>
              <a:t>.</a:t>
            </a:r>
            <a:endParaRPr lang="en-US" dirty="0" smtClean="0"/>
          </a:p>
          <a:p>
            <a:pPr marL="514350" indent="-514350">
              <a:buFont typeface="+mj-lt"/>
              <a:buAutoNum type="arabicPeriod"/>
            </a:pPr>
            <a:r>
              <a:rPr lang="ru-RU" i="1" dirty="0" smtClean="0"/>
              <a:t>Оракул</a:t>
            </a:r>
            <a:r>
              <a:rPr lang="ru-RU" i="1" dirty="0"/>
              <a:t>. </a:t>
            </a:r>
            <a:r>
              <a:rPr lang="ru-RU" dirty="0"/>
              <a:t>Генерирует ожидаемые результаты тестов. В качестве оракулов могут выступать предыдущие версии программы или исследуемого объекта. При тестировании параллельно запускаются оракул и тестируемая программа и сравниваются результаты их выполнения.</a:t>
            </a:r>
            <a:endParaRPr lang="ru-RU" dirty="0"/>
          </a:p>
        </p:txBody>
      </p:sp>
    </p:spTree>
    <p:extLst>
      <p:ext uri="{BB962C8B-B14F-4D97-AF65-F5344CB8AC3E}">
        <p14:creationId xmlns:p14="http://schemas.microsoft.com/office/powerpoint/2010/main" val="568974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8" y="285749"/>
            <a:ext cx="10515600" cy="6400801"/>
          </a:xfrm>
        </p:spPr>
        <p:txBody>
          <a:bodyPr>
            <a:normAutofit fontScale="77500" lnSpcReduction="20000"/>
          </a:bodyPr>
          <a:lstStyle/>
          <a:p>
            <a:pPr marL="0" indent="0">
              <a:buNone/>
            </a:pPr>
            <a:r>
              <a:rPr lang="ru-RU" dirty="0" smtClean="0"/>
              <a:t>   Во </a:t>
            </a:r>
            <a:r>
              <a:rPr lang="ru-RU" dirty="0"/>
              <a:t>многих книгах, посвященных тестированию программного обеспечения описывается процесс тестирования программных систем, реализующих функциональную модель ПО, но не рассматривается отдельно тестирование объектно-ориентированных систем. В контексте тестирования между объектно-ориентированными и функционально-ориентированными системами имеется ряд отличий.</a:t>
            </a:r>
          </a:p>
          <a:p>
            <a:pPr marL="0" indent="0">
              <a:buNone/>
            </a:pPr>
            <a:r>
              <a:rPr lang="ru-RU" dirty="0"/>
              <a:t> </a:t>
            </a:r>
          </a:p>
          <a:p>
            <a:pPr marL="514350" indent="-514350">
              <a:buFont typeface="+mj-lt"/>
              <a:buAutoNum type="arabicPeriod"/>
            </a:pPr>
            <a:r>
              <a:rPr lang="ru-RU" dirty="0" smtClean="0"/>
              <a:t>В </a:t>
            </a:r>
            <a:r>
              <a:rPr lang="ru-RU" dirty="0"/>
              <a:t>функционально-ориентированных системах существует четко определенное различие между основными программными элементами (функциями) и совокупностью этих элементов (модулями). В объектно-ориентированных системах этого нет. Объекты могут быть простыми элементами, например, списком, или сложными</a:t>
            </a:r>
            <a:r>
              <a:rPr lang="en-US" dirty="0"/>
              <a:t>.</a:t>
            </a:r>
            <a:endParaRPr lang="ru-RU" dirty="0"/>
          </a:p>
          <a:p>
            <a:pPr marL="514350" indent="-514350">
              <a:buFont typeface="+mj-lt"/>
              <a:buAutoNum type="arabicPeriod"/>
            </a:pPr>
            <a:r>
              <a:rPr lang="ru-RU" dirty="0" smtClean="0"/>
              <a:t>В </a:t>
            </a:r>
            <a:r>
              <a:rPr lang="ru-RU" dirty="0"/>
              <a:t>объектно-ориентированных системах, как правило, нет такой четкой иерархии объектов, как в функционально-ориентированных системах. Поэтому такие методы интеграции систем, как нисходящая или восходящая сборка (см. раздел 11.2), часто не подходят для объектно-ориентированных систем.</a:t>
            </a:r>
          </a:p>
          <a:p>
            <a:pPr marL="0" indent="0">
              <a:buNone/>
            </a:pPr>
            <a:r>
              <a:rPr lang="ru-RU" dirty="0"/>
              <a:t> </a:t>
            </a:r>
          </a:p>
          <a:p>
            <a:pPr marL="0" indent="0">
              <a:buNone/>
            </a:pPr>
            <a:r>
              <a:rPr lang="ru-RU" dirty="0" smtClean="0"/>
              <a:t>   Таким </a:t>
            </a:r>
            <a:r>
              <a:rPr lang="ru-RU" dirty="0"/>
              <a:t>образом, в объектно-ориентированных системах между тестированием компонентов и тестированием сборки нет четких границ. В таких системах процесс тестирования является продолжением процесса разработки, где основной системной структурой являются объекты. Несмотря на то что большая часть методов тестирования подходит для систем любых видов, для тестирования объектно-ориентированных систем необходимы специальные методы. Такие методы рассмотрены в разделе </a:t>
            </a:r>
            <a:r>
              <a:rPr lang="en-US" dirty="0"/>
              <a:t>11</a:t>
            </a:r>
            <a:r>
              <a:rPr lang="ru-RU" dirty="0"/>
              <a:t>.3.</a:t>
            </a:r>
          </a:p>
        </p:txBody>
      </p:sp>
    </p:spTree>
    <p:extLst>
      <p:ext uri="{BB962C8B-B14F-4D97-AF65-F5344CB8AC3E}">
        <p14:creationId xmlns:p14="http://schemas.microsoft.com/office/powerpoint/2010/main" val="27266459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62856"/>
            <a:ext cx="10515600" cy="6241143"/>
          </a:xfrm>
        </p:spPr>
        <p:txBody>
          <a:bodyPr>
            <a:normAutofit fontScale="92500" lnSpcReduction="10000"/>
          </a:bodyPr>
          <a:lstStyle/>
          <a:p>
            <a:pPr marL="514350" indent="-514350">
              <a:buFont typeface="+mj-lt"/>
              <a:buAutoNum type="arabicPeriod" startAt="4"/>
            </a:pPr>
            <a:r>
              <a:rPr lang="ru-RU" i="1" dirty="0" smtClean="0"/>
              <a:t>Компаратор </a:t>
            </a:r>
            <a:r>
              <a:rPr lang="ru-RU" i="1" dirty="0"/>
              <a:t>файлов. </a:t>
            </a:r>
            <a:r>
              <a:rPr lang="ru-RU" dirty="0"/>
              <a:t>Сравнивает результаты тестирования с результатами предыдущего тестирования и составляет отчет об обнаруженных различиях. Компараторы особенно важны при сравнении различных версий программы. Различия в результатах указывают на возможные проблемы, существующие в новой версии системы.</a:t>
            </a:r>
          </a:p>
          <a:p>
            <a:pPr marL="514350" indent="-514350">
              <a:buFont typeface="+mj-lt"/>
              <a:buAutoNum type="arabicPeriod" startAt="4"/>
            </a:pPr>
            <a:r>
              <a:rPr lang="ru-RU" i="1" dirty="0" smtClean="0"/>
              <a:t>Генератор </a:t>
            </a:r>
            <a:r>
              <a:rPr lang="ru-RU" i="1" dirty="0"/>
              <a:t>отчетов. </a:t>
            </a:r>
            <a:r>
              <a:rPr lang="ru-RU" dirty="0"/>
              <a:t>Формирует отчеты по результатам проведения тестов.</a:t>
            </a:r>
          </a:p>
          <a:p>
            <a:pPr marL="514350" indent="-514350">
              <a:buFont typeface="+mj-lt"/>
              <a:buAutoNum type="arabicPeriod" startAt="4"/>
            </a:pPr>
            <a:r>
              <a:rPr lang="ru-RU" i="1" dirty="0" smtClean="0"/>
              <a:t>Динамический </a:t>
            </a:r>
            <a:r>
              <a:rPr lang="ru-RU" i="1" dirty="0"/>
              <a:t>анализатор. </a:t>
            </a:r>
            <a:r>
              <a:rPr lang="ru-RU" dirty="0"/>
              <a:t>Добавляет в программу код, который подсчитывает, сколько раз выполняется каждый оператор. После запуска теста создает исполняемый профиль, в котором показано, сколько раз в программе выполняется каждый оператор.</a:t>
            </a:r>
          </a:p>
          <a:p>
            <a:pPr marL="514350" indent="-514350">
              <a:buFont typeface="+mj-lt"/>
              <a:buAutoNum type="arabicPeriod" startAt="4"/>
            </a:pPr>
            <a:r>
              <a:rPr lang="ru-RU" i="1" dirty="0" smtClean="0"/>
              <a:t>Имитатор</a:t>
            </a:r>
            <a:r>
              <a:rPr lang="ru-RU" i="1" dirty="0"/>
              <a:t>. </a:t>
            </a:r>
            <a:r>
              <a:rPr lang="ru-RU" dirty="0"/>
              <a:t>Существует несколько типов имитаторов. Целевые имитаторы моделируют машину, на которой будет выполняться программа. Имитатор пользовательского интерфейса – это программа, управляемая сценариями, которая моделирует взаимодействия с интерфейсом пользователя. Имитатор ввода-вывода генерирует последовательности повторяющихся транзакций.</a:t>
            </a:r>
            <a:endParaRPr lang="ru-RU" dirty="0"/>
          </a:p>
        </p:txBody>
      </p:sp>
    </p:spTree>
    <p:extLst>
      <p:ext uri="{BB962C8B-B14F-4D97-AF65-F5344CB8AC3E}">
        <p14:creationId xmlns:p14="http://schemas.microsoft.com/office/powerpoint/2010/main" val="27608456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125029"/>
            <a:ext cx="10515600" cy="420914"/>
          </a:xfrm>
        </p:spPr>
        <p:txBody>
          <a:bodyPr>
            <a:normAutofit fontScale="92500" lnSpcReduction="10000"/>
          </a:bodyPr>
          <a:lstStyle/>
          <a:p>
            <a:pPr marL="0" indent="0" algn="ctr">
              <a:buNone/>
            </a:pPr>
            <a:r>
              <a:rPr lang="ru-RU" i="1" dirty="0"/>
              <a:t>Рис. 11.14. Инструментальные средства </a:t>
            </a:r>
            <a:r>
              <a:rPr lang="ru-RU" i="1" dirty="0" smtClean="0"/>
              <a:t>тестирования</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623761" y="928915"/>
            <a:ext cx="6944477" cy="4931274"/>
          </a:xfrm>
          <a:prstGeom prst="rect">
            <a:avLst/>
          </a:prstGeom>
          <a:noFill/>
          <a:ln>
            <a:noFill/>
          </a:ln>
        </p:spPr>
      </p:pic>
    </p:spTree>
    <p:extLst>
      <p:ext uri="{BB962C8B-B14F-4D97-AF65-F5344CB8AC3E}">
        <p14:creationId xmlns:p14="http://schemas.microsoft.com/office/powerpoint/2010/main" val="39212979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059543"/>
            <a:ext cx="10515600" cy="5167086"/>
          </a:xfrm>
        </p:spPr>
        <p:txBody>
          <a:bodyPr/>
          <a:lstStyle/>
          <a:p>
            <a:pPr marL="0" indent="0">
              <a:buNone/>
            </a:pPr>
            <a:r>
              <a:rPr lang="en-US" dirty="0" smtClean="0"/>
              <a:t>   </a:t>
            </a:r>
            <a:r>
              <a:rPr lang="ru-RU" dirty="0" smtClean="0"/>
              <a:t>Требования</a:t>
            </a:r>
            <a:r>
              <a:rPr lang="ru-RU" dirty="0"/>
              <a:t>, предъявляемые к процессу тестирования больших систем, зависят от типа разрабатываемого приложения. Поэтому инструментальные средства тестирования неизменно приходится адаптировать к процессу тестирования конкретной системы.</a:t>
            </a:r>
          </a:p>
          <a:p>
            <a:pPr marL="0" indent="0">
              <a:buNone/>
            </a:pPr>
            <a:r>
              <a:rPr lang="en-US" dirty="0" smtClean="0"/>
              <a:t>   </a:t>
            </a:r>
            <a:r>
              <a:rPr lang="ru-RU" dirty="0" smtClean="0"/>
              <a:t>Для </a:t>
            </a:r>
            <a:r>
              <a:rPr lang="ru-RU" dirty="0"/>
              <a:t>создания полного комплекса инструментального средства тестирования, как правило, требуется много сил и времени. Весь набор инструментальных средств, показанных на рис. 11.14, используется только при тестировании больших систем. Для таких систем полная стоимость тестирования может достигать 50% от всей стоимости разработки системы. Вот почему выгодно инвестировать разработку высококачественных и производительных </a:t>
            </a:r>
            <a:r>
              <a:rPr lang="en-US" dirty="0"/>
              <a:t>CASE</a:t>
            </a:r>
            <a:r>
              <a:rPr lang="ru-RU" dirty="0"/>
              <a:t>-средств тестирования.</a:t>
            </a:r>
            <a:endParaRPr lang="ru-RU" dirty="0"/>
          </a:p>
        </p:txBody>
      </p:sp>
    </p:spTree>
    <p:extLst>
      <p:ext uri="{BB962C8B-B14F-4D97-AF65-F5344CB8AC3E}">
        <p14:creationId xmlns:p14="http://schemas.microsoft.com/office/powerpoint/2010/main" val="39401818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37029"/>
            <a:ext cx="10515600" cy="819831"/>
          </a:xfrm>
        </p:spPr>
        <p:txBody>
          <a:bodyPr>
            <a:normAutofit/>
          </a:bodyPr>
          <a:lstStyle/>
          <a:p>
            <a:pPr algn="ctr"/>
            <a:r>
              <a:rPr lang="ru-RU" sz="3200" b="1" dirty="0"/>
              <a:t>КЛЮЧЕВЫЕ </a:t>
            </a:r>
            <a:r>
              <a:rPr lang="ru-RU" sz="3200" b="1" dirty="0" smtClean="0"/>
              <a:t>ПОНЯТИЯ</a:t>
            </a:r>
            <a:endParaRPr lang="ru-RU" sz="3200" dirty="0"/>
          </a:p>
        </p:txBody>
      </p:sp>
      <p:sp>
        <p:nvSpPr>
          <p:cNvPr id="3" name="Объект 2"/>
          <p:cNvSpPr>
            <a:spLocks noGrp="1"/>
          </p:cNvSpPr>
          <p:nvPr>
            <p:ph idx="1"/>
          </p:nvPr>
        </p:nvSpPr>
        <p:spPr>
          <a:xfrm>
            <a:off x="838200" y="1727200"/>
            <a:ext cx="10515600" cy="4586515"/>
          </a:xfrm>
        </p:spPr>
        <p:txBody>
          <a:bodyPr>
            <a:normAutofit fontScale="77500" lnSpcReduction="20000"/>
          </a:bodyPr>
          <a:lstStyle/>
          <a:p>
            <a:r>
              <a:rPr lang="ru-RU" dirty="0" smtClean="0"/>
              <a:t>При </a:t>
            </a:r>
            <a:r>
              <a:rPr lang="ru-RU" dirty="0"/>
              <a:t>тестировании систем прежде всего тестируются наиболее часто используемые части системы, а затем части, используемые реже.</a:t>
            </a:r>
          </a:p>
          <a:p>
            <a:r>
              <a:rPr lang="ru-RU" dirty="0" smtClean="0"/>
              <a:t>Области </a:t>
            </a:r>
            <a:r>
              <a:rPr lang="ru-RU" dirty="0"/>
              <a:t>эквивалентности входных данных являются одним из способов представления сценариев тестирования. Часто значения, которые с наибольшей вероятностью ведут к результативному тестированию, лежат на границе областей эквивалентности.</a:t>
            </a:r>
          </a:p>
          <a:p>
            <a:r>
              <a:rPr lang="ru-RU" dirty="0" smtClean="0"/>
              <a:t>При </a:t>
            </a:r>
            <a:r>
              <a:rPr lang="ru-RU" dirty="0"/>
              <a:t>тестировании методом черного ящика не требуется доступ к исходному коду. Тестовые данные получают на основе программной спецификации.</a:t>
            </a:r>
          </a:p>
          <a:p>
            <a:r>
              <a:rPr lang="ru-RU" dirty="0" smtClean="0"/>
              <a:t>Во </a:t>
            </a:r>
            <a:r>
              <a:rPr lang="ru-RU" dirty="0"/>
              <a:t>время тестирования системной сборки исследуются взаимодействия между компонентами системы и интерфейсами компонентов.</a:t>
            </a:r>
          </a:p>
          <a:p>
            <a:r>
              <a:rPr lang="ru-RU" dirty="0" smtClean="0"/>
              <a:t>Дефекты </a:t>
            </a:r>
            <a:r>
              <a:rPr lang="ru-RU" dirty="0"/>
              <a:t>интерфейса часто возникают из-за ошибок, сделанных при интерпретации спецификации требований. Тестирование интерфейсов должно обнаруживать дефекты в интерфейсах объектов и модулей.</a:t>
            </a:r>
          </a:p>
          <a:p>
            <a:r>
              <a:rPr lang="ru-RU" dirty="0" smtClean="0"/>
              <a:t>При </a:t>
            </a:r>
            <a:r>
              <a:rPr lang="ru-RU" dirty="0"/>
              <a:t>тестировании классов объектов следует так проектировать тесты, чтобы проверить все методы, ассоциированные с классами, определить и оценить все свойства объектов и протестировать объект во всех возможных состояниях.</a:t>
            </a:r>
            <a:endParaRPr lang="ru-RU" dirty="0"/>
          </a:p>
        </p:txBody>
      </p:sp>
    </p:spTree>
    <p:extLst>
      <p:ext uri="{BB962C8B-B14F-4D97-AF65-F5344CB8AC3E}">
        <p14:creationId xmlns:p14="http://schemas.microsoft.com/office/powerpoint/2010/main" val="16384693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smtClean="0"/>
              <a:t>Упражнения</a:t>
            </a:r>
            <a:endParaRPr lang="ru-RU" dirty="0"/>
          </a:p>
        </p:txBody>
      </p:sp>
      <p:sp>
        <p:nvSpPr>
          <p:cNvPr id="3" name="Объект 2"/>
          <p:cNvSpPr>
            <a:spLocks noGrp="1"/>
          </p:cNvSpPr>
          <p:nvPr>
            <p:ph idx="1"/>
          </p:nvPr>
        </p:nvSpPr>
        <p:spPr>
          <a:xfrm>
            <a:off x="838200" y="1956254"/>
            <a:ext cx="10515600" cy="4351338"/>
          </a:xfrm>
        </p:spPr>
        <p:txBody>
          <a:bodyPr>
            <a:normAutofit fontScale="77500" lnSpcReduction="20000"/>
          </a:bodyPr>
          <a:lstStyle/>
          <a:p>
            <a:pPr marL="0" indent="0">
              <a:buNone/>
            </a:pPr>
            <a:r>
              <a:rPr lang="en-US" b="1" dirty="0" smtClean="0"/>
              <a:t>   </a:t>
            </a:r>
            <a:r>
              <a:rPr lang="ru-RU" b="1" dirty="0" smtClean="0"/>
              <a:t>1</a:t>
            </a:r>
            <a:r>
              <a:rPr lang="ru-RU" b="1" dirty="0"/>
              <a:t>.</a:t>
            </a:r>
            <a:r>
              <a:rPr lang="ru-RU" dirty="0"/>
              <a:t> </a:t>
            </a:r>
            <a:r>
              <a:rPr lang="ru-RU" dirty="0" smtClean="0"/>
              <a:t>Обсудите </a:t>
            </a:r>
            <a:r>
              <a:rPr lang="ru-RU" dirty="0"/>
              <a:t>различия между тестированием методом черного ящика и структурным тестированием. Подумайте, каким образом можно совместно использовать эти методы в процессе тестирования дефектов.</a:t>
            </a:r>
          </a:p>
          <a:p>
            <a:pPr marL="0" indent="0">
              <a:buNone/>
            </a:pPr>
            <a:r>
              <a:rPr lang="en-US" b="1" dirty="0" smtClean="0"/>
              <a:t>   </a:t>
            </a:r>
            <a:r>
              <a:rPr lang="ru-RU" b="1" dirty="0" smtClean="0"/>
              <a:t>2</a:t>
            </a:r>
            <a:r>
              <a:rPr lang="ru-RU" b="1" dirty="0"/>
              <a:t>.</a:t>
            </a:r>
            <a:r>
              <a:rPr lang="ru-RU" dirty="0"/>
              <a:t> </a:t>
            </a:r>
            <a:r>
              <a:rPr lang="ru-RU" dirty="0" smtClean="0"/>
              <a:t>Какие </a:t>
            </a:r>
            <a:r>
              <a:rPr lang="ru-RU" dirty="0"/>
              <a:t>проблемы тестирования могут возникнуть в программах, которые обрабатывают как очень большие, так и очень малые числа?</a:t>
            </a:r>
          </a:p>
          <a:p>
            <a:pPr marL="0" indent="0">
              <a:buNone/>
            </a:pPr>
            <a:r>
              <a:rPr lang="en-US" b="1" dirty="0" smtClean="0"/>
              <a:t>   </a:t>
            </a:r>
            <a:r>
              <a:rPr lang="ru-RU" b="1" dirty="0" smtClean="0"/>
              <a:t>3</a:t>
            </a:r>
            <a:r>
              <a:rPr lang="ru-RU" b="1" dirty="0"/>
              <a:t>.</a:t>
            </a:r>
            <a:r>
              <a:rPr lang="ru-RU" dirty="0"/>
              <a:t> </a:t>
            </a:r>
            <a:r>
              <a:rPr lang="ru-RU" dirty="0" smtClean="0"/>
              <a:t>Разработайте </a:t>
            </a:r>
            <a:r>
              <a:rPr lang="ru-RU" dirty="0"/>
              <a:t>набор тестовых данных для следующих компонентов:</a:t>
            </a:r>
          </a:p>
          <a:p>
            <a:r>
              <a:rPr lang="ru-RU" dirty="0" smtClean="0"/>
              <a:t>программа </a:t>
            </a:r>
            <a:r>
              <a:rPr lang="ru-RU" dirty="0"/>
              <a:t>сортировки массивов целых чисел;</a:t>
            </a:r>
          </a:p>
          <a:p>
            <a:r>
              <a:rPr lang="ru-RU" dirty="0" smtClean="0"/>
              <a:t>программа</a:t>
            </a:r>
            <a:r>
              <a:rPr lang="ru-RU" dirty="0"/>
              <a:t>, которая вычисляет количество символов (отличных от пробелов) в текстовых строках;</a:t>
            </a:r>
          </a:p>
          <a:p>
            <a:r>
              <a:rPr lang="ru-RU" dirty="0" smtClean="0"/>
              <a:t>программа</a:t>
            </a:r>
            <a:r>
              <a:rPr lang="ru-RU" dirty="0"/>
              <a:t>, которая проверяет текстовые строки и заменяет последовательности пробелов одним пробелом;</a:t>
            </a:r>
          </a:p>
          <a:p>
            <a:r>
              <a:rPr lang="ru-RU" dirty="0" smtClean="0"/>
              <a:t>объект</a:t>
            </a:r>
            <a:r>
              <a:rPr lang="ru-RU" dirty="0"/>
              <a:t>, реализующий символьные строки разной длины. Среди операций, ассоциированных с этим объектом, должны быть операция конкатенации, операция определения длины строки и операция выбора подстроки.</a:t>
            </a:r>
            <a:endParaRPr lang="ru-RU" dirty="0"/>
          </a:p>
        </p:txBody>
      </p:sp>
    </p:spTree>
    <p:extLst>
      <p:ext uri="{BB962C8B-B14F-4D97-AF65-F5344CB8AC3E}">
        <p14:creationId xmlns:p14="http://schemas.microsoft.com/office/powerpoint/2010/main" val="152659857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6057"/>
            <a:ext cx="10515600" cy="6110514"/>
          </a:xfrm>
        </p:spPr>
        <p:txBody>
          <a:bodyPr>
            <a:normAutofit fontScale="92500" lnSpcReduction="20000"/>
          </a:bodyPr>
          <a:lstStyle/>
          <a:p>
            <a:pPr marL="0" indent="0">
              <a:buNone/>
            </a:pPr>
            <a:r>
              <a:rPr lang="en-US" b="1" dirty="0" smtClean="0"/>
              <a:t>   </a:t>
            </a:r>
            <a:r>
              <a:rPr lang="ru-RU" b="1" dirty="0" smtClean="0"/>
              <a:t>4</a:t>
            </a:r>
            <a:r>
              <a:rPr lang="ru-RU" b="1" dirty="0"/>
              <a:t>.</a:t>
            </a:r>
            <a:r>
              <a:rPr lang="ru-RU" dirty="0"/>
              <a:t> </a:t>
            </a:r>
            <a:r>
              <a:rPr lang="ru-RU" dirty="0" smtClean="0"/>
              <a:t>Напишите </a:t>
            </a:r>
            <a:r>
              <a:rPr lang="ru-RU" dirty="0"/>
              <a:t>код для первых трех перечисленных выше программ, используя любой язык программирования. Для каждой программы рассчитайте цикломатическое число.</a:t>
            </a:r>
          </a:p>
          <a:p>
            <a:pPr marL="0" indent="0">
              <a:buNone/>
            </a:pPr>
            <a:r>
              <a:rPr lang="en-US" b="1" dirty="0" smtClean="0"/>
              <a:t>   </a:t>
            </a:r>
            <a:r>
              <a:rPr lang="ru-RU" b="1" dirty="0" smtClean="0"/>
              <a:t>5</a:t>
            </a:r>
            <a:r>
              <a:rPr lang="ru-RU" b="1" dirty="0"/>
              <a:t>.</a:t>
            </a:r>
            <a:r>
              <a:rPr lang="ru-RU" dirty="0"/>
              <a:t> </a:t>
            </a:r>
            <a:r>
              <a:rPr lang="ru-RU" dirty="0" smtClean="0"/>
              <a:t>На </a:t>
            </a:r>
            <a:r>
              <a:rPr lang="ru-RU" dirty="0"/>
              <a:t>примере небольшой программы покажите, почему практически невозможно полностью протестировать программу.</a:t>
            </a:r>
          </a:p>
          <a:p>
            <a:pPr marL="0" indent="0">
              <a:buNone/>
            </a:pPr>
            <a:r>
              <a:rPr lang="en-US" b="1" dirty="0" smtClean="0"/>
              <a:t>   </a:t>
            </a:r>
            <a:r>
              <a:rPr lang="ru-RU" b="1" dirty="0" smtClean="0"/>
              <a:t>6</a:t>
            </a:r>
            <a:r>
              <a:rPr lang="ru-RU" b="1" dirty="0"/>
              <a:t>.</a:t>
            </a:r>
            <a:r>
              <a:rPr lang="ru-RU" dirty="0"/>
              <a:t> </a:t>
            </a:r>
            <a:r>
              <a:rPr lang="ru-RU" dirty="0" smtClean="0"/>
              <a:t>Для </a:t>
            </a:r>
            <a:r>
              <a:rPr lang="ru-RU" dirty="0"/>
              <a:t>проверки созданных вами программ, разработайте контрольные тесты в дополнение к тем, которые уже были рассмотрены. Выявил ли анализ кода упущения в первоначальных наборах тестовых данных?</a:t>
            </a:r>
          </a:p>
          <a:p>
            <a:pPr marL="0" indent="0">
              <a:buNone/>
            </a:pPr>
            <a:r>
              <a:rPr lang="en-US" b="1" dirty="0" smtClean="0"/>
              <a:t>   </a:t>
            </a:r>
            <a:r>
              <a:rPr lang="ru-RU" b="1" dirty="0" smtClean="0"/>
              <a:t>7</a:t>
            </a:r>
            <a:r>
              <a:rPr lang="ru-RU" b="1" dirty="0"/>
              <a:t>.</a:t>
            </a:r>
            <a:r>
              <a:rPr lang="ru-RU" dirty="0"/>
              <a:t> </a:t>
            </a:r>
            <a:r>
              <a:rPr lang="ru-RU" dirty="0" smtClean="0"/>
              <a:t>Реализуйте </a:t>
            </a:r>
            <a:r>
              <a:rPr lang="ru-RU" dirty="0"/>
              <a:t>(на языке </a:t>
            </a:r>
            <a:r>
              <a:rPr lang="en-US" dirty="0"/>
              <a:t>Java</a:t>
            </a:r>
            <a:r>
              <a:rPr lang="ru-RU" dirty="0"/>
              <a:t> или C++) класс объектов </a:t>
            </a:r>
            <a:r>
              <a:rPr lang="en-US" dirty="0"/>
              <a:t>SYMBOL</a:t>
            </a:r>
            <a:r>
              <a:rPr lang="ru-RU" dirty="0"/>
              <a:t>_</a:t>
            </a:r>
            <a:r>
              <a:rPr lang="en-US" dirty="0"/>
              <a:t>TABLE</a:t>
            </a:r>
            <a:r>
              <a:rPr lang="ru-RU" dirty="0"/>
              <a:t>, который будет использоваться как часть системы компиляции. Этот класс должен иметь следующие методы: добавление имени и типа данных в таблицу идентификаторов, удаление имени, изменение информации, связанной с именем, и поиск по таблице. Организуйте инспектирование кода этого объекта и сделайте подсчет обнаруженных ошибок. Протестируйте объект методом черного ящика и сравните ошибки, выявленные при тестировании и при инспектировании.</a:t>
            </a:r>
          </a:p>
          <a:p>
            <a:pPr marL="0" indent="0">
              <a:buNone/>
            </a:pPr>
            <a:r>
              <a:rPr lang="en-US" b="1" dirty="0" smtClean="0"/>
              <a:t>   </a:t>
            </a:r>
            <a:r>
              <a:rPr lang="ru-RU" b="1" dirty="0" smtClean="0"/>
              <a:t>8</a:t>
            </a:r>
            <a:r>
              <a:rPr lang="ru-RU" b="1" dirty="0"/>
              <a:t>.</a:t>
            </a:r>
            <a:r>
              <a:rPr lang="ru-RU" dirty="0"/>
              <a:t> </a:t>
            </a:r>
            <a:r>
              <a:rPr lang="ru-RU" dirty="0" smtClean="0"/>
              <a:t>Объясните</a:t>
            </a:r>
            <a:r>
              <a:rPr lang="ru-RU" dirty="0"/>
              <a:t>, почему методы нисходящего и восходящего тестирования не подходят для объектно-ориентированных систем.</a:t>
            </a:r>
            <a:endParaRPr lang="ru-RU" dirty="0"/>
          </a:p>
        </p:txBody>
      </p:sp>
    </p:spTree>
    <p:extLst>
      <p:ext uri="{BB962C8B-B14F-4D97-AF65-F5344CB8AC3E}">
        <p14:creationId xmlns:p14="http://schemas.microsoft.com/office/powerpoint/2010/main" val="3343181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1</a:t>
            </a:r>
            <a:r>
              <a:rPr lang="ru-RU" b="1" dirty="0"/>
              <a:t>. Тестирование </a:t>
            </a:r>
            <a:r>
              <a:rPr lang="ru-RU" b="1" dirty="0" smtClean="0"/>
              <a:t>дефектов</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ru-RU" dirty="0" smtClean="0"/>
              <a:t>   Целью </a:t>
            </a:r>
            <a:r>
              <a:rPr lang="ru-RU" dirty="0"/>
              <a:t>тестирования дефектов является выявление в программной системе скрытых дефектов до того, как она будет сдана заказчику. Тестирование дефектов противоположно аттестации, в ходе которой проверяется соответствие системы своей спецификации. Во время аттестации система должна корректно работать со всеми заданными тестовыми данными. При тестировании дефектов запускается такой тест, который вызывает </a:t>
            </a:r>
            <a:r>
              <a:rPr lang="ru-RU" i="1" dirty="0"/>
              <a:t>некорректную </a:t>
            </a:r>
            <a:r>
              <a:rPr lang="ru-RU" dirty="0"/>
              <a:t>работу программы и, следовательно, выявляет дефект. Обратите внимание на эту важную особенность: тестирование дефектов демонстрирует </a:t>
            </a:r>
            <a:r>
              <a:rPr lang="ru-RU" i="1" dirty="0"/>
              <a:t>наличие, </a:t>
            </a:r>
            <a:r>
              <a:rPr lang="ru-RU" dirty="0"/>
              <a:t>а не отсутствие дефектов в программе.</a:t>
            </a:r>
          </a:p>
          <a:p>
            <a:pPr marL="0" indent="0">
              <a:buNone/>
            </a:pPr>
            <a:r>
              <a:rPr lang="ru-RU" dirty="0" smtClean="0"/>
              <a:t>   Общая </a:t>
            </a:r>
            <a:r>
              <a:rPr lang="ru-RU" dirty="0"/>
              <a:t>модель процесса тестирования дефектов показана на рис. 11.2. Тестовые сценарии – это спецификации входных тестовых данных и ожидаемых выходных данных плюс описание процедуры тестирования. Тестовые данные иногда генерируются автоматически. Автоматическая генерация тестовых сценариев невозможна, поскольку результаты проведения теста не всегда можно предсказать заранее</a:t>
            </a:r>
            <a:r>
              <a:rPr lang="ru-RU" dirty="0" smtClean="0"/>
              <a:t>.</a:t>
            </a:r>
            <a:endParaRPr lang="ru-RU" dirty="0"/>
          </a:p>
        </p:txBody>
      </p:sp>
    </p:spTree>
    <p:extLst>
      <p:ext uri="{BB962C8B-B14F-4D97-AF65-F5344CB8AC3E}">
        <p14:creationId xmlns:p14="http://schemas.microsoft.com/office/powerpoint/2010/main" val="149488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8" y="5986463"/>
            <a:ext cx="10515600" cy="476250"/>
          </a:xfrm>
        </p:spPr>
        <p:txBody>
          <a:bodyPr/>
          <a:lstStyle/>
          <a:p>
            <a:pPr marL="0" indent="0" algn="ctr">
              <a:buNone/>
            </a:pPr>
            <a:r>
              <a:rPr lang="ru-RU" i="1" dirty="0"/>
              <a:t>Рис. </a:t>
            </a:r>
            <a:r>
              <a:rPr lang="en-US" i="1" dirty="0"/>
              <a:t>11</a:t>
            </a:r>
            <a:r>
              <a:rPr lang="ru-RU" i="1" dirty="0"/>
              <a:t>.2. Процесс тестирования </a:t>
            </a:r>
            <a:r>
              <a:rPr lang="ru-RU" i="1" dirty="0" smtClean="0"/>
              <a:t>дефектов</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1366345" y="1643063"/>
            <a:ext cx="9487885" cy="3435667"/>
          </a:xfrm>
          <a:prstGeom prst="rect">
            <a:avLst/>
          </a:prstGeom>
          <a:noFill/>
          <a:ln>
            <a:noFill/>
          </a:ln>
        </p:spPr>
      </p:pic>
    </p:spTree>
    <p:extLst>
      <p:ext uri="{BB962C8B-B14F-4D97-AF65-F5344CB8AC3E}">
        <p14:creationId xmlns:p14="http://schemas.microsoft.com/office/powerpoint/2010/main" val="2389217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2" y="242887"/>
            <a:ext cx="10515600" cy="6557963"/>
          </a:xfrm>
        </p:spPr>
        <p:txBody>
          <a:bodyPr>
            <a:normAutofit fontScale="85000" lnSpcReduction="20000"/>
          </a:bodyPr>
          <a:lstStyle/>
          <a:p>
            <a:pPr marL="0" indent="0">
              <a:buNone/>
            </a:pPr>
            <a:r>
              <a:rPr lang="ru-RU" dirty="0" smtClean="0"/>
              <a:t>   Полное </a:t>
            </a:r>
            <a:r>
              <a:rPr lang="ru-RU" dirty="0"/>
              <a:t>тестирование, когда проверяются все возможные последовательности выполнения программы, нереально. Поэтому тестирование должно базироваться на некотором подмножестве всевозможных тестовых сценариев. Существуют различные методики выбора этого подмножества. Например, тестовые сценарии могут предусмотреть выполнение всех операторов в программе по меньшей мере один раз. Альтернативная методика отбора тестовых сценариев базируется на опыте использования подобных систем, в этом случае тестированию подвергаются только определенные средства и функции работающей системы, например, следующие.</a:t>
            </a:r>
          </a:p>
          <a:p>
            <a:pPr marL="0" indent="0">
              <a:buNone/>
            </a:pPr>
            <a:r>
              <a:rPr lang="ru-RU" dirty="0"/>
              <a:t> </a:t>
            </a:r>
          </a:p>
          <a:p>
            <a:pPr marL="514350" indent="-514350">
              <a:buFont typeface="+mj-lt"/>
              <a:buAutoNum type="arabicPeriod"/>
            </a:pPr>
            <a:r>
              <a:rPr lang="ru-RU" dirty="0" smtClean="0"/>
              <a:t>Все </a:t>
            </a:r>
            <a:r>
              <a:rPr lang="ru-RU" dirty="0"/>
              <a:t>системные функции, доступные через меню.</a:t>
            </a:r>
          </a:p>
          <a:p>
            <a:pPr marL="514350" indent="-514350">
              <a:buFont typeface="+mj-lt"/>
              <a:buAutoNum type="arabicPeriod"/>
            </a:pPr>
            <a:r>
              <a:rPr lang="ru-RU" dirty="0" smtClean="0"/>
              <a:t>Комбинации </a:t>
            </a:r>
            <a:r>
              <a:rPr lang="ru-RU" dirty="0"/>
              <a:t>функций, доступные через меню (например, сложное форматирование текста).</a:t>
            </a:r>
          </a:p>
          <a:p>
            <a:pPr marL="514350" indent="-514350">
              <a:buFont typeface="+mj-lt"/>
              <a:buAutoNum type="arabicPeriod"/>
            </a:pPr>
            <a:r>
              <a:rPr lang="ru-RU" dirty="0" smtClean="0"/>
              <a:t>Если </a:t>
            </a:r>
            <a:r>
              <a:rPr lang="ru-RU" dirty="0"/>
              <a:t>в системе предполагается ввод пользователем каких-либо входных данных, тестируются функции с правильным и неправильным вводом данных.</a:t>
            </a:r>
          </a:p>
          <a:p>
            <a:pPr marL="0" indent="0">
              <a:buNone/>
            </a:pPr>
            <a:r>
              <a:rPr lang="ru-RU" dirty="0"/>
              <a:t> </a:t>
            </a:r>
          </a:p>
          <a:p>
            <a:pPr marL="0" indent="0">
              <a:buNone/>
            </a:pPr>
            <a:r>
              <a:rPr lang="ru-RU" dirty="0" smtClean="0"/>
              <a:t>   Из </a:t>
            </a:r>
            <a:r>
              <a:rPr lang="ru-RU" dirty="0"/>
              <a:t>опыта тестирования (и эксплуатации) больших программных продуктов, таких, как текстовые процессоры или электронные таблицы, вытекает, что необычные комбинации функций иногда могут вызывать ошибки, но наиболее часто используемые функции всегда работают правильно.</a:t>
            </a:r>
          </a:p>
        </p:txBody>
      </p:sp>
    </p:spTree>
    <p:extLst>
      <p:ext uri="{BB962C8B-B14F-4D97-AF65-F5344CB8AC3E}">
        <p14:creationId xmlns:p14="http://schemas.microsoft.com/office/powerpoint/2010/main" val="192861794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TotalTime>
  <Words>5808</Words>
  <Application>Microsoft Office PowerPoint</Application>
  <PresentationFormat>Широкоэкранный</PresentationFormat>
  <Paragraphs>366</Paragraphs>
  <Slides>65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65</vt:i4>
      </vt:variant>
    </vt:vector>
  </HeadingPairs>
  <TitlesOfParts>
    <vt:vector size="70" baseType="lpstr">
      <vt:lpstr>Arial</vt:lpstr>
      <vt:lpstr>Calibri</vt:lpstr>
      <vt:lpstr>Calibri Light</vt:lpstr>
      <vt:lpstr>Times New Roman</vt:lpstr>
      <vt:lpstr>Тема Office</vt:lpstr>
      <vt:lpstr>Тестирование программного обеспечения </vt:lpstr>
      <vt:lpstr>Цели</vt:lpstr>
      <vt:lpstr>Презентация PowerPoint</vt:lpstr>
      <vt:lpstr>Презентация PowerPoint</vt:lpstr>
      <vt:lpstr>Презентация PowerPoint</vt:lpstr>
      <vt:lpstr>Презентация PowerPoint</vt:lpstr>
      <vt:lpstr>1. Тестирование дефектов</vt:lpstr>
      <vt:lpstr>Презентация PowerPoint</vt:lpstr>
      <vt:lpstr>Презентация PowerPoint</vt:lpstr>
      <vt:lpstr>Презентация PowerPoint</vt:lpstr>
      <vt:lpstr>Презентация PowerPoint</vt:lpstr>
      <vt:lpstr>1.2. Области эквивалентности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1.3. Структурное тестирование</vt:lpstr>
      <vt:lpstr>Презентация PowerPoint</vt:lpstr>
      <vt:lpstr>Презентация PowerPoint</vt:lpstr>
      <vt:lpstr>Презентация PowerPoint</vt:lpstr>
      <vt:lpstr>Презентация PowerPoint</vt:lpstr>
      <vt:lpstr>Презентация PowerPoint</vt:lpstr>
      <vt:lpstr>1.4. Тестирование ветвей</vt:lpstr>
      <vt:lpstr>Презентация PowerPoint</vt:lpstr>
      <vt:lpstr>Презентация PowerPoint</vt:lpstr>
      <vt:lpstr>Презентация PowerPoint</vt:lpstr>
      <vt:lpstr>Презентация PowerPoint</vt:lpstr>
      <vt:lpstr>2. Тестирование сборки</vt:lpstr>
      <vt:lpstr>Презентация PowerPoint</vt:lpstr>
      <vt:lpstr>Презентация PowerPoint</vt:lpstr>
      <vt:lpstr>2.1. Нисходящее и восходящее тестирование</vt:lpstr>
      <vt:lpstr>Презентация PowerPoint</vt:lpstr>
      <vt:lpstr>Презентация PowerPoint</vt:lpstr>
      <vt:lpstr>Презентация PowerPoint</vt:lpstr>
      <vt:lpstr>Презентация PowerPoint</vt:lpstr>
      <vt:lpstr>2.2. Тестирование интерфейсов</vt:lpstr>
      <vt:lpstr>Презентация PowerPoint</vt:lpstr>
      <vt:lpstr>Презентация PowerPoint</vt:lpstr>
      <vt:lpstr>Презентация PowerPoint</vt:lpstr>
      <vt:lpstr>Презентация PowerPoint</vt:lpstr>
      <vt:lpstr>Презентация PowerPoint</vt:lpstr>
      <vt:lpstr>2.3. Тестирование с нагрузкой</vt:lpstr>
      <vt:lpstr>Презентация PowerPoint</vt:lpstr>
      <vt:lpstr>3. Тестирование объектно-ориентированных систем</vt:lpstr>
      <vt:lpstr>Презентация PowerPoint</vt:lpstr>
      <vt:lpstr>3.1. Тестирование классов объектов</vt:lpstr>
      <vt:lpstr>Презентация PowerPoint</vt:lpstr>
      <vt:lpstr>Презентация PowerPoint</vt:lpstr>
      <vt:lpstr>3.2. Интеграция объектов</vt:lpstr>
      <vt:lpstr>Презентация PowerPoint</vt:lpstr>
      <vt:lpstr>Презентация PowerPoint</vt:lpstr>
      <vt:lpstr>Презентация PowerPoint</vt:lpstr>
      <vt:lpstr>Презентация PowerPoint</vt:lpstr>
      <vt:lpstr>4. Инструментальные средства тестирования</vt:lpstr>
      <vt:lpstr>Презентация PowerPoint</vt:lpstr>
      <vt:lpstr>Презентация PowerPoint</vt:lpstr>
      <vt:lpstr>Презентация PowerPoint</vt:lpstr>
      <vt:lpstr>КЛЮЧЕВЫЕ ПОНЯТИЯ</vt:lpstr>
      <vt:lpstr>Упражнения</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Тестирование программного обеспечения </dc:title>
  <dc:creator>User</dc:creator>
  <cp:lastModifiedBy>User</cp:lastModifiedBy>
  <cp:revision>14</cp:revision>
  <dcterms:created xsi:type="dcterms:W3CDTF">2020-02-17T11:37:15Z</dcterms:created>
  <dcterms:modified xsi:type="dcterms:W3CDTF">2020-02-18T08:04:45Z</dcterms:modified>
</cp:coreProperties>
</file>