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81" r:id="rId19"/>
    <p:sldId id="277" r:id="rId20"/>
  </p:sldIdLst>
  <p:sldSz cx="10693400" cy="7562850"/>
  <p:notesSz cx="10693400" cy="7562850"/>
  <p:embeddedFontLst>
    <p:embeddedFont>
      <p:font typeface="Calibri" panose="020F0502020204030204"/>
      <p:regular r:id="rId24"/>
      <p:bold r:id="rId25"/>
      <p:italic r:id="rId26"/>
      <p:boldItalic r:id="rId27"/>
    </p:embeddedFont>
    <p:embeddedFont>
      <p:font typeface="Arial Black" panose="020B0A04020102020204"/>
      <p:bold r:id="rId28"/>
    </p:embeddedFont>
    <p:embeddedFont>
      <p:font typeface="Arial Black" panose="020B0A04020102020204" pitchFamily="34" charset="0"/>
      <p:bold r:id="rId29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1206" y="-2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FF0000"/>
                </a:solidFill>
                <a:latin typeface="Calibri" panose="020F0502020204030204"/>
                <a:cs typeface="Calibri" panose="020F0502020204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1">
                <a:solidFill>
                  <a:srgbClr val="C00000"/>
                </a:solidFill>
                <a:latin typeface="Cambria" panose="02040503050406030204"/>
                <a:cs typeface="Cambria" panose="0204050305040603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FF0000"/>
                </a:solidFill>
                <a:latin typeface="Calibri" panose="020F0502020204030204"/>
                <a:cs typeface="Calibri" panose="020F0502020204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00" b="1" i="0">
                <a:solidFill>
                  <a:srgbClr val="FF0000"/>
                </a:solidFill>
                <a:latin typeface="Calibri" panose="020F0502020204030204"/>
                <a:cs typeface="Calibri" panose="020F0502020204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85162" y="331673"/>
            <a:ext cx="6323075" cy="86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0" b="1" i="0">
                <a:solidFill>
                  <a:srgbClr val="FF0000"/>
                </a:solidFill>
                <a:latin typeface="Calibri" panose="020F0502020204030204"/>
                <a:cs typeface="Calibri" panose="020F050202020403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5435" y="1945005"/>
            <a:ext cx="10082529" cy="240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1">
                <a:solidFill>
                  <a:srgbClr val="C00000"/>
                </a:solidFill>
                <a:latin typeface="Cambria" panose="02040503050406030204"/>
                <a:cs typeface="Cambria" panose="0204050305040603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9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2.png"/><Relationship Id="rId2" Type="http://schemas.openxmlformats.org/officeDocument/2006/relationships/image" Target="../media/image9.jpeg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4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5162" y="1190625"/>
            <a:ext cx="6323075" cy="507809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7 </a:t>
            </a:r>
            <a:r>
              <a:rPr lang="uk-UA" dirty="0" smtClean="0"/>
              <a:t> </a:t>
            </a:r>
            <a:br>
              <a:rPr lang="uk-UA" dirty="0" smtClean="0"/>
            </a:br>
            <a:br>
              <a:rPr lang="uk-UA" dirty="0" smtClean="0"/>
            </a:br>
            <a:r>
              <a:rPr lang="uk-U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взаємодії педагогів закладу дошкільної освіти</a:t>
            </a:r>
            <a:endParaRPr lang="uk-UA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00175"/>
            <a:ext cx="10588625" cy="6158865"/>
            <a:chOff x="0" y="1400175"/>
            <a:chExt cx="10588625" cy="615886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1769876"/>
              <a:ext cx="10588098" cy="57891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325" y="1400175"/>
              <a:ext cx="10064115" cy="169545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2400" y="180975"/>
            <a:ext cx="10363200" cy="1023619"/>
          </a:xfrm>
          <a:prstGeom prst="rect">
            <a:avLst/>
          </a:prstGeom>
          <a:solidFill>
            <a:srgbClr val="FCEADA"/>
          </a:solidFill>
        </p:spPr>
        <p:txBody>
          <a:bodyPr vert="horz" wrap="square" lIns="0" tIns="279400" rIns="0" bIns="0" rtlCol="0">
            <a:spAutoFit/>
          </a:bodyPr>
          <a:lstStyle/>
          <a:p>
            <a:pPr marL="264795">
              <a:lnSpc>
                <a:spcPct val="100000"/>
              </a:lnSpc>
              <a:spcBef>
                <a:spcPts val="2200"/>
              </a:spcBef>
            </a:pPr>
            <a:r>
              <a:rPr sz="2950" b="0" i="1" spc="-114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ОСОБЛИВОСТІ</a:t>
            </a:r>
            <a:r>
              <a:rPr sz="2950" b="0" i="1" spc="-70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 </a:t>
            </a:r>
            <a:r>
              <a:rPr sz="2950" b="0" i="1" spc="-114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УПРАВЛІНСЬКОГО</a:t>
            </a:r>
            <a:r>
              <a:rPr sz="2950" b="0" i="1" spc="-65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 </a:t>
            </a:r>
            <a:r>
              <a:rPr sz="2950" b="0" i="1" spc="-120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СПІЛКУВАННЯ</a:t>
            </a:r>
            <a:endParaRPr sz="2950">
              <a:latin typeface="Arial Black" panose="020B0A04020102020204"/>
              <a:cs typeface="Arial Black" panose="020B0A0402010202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52800" y="3371850"/>
            <a:ext cx="4286250" cy="666750"/>
          </a:xfrm>
          <a:prstGeom prst="rect">
            <a:avLst/>
          </a:prstGeom>
          <a:solidFill>
            <a:srgbClr val="FCEADA"/>
          </a:solidFill>
        </p:spPr>
        <p:txBody>
          <a:bodyPr vert="horz" wrap="square" lIns="0" tIns="14732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160"/>
              </a:spcBef>
            </a:pPr>
            <a:r>
              <a:rPr sz="2950" i="1" spc="-105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Типи</a:t>
            </a:r>
            <a:r>
              <a:rPr sz="2950" i="1" spc="-100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 </a:t>
            </a:r>
            <a:r>
              <a:rPr sz="2950" i="1" spc="-95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взаємодії</a:t>
            </a:r>
            <a:endParaRPr sz="2950">
              <a:latin typeface="Arial Black" panose="020B0A04020102020204"/>
              <a:cs typeface="Arial Black" panose="020B0A04020102020204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4152608"/>
            <a:ext cx="9874885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050" y="520256"/>
            <a:ext cx="10648950" cy="6537325"/>
            <a:chOff x="19050" y="520256"/>
            <a:chExt cx="10648950" cy="653732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9050" y="520256"/>
              <a:ext cx="10648950" cy="65373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50" y="1343279"/>
              <a:ext cx="10263505" cy="39243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" y="567246"/>
            <a:ext cx="10648950" cy="6537325"/>
            <a:chOff x="9525" y="567246"/>
            <a:chExt cx="10648950" cy="653732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9525" y="567246"/>
              <a:ext cx="10648950" cy="65373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05125" y="656590"/>
              <a:ext cx="4286250" cy="752475"/>
            </a:xfrm>
            <a:custGeom>
              <a:avLst/>
              <a:gdLst/>
              <a:ahLst/>
              <a:cxnLst/>
              <a:rect l="l" t="t" r="r" b="b"/>
              <a:pathLst>
                <a:path w="4286250" h="752475">
                  <a:moveTo>
                    <a:pt x="4286250" y="0"/>
                  </a:moveTo>
                  <a:lnTo>
                    <a:pt x="0" y="0"/>
                  </a:lnTo>
                  <a:lnTo>
                    <a:pt x="0" y="752475"/>
                  </a:lnTo>
                  <a:lnTo>
                    <a:pt x="4286250" y="752475"/>
                  </a:lnTo>
                  <a:lnTo>
                    <a:pt x="4286250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12389" y="788560"/>
            <a:ext cx="3874135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950" b="0" i="1" spc="-105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Поширені</a:t>
            </a:r>
            <a:r>
              <a:rPr sz="2950" b="0" i="1" spc="-110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 помилки</a:t>
            </a:r>
            <a:endParaRPr sz="2950">
              <a:latin typeface="Arial Black" panose="020B0A04020102020204"/>
              <a:cs typeface="Arial Black" panose="020B0A04020102020204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20040" y="1834896"/>
            <a:ext cx="10022840" cy="5243830"/>
            <a:chOff x="320040" y="1834896"/>
            <a:chExt cx="10022840" cy="524383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8895" y="4215384"/>
              <a:ext cx="3585209" cy="286283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040" y="1834896"/>
              <a:ext cx="10022586" cy="223189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23850"/>
            <a:ext cx="10620375" cy="6666865"/>
            <a:chOff x="0" y="323850"/>
            <a:chExt cx="10620375" cy="666686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453048"/>
              <a:ext cx="10620375" cy="65373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57375" y="323850"/>
              <a:ext cx="7343775" cy="752475"/>
            </a:xfrm>
            <a:custGeom>
              <a:avLst/>
              <a:gdLst/>
              <a:ahLst/>
              <a:cxnLst/>
              <a:rect l="l" t="t" r="r" b="b"/>
              <a:pathLst>
                <a:path w="7343775" h="752475">
                  <a:moveTo>
                    <a:pt x="7343775" y="0"/>
                  </a:moveTo>
                  <a:lnTo>
                    <a:pt x="0" y="0"/>
                  </a:lnTo>
                  <a:lnTo>
                    <a:pt x="0" y="752475"/>
                  </a:lnTo>
                  <a:lnTo>
                    <a:pt x="7343775" y="752475"/>
                  </a:lnTo>
                  <a:lnTo>
                    <a:pt x="7343775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30679" y="455947"/>
            <a:ext cx="6798309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950" b="0" i="1" spc="-100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Особливості</a:t>
            </a:r>
            <a:r>
              <a:rPr sz="2950" b="0" i="1" spc="-95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 </a:t>
            </a:r>
            <a:r>
              <a:rPr sz="2950" b="0" i="1" spc="-110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формування</a:t>
            </a:r>
            <a:r>
              <a:rPr sz="2950" b="0" i="1" spc="-70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 </a:t>
            </a:r>
            <a:r>
              <a:rPr sz="2950" b="0" i="1" spc="-110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команд</a:t>
            </a:r>
            <a:endParaRPr sz="2950">
              <a:latin typeface="Arial Black" panose="020B0A04020102020204"/>
              <a:cs typeface="Arial Black" panose="020B0A04020102020204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7952" y="1082040"/>
            <a:ext cx="9946386" cy="6240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16408"/>
            <a:ext cx="10692765" cy="7343140"/>
            <a:chOff x="0" y="216408"/>
            <a:chExt cx="10692765" cy="734314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996505" y="5073388"/>
              <a:ext cx="6465433" cy="24856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09473"/>
              <a:ext cx="10648950" cy="67627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531315"/>
              <a:ext cx="10539983" cy="602772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9075" y="409473"/>
              <a:ext cx="7686675" cy="62858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94776" y="216408"/>
              <a:ext cx="1573529" cy="219532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020050" y="2505709"/>
              <a:ext cx="2416810" cy="3771900"/>
            </a:xfrm>
            <a:custGeom>
              <a:avLst/>
              <a:gdLst/>
              <a:ahLst/>
              <a:cxnLst/>
              <a:rect l="l" t="t" r="r" b="b"/>
              <a:pathLst>
                <a:path w="2416809" h="3771900">
                  <a:moveTo>
                    <a:pt x="2355850" y="60960"/>
                  </a:moveTo>
                  <a:lnTo>
                    <a:pt x="60960" y="60960"/>
                  </a:lnTo>
                  <a:lnTo>
                    <a:pt x="60960" y="76200"/>
                  </a:lnTo>
                  <a:lnTo>
                    <a:pt x="60960" y="3695700"/>
                  </a:lnTo>
                  <a:lnTo>
                    <a:pt x="60960" y="3710940"/>
                  </a:lnTo>
                  <a:lnTo>
                    <a:pt x="2355850" y="3710940"/>
                  </a:lnTo>
                  <a:lnTo>
                    <a:pt x="2355850" y="3695700"/>
                  </a:lnTo>
                  <a:lnTo>
                    <a:pt x="76200" y="3695700"/>
                  </a:lnTo>
                  <a:lnTo>
                    <a:pt x="76200" y="76200"/>
                  </a:lnTo>
                  <a:lnTo>
                    <a:pt x="2340610" y="76200"/>
                  </a:lnTo>
                  <a:lnTo>
                    <a:pt x="2340610" y="3695065"/>
                  </a:lnTo>
                  <a:lnTo>
                    <a:pt x="2355850" y="3695077"/>
                  </a:lnTo>
                  <a:lnTo>
                    <a:pt x="2355850" y="76200"/>
                  </a:lnTo>
                  <a:lnTo>
                    <a:pt x="2355850" y="75565"/>
                  </a:lnTo>
                  <a:lnTo>
                    <a:pt x="2355850" y="60960"/>
                  </a:lnTo>
                  <a:close/>
                </a:path>
                <a:path w="2416809" h="3771900">
                  <a:moveTo>
                    <a:pt x="241681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0" y="3726180"/>
                  </a:lnTo>
                  <a:lnTo>
                    <a:pt x="0" y="3771900"/>
                  </a:lnTo>
                  <a:lnTo>
                    <a:pt x="2416810" y="3771900"/>
                  </a:lnTo>
                  <a:lnTo>
                    <a:pt x="2416810" y="3726180"/>
                  </a:lnTo>
                  <a:lnTo>
                    <a:pt x="45720" y="3726180"/>
                  </a:lnTo>
                  <a:lnTo>
                    <a:pt x="45720" y="45720"/>
                  </a:lnTo>
                  <a:lnTo>
                    <a:pt x="2371090" y="45720"/>
                  </a:lnTo>
                  <a:lnTo>
                    <a:pt x="2371090" y="3725545"/>
                  </a:lnTo>
                  <a:lnTo>
                    <a:pt x="2416810" y="3725545"/>
                  </a:lnTo>
                  <a:lnTo>
                    <a:pt x="2416810" y="45720"/>
                  </a:lnTo>
                  <a:lnTo>
                    <a:pt x="2416810" y="45085"/>
                  </a:lnTo>
                  <a:lnTo>
                    <a:pt x="2416810" y="0"/>
                  </a:lnTo>
                  <a:close/>
                </a:path>
              </a:pathLst>
            </a:custGeom>
            <a:solidFill>
              <a:srgbClr val="8EB4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216773" y="2674061"/>
              <a:ext cx="2027555" cy="3418840"/>
            </a:xfrm>
            <a:custGeom>
              <a:avLst/>
              <a:gdLst/>
              <a:ahLst/>
              <a:cxnLst/>
              <a:rect l="l" t="t" r="r" b="b"/>
              <a:pathLst>
                <a:path w="2027554" h="3418840">
                  <a:moveTo>
                    <a:pt x="2027555" y="2250325"/>
                  </a:moveTo>
                  <a:lnTo>
                    <a:pt x="0" y="2250325"/>
                  </a:lnTo>
                  <a:lnTo>
                    <a:pt x="0" y="2543225"/>
                  </a:lnTo>
                  <a:lnTo>
                    <a:pt x="0" y="2832785"/>
                  </a:lnTo>
                  <a:lnTo>
                    <a:pt x="0" y="3125343"/>
                  </a:lnTo>
                  <a:lnTo>
                    <a:pt x="0" y="3418255"/>
                  </a:lnTo>
                  <a:lnTo>
                    <a:pt x="2027555" y="3418255"/>
                  </a:lnTo>
                  <a:lnTo>
                    <a:pt x="2027555" y="3125393"/>
                  </a:lnTo>
                  <a:lnTo>
                    <a:pt x="2027555" y="2832785"/>
                  </a:lnTo>
                  <a:lnTo>
                    <a:pt x="2027555" y="2543225"/>
                  </a:lnTo>
                  <a:lnTo>
                    <a:pt x="2027555" y="2250325"/>
                  </a:lnTo>
                  <a:close/>
                </a:path>
                <a:path w="2027554" h="3418840">
                  <a:moveTo>
                    <a:pt x="2027555" y="262445"/>
                  </a:moveTo>
                  <a:lnTo>
                    <a:pt x="0" y="262445"/>
                  </a:lnTo>
                  <a:lnTo>
                    <a:pt x="0" y="524560"/>
                  </a:lnTo>
                  <a:lnTo>
                    <a:pt x="0" y="789686"/>
                  </a:lnTo>
                  <a:lnTo>
                    <a:pt x="0" y="2250236"/>
                  </a:lnTo>
                  <a:lnTo>
                    <a:pt x="2027555" y="2250236"/>
                  </a:lnTo>
                  <a:lnTo>
                    <a:pt x="2027555" y="524560"/>
                  </a:lnTo>
                  <a:lnTo>
                    <a:pt x="2027555" y="262445"/>
                  </a:lnTo>
                  <a:close/>
                </a:path>
                <a:path w="2027554" h="3418840">
                  <a:moveTo>
                    <a:pt x="2027555" y="0"/>
                  </a:moveTo>
                  <a:lnTo>
                    <a:pt x="0" y="0"/>
                  </a:lnTo>
                  <a:lnTo>
                    <a:pt x="0" y="262432"/>
                  </a:lnTo>
                  <a:lnTo>
                    <a:pt x="2027555" y="262432"/>
                  </a:lnTo>
                  <a:lnTo>
                    <a:pt x="2027555" y="0"/>
                  </a:lnTo>
                  <a:close/>
                </a:path>
              </a:pathLst>
            </a:custGeom>
            <a:solidFill>
              <a:srgbClr val="F8F8F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8234553" y="2646426"/>
            <a:ext cx="1988820" cy="344868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55575" marR="142875" algn="ctr">
              <a:lnSpc>
                <a:spcPts val="2020"/>
              </a:lnSpc>
              <a:spcBef>
                <a:spcPts val="280"/>
              </a:spcBef>
            </a:pPr>
            <a:r>
              <a:rPr sz="1800" b="1" spc="-1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Раймон</a:t>
            </a:r>
            <a:r>
              <a:rPr sz="1800" b="1" spc="-7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Мередіт </a:t>
            </a:r>
            <a:r>
              <a:rPr sz="1800" b="1" spc="-434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Белбін</a:t>
            </a:r>
            <a:r>
              <a:rPr sz="1800" b="1" spc="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1800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–</a:t>
            </a: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</a:pPr>
            <a:endParaRPr sz="1750">
              <a:latin typeface="Times New Roman" panose="02020603050405020304"/>
              <a:cs typeface="Times New Roman" panose="02020603050405020304"/>
            </a:endParaRPr>
          </a:p>
          <a:p>
            <a:pPr marL="243840" marR="238125" indent="5080" algn="ctr">
              <a:lnSpc>
                <a:spcPct val="96000"/>
              </a:lnSpc>
            </a:pPr>
            <a:r>
              <a:rPr sz="2000" spc="-5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англійський </a:t>
            </a:r>
            <a:r>
              <a:rPr sz="2000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spc="-5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дослідник і </a:t>
            </a:r>
            <a:r>
              <a:rPr sz="2000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spc="-10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консультант</a:t>
            </a:r>
            <a:r>
              <a:rPr sz="2000" spc="-55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spc="-5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з </a:t>
            </a:r>
            <a:r>
              <a:rPr sz="2000" spc="-484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spc="-10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питань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algn="ctr">
              <a:lnSpc>
                <a:spcPts val="2255"/>
              </a:lnSpc>
            </a:pPr>
            <a:r>
              <a:rPr sz="2000" spc="-10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управління,</a:t>
            </a:r>
            <a:endParaRPr sz="2000">
              <a:latin typeface="Times New Roman" panose="02020603050405020304"/>
              <a:cs typeface="Times New Roman" panose="02020603050405020304"/>
            </a:endParaRPr>
          </a:p>
          <a:p>
            <a:pPr marL="12065" marR="5080" algn="ctr">
              <a:lnSpc>
                <a:spcPct val="96000"/>
              </a:lnSpc>
              <a:spcBef>
                <a:spcPts val="55"/>
              </a:spcBef>
            </a:pPr>
            <a:r>
              <a:rPr sz="2000" spc="-10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найбільш </a:t>
            </a:r>
            <a:r>
              <a:rPr sz="2000" spc="-5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відомий </a:t>
            </a:r>
            <a:r>
              <a:rPr sz="2000" spc="-484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spc="-5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своєю роботою в </a:t>
            </a:r>
            <a:r>
              <a:rPr sz="2000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spc="-5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управлінських </a:t>
            </a:r>
            <a:r>
              <a:rPr sz="2000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000" spc="-5" dirty="0">
                <a:solidFill>
                  <a:srgbClr val="1F2023"/>
                </a:solidFill>
                <a:latin typeface="Times New Roman" panose="02020603050405020304"/>
                <a:cs typeface="Times New Roman" panose="02020603050405020304"/>
              </a:rPr>
              <a:t>командах</a:t>
            </a:r>
            <a:endParaRPr sz="2000"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" y="0"/>
            <a:ext cx="10648950" cy="7494270"/>
            <a:chOff x="9525" y="0"/>
            <a:chExt cx="10648950" cy="749427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9525" y="149518"/>
              <a:ext cx="10648950" cy="65373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1764" y="0"/>
              <a:ext cx="7839075" cy="38004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79701" y="3809998"/>
              <a:ext cx="6332855" cy="368427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354859" y="7420101"/>
            <a:ext cx="502361" cy="13893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1925" y="301918"/>
            <a:ext cx="10530458" cy="6537325"/>
            <a:chOff x="161925" y="301918"/>
            <a:chExt cx="10530458" cy="65373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925" y="301918"/>
              <a:ext cx="10530458" cy="65373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1900" y="657225"/>
              <a:ext cx="8867394" cy="551764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30071" y="130809"/>
            <a:ext cx="5650230" cy="741680"/>
            <a:chOff x="1830070" y="130809"/>
            <a:chExt cx="7420609" cy="741680"/>
          </a:xfrm>
        </p:grpSpPr>
        <p:sp>
          <p:nvSpPr>
            <p:cNvPr id="4" name="object 4"/>
            <p:cNvSpPr/>
            <p:nvPr/>
          </p:nvSpPr>
          <p:spPr>
            <a:xfrm>
              <a:off x="1868170" y="168910"/>
              <a:ext cx="7344409" cy="665480"/>
            </a:xfrm>
            <a:custGeom>
              <a:avLst/>
              <a:gdLst/>
              <a:ahLst/>
              <a:cxnLst/>
              <a:rect l="l" t="t" r="r" b="b"/>
              <a:pathLst>
                <a:path w="7344409" h="665480">
                  <a:moveTo>
                    <a:pt x="7344409" y="0"/>
                  </a:moveTo>
                  <a:lnTo>
                    <a:pt x="0" y="0"/>
                  </a:lnTo>
                  <a:lnTo>
                    <a:pt x="0" y="665479"/>
                  </a:lnTo>
                  <a:lnTo>
                    <a:pt x="7344409" y="665479"/>
                  </a:lnTo>
                  <a:lnTo>
                    <a:pt x="7344409" y="0"/>
                  </a:lnTo>
                  <a:close/>
                </a:path>
              </a:pathLst>
            </a:custGeom>
            <a:solidFill>
              <a:srgbClr val="EBF0D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830070" y="130809"/>
              <a:ext cx="7420609" cy="741680"/>
            </a:xfrm>
            <a:custGeom>
              <a:avLst/>
              <a:gdLst/>
              <a:ahLst/>
              <a:cxnLst/>
              <a:rect l="l" t="t" r="r" b="b"/>
              <a:pathLst>
                <a:path w="7420609" h="741680">
                  <a:moveTo>
                    <a:pt x="7359650" y="60960"/>
                  </a:moveTo>
                  <a:lnTo>
                    <a:pt x="7344410" y="60960"/>
                  </a:lnTo>
                  <a:lnTo>
                    <a:pt x="7344410" y="76200"/>
                  </a:lnTo>
                  <a:lnTo>
                    <a:pt x="7344410" y="665480"/>
                  </a:lnTo>
                  <a:lnTo>
                    <a:pt x="76200" y="665480"/>
                  </a:lnTo>
                  <a:lnTo>
                    <a:pt x="76200" y="76200"/>
                  </a:lnTo>
                  <a:lnTo>
                    <a:pt x="7344410" y="76200"/>
                  </a:lnTo>
                  <a:lnTo>
                    <a:pt x="7344410" y="60960"/>
                  </a:lnTo>
                  <a:lnTo>
                    <a:pt x="60960" y="60960"/>
                  </a:lnTo>
                  <a:lnTo>
                    <a:pt x="60960" y="76200"/>
                  </a:lnTo>
                  <a:lnTo>
                    <a:pt x="60960" y="665480"/>
                  </a:lnTo>
                  <a:lnTo>
                    <a:pt x="60960" y="680720"/>
                  </a:lnTo>
                  <a:lnTo>
                    <a:pt x="7359650" y="680720"/>
                  </a:lnTo>
                  <a:lnTo>
                    <a:pt x="7359650" y="665480"/>
                  </a:lnTo>
                  <a:lnTo>
                    <a:pt x="7359650" y="76200"/>
                  </a:lnTo>
                  <a:lnTo>
                    <a:pt x="7359650" y="60960"/>
                  </a:lnTo>
                  <a:close/>
                </a:path>
                <a:path w="7420609" h="741680">
                  <a:moveTo>
                    <a:pt x="7420610" y="0"/>
                  </a:moveTo>
                  <a:lnTo>
                    <a:pt x="7374890" y="0"/>
                  </a:lnTo>
                  <a:lnTo>
                    <a:pt x="7374890" y="45720"/>
                  </a:lnTo>
                  <a:lnTo>
                    <a:pt x="7374890" y="695960"/>
                  </a:lnTo>
                  <a:lnTo>
                    <a:pt x="45720" y="695960"/>
                  </a:lnTo>
                  <a:lnTo>
                    <a:pt x="45720" y="45720"/>
                  </a:lnTo>
                  <a:lnTo>
                    <a:pt x="7374890" y="45720"/>
                  </a:lnTo>
                  <a:lnTo>
                    <a:pt x="7374890" y="0"/>
                  </a:lnTo>
                  <a:lnTo>
                    <a:pt x="0" y="0"/>
                  </a:lnTo>
                  <a:lnTo>
                    <a:pt x="0" y="45720"/>
                  </a:lnTo>
                  <a:lnTo>
                    <a:pt x="0" y="695960"/>
                  </a:lnTo>
                  <a:lnTo>
                    <a:pt x="0" y="741680"/>
                  </a:lnTo>
                  <a:lnTo>
                    <a:pt x="7420610" y="741680"/>
                  </a:lnTo>
                  <a:lnTo>
                    <a:pt x="7420610" y="695960"/>
                  </a:lnTo>
                  <a:lnTo>
                    <a:pt x="7420610" y="45720"/>
                  </a:lnTo>
                  <a:lnTo>
                    <a:pt x="742061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24507" y="298653"/>
            <a:ext cx="5303393" cy="4057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480" rIns="0" bIns="0" rtlCol="0">
            <a:spAutoFit/>
          </a:bodyPr>
          <a:lstStyle/>
          <a:p>
            <a:pPr marL="377825">
              <a:lnSpc>
                <a:spcPct val="100000"/>
              </a:lnSpc>
              <a:spcBef>
                <a:spcPts val="240"/>
              </a:spcBef>
            </a:pPr>
            <a:r>
              <a:rPr sz="2400" spc="-10" dirty="0"/>
              <a:t>ОПОРА</a:t>
            </a:r>
            <a:r>
              <a:rPr sz="2400" spc="-20" dirty="0"/>
              <a:t> </a:t>
            </a:r>
            <a:r>
              <a:rPr sz="2400" spc="-10" dirty="0"/>
              <a:t>НА</a:t>
            </a:r>
            <a:r>
              <a:rPr sz="2400" spc="15" dirty="0"/>
              <a:t> </a:t>
            </a:r>
            <a:r>
              <a:rPr sz="2400" spc="-5" dirty="0" smtClean="0"/>
              <a:t>ПОЗИТИВНЕ М</a:t>
            </a:r>
            <a:r>
              <a:rPr lang="uk-UA" sz="2400" spc="-5" dirty="0" smtClean="0"/>
              <a:t>ИСЛЕННЯ</a:t>
            </a:r>
            <a:endParaRPr sz="2400" spc="-5" dirty="0"/>
          </a:p>
        </p:txBody>
      </p:sp>
      <p:sp>
        <p:nvSpPr>
          <p:cNvPr id="7" name="object 7"/>
          <p:cNvSpPr/>
          <p:nvPr/>
        </p:nvSpPr>
        <p:spPr>
          <a:xfrm>
            <a:off x="1003300" y="1142492"/>
            <a:ext cx="4929505" cy="626110"/>
          </a:xfrm>
          <a:custGeom>
            <a:avLst/>
            <a:gdLst/>
            <a:ahLst/>
            <a:cxnLst/>
            <a:rect l="l" t="t" r="r" b="b"/>
            <a:pathLst>
              <a:path w="4929505" h="626110">
                <a:moveTo>
                  <a:pt x="4929505" y="0"/>
                </a:moveTo>
                <a:lnTo>
                  <a:pt x="0" y="0"/>
                </a:lnTo>
                <a:lnTo>
                  <a:pt x="0" y="626110"/>
                </a:lnTo>
                <a:lnTo>
                  <a:pt x="4929505" y="626110"/>
                </a:lnTo>
                <a:lnTo>
                  <a:pt x="4929505" y="0"/>
                </a:lnTo>
                <a:close/>
              </a:path>
            </a:pathLst>
          </a:custGeom>
          <a:solidFill>
            <a:srgbClr val="DCE6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549082" y="1298067"/>
            <a:ext cx="383794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uk-UA" sz="1900" i="1" spc="-75" dirty="0" smtClean="0">
                <a:solidFill>
                  <a:srgbClr val="49442A"/>
                </a:solidFill>
                <a:latin typeface="Arial Black" panose="020B0A04020102020204"/>
                <a:cs typeface="Arial Black" panose="020B0A04020102020204"/>
              </a:rPr>
              <a:t>Вправа</a:t>
            </a:r>
            <a:r>
              <a:rPr sz="1900" i="1" spc="-60" dirty="0" smtClean="0">
                <a:solidFill>
                  <a:srgbClr val="49442A"/>
                </a:solidFill>
                <a:latin typeface="Arial Black" panose="020B0A04020102020204"/>
                <a:cs typeface="Arial Black" panose="020B0A04020102020204"/>
              </a:rPr>
              <a:t> </a:t>
            </a:r>
            <a:r>
              <a:rPr sz="1900" i="1" spc="-80" dirty="0">
                <a:solidFill>
                  <a:srgbClr val="49442A"/>
                </a:solidFill>
                <a:latin typeface="Arial Black" panose="020B0A04020102020204"/>
                <a:cs typeface="Arial Black" panose="020B0A04020102020204"/>
              </a:rPr>
              <a:t>«Не</a:t>
            </a:r>
            <a:r>
              <a:rPr sz="1900" i="1" spc="-55" dirty="0">
                <a:solidFill>
                  <a:srgbClr val="49442A"/>
                </a:solidFill>
                <a:latin typeface="Arial Black" panose="020B0A04020102020204"/>
                <a:cs typeface="Arial Black" panose="020B0A04020102020204"/>
              </a:rPr>
              <a:t> </a:t>
            </a:r>
            <a:r>
              <a:rPr sz="1900" i="1" spc="-70" dirty="0" err="1">
                <a:solidFill>
                  <a:srgbClr val="49442A"/>
                </a:solidFill>
                <a:latin typeface="Arial Black" panose="020B0A04020102020204"/>
                <a:cs typeface="Arial Black" panose="020B0A04020102020204"/>
              </a:rPr>
              <a:t>дай</a:t>
            </a:r>
            <a:r>
              <a:rPr sz="1900" i="1" spc="-55" dirty="0">
                <a:solidFill>
                  <a:srgbClr val="49442A"/>
                </a:solidFill>
                <a:latin typeface="Arial Black" panose="020B0A04020102020204"/>
                <a:cs typeface="Arial Black" panose="020B0A04020102020204"/>
              </a:rPr>
              <a:t> </a:t>
            </a:r>
            <a:r>
              <a:rPr lang="uk-UA" sz="1900" i="1" spc="-55" dirty="0" smtClean="0">
                <a:solidFill>
                  <a:srgbClr val="49442A"/>
                </a:solidFill>
                <a:latin typeface="Arial Black" panose="020B0A04020102020204"/>
                <a:cs typeface="Arial Black" panose="020B0A04020102020204"/>
              </a:rPr>
              <a:t>впасти</a:t>
            </a:r>
            <a:r>
              <a:rPr sz="1900" i="1" spc="-60" dirty="0" smtClean="0">
                <a:solidFill>
                  <a:srgbClr val="49442A"/>
                </a:solidFill>
                <a:latin typeface="Arial Black" panose="020B0A04020102020204"/>
                <a:cs typeface="Arial Black" panose="020B0A04020102020204"/>
              </a:rPr>
              <a:t>»</a:t>
            </a:r>
            <a:endParaRPr sz="1900" dirty="0">
              <a:latin typeface="Arial Black" panose="020B0A04020102020204"/>
              <a:cs typeface="Arial Black" panose="020B0A04020102020204"/>
            </a:endParaRPr>
          </a:p>
        </p:txBody>
      </p:sp>
      <p:pic>
        <p:nvPicPr>
          <p:cNvPr id="10" name="object 10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39064" y="1768602"/>
            <a:ext cx="4084954" cy="31172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89700" y="1090744"/>
            <a:ext cx="39462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ІНСТРУКЦІЯ:</a:t>
            </a:r>
            <a:endParaRPr lang="uk-UA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uk-UA" dirty="0" smtClean="0">
              <a:latin typeface="Arial Black" panose="020B0A04020102020204" pitchFamily="34" charset="0"/>
            </a:endParaRPr>
          </a:p>
          <a:p>
            <a:r>
              <a:rPr lang="uk-UA" dirty="0" smtClean="0">
                <a:latin typeface="Arial Black" panose="020B0A04020102020204" pitchFamily="34" charset="0"/>
              </a:rPr>
              <a:t>На цьому малюнку зображено обрив і людину, чи то таку, що стрибає, чи то падає з нього.</a:t>
            </a:r>
            <a:endParaRPr lang="uk-UA" dirty="0" smtClean="0">
              <a:latin typeface="Arial Black" panose="020B0A04020102020204" pitchFamily="34" charset="0"/>
            </a:endParaRPr>
          </a:p>
          <a:p>
            <a:endParaRPr lang="uk-UA" dirty="0" smtClean="0">
              <a:latin typeface="Arial Black" panose="020B0A04020102020204" pitchFamily="34" charset="0"/>
            </a:endParaRPr>
          </a:p>
          <a:p>
            <a:r>
              <a:rPr lang="uk-UA" dirty="0" smtClean="0">
                <a:latin typeface="Arial Black" panose="020B0A04020102020204" pitchFamily="34" charset="0"/>
              </a:rPr>
              <a:t>Вам потрібно врятувати цю людину від травми або загибелі й не дати їй впасти.</a:t>
            </a:r>
            <a:endParaRPr lang="uk-UA" dirty="0" smtClean="0">
              <a:latin typeface="Arial Black" panose="020B0A04020102020204" pitchFamily="34" charset="0"/>
            </a:endParaRPr>
          </a:p>
          <a:p>
            <a:endParaRPr lang="uk-UA" dirty="0" smtClean="0">
              <a:latin typeface="Arial Black" panose="020B0A04020102020204" pitchFamily="34" charset="0"/>
            </a:endParaRPr>
          </a:p>
          <a:p>
            <a:r>
              <a:rPr lang="uk-UA" dirty="0" smtClean="0">
                <a:latin typeface="Arial Black" panose="020B0A04020102020204" pitchFamily="34" charset="0"/>
              </a:rPr>
              <a:t>Як Ви це зробите, вирішувати Вам.</a:t>
            </a:r>
            <a:endParaRPr lang="uk-UA" dirty="0" smtClean="0">
              <a:latin typeface="Arial Black" panose="020B0A04020102020204" pitchFamily="34" charset="0"/>
            </a:endParaRPr>
          </a:p>
          <a:p>
            <a:r>
              <a:rPr lang="uk-UA" dirty="0" smtClean="0">
                <a:latin typeface="Arial Black" panose="020B0A04020102020204" pitchFamily="34" charset="0"/>
              </a:rPr>
              <a:t>Доповніть малюнок необхідними деталями</a:t>
            </a:r>
            <a:endParaRPr lang="uk-UA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725"/>
            <a:ext cx="10687685" cy="6972934"/>
            <a:chOff x="0" y="85725"/>
            <a:chExt cx="10687685" cy="6972934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520891"/>
              <a:ext cx="10648950" cy="65373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5725"/>
              <a:ext cx="10687685" cy="819150"/>
            </a:xfrm>
            <a:custGeom>
              <a:avLst/>
              <a:gdLst/>
              <a:ahLst/>
              <a:cxnLst/>
              <a:rect l="l" t="t" r="r" b="b"/>
              <a:pathLst>
                <a:path w="10687685" h="819150">
                  <a:moveTo>
                    <a:pt x="10687685" y="0"/>
                  </a:moveTo>
                  <a:lnTo>
                    <a:pt x="0" y="0"/>
                  </a:lnTo>
                  <a:lnTo>
                    <a:pt x="0" y="819150"/>
                  </a:lnTo>
                  <a:lnTo>
                    <a:pt x="10687685" y="819150"/>
                  </a:lnTo>
                  <a:lnTo>
                    <a:pt x="10687685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76" y="2243328"/>
              <a:ext cx="4173474" cy="249097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352925" y="1019809"/>
              <a:ext cx="6191250" cy="5143500"/>
            </a:xfrm>
            <a:custGeom>
              <a:avLst/>
              <a:gdLst/>
              <a:ahLst/>
              <a:cxnLst/>
              <a:rect l="l" t="t" r="r" b="b"/>
              <a:pathLst>
                <a:path w="6191250" h="5143500">
                  <a:moveTo>
                    <a:pt x="6130290" y="60960"/>
                  </a:moveTo>
                  <a:lnTo>
                    <a:pt x="60960" y="60960"/>
                  </a:lnTo>
                  <a:lnTo>
                    <a:pt x="60960" y="76200"/>
                  </a:lnTo>
                  <a:lnTo>
                    <a:pt x="60960" y="5067300"/>
                  </a:lnTo>
                  <a:lnTo>
                    <a:pt x="60960" y="5082540"/>
                  </a:lnTo>
                  <a:lnTo>
                    <a:pt x="6130290" y="5082540"/>
                  </a:lnTo>
                  <a:lnTo>
                    <a:pt x="6130290" y="5067300"/>
                  </a:lnTo>
                  <a:lnTo>
                    <a:pt x="76200" y="5067300"/>
                  </a:lnTo>
                  <a:lnTo>
                    <a:pt x="76200" y="76200"/>
                  </a:lnTo>
                  <a:lnTo>
                    <a:pt x="6115050" y="76200"/>
                  </a:lnTo>
                  <a:lnTo>
                    <a:pt x="6115050" y="5066665"/>
                  </a:lnTo>
                  <a:lnTo>
                    <a:pt x="6130290" y="5066677"/>
                  </a:lnTo>
                  <a:lnTo>
                    <a:pt x="6130290" y="76200"/>
                  </a:lnTo>
                  <a:lnTo>
                    <a:pt x="6130290" y="75565"/>
                  </a:lnTo>
                  <a:lnTo>
                    <a:pt x="6130290" y="60960"/>
                  </a:lnTo>
                  <a:close/>
                </a:path>
                <a:path w="6191250" h="5143500">
                  <a:moveTo>
                    <a:pt x="619125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0" y="5097780"/>
                  </a:lnTo>
                  <a:lnTo>
                    <a:pt x="0" y="5143500"/>
                  </a:lnTo>
                  <a:lnTo>
                    <a:pt x="6191250" y="5143500"/>
                  </a:lnTo>
                  <a:lnTo>
                    <a:pt x="6191250" y="5097780"/>
                  </a:lnTo>
                  <a:lnTo>
                    <a:pt x="45720" y="5097780"/>
                  </a:lnTo>
                  <a:lnTo>
                    <a:pt x="45720" y="45720"/>
                  </a:lnTo>
                  <a:lnTo>
                    <a:pt x="6145530" y="45720"/>
                  </a:lnTo>
                  <a:lnTo>
                    <a:pt x="6145530" y="5097145"/>
                  </a:lnTo>
                  <a:lnTo>
                    <a:pt x="6191250" y="5097145"/>
                  </a:lnTo>
                  <a:lnTo>
                    <a:pt x="6191250" y="45720"/>
                  </a:lnTo>
                  <a:lnTo>
                    <a:pt x="6191250" y="45085"/>
                  </a:lnTo>
                  <a:lnTo>
                    <a:pt x="6191250" y="0"/>
                  </a:lnTo>
                  <a:close/>
                </a:path>
              </a:pathLst>
            </a:custGeom>
            <a:solidFill>
              <a:srgbClr val="8EB4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777740" y="1186319"/>
              <a:ext cx="5573395" cy="4704715"/>
            </a:xfrm>
            <a:custGeom>
              <a:avLst/>
              <a:gdLst/>
              <a:ahLst/>
              <a:cxnLst/>
              <a:rect l="l" t="t" r="r" b="b"/>
              <a:pathLst>
                <a:path w="5573395" h="4704715">
                  <a:moveTo>
                    <a:pt x="5573268" y="3765486"/>
                  </a:moveTo>
                  <a:lnTo>
                    <a:pt x="0" y="3765486"/>
                  </a:lnTo>
                  <a:lnTo>
                    <a:pt x="0" y="4235183"/>
                  </a:lnTo>
                  <a:lnTo>
                    <a:pt x="0" y="4704575"/>
                  </a:lnTo>
                  <a:lnTo>
                    <a:pt x="5573268" y="4704575"/>
                  </a:lnTo>
                  <a:lnTo>
                    <a:pt x="5573268" y="4235183"/>
                  </a:lnTo>
                  <a:lnTo>
                    <a:pt x="5573268" y="3765486"/>
                  </a:lnTo>
                  <a:close/>
                </a:path>
                <a:path w="5573395" h="4704715">
                  <a:moveTo>
                    <a:pt x="5573268" y="1881251"/>
                  </a:moveTo>
                  <a:lnTo>
                    <a:pt x="0" y="1881251"/>
                  </a:lnTo>
                  <a:lnTo>
                    <a:pt x="0" y="2353627"/>
                  </a:lnTo>
                  <a:lnTo>
                    <a:pt x="0" y="2823273"/>
                  </a:lnTo>
                  <a:lnTo>
                    <a:pt x="0" y="3292970"/>
                  </a:lnTo>
                  <a:lnTo>
                    <a:pt x="0" y="3765410"/>
                  </a:lnTo>
                  <a:lnTo>
                    <a:pt x="5573268" y="3765410"/>
                  </a:lnTo>
                  <a:lnTo>
                    <a:pt x="5573268" y="2353627"/>
                  </a:lnTo>
                  <a:lnTo>
                    <a:pt x="5573268" y="1881251"/>
                  </a:lnTo>
                  <a:close/>
                </a:path>
                <a:path w="5573395" h="4704715">
                  <a:moveTo>
                    <a:pt x="5573268" y="1411541"/>
                  </a:moveTo>
                  <a:lnTo>
                    <a:pt x="0" y="1411541"/>
                  </a:lnTo>
                  <a:lnTo>
                    <a:pt x="0" y="1881238"/>
                  </a:lnTo>
                  <a:lnTo>
                    <a:pt x="5573268" y="1881238"/>
                  </a:lnTo>
                  <a:lnTo>
                    <a:pt x="5573268" y="1411541"/>
                  </a:lnTo>
                  <a:close/>
                </a:path>
                <a:path w="5573395" h="4704715">
                  <a:moveTo>
                    <a:pt x="5573268" y="942086"/>
                  </a:moveTo>
                  <a:lnTo>
                    <a:pt x="0" y="942086"/>
                  </a:lnTo>
                  <a:lnTo>
                    <a:pt x="0" y="1411465"/>
                  </a:lnTo>
                  <a:lnTo>
                    <a:pt x="5573268" y="1411465"/>
                  </a:lnTo>
                  <a:lnTo>
                    <a:pt x="5573268" y="942086"/>
                  </a:lnTo>
                  <a:close/>
                </a:path>
                <a:path w="5573395" h="4704715">
                  <a:moveTo>
                    <a:pt x="5573268" y="0"/>
                  </a:moveTo>
                  <a:lnTo>
                    <a:pt x="0" y="0"/>
                  </a:lnTo>
                  <a:lnTo>
                    <a:pt x="0" y="472376"/>
                  </a:lnTo>
                  <a:lnTo>
                    <a:pt x="0" y="942073"/>
                  </a:lnTo>
                  <a:lnTo>
                    <a:pt x="5573268" y="942073"/>
                  </a:lnTo>
                  <a:lnTo>
                    <a:pt x="5573268" y="472427"/>
                  </a:lnTo>
                  <a:lnTo>
                    <a:pt x="5573268" y="0"/>
                  </a:lnTo>
                  <a:close/>
                </a:path>
              </a:pathLst>
            </a:custGeom>
            <a:solidFill>
              <a:srgbClr val="F8F8F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538986" y="265407"/>
            <a:ext cx="8468360" cy="55695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00" i="1" u="heavy" spc="-75" dirty="0">
                <a:solidFill>
                  <a:srgbClr val="0E233D"/>
                </a:solidFill>
                <a:uFill>
                  <a:solidFill>
                    <a:srgbClr val="0E233D"/>
                  </a:solidFill>
                </a:uFill>
                <a:latin typeface="Arial Black" panose="020B0A04020102020204"/>
                <a:cs typeface="Arial Black" panose="020B0A04020102020204"/>
              </a:rPr>
              <a:t>8</a:t>
            </a:r>
            <a:r>
              <a:rPr sz="2700" i="1" u="heavy" spc="-45" dirty="0">
                <a:solidFill>
                  <a:srgbClr val="0E233D"/>
                </a:solidFill>
                <a:uFill>
                  <a:solidFill>
                    <a:srgbClr val="0E233D"/>
                  </a:solidFill>
                </a:uFill>
                <a:latin typeface="Arial Black" panose="020B0A04020102020204"/>
                <a:cs typeface="Arial Black" panose="020B0A04020102020204"/>
              </a:rPr>
              <a:t> </a:t>
            </a:r>
            <a:r>
              <a:rPr sz="2700" i="1" u="heavy" spc="-65" dirty="0">
                <a:solidFill>
                  <a:srgbClr val="0E233D"/>
                </a:solidFill>
                <a:uFill>
                  <a:solidFill>
                    <a:srgbClr val="0E233D"/>
                  </a:solidFill>
                </a:uFill>
                <a:latin typeface="Arial Black" panose="020B0A04020102020204"/>
                <a:cs typeface="Arial Black" panose="020B0A04020102020204"/>
              </a:rPr>
              <a:t>ідей</a:t>
            </a:r>
            <a:r>
              <a:rPr sz="2700" i="1" u="heavy" spc="-50" dirty="0">
                <a:solidFill>
                  <a:srgbClr val="0E233D"/>
                </a:solidFill>
                <a:uFill>
                  <a:solidFill>
                    <a:srgbClr val="0E233D"/>
                  </a:solidFill>
                </a:uFill>
                <a:latin typeface="Arial Black" panose="020B0A04020102020204"/>
                <a:cs typeface="Arial Black" panose="020B0A04020102020204"/>
              </a:rPr>
              <a:t> </a:t>
            </a:r>
            <a:r>
              <a:rPr sz="2700" i="1" u="heavy" spc="-70" dirty="0">
                <a:solidFill>
                  <a:srgbClr val="0E233D"/>
                </a:solidFill>
                <a:uFill>
                  <a:solidFill>
                    <a:srgbClr val="0E233D"/>
                  </a:solidFill>
                </a:uFill>
                <a:latin typeface="Arial Black" panose="020B0A04020102020204"/>
                <a:cs typeface="Arial Black" panose="020B0A04020102020204"/>
              </a:rPr>
              <a:t>для</a:t>
            </a:r>
            <a:r>
              <a:rPr sz="2700" i="1" u="heavy" spc="-55" dirty="0">
                <a:solidFill>
                  <a:srgbClr val="0E233D"/>
                </a:solidFill>
                <a:uFill>
                  <a:solidFill>
                    <a:srgbClr val="0E233D"/>
                  </a:solidFill>
                </a:uFill>
                <a:latin typeface="Arial Black" panose="020B0A04020102020204"/>
                <a:cs typeface="Arial Black" panose="020B0A04020102020204"/>
              </a:rPr>
              <a:t> </a:t>
            </a:r>
            <a:r>
              <a:rPr sz="2700" i="1" u="heavy" spc="-65" dirty="0">
                <a:solidFill>
                  <a:srgbClr val="0E233D"/>
                </a:solidFill>
                <a:uFill>
                  <a:solidFill>
                    <a:srgbClr val="0E233D"/>
                  </a:solidFill>
                </a:uFill>
                <a:latin typeface="Arial Black" panose="020B0A04020102020204"/>
                <a:cs typeface="Arial Black" panose="020B0A04020102020204"/>
              </a:rPr>
              <a:t>розвитку</a:t>
            </a:r>
            <a:r>
              <a:rPr sz="2700" i="1" u="heavy" spc="-50" dirty="0">
                <a:solidFill>
                  <a:srgbClr val="0E233D"/>
                </a:solidFill>
                <a:uFill>
                  <a:solidFill>
                    <a:srgbClr val="0E233D"/>
                  </a:solidFill>
                </a:uFill>
                <a:latin typeface="Arial Black" panose="020B0A04020102020204"/>
                <a:cs typeface="Arial Black" panose="020B0A04020102020204"/>
              </a:rPr>
              <a:t> </a:t>
            </a:r>
            <a:r>
              <a:rPr sz="2700" i="1" u="heavy" spc="-65" dirty="0">
                <a:solidFill>
                  <a:srgbClr val="0E233D"/>
                </a:solidFill>
                <a:uFill>
                  <a:solidFill>
                    <a:srgbClr val="0E233D"/>
                  </a:solidFill>
                </a:uFill>
                <a:latin typeface="Arial Black" panose="020B0A04020102020204"/>
                <a:cs typeface="Arial Black" panose="020B0A04020102020204"/>
              </a:rPr>
              <a:t>та</a:t>
            </a:r>
            <a:r>
              <a:rPr sz="2700" i="1" u="heavy" spc="-45" dirty="0">
                <a:solidFill>
                  <a:srgbClr val="0E233D"/>
                </a:solidFill>
                <a:uFill>
                  <a:solidFill>
                    <a:srgbClr val="0E233D"/>
                  </a:solidFill>
                </a:uFill>
                <a:latin typeface="Arial Black" panose="020B0A04020102020204"/>
                <a:cs typeface="Arial Black" panose="020B0A04020102020204"/>
              </a:rPr>
              <a:t> </a:t>
            </a:r>
            <a:r>
              <a:rPr sz="2700" i="1" u="heavy" spc="-65" dirty="0">
                <a:solidFill>
                  <a:srgbClr val="0E233D"/>
                </a:solidFill>
                <a:uFill>
                  <a:solidFill>
                    <a:srgbClr val="0E233D"/>
                  </a:solidFill>
                </a:uFill>
                <a:latin typeface="Arial Black" panose="020B0A04020102020204"/>
                <a:cs typeface="Arial Black" panose="020B0A04020102020204"/>
              </a:rPr>
              <a:t>ресурсного</a:t>
            </a:r>
            <a:r>
              <a:rPr sz="2700" i="1" u="heavy" spc="-50" dirty="0">
                <a:solidFill>
                  <a:srgbClr val="0E233D"/>
                </a:solidFill>
                <a:uFill>
                  <a:solidFill>
                    <a:srgbClr val="0E233D"/>
                  </a:solidFill>
                </a:uFill>
                <a:latin typeface="Arial Black" panose="020B0A04020102020204"/>
                <a:cs typeface="Arial Black" panose="020B0A04020102020204"/>
              </a:rPr>
              <a:t> </a:t>
            </a:r>
            <a:r>
              <a:rPr sz="2700" i="1" u="heavy" spc="-70" dirty="0">
                <a:solidFill>
                  <a:srgbClr val="0E233D"/>
                </a:solidFill>
                <a:uFill>
                  <a:solidFill>
                    <a:srgbClr val="0E233D"/>
                  </a:solidFill>
                </a:uFill>
                <a:latin typeface="Arial Black" panose="020B0A04020102020204"/>
                <a:cs typeface="Arial Black" panose="020B0A04020102020204"/>
              </a:rPr>
              <a:t>стану</a:t>
            </a:r>
            <a:endParaRPr sz="2700">
              <a:latin typeface="Arial Black" panose="020B0A04020102020204"/>
              <a:cs typeface="Arial Black" panose="020B0A04020102020204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00">
              <a:latin typeface="Arial Black" panose="020B0A04020102020204"/>
              <a:cs typeface="Arial Black" panose="020B0A04020102020204"/>
            </a:endParaRPr>
          </a:p>
          <a:p>
            <a:pPr marL="3610610" indent="-353695">
              <a:lnSpc>
                <a:spcPct val="100000"/>
              </a:lnSpc>
              <a:buAutoNum type="arabicPeriod"/>
              <a:tabLst>
                <a:tab pos="3610610" algn="l"/>
              </a:tabLst>
            </a:pPr>
            <a:r>
              <a:rPr sz="2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Ранкові</a:t>
            </a:r>
            <a:r>
              <a:rPr sz="2800" b="1" spc="-2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та</a:t>
            </a:r>
            <a:r>
              <a:rPr sz="2800" b="1" spc="1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вечірні</a:t>
            </a:r>
            <a:r>
              <a:rPr sz="2800" b="1" spc="-2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ритуали</a:t>
            </a:r>
            <a:endParaRPr sz="2800">
              <a:latin typeface="Times New Roman" panose="02020603050405020304"/>
              <a:cs typeface="Times New Roman" panose="02020603050405020304"/>
            </a:endParaRPr>
          </a:p>
          <a:p>
            <a:pPr marL="3485515" marR="600075" indent="-228600">
              <a:lnSpc>
                <a:spcPct val="110000"/>
              </a:lnSpc>
              <a:spcBef>
                <a:spcPts val="25"/>
              </a:spcBef>
              <a:buAutoNum type="arabicPeriod"/>
              <a:tabLst>
                <a:tab pos="3610610" algn="l"/>
              </a:tabLst>
            </a:pPr>
            <a:r>
              <a:rPr sz="2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Створення мотиваційного </a:t>
            </a:r>
            <a:r>
              <a:rPr sz="2800" b="1" spc="-68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блокноту</a:t>
            </a:r>
            <a:endParaRPr sz="2800">
              <a:latin typeface="Times New Roman" panose="02020603050405020304"/>
              <a:cs typeface="Times New Roman" panose="02020603050405020304"/>
            </a:endParaRPr>
          </a:p>
          <a:p>
            <a:pPr marL="3610610" indent="-353695">
              <a:lnSpc>
                <a:spcPct val="100000"/>
              </a:lnSpc>
              <a:spcBef>
                <a:spcPts val="340"/>
              </a:spcBef>
              <a:buAutoNum type="arabicPeriod"/>
              <a:tabLst>
                <a:tab pos="3610610" algn="l"/>
              </a:tabLst>
            </a:pPr>
            <a:r>
              <a:rPr sz="28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Знайдіть</a:t>
            </a:r>
            <a:r>
              <a:rPr sz="2800" b="1" spc="-1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свої</a:t>
            </a:r>
            <a:r>
              <a:rPr sz="2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«сліпі</a:t>
            </a:r>
            <a:r>
              <a:rPr sz="28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зони»</a:t>
            </a:r>
            <a:endParaRPr sz="2800">
              <a:latin typeface="Times New Roman" panose="02020603050405020304"/>
              <a:cs typeface="Times New Roman" panose="02020603050405020304"/>
            </a:endParaRPr>
          </a:p>
          <a:p>
            <a:pPr marL="3610610" indent="-353695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3610610" algn="l"/>
              </a:tabLst>
            </a:pPr>
            <a:r>
              <a:rPr sz="28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Просіть</a:t>
            </a:r>
            <a:r>
              <a:rPr sz="2800" b="1" spc="-2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про</a:t>
            </a:r>
            <a:r>
              <a:rPr sz="2800" b="1" spc="-1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зворотній</a:t>
            </a:r>
            <a:r>
              <a:rPr sz="2800" b="1" spc="-2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зв'язок</a:t>
            </a:r>
            <a:endParaRPr sz="2800">
              <a:latin typeface="Times New Roman" panose="02020603050405020304"/>
              <a:cs typeface="Times New Roman" panose="02020603050405020304"/>
            </a:endParaRPr>
          </a:p>
          <a:p>
            <a:pPr marL="3610610" indent="-353695">
              <a:lnSpc>
                <a:spcPct val="100000"/>
              </a:lnSpc>
              <a:spcBef>
                <a:spcPts val="365"/>
              </a:spcBef>
              <a:buAutoNum type="arabicPeriod"/>
              <a:tabLst>
                <a:tab pos="3610610" algn="l"/>
              </a:tabLst>
            </a:pPr>
            <a:r>
              <a:rPr sz="2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Підтримуйте</a:t>
            </a:r>
            <a:r>
              <a:rPr sz="2800" b="1" spc="-1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цифрову</a:t>
            </a:r>
            <a:r>
              <a:rPr sz="2800" b="1" spc="-1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гігієну</a:t>
            </a:r>
            <a:endParaRPr sz="2800">
              <a:latin typeface="Times New Roman" panose="02020603050405020304"/>
              <a:cs typeface="Times New Roman" panose="02020603050405020304"/>
            </a:endParaRPr>
          </a:p>
          <a:p>
            <a:pPr marL="3610610" indent="-353695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3610610" algn="l"/>
              </a:tabLst>
            </a:pPr>
            <a:r>
              <a:rPr sz="2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Наводьте</a:t>
            </a:r>
            <a:r>
              <a:rPr sz="2800" b="1" spc="-2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порядок</a:t>
            </a:r>
            <a:endParaRPr sz="2800">
              <a:latin typeface="Times New Roman" panose="02020603050405020304"/>
              <a:cs typeface="Times New Roman" panose="02020603050405020304"/>
            </a:endParaRPr>
          </a:p>
          <a:p>
            <a:pPr marL="3610610" indent="-353695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3610610" algn="l"/>
              </a:tabLst>
            </a:pPr>
            <a:r>
              <a:rPr sz="28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Тайм-драйв</a:t>
            </a:r>
            <a:endParaRPr sz="2800">
              <a:latin typeface="Times New Roman" panose="02020603050405020304"/>
              <a:cs typeface="Times New Roman" panose="02020603050405020304"/>
            </a:endParaRPr>
          </a:p>
          <a:p>
            <a:pPr marL="3485515" marR="640715" indent="-228600">
              <a:lnSpc>
                <a:spcPct val="110000"/>
              </a:lnSpc>
              <a:spcBef>
                <a:spcPts val="30"/>
              </a:spcBef>
              <a:buAutoNum type="arabicPeriod"/>
              <a:tabLst>
                <a:tab pos="3610610" algn="l"/>
              </a:tabLst>
            </a:pPr>
            <a:r>
              <a:rPr sz="28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Проводьте</a:t>
            </a:r>
            <a:r>
              <a:rPr sz="2800" b="1" spc="-2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час</a:t>
            </a:r>
            <a:r>
              <a:rPr sz="2800" b="1" spc="-2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на</a:t>
            </a:r>
            <a:r>
              <a:rPr sz="2800" b="1" spc="-4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одинці</a:t>
            </a:r>
            <a:r>
              <a:rPr sz="2800" b="1" spc="-10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з </a:t>
            </a:r>
            <a:r>
              <a:rPr sz="2800" b="1" spc="-685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2800" b="1" dirty="0"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собою</a:t>
            </a:r>
            <a:endParaRPr sz="28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48885" y="5890844"/>
            <a:ext cx="5802630" cy="107314"/>
          </a:xfrm>
          <a:custGeom>
            <a:avLst/>
            <a:gdLst/>
            <a:ahLst/>
            <a:cxnLst/>
            <a:rect l="l" t="t" r="r" b="b"/>
            <a:pathLst>
              <a:path w="5802630" h="107314">
                <a:moveTo>
                  <a:pt x="5802121" y="0"/>
                </a:moveTo>
                <a:lnTo>
                  <a:pt x="0" y="0"/>
                </a:lnTo>
                <a:lnTo>
                  <a:pt x="0" y="106984"/>
                </a:lnTo>
                <a:lnTo>
                  <a:pt x="5802121" y="106984"/>
                </a:lnTo>
                <a:lnTo>
                  <a:pt x="5802121" y="0"/>
                </a:lnTo>
                <a:close/>
              </a:path>
            </a:pathLst>
          </a:custGeom>
          <a:solidFill>
            <a:srgbClr val="F8F8F9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28600"/>
            <a:ext cx="10648950" cy="6768465"/>
            <a:chOff x="0" y="228600"/>
            <a:chExt cx="10648950" cy="676846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459296"/>
              <a:ext cx="10648950" cy="653732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48000" y="228600"/>
              <a:ext cx="4201160" cy="1023619"/>
            </a:xfrm>
            <a:custGeom>
              <a:avLst/>
              <a:gdLst/>
              <a:ahLst/>
              <a:cxnLst/>
              <a:rect l="l" t="t" r="r" b="b"/>
              <a:pathLst>
                <a:path w="4201159" h="1023619">
                  <a:moveTo>
                    <a:pt x="4201159" y="0"/>
                  </a:moveTo>
                  <a:lnTo>
                    <a:pt x="0" y="0"/>
                  </a:lnTo>
                  <a:lnTo>
                    <a:pt x="0" y="1023620"/>
                  </a:lnTo>
                  <a:lnTo>
                    <a:pt x="4201159" y="1023620"/>
                  </a:lnTo>
                  <a:lnTo>
                    <a:pt x="4201159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47084" y="498619"/>
            <a:ext cx="3609975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950" b="0" i="1" spc="-135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КОМ</a:t>
            </a:r>
            <a:r>
              <a:rPr sz="2950" b="0" i="1" spc="-114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А</a:t>
            </a:r>
            <a:r>
              <a:rPr sz="2950" b="0" i="1" spc="-135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Н</a:t>
            </a:r>
            <a:r>
              <a:rPr sz="2950" b="0" i="1" spc="-120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Д</a:t>
            </a:r>
            <a:r>
              <a:rPr sz="2950" b="0" i="1" spc="-135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НИ</a:t>
            </a:r>
            <a:r>
              <a:rPr sz="2950" b="0" i="1" spc="-120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Й</a:t>
            </a:r>
            <a:r>
              <a:rPr sz="2950" b="0" i="1" spc="-60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 </a:t>
            </a:r>
            <a:r>
              <a:rPr sz="2950" b="0" i="1" spc="-120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Д</a:t>
            </a:r>
            <a:r>
              <a:rPr sz="2950" b="0" i="1" spc="-95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У</a:t>
            </a:r>
            <a:r>
              <a:rPr sz="2950" b="0" i="1" spc="-114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Х</a:t>
            </a:r>
            <a:endParaRPr sz="2950">
              <a:latin typeface="Arial Black" panose="020B0A04020102020204"/>
              <a:cs typeface="Arial Black" panose="020B0A04020102020204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9096" y="1706880"/>
            <a:ext cx="8434578" cy="4834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25" y="459296"/>
            <a:ext cx="10648950" cy="6537325"/>
            <a:chOff x="9525" y="459296"/>
            <a:chExt cx="10648950" cy="653732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9525" y="459296"/>
              <a:ext cx="10648950" cy="65373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1583" y="996695"/>
              <a:ext cx="9967721" cy="455752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050" y="381000"/>
            <a:ext cx="10648950" cy="6645275"/>
            <a:chOff x="19050" y="381000"/>
            <a:chExt cx="10648950" cy="664527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9050" y="488506"/>
              <a:ext cx="10648950" cy="65373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50" y="1619377"/>
              <a:ext cx="5324475" cy="33127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00400" y="381000"/>
              <a:ext cx="4201160" cy="1023619"/>
            </a:xfrm>
            <a:custGeom>
              <a:avLst/>
              <a:gdLst/>
              <a:ahLst/>
              <a:cxnLst/>
              <a:rect l="l" t="t" r="r" b="b"/>
              <a:pathLst>
                <a:path w="4201159" h="1023619">
                  <a:moveTo>
                    <a:pt x="4201159" y="0"/>
                  </a:moveTo>
                  <a:lnTo>
                    <a:pt x="0" y="0"/>
                  </a:lnTo>
                  <a:lnTo>
                    <a:pt x="0" y="1023620"/>
                  </a:lnTo>
                  <a:lnTo>
                    <a:pt x="4201159" y="1023620"/>
                  </a:lnTo>
                  <a:lnTo>
                    <a:pt x="4201159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65372" y="651019"/>
            <a:ext cx="3873500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950" b="0" i="1" spc="-125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ОЗНАКИ</a:t>
            </a:r>
            <a:r>
              <a:rPr sz="2950" b="0" i="1" spc="-114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 </a:t>
            </a:r>
            <a:r>
              <a:rPr sz="2950" b="0" i="1" spc="-125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КОМАНДИ</a:t>
            </a:r>
            <a:endParaRPr sz="2950">
              <a:latin typeface="Arial Black" panose="020B0A04020102020204"/>
              <a:cs typeface="Arial Black" panose="020B0A04020102020204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053840" y="1524254"/>
            <a:ext cx="6385560" cy="5615305"/>
            <a:chOff x="4053840" y="1524254"/>
            <a:chExt cx="6385560" cy="561530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19700" y="1524254"/>
              <a:ext cx="5219700" cy="35718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53840" y="5221224"/>
              <a:ext cx="2384298" cy="191795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9525" y="183808"/>
            <a:ext cx="10648950" cy="65373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66638" y="7542486"/>
            <a:ext cx="197517" cy="165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8383" y="1789176"/>
            <a:ext cx="7578090" cy="502386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171825" y="314325"/>
            <a:ext cx="4762500" cy="1023619"/>
          </a:xfrm>
          <a:custGeom>
            <a:avLst/>
            <a:gdLst/>
            <a:ahLst/>
            <a:cxnLst/>
            <a:rect l="l" t="t" r="r" b="b"/>
            <a:pathLst>
              <a:path w="4762500" h="1023619">
                <a:moveTo>
                  <a:pt x="4762500" y="0"/>
                </a:moveTo>
                <a:lnTo>
                  <a:pt x="0" y="0"/>
                </a:lnTo>
                <a:lnTo>
                  <a:pt x="0" y="1023620"/>
                </a:lnTo>
                <a:lnTo>
                  <a:pt x="4762500" y="1023620"/>
                </a:lnTo>
                <a:lnTo>
                  <a:pt x="4762500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423284" y="583963"/>
            <a:ext cx="4257675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950" b="0" i="1" spc="-114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ОСОБИСТІ </a:t>
            </a:r>
            <a:r>
              <a:rPr sz="2950" b="0" i="1" spc="-125" dirty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КОРДОНИ</a:t>
            </a:r>
            <a:endParaRPr sz="2950">
              <a:latin typeface="Arial Black" panose="020B0A04020102020204"/>
              <a:cs typeface="Arial Black" panose="020B0A040201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925" y="313944"/>
            <a:ext cx="10530840" cy="7075170"/>
            <a:chOff x="161925" y="313944"/>
            <a:chExt cx="10530840" cy="7075170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61925" y="336208"/>
              <a:ext cx="10530458" cy="65373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752" y="313944"/>
              <a:ext cx="6243066" cy="36095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1376" y="3599688"/>
              <a:ext cx="6334506" cy="378942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12383"/>
            <a:ext cx="10639425" cy="6537325"/>
            <a:chOff x="0" y="212383"/>
            <a:chExt cx="10639425" cy="6537325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212383"/>
              <a:ext cx="10639425" cy="65373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0" y="332232"/>
              <a:ext cx="6374130" cy="43350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1975" y="4331208"/>
              <a:ext cx="3536441" cy="218617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2240" y="329184"/>
              <a:ext cx="4042410" cy="560603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5708"/>
            <a:ext cx="10648950" cy="6957059"/>
            <a:chOff x="0" y="145708"/>
            <a:chExt cx="10648950" cy="6957059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145708"/>
              <a:ext cx="10648950" cy="653732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1496" y="1277112"/>
              <a:ext cx="8081009" cy="582549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95375" y="257175"/>
              <a:ext cx="8458200" cy="1023619"/>
            </a:xfrm>
            <a:custGeom>
              <a:avLst/>
              <a:gdLst/>
              <a:ahLst/>
              <a:cxnLst/>
              <a:rect l="l" t="t" r="r" b="b"/>
              <a:pathLst>
                <a:path w="8458200" h="1023619">
                  <a:moveTo>
                    <a:pt x="8458200" y="0"/>
                  </a:moveTo>
                  <a:lnTo>
                    <a:pt x="0" y="0"/>
                  </a:lnTo>
                  <a:lnTo>
                    <a:pt x="0" y="1023620"/>
                  </a:lnTo>
                  <a:lnTo>
                    <a:pt x="8458200" y="1023620"/>
                  </a:lnTo>
                  <a:lnTo>
                    <a:pt x="8458200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72894" y="523003"/>
            <a:ext cx="7503159" cy="87588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0"/>
              </a:spcBef>
            </a:pPr>
            <a:r>
              <a:rPr lang="ru-RU" sz="2800" b="0" i="1" spc="-114" dirty="0" smtClean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ГОЛОВНІ</a:t>
            </a:r>
            <a:r>
              <a:rPr lang="ru-RU" sz="2800" b="0" i="1" spc="-50" dirty="0" smtClean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 </a:t>
            </a:r>
            <a:r>
              <a:rPr lang="ru-RU" sz="2800" b="0" i="1" spc="-120" dirty="0" smtClean="0">
                <a:solidFill>
                  <a:srgbClr val="001F5F"/>
                </a:solidFill>
                <a:latin typeface="Arial Black" panose="020B0A04020102020204"/>
                <a:cs typeface="Arial Black" panose="020B0A04020102020204"/>
              </a:rPr>
              <a:t>РИСИ ПОЗИТИВНОЇ ВЗАЄМОДІЇ В КОЛЕКТИВІ</a:t>
            </a:r>
            <a:endParaRPr lang="ru-RU" sz="2800" dirty="0">
              <a:latin typeface="Arial Black" panose="020B0A04020102020204"/>
              <a:cs typeface="Arial Black" panose="020B0A040201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540716"/>
            <a:ext cx="10629900" cy="653732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85162" y="331673"/>
            <a:ext cx="632307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uk-UA" sz="4000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Ефективна взаємодія - </a:t>
            </a:r>
            <a:r>
              <a:rPr sz="4000" spc="-1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endParaRPr sz="4000" spc="-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3404" y="1755775"/>
            <a:ext cx="13589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010101"/>
                </a:solidFill>
                <a:latin typeface="Wingdings" panose="05000000000000000000"/>
                <a:cs typeface="Wingdings" panose="05000000000000000000"/>
              </a:rPr>
              <a:t></a:t>
            </a:r>
            <a:endParaRPr sz="110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4704" y="1472768"/>
            <a:ext cx="7622540" cy="5372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50"/>
              </a:lnSpc>
            </a:pPr>
            <a:r>
              <a:rPr sz="3600" b="1" spc="-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ефективна</a:t>
            </a:r>
            <a:r>
              <a:rPr sz="3600" b="1" spc="-20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і</a:t>
            </a:r>
            <a:r>
              <a:rPr sz="3600" b="1" spc="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spc="-10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продуктивна</a:t>
            </a:r>
            <a:r>
              <a:rPr sz="3600" b="1" spc="-1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spc="-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практична</a:t>
            </a:r>
            <a:endParaRPr sz="3600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4704" y="2009521"/>
            <a:ext cx="4222750" cy="5245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55"/>
              </a:lnSpc>
            </a:pPr>
            <a:r>
              <a:rPr sz="3600" b="1" spc="-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діяльність</a:t>
            </a:r>
            <a:r>
              <a:rPr sz="3600" b="1" spc="-10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spc="-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команди;</a:t>
            </a:r>
            <a:endParaRPr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3404" y="3332226"/>
            <a:ext cx="13589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010101"/>
                </a:solidFill>
                <a:latin typeface="Wingdings" panose="05000000000000000000"/>
                <a:cs typeface="Wingdings" panose="05000000000000000000"/>
              </a:rPr>
              <a:t></a:t>
            </a:r>
            <a:endParaRPr sz="110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4704" y="3049219"/>
            <a:ext cx="7886065" cy="5372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50"/>
              </a:lnSpc>
            </a:pPr>
            <a:r>
              <a:rPr sz="3600" b="1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спільна</a:t>
            </a:r>
            <a:r>
              <a:rPr sz="3600" b="1" spc="-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spc="-10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цілеспрямована</a:t>
            </a:r>
            <a:r>
              <a:rPr sz="3600" b="1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spc="-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робота</a:t>
            </a:r>
            <a:r>
              <a:rPr sz="3600" b="1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spc="-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групи</a:t>
            </a:r>
            <a:endParaRPr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4704" y="3585972"/>
            <a:ext cx="7924165" cy="5276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80"/>
              </a:lnSpc>
            </a:pPr>
            <a:r>
              <a:rPr sz="3600" b="1" spc="-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фахівців,</a:t>
            </a:r>
            <a:r>
              <a:rPr sz="3600" b="1" spc="20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spc="-10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які</a:t>
            </a:r>
            <a:r>
              <a:rPr sz="3600" b="1" spc="20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spc="-10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працюють</a:t>
            </a:r>
            <a:r>
              <a:rPr sz="3600" b="1" spc="2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за</a:t>
            </a:r>
            <a:r>
              <a:rPr sz="3600" b="1" spc="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spc="-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заздалегідь</a:t>
            </a:r>
            <a:endParaRPr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4704" y="4113276"/>
            <a:ext cx="5259705" cy="5245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60"/>
              </a:lnSpc>
            </a:pPr>
            <a:r>
              <a:rPr sz="3600" b="1" spc="-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встановленим</a:t>
            </a:r>
            <a:r>
              <a:rPr sz="3600" b="1" spc="-4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spc="-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правилам;</a:t>
            </a:r>
            <a:endParaRPr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3404" y="5436235"/>
            <a:ext cx="1358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10101"/>
                </a:solidFill>
                <a:latin typeface="Wingdings" panose="05000000000000000000"/>
                <a:cs typeface="Wingdings" panose="05000000000000000000"/>
              </a:rPr>
              <a:t></a:t>
            </a:r>
            <a:endParaRPr sz="1100">
              <a:latin typeface="Wingdings" panose="05000000000000000000"/>
              <a:cs typeface="Wingdings" panose="0500000000000000000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4704" y="5152974"/>
            <a:ext cx="7375525" cy="5372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55"/>
              </a:lnSpc>
            </a:pPr>
            <a:r>
              <a:rPr sz="3600" b="1" spc="-10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праця</a:t>
            </a:r>
            <a:r>
              <a:rPr sz="3600" b="1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spc="-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групи </a:t>
            </a:r>
            <a:r>
              <a:rPr sz="3600" b="1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людей,</a:t>
            </a:r>
            <a:r>
              <a:rPr sz="3600" b="1" spc="-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 зосереджена</a:t>
            </a:r>
            <a:r>
              <a:rPr sz="3600" b="1" spc="1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spc="-1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на</a:t>
            </a:r>
            <a:endParaRPr sz="360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4704" y="5689727"/>
            <a:ext cx="6177280" cy="5276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80"/>
              </a:lnSpc>
            </a:pPr>
            <a:r>
              <a:rPr sz="3600" b="1" spc="-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вирішення</a:t>
            </a:r>
            <a:r>
              <a:rPr sz="3600" b="1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sz="3600" b="1" spc="-5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конкретної </a:t>
            </a:r>
            <a:r>
              <a:rPr sz="3600" b="1" dirty="0">
                <a:solidFill>
                  <a:srgbClr val="17365D"/>
                </a:solidFill>
                <a:latin typeface="Times New Roman" panose="02020603050405020304"/>
                <a:cs typeface="Times New Roman" panose="02020603050405020304"/>
              </a:rPr>
              <a:t>задачі.</a:t>
            </a:r>
            <a:endParaRPr sz="3600"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040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1159</Words>
  <Application>WPS Presentation</Application>
  <PresentationFormat>Произвольный</PresentationFormat>
  <Paragraphs>70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SimSun</vt:lpstr>
      <vt:lpstr>Wingdings</vt:lpstr>
      <vt:lpstr>Calibri</vt:lpstr>
      <vt:lpstr>Cambria</vt:lpstr>
      <vt:lpstr>Arial Black</vt:lpstr>
      <vt:lpstr>Times New Roman</vt:lpstr>
      <vt:lpstr>Wingdings</vt:lpstr>
      <vt:lpstr>Times New Roman</vt:lpstr>
      <vt:lpstr>Arial Black</vt:lpstr>
      <vt:lpstr>Microsoft YaHei</vt:lpstr>
      <vt:lpstr>Arial Unicode MS</vt:lpstr>
      <vt:lpstr>AngsanaUPC</vt:lpstr>
      <vt:lpstr>Angsana New</vt:lpstr>
      <vt:lpstr>Arial Narrow</vt:lpstr>
      <vt:lpstr>FrankRuehl</vt:lpstr>
      <vt:lpstr>JasmineUPC</vt:lpstr>
      <vt:lpstr>Office Theme</vt:lpstr>
      <vt:lpstr> Організація спілкування педагогів в ЗДО</vt:lpstr>
      <vt:lpstr>КОМАНДНИЙ ДУХ</vt:lpstr>
      <vt:lpstr>PowerPoint 演示文稿</vt:lpstr>
      <vt:lpstr>ОЗНАКИ КОМАНДИ</vt:lpstr>
      <vt:lpstr>ОСОБИСТІ КОРДОНИ</vt:lpstr>
      <vt:lpstr>PowerPoint 演示文稿</vt:lpstr>
      <vt:lpstr>PowerPoint 演示文稿</vt:lpstr>
      <vt:lpstr>ГОЛОВНІ РИСИ ПОЗИТИВНОЇ ВЗАЄМОДІЇ В КОЛЕКТИВІ</vt:lpstr>
      <vt:lpstr>Ефективна взаємодія - це</vt:lpstr>
      <vt:lpstr>ОСОБЛИВОСТІ УПРАВЛІНСЬКОГО СПІЛКУВАННЯ</vt:lpstr>
      <vt:lpstr>PowerPoint 演示文稿</vt:lpstr>
      <vt:lpstr>Поширені помилки</vt:lpstr>
      <vt:lpstr>Особливості формування команд</vt:lpstr>
      <vt:lpstr>PowerPoint 演示文稿</vt:lpstr>
      <vt:lpstr>PowerPoint 演示文稿</vt:lpstr>
      <vt:lpstr>PowerPoint 演示文稿</vt:lpstr>
      <vt:lpstr>ОПОРА НА ПОЗИТИВНЕ МИСЛЕННЯ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КОМАНДНА РОБОТА ТА ВЗАЄМОДІЯ</dc:title>
  <dc:creator>RePack by Diakov</dc:creator>
  <cp:lastModifiedBy>Алена</cp:lastModifiedBy>
  <cp:revision>9</cp:revision>
  <dcterms:created xsi:type="dcterms:W3CDTF">2021-02-06T09:36:00Z</dcterms:created>
  <dcterms:modified xsi:type="dcterms:W3CDTF">2023-10-08T16:42:36Z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BB87847B207A4E93928D88F3E7CD63FA_12</vt:lpwstr>
  </property>
  <property fmtid="{D5CDD505-2E9C-101B-9397-08002B2CF9AE}" pid="3" name="KSOProductBuildVer">
    <vt:lpwstr>1033-12.2.0.13215</vt:lpwstr>
  </property>
</Properties>
</file>