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Agrandir Grand" panose="020B0604020202020204" charset="0"/>
      <p:regular r:id="rId23"/>
    </p:embeddedFont>
    <p:embeddedFont>
      <p:font typeface="Agrandir Grand Medium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4.png"/><Relationship Id="rId7" Type="http://schemas.openxmlformats.org/officeDocument/2006/relationships/image" Target="../media/image39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onts.google.co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" TargetMode="External"/><Relationship Id="rId7" Type="http://schemas.openxmlformats.org/officeDocument/2006/relationships/image" Target="../media/image2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44881" y="2444700"/>
            <a:ext cx="16998237" cy="3480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02"/>
              </a:lnSpc>
            </a:pPr>
            <a:r>
              <a:rPr lang="en-US" sz="13857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МОЖЛИВОСТІ GOOGLE</a:t>
            </a:r>
          </a:p>
        </p:txBody>
      </p:sp>
      <p:sp>
        <p:nvSpPr>
          <p:cNvPr id="3" name="AutoShape 3"/>
          <p:cNvSpPr/>
          <p:nvPr/>
        </p:nvSpPr>
        <p:spPr>
          <a:xfrm>
            <a:off x="1028700" y="5679641"/>
            <a:ext cx="6492240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 rot="-153336">
            <a:off x="7621703" y="5091292"/>
            <a:ext cx="10475579" cy="4753294"/>
          </a:xfrm>
          <a:custGeom>
            <a:avLst/>
            <a:gdLst/>
            <a:ahLst/>
            <a:cxnLst/>
            <a:rect l="l" t="t" r="r" b="b"/>
            <a:pathLst>
              <a:path w="10475579" h="4753294">
                <a:moveTo>
                  <a:pt x="0" y="0"/>
                </a:moveTo>
                <a:lnTo>
                  <a:pt x="10475579" y="0"/>
                </a:lnTo>
                <a:lnTo>
                  <a:pt x="10475579" y="4753294"/>
                </a:lnTo>
                <a:lnTo>
                  <a:pt x="0" y="47532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300863" y="7122775"/>
            <a:ext cx="4367646" cy="460588"/>
          </a:xfrm>
          <a:custGeom>
            <a:avLst/>
            <a:gdLst/>
            <a:ahLst/>
            <a:cxnLst/>
            <a:rect l="l" t="t" r="r" b="b"/>
            <a:pathLst>
              <a:path w="4367646" h="460588">
                <a:moveTo>
                  <a:pt x="0" y="0"/>
                </a:moveTo>
                <a:lnTo>
                  <a:pt x="4367646" y="0"/>
                </a:lnTo>
                <a:lnTo>
                  <a:pt x="4367646" y="460588"/>
                </a:lnTo>
                <a:lnTo>
                  <a:pt x="0" y="4605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028700" y="5423365"/>
            <a:ext cx="4367646" cy="460588"/>
          </a:xfrm>
          <a:custGeom>
            <a:avLst/>
            <a:gdLst/>
            <a:ahLst/>
            <a:cxnLst/>
            <a:rect l="l" t="t" r="r" b="b"/>
            <a:pathLst>
              <a:path w="4367646" h="460588">
                <a:moveTo>
                  <a:pt x="4367646" y="0"/>
                </a:moveTo>
                <a:lnTo>
                  <a:pt x="0" y="0"/>
                </a:lnTo>
                <a:lnTo>
                  <a:pt x="0" y="460588"/>
                </a:lnTo>
                <a:lnTo>
                  <a:pt x="4367646" y="460588"/>
                </a:lnTo>
                <a:lnTo>
                  <a:pt x="436764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9068863"/>
            <a:ext cx="244005" cy="189437"/>
          </a:xfrm>
          <a:custGeom>
            <a:avLst/>
            <a:gdLst/>
            <a:ahLst/>
            <a:cxnLst/>
            <a:rect l="l" t="t" r="r" b="b"/>
            <a:pathLst>
              <a:path w="244005" h="189437">
                <a:moveTo>
                  <a:pt x="0" y="0"/>
                </a:moveTo>
                <a:lnTo>
                  <a:pt x="244005" y="0"/>
                </a:lnTo>
                <a:lnTo>
                  <a:pt x="244005" y="189437"/>
                </a:lnTo>
                <a:lnTo>
                  <a:pt x="0" y="1894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7015295" y="9068863"/>
            <a:ext cx="244005" cy="189437"/>
          </a:xfrm>
          <a:custGeom>
            <a:avLst/>
            <a:gdLst/>
            <a:ahLst/>
            <a:cxnLst/>
            <a:rect l="l" t="t" r="r" b="b"/>
            <a:pathLst>
              <a:path w="244005" h="189437">
                <a:moveTo>
                  <a:pt x="244005" y="0"/>
                </a:moveTo>
                <a:lnTo>
                  <a:pt x="0" y="0"/>
                </a:lnTo>
                <a:lnTo>
                  <a:pt x="0" y="189437"/>
                </a:lnTo>
                <a:lnTo>
                  <a:pt x="244005" y="189437"/>
                </a:lnTo>
                <a:lnTo>
                  <a:pt x="24400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7015295" y="1028700"/>
            <a:ext cx="244005" cy="189437"/>
          </a:xfrm>
          <a:custGeom>
            <a:avLst/>
            <a:gdLst/>
            <a:ahLst/>
            <a:cxnLst/>
            <a:rect l="l" t="t" r="r" b="b"/>
            <a:pathLst>
              <a:path w="244005" h="189437">
                <a:moveTo>
                  <a:pt x="0" y="0"/>
                </a:moveTo>
                <a:lnTo>
                  <a:pt x="244005" y="0"/>
                </a:lnTo>
                <a:lnTo>
                  <a:pt x="244005" y="189437"/>
                </a:lnTo>
                <a:lnTo>
                  <a:pt x="0" y="1894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800000" flipH="1">
            <a:off x="1028700" y="1028700"/>
            <a:ext cx="244005" cy="189437"/>
          </a:xfrm>
          <a:custGeom>
            <a:avLst/>
            <a:gdLst/>
            <a:ahLst/>
            <a:cxnLst/>
            <a:rect l="l" t="t" r="r" b="b"/>
            <a:pathLst>
              <a:path w="244005" h="189437">
                <a:moveTo>
                  <a:pt x="244005" y="0"/>
                </a:moveTo>
                <a:lnTo>
                  <a:pt x="0" y="0"/>
                </a:lnTo>
                <a:lnTo>
                  <a:pt x="0" y="189437"/>
                </a:lnTo>
                <a:lnTo>
                  <a:pt x="244005" y="189437"/>
                </a:lnTo>
                <a:lnTo>
                  <a:pt x="24400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212523" y="6219594"/>
            <a:ext cx="7610014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Agrandir Grand Medium"/>
                <a:ea typeface="Agrandir Grand Medium"/>
                <a:cs typeface="Agrandir Grand Medium"/>
                <a:sym typeface="Agrandir Grand Medium"/>
              </a:rPr>
              <a:t>ПРЕЗЕНТАЦІЯ СТУДЕНТКИ 131 ГРУПИ 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Agrandir Grand Medium"/>
                <a:ea typeface="Agrandir Grand Medium"/>
                <a:cs typeface="Agrandir Grand Medium"/>
                <a:sym typeface="Agrandir Grand Medium"/>
              </a:rPr>
              <a:t>СТАДНИК АННИ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23185">
            <a:off x="-98314" y="7246190"/>
            <a:ext cx="6639369" cy="4514771"/>
          </a:xfrm>
          <a:custGeom>
            <a:avLst/>
            <a:gdLst/>
            <a:ahLst/>
            <a:cxnLst/>
            <a:rect l="l" t="t" r="r" b="b"/>
            <a:pathLst>
              <a:path w="6639369" h="4514771">
                <a:moveTo>
                  <a:pt x="0" y="0"/>
                </a:moveTo>
                <a:lnTo>
                  <a:pt x="6639368" y="0"/>
                </a:lnTo>
                <a:lnTo>
                  <a:pt x="6639368" y="4514771"/>
                </a:lnTo>
                <a:lnTo>
                  <a:pt x="0" y="45147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3301717" y="9253538"/>
            <a:ext cx="3957583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0" y="1028700"/>
            <a:ext cx="7974739" cy="4445917"/>
          </a:xfrm>
          <a:custGeom>
            <a:avLst/>
            <a:gdLst/>
            <a:ahLst/>
            <a:cxnLst/>
            <a:rect l="l" t="t" r="r" b="b"/>
            <a:pathLst>
              <a:path w="7974739" h="4445917">
                <a:moveTo>
                  <a:pt x="0" y="0"/>
                </a:moveTo>
                <a:lnTo>
                  <a:pt x="7974739" y="0"/>
                </a:lnTo>
                <a:lnTo>
                  <a:pt x="7974739" y="4445917"/>
                </a:lnTo>
                <a:lnTo>
                  <a:pt x="0" y="44459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187120" y="3251658"/>
            <a:ext cx="4072180" cy="6468904"/>
          </a:xfrm>
          <a:custGeom>
            <a:avLst/>
            <a:gdLst/>
            <a:ahLst/>
            <a:cxnLst/>
            <a:rect l="l" t="t" r="r" b="b"/>
            <a:pathLst>
              <a:path w="4072180" h="6468904">
                <a:moveTo>
                  <a:pt x="0" y="0"/>
                </a:moveTo>
                <a:lnTo>
                  <a:pt x="4072180" y="0"/>
                </a:lnTo>
                <a:lnTo>
                  <a:pt x="4072180" y="6468904"/>
                </a:lnTo>
                <a:lnTo>
                  <a:pt x="0" y="6468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191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50398" y="5579392"/>
            <a:ext cx="8117655" cy="4568110"/>
          </a:xfrm>
          <a:custGeom>
            <a:avLst/>
            <a:gdLst/>
            <a:ahLst/>
            <a:cxnLst/>
            <a:rect l="l" t="t" r="r" b="b"/>
            <a:pathLst>
              <a:path w="8117655" h="4568110">
                <a:moveTo>
                  <a:pt x="0" y="0"/>
                </a:moveTo>
                <a:lnTo>
                  <a:pt x="8117655" y="0"/>
                </a:lnTo>
                <a:lnTo>
                  <a:pt x="8117655" y="4568110"/>
                </a:lnTo>
                <a:lnTo>
                  <a:pt x="0" y="45681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476806" y="922622"/>
            <a:ext cx="8782494" cy="1066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7000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ІНТЕРФЕЙС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19193" y="4004429"/>
            <a:ext cx="9549183" cy="3575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0"/>
              </a:lnSpc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Google Планета Земля дозволяє самостійно або спільно з іншими користувачами створювати власні карти з будь-якої точки світу. Погляньте на світ з висоти завдяки супутниковим знімкам високої роздільної здатності, подивіться на 3D-рельєф та будівлі в сотнях міст і здійсніть подорож вулицями та районами, використовуючи можливості кругового огляду у Перегляді вулиць.</a:t>
            </a:r>
          </a:p>
          <a:p>
            <a:pPr algn="l">
              <a:lnSpc>
                <a:spcPts val="3510"/>
              </a:lnSpc>
            </a:pPr>
            <a:endParaRPr lang="en-US" sz="2700" spc="-108">
              <a:solidFill>
                <a:srgbClr val="000000"/>
              </a:solidFill>
              <a:latin typeface="Agrandir Grand"/>
              <a:ea typeface="Agrandir Grand"/>
              <a:cs typeface="Agrandir Grand"/>
              <a:sym typeface="Agrandir Grand"/>
            </a:endParaRPr>
          </a:p>
        </p:txBody>
      </p:sp>
      <p:sp>
        <p:nvSpPr>
          <p:cNvPr id="3" name="Freeform 3"/>
          <p:cNvSpPr/>
          <p:nvPr/>
        </p:nvSpPr>
        <p:spPr>
          <a:xfrm rot="-1827137">
            <a:off x="14849981" y="-444199"/>
            <a:ext cx="4167679" cy="4410243"/>
          </a:xfrm>
          <a:custGeom>
            <a:avLst/>
            <a:gdLst/>
            <a:ahLst/>
            <a:cxnLst/>
            <a:rect l="l" t="t" r="r" b="b"/>
            <a:pathLst>
              <a:path w="4167679" h="4410243">
                <a:moveTo>
                  <a:pt x="0" y="0"/>
                </a:moveTo>
                <a:lnTo>
                  <a:pt x="4167679" y="0"/>
                </a:lnTo>
                <a:lnTo>
                  <a:pt x="4167679" y="4410242"/>
                </a:lnTo>
                <a:lnTo>
                  <a:pt x="0" y="44102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1760922"/>
            <a:ext cx="7680424" cy="7680424"/>
          </a:xfrm>
          <a:custGeom>
            <a:avLst/>
            <a:gdLst/>
            <a:ahLst/>
            <a:cxnLst/>
            <a:rect l="l" t="t" r="r" b="b"/>
            <a:pathLst>
              <a:path w="7680424" h="7680424">
                <a:moveTo>
                  <a:pt x="0" y="0"/>
                </a:moveTo>
                <a:lnTo>
                  <a:pt x="7680424" y="0"/>
                </a:lnTo>
                <a:lnTo>
                  <a:pt x="7680424" y="7680424"/>
                </a:lnTo>
                <a:lnTo>
                  <a:pt x="0" y="76804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1019175"/>
            <a:ext cx="12789725" cy="977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6399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GOOGLE ПЛАНЕТА ЗЕМЛЯ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827137">
            <a:off x="14849981" y="-444199"/>
            <a:ext cx="4167679" cy="4410243"/>
          </a:xfrm>
          <a:custGeom>
            <a:avLst/>
            <a:gdLst/>
            <a:ahLst/>
            <a:cxnLst/>
            <a:rect l="l" t="t" r="r" b="b"/>
            <a:pathLst>
              <a:path w="4167679" h="4410243">
                <a:moveTo>
                  <a:pt x="0" y="0"/>
                </a:moveTo>
                <a:lnTo>
                  <a:pt x="4167679" y="0"/>
                </a:lnTo>
                <a:lnTo>
                  <a:pt x="4167679" y="4410242"/>
                </a:lnTo>
                <a:lnTo>
                  <a:pt x="0" y="44102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3932" y="4236681"/>
            <a:ext cx="8411811" cy="5607874"/>
          </a:xfrm>
          <a:custGeom>
            <a:avLst/>
            <a:gdLst/>
            <a:ahLst/>
            <a:cxnLst/>
            <a:rect l="l" t="t" r="r" b="b"/>
            <a:pathLst>
              <a:path w="8411811" h="5607874">
                <a:moveTo>
                  <a:pt x="0" y="0"/>
                </a:moveTo>
                <a:lnTo>
                  <a:pt x="8411811" y="0"/>
                </a:lnTo>
                <a:lnTo>
                  <a:pt x="8411811" y="5607874"/>
                </a:lnTo>
                <a:lnTo>
                  <a:pt x="0" y="56078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802666" y="1996440"/>
            <a:ext cx="4563331" cy="8112589"/>
          </a:xfrm>
          <a:custGeom>
            <a:avLst/>
            <a:gdLst/>
            <a:ahLst/>
            <a:cxnLst/>
            <a:rect l="l" t="t" r="r" b="b"/>
            <a:pathLst>
              <a:path w="4563331" h="8112589">
                <a:moveTo>
                  <a:pt x="0" y="0"/>
                </a:moveTo>
                <a:lnTo>
                  <a:pt x="4563332" y="0"/>
                </a:lnTo>
                <a:lnTo>
                  <a:pt x="4563332" y="8112589"/>
                </a:lnTo>
                <a:lnTo>
                  <a:pt x="0" y="81125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522921" y="1512570"/>
            <a:ext cx="4547044" cy="8083633"/>
          </a:xfrm>
          <a:custGeom>
            <a:avLst/>
            <a:gdLst/>
            <a:ahLst/>
            <a:cxnLst/>
            <a:rect l="l" t="t" r="r" b="b"/>
            <a:pathLst>
              <a:path w="4547044" h="8083633">
                <a:moveTo>
                  <a:pt x="0" y="0"/>
                </a:moveTo>
                <a:lnTo>
                  <a:pt x="4547044" y="0"/>
                </a:lnTo>
                <a:lnTo>
                  <a:pt x="4547044" y="8083633"/>
                </a:lnTo>
                <a:lnTo>
                  <a:pt x="0" y="80836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019175"/>
            <a:ext cx="12789725" cy="977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6399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GOOGLE ПЛАНЕТА ЗЕМЛЯ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181448">
            <a:off x="13659525" y="-68963"/>
            <a:ext cx="6711540" cy="4438117"/>
          </a:xfrm>
          <a:custGeom>
            <a:avLst/>
            <a:gdLst/>
            <a:ahLst/>
            <a:cxnLst/>
            <a:rect l="l" t="t" r="r" b="b"/>
            <a:pathLst>
              <a:path w="6711540" h="4438117">
                <a:moveTo>
                  <a:pt x="0" y="0"/>
                </a:moveTo>
                <a:lnTo>
                  <a:pt x="6711540" y="0"/>
                </a:lnTo>
                <a:lnTo>
                  <a:pt x="6711540" y="4438117"/>
                </a:lnTo>
                <a:lnTo>
                  <a:pt x="0" y="4438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V="1">
            <a:off x="17015295" y="9068863"/>
            <a:ext cx="244005" cy="189437"/>
          </a:xfrm>
          <a:custGeom>
            <a:avLst/>
            <a:gdLst/>
            <a:ahLst/>
            <a:cxnLst/>
            <a:rect l="l" t="t" r="r" b="b"/>
            <a:pathLst>
              <a:path w="244005" h="189437">
                <a:moveTo>
                  <a:pt x="0" y="189437"/>
                </a:moveTo>
                <a:lnTo>
                  <a:pt x="244005" y="189437"/>
                </a:lnTo>
                <a:lnTo>
                  <a:pt x="244005" y="0"/>
                </a:lnTo>
                <a:lnTo>
                  <a:pt x="0" y="0"/>
                </a:lnTo>
                <a:lnTo>
                  <a:pt x="0" y="18943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3112570"/>
            <a:ext cx="12561569" cy="6642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0"/>
              </a:lnSpc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Ви можете знайти, заблокувати втрачений пристрій Android, а також видалити на ньому дані та відтворити звук.</a:t>
            </a:r>
          </a:p>
          <a:p>
            <a:pPr algn="l">
              <a:lnSpc>
                <a:spcPts val="3510"/>
              </a:lnSpc>
            </a:pPr>
            <a:endParaRPr lang="en-US" sz="2700" spc="-108">
              <a:solidFill>
                <a:srgbClr val="000000"/>
              </a:solidFill>
              <a:latin typeface="Agrandir Grand"/>
              <a:ea typeface="Agrandir Grand"/>
              <a:cs typeface="Agrandir Grand"/>
              <a:sym typeface="Agrandir Grand"/>
            </a:endParaRPr>
          </a:p>
          <a:p>
            <a:pPr algn="l">
              <a:lnSpc>
                <a:spcPts val="3510"/>
              </a:lnSpc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Розташування телефону, планшета, навушників та інших аксесуарів відображається на карті, навіть якщо вони не підключені до Інтернету.</a:t>
            </a:r>
          </a:p>
          <a:p>
            <a:pPr algn="l">
              <a:lnSpc>
                <a:spcPts val="3510"/>
              </a:lnSpc>
            </a:pPr>
            <a:endParaRPr lang="en-US" sz="2700" spc="-108">
              <a:solidFill>
                <a:srgbClr val="000000"/>
              </a:solidFill>
              <a:latin typeface="Agrandir Grand"/>
              <a:ea typeface="Agrandir Grand"/>
              <a:cs typeface="Agrandir Grand"/>
              <a:sym typeface="Agrandir Grand"/>
            </a:endParaRPr>
          </a:p>
          <a:p>
            <a:pPr algn="l">
              <a:lnSpc>
                <a:spcPts val="3510"/>
              </a:lnSpc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Якщо втрачений пристрій знаходиться поблизу, на ньому можна відтворювати звук.</a:t>
            </a:r>
          </a:p>
          <a:p>
            <a:pPr algn="l">
              <a:lnSpc>
                <a:spcPts val="3510"/>
              </a:lnSpc>
            </a:pPr>
            <a:endParaRPr lang="en-US" sz="2700" spc="-108">
              <a:solidFill>
                <a:srgbClr val="000000"/>
              </a:solidFill>
              <a:latin typeface="Agrandir Grand"/>
              <a:ea typeface="Agrandir Grand"/>
              <a:cs typeface="Agrandir Grand"/>
              <a:sym typeface="Agrandir Grand"/>
            </a:endParaRPr>
          </a:p>
          <a:p>
            <a:pPr algn="l">
              <a:lnSpc>
                <a:spcPts val="3510"/>
              </a:lnSpc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Можна дистанційно заблокувати втрачений пристрій або видалити дані. Ви також можете налаштувати повідомлення на заблокованому екрані, яке бачитиме людина, яка знайшла пристрій.</a:t>
            </a:r>
          </a:p>
          <a:p>
            <a:pPr algn="l">
              <a:lnSpc>
                <a:spcPts val="3510"/>
              </a:lnSpc>
            </a:pPr>
            <a:endParaRPr lang="en-US" sz="2700" spc="-108">
              <a:solidFill>
                <a:srgbClr val="000000"/>
              </a:solidFill>
              <a:latin typeface="Agrandir Grand"/>
              <a:ea typeface="Agrandir Grand"/>
              <a:cs typeface="Agrandir Grand"/>
              <a:sym typeface="Agrandir Grand"/>
            </a:endParaRPr>
          </a:p>
          <a:p>
            <a:pPr algn="l">
              <a:lnSpc>
                <a:spcPts val="3510"/>
              </a:lnSpc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Усі дані про місцезнаходження в мережі сервісу Знайти пристрій зашифровано. Ця інформація не надсилається навіть до Google.</a:t>
            </a:r>
          </a:p>
        </p:txBody>
      </p:sp>
      <p:sp>
        <p:nvSpPr>
          <p:cNvPr id="5" name="Freeform 5"/>
          <p:cNvSpPr/>
          <p:nvPr/>
        </p:nvSpPr>
        <p:spPr>
          <a:xfrm>
            <a:off x="12634623" y="3524839"/>
            <a:ext cx="6537960" cy="6537960"/>
          </a:xfrm>
          <a:custGeom>
            <a:avLst/>
            <a:gdLst/>
            <a:ahLst/>
            <a:cxnLst/>
            <a:rect l="l" t="t" r="r" b="b"/>
            <a:pathLst>
              <a:path w="6537960" h="6537960">
                <a:moveTo>
                  <a:pt x="0" y="0"/>
                </a:moveTo>
                <a:lnTo>
                  <a:pt x="6537960" y="0"/>
                </a:lnTo>
                <a:lnTo>
                  <a:pt x="6537960" y="6537960"/>
                </a:lnTo>
                <a:lnTo>
                  <a:pt x="0" y="65379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656700"/>
            <a:ext cx="8115300" cy="977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6399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FIND MY DEVICE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181448">
            <a:off x="13659525" y="-68963"/>
            <a:ext cx="6711540" cy="4438117"/>
          </a:xfrm>
          <a:custGeom>
            <a:avLst/>
            <a:gdLst/>
            <a:ahLst/>
            <a:cxnLst/>
            <a:rect l="l" t="t" r="r" b="b"/>
            <a:pathLst>
              <a:path w="6711540" h="4438117">
                <a:moveTo>
                  <a:pt x="0" y="0"/>
                </a:moveTo>
                <a:lnTo>
                  <a:pt x="6711540" y="0"/>
                </a:lnTo>
                <a:lnTo>
                  <a:pt x="6711540" y="4438117"/>
                </a:lnTo>
                <a:lnTo>
                  <a:pt x="0" y="4438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V="1">
            <a:off x="17015295" y="9068863"/>
            <a:ext cx="244005" cy="189437"/>
          </a:xfrm>
          <a:custGeom>
            <a:avLst/>
            <a:gdLst/>
            <a:ahLst/>
            <a:cxnLst/>
            <a:rect l="l" t="t" r="r" b="b"/>
            <a:pathLst>
              <a:path w="244005" h="189437">
                <a:moveTo>
                  <a:pt x="0" y="189437"/>
                </a:moveTo>
                <a:lnTo>
                  <a:pt x="244005" y="189437"/>
                </a:lnTo>
                <a:lnTo>
                  <a:pt x="244005" y="0"/>
                </a:lnTo>
                <a:lnTo>
                  <a:pt x="0" y="0"/>
                </a:lnTo>
                <a:lnTo>
                  <a:pt x="0" y="18943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551136" y="2633965"/>
            <a:ext cx="3968164" cy="7428833"/>
          </a:xfrm>
          <a:custGeom>
            <a:avLst/>
            <a:gdLst/>
            <a:ahLst/>
            <a:cxnLst/>
            <a:rect l="l" t="t" r="r" b="b"/>
            <a:pathLst>
              <a:path w="3968164" h="7428833">
                <a:moveTo>
                  <a:pt x="0" y="0"/>
                </a:moveTo>
                <a:lnTo>
                  <a:pt x="3968164" y="0"/>
                </a:lnTo>
                <a:lnTo>
                  <a:pt x="3968164" y="7428834"/>
                </a:lnTo>
                <a:lnTo>
                  <a:pt x="0" y="74288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333" r="-12055" b="-459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900300" y="1308990"/>
            <a:ext cx="3938855" cy="8753809"/>
          </a:xfrm>
          <a:custGeom>
            <a:avLst/>
            <a:gdLst/>
            <a:ahLst/>
            <a:cxnLst/>
            <a:rect l="l" t="t" r="r" b="b"/>
            <a:pathLst>
              <a:path w="3938855" h="8753809">
                <a:moveTo>
                  <a:pt x="0" y="0"/>
                </a:moveTo>
                <a:lnTo>
                  <a:pt x="3938854" y="0"/>
                </a:lnTo>
                <a:lnTo>
                  <a:pt x="3938854" y="8753809"/>
                </a:lnTo>
                <a:lnTo>
                  <a:pt x="0" y="875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7258" t="-5109" r="-23249" b="-324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20154" y="2172718"/>
            <a:ext cx="4408862" cy="7985962"/>
          </a:xfrm>
          <a:custGeom>
            <a:avLst/>
            <a:gdLst/>
            <a:ahLst/>
            <a:cxnLst/>
            <a:rect l="l" t="t" r="r" b="b"/>
            <a:pathLst>
              <a:path w="4408862" h="7985962">
                <a:moveTo>
                  <a:pt x="0" y="0"/>
                </a:moveTo>
                <a:lnTo>
                  <a:pt x="4408863" y="0"/>
                </a:lnTo>
                <a:lnTo>
                  <a:pt x="4408863" y="7985962"/>
                </a:lnTo>
                <a:lnTo>
                  <a:pt x="0" y="79859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255" r="-9081" b="-364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74477" y="2633965"/>
            <a:ext cx="3393176" cy="7428833"/>
          </a:xfrm>
          <a:custGeom>
            <a:avLst/>
            <a:gdLst/>
            <a:ahLst/>
            <a:cxnLst/>
            <a:rect l="l" t="t" r="r" b="b"/>
            <a:pathLst>
              <a:path w="3393176" h="7428833">
                <a:moveTo>
                  <a:pt x="0" y="0"/>
                </a:moveTo>
                <a:lnTo>
                  <a:pt x="3393176" y="0"/>
                </a:lnTo>
                <a:lnTo>
                  <a:pt x="3393176" y="7428834"/>
                </a:lnTo>
                <a:lnTo>
                  <a:pt x="0" y="74288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3131" r="-21346" b="-5586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1656700"/>
            <a:ext cx="8115300" cy="977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6399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ІНТЕРФЕЙС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90727" y="6417776"/>
            <a:ext cx="9525253" cy="4322084"/>
          </a:xfrm>
          <a:custGeom>
            <a:avLst/>
            <a:gdLst/>
            <a:ahLst/>
            <a:cxnLst/>
            <a:rect l="l" t="t" r="r" b="b"/>
            <a:pathLst>
              <a:path w="9525253" h="4322084">
                <a:moveTo>
                  <a:pt x="0" y="0"/>
                </a:moveTo>
                <a:lnTo>
                  <a:pt x="9525253" y="0"/>
                </a:lnTo>
                <a:lnTo>
                  <a:pt x="9525253" y="4322083"/>
                </a:lnTo>
                <a:lnTo>
                  <a:pt x="0" y="43220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V="1">
            <a:off x="17015295" y="9068863"/>
            <a:ext cx="244005" cy="189437"/>
          </a:xfrm>
          <a:custGeom>
            <a:avLst/>
            <a:gdLst/>
            <a:ahLst/>
            <a:cxnLst/>
            <a:rect l="l" t="t" r="r" b="b"/>
            <a:pathLst>
              <a:path w="244005" h="189437">
                <a:moveTo>
                  <a:pt x="0" y="189437"/>
                </a:moveTo>
                <a:lnTo>
                  <a:pt x="244005" y="189437"/>
                </a:lnTo>
                <a:lnTo>
                  <a:pt x="244005" y="0"/>
                </a:lnTo>
                <a:lnTo>
                  <a:pt x="0" y="0"/>
                </a:lnTo>
                <a:lnTo>
                  <a:pt x="0" y="18943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3097865"/>
            <a:ext cx="10955328" cy="4451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0"/>
              </a:lnSpc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Snapseed – це повноцінний професійний фоторедактор, розроблений Google.</a:t>
            </a:r>
          </a:p>
          <a:p>
            <a:pPr algn="l">
              <a:lnSpc>
                <a:spcPts val="3510"/>
              </a:lnSpc>
            </a:pPr>
            <a:endParaRPr lang="en-US" sz="2700" spc="-108">
              <a:solidFill>
                <a:srgbClr val="000000"/>
              </a:solidFill>
              <a:latin typeface="Agrandir Grand"/>
              <a:ea typeface="Agrandir Grand"/>
              <a:cs typeface="Agrandir Grand"/>
              <a:sym typeface="Agrandir Grand"/>
            </a:endParaRPr>
          </a:p>
          <a:p>
            <a:pPr algn="l">
              <a:lnSpc>
                <a:spcPts val="3510"/>
              </a:lnSpc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• 29 інструментів та фільтрів, у тому числі Точкова корекція, Пензель, Структура, Ефект HDR, Перспектива </a:t>
            </a:r>
          </a:p>
          <a:p>
            <a:pPr algn="l">
              <a:lnSpc>
                <a:spcPts val="3510"/>
              </a:lnSpc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• Відкриває як JPG, так і DNG-файли.</a:t>
            </a:r>
          </a:p>
          <a:p>
            <a:pPr algn="l">
              <a:lnSpc>
                <a:spcPts val="3510"/>
              </a:lnSpc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• Дозволяє зберігати свої стилі та застосовувати їх до нових фотографій.</a:t>
            </a:r>
          </a:p>
          <a:p>
            <a:pPr algn="l">
              <a:lnSpc>
                <a:spcPts val="3510"/>
              </a:lnSpc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• Пензель вибіркової корекції.</a:t>
            </a:r>
          </a:p>
          <a:p>
            <a:pPr algn="l">
              <a:lnSpc>
                <a:spcPts val="3510"/>
              </a:lnSpc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• Фільтри, що точно настроюються.</a:t>
            </a:r>
          </a:p>
        </p:txBody>
      </p:sp>
      <p:sp>
        <p:nvSpPr>
          <p:cNvPr id="5" name="Freeform 5"/>
          <p:cNvSpPr/>
          <p:nvPr/>
        </p:nvSpPr>
        <p:spPr>
          <a:xfrm>
            <a:off x="11229421" y="1028700"/>
            <a:ext cx="7275907" cy="7275907"/>
          </a:xfrm>
          <a:custGeom>
            <a:avLst/>
            <a:gdLst/>
            <a:ahLst/>
            <a:cxnLst/>
            <a:rect l="l" t="t" r="r" b="b"/>
            <a:pathLst>
              <a:path w="7275907" h="7275907">
                <a:moveTo>
                  <a:pt x="0" y="0"/>
                </a:moveTo>
                <a:lnTo>
                  <a:pt x="7275907" y="0"/>
                </a:lnTo>
                <a:lnTo>
                  <a:pt x="7275907" y="7275907"/>
                </a:lnTo>
                <a:lnTo>
                  <a:pt x="0" y="72759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019175"/>
            <a:ext cx="8692341" cy="977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6399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SNAPSEED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90727" y="6417776"/>
            <a:ext cx="9525253" cy="4322084"/>
          </a:xfrm>
          <a:custGeom>
            <a:avLst/>
            <a:gdLst/>
            <a:ahLst/>
            <a:cxnLst/>
            <a:rect l="l" t="t" r="r" b="b"/>
            <a:pathLst>
              <a:path w="9525253" h="4322084">
                <a:moveTo>
                  <a:pt x="0" y="0"/>
                </a:moveTo>
                <a:lnTo>
                  <a:pt x="9525253" y="0"/>
                </a:lnTo>
                <a:lnTo>
                  <a:pt x="9525253" y="4322083"/>
                </a:lnTo>
                <a:lnTo>
                  <a:pt x="0" y="43220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V="1">
            <a:off x="17015295" y="9068863"/>
            <a:ext cx="244005" cy="189437"/>
          </a:xfrm>
          <a:custGeom>
            <a:avLst/>
            <a:gdLst/>
            <a:ahLst/>
            <a:cxnLst/>
            <a:rect l="l" t="t" r="r" b="b"/>
            <a:pathLst>
              <a:path w="244005" h="189437">
                <a:moveTo>
                  <a:pt x="0" y="189437"/>
                </a:moveTo>
                <a:lnTo>
                  <a:pt x="244005" y="189437"/>
                </a:lnTo>
                <a:lnTo>
                  <a:pt x="244005" y="0"/>
                </a:lnTo>
                <a:lnTo>
                  <a:pt x="0" y="0"/>
                </a:lnTo>
                <a:lnTo>
                  <a:pt x="0" y="18943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2510832"/>
            <a:ext cx="10955328" cy="5766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0"/>
              </a:lnSpc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ІНСТРУМЕНТИ, ФІЛЬТРИ ТА ОБРОБКА </a:t>
            </a:r>
          </a:p>
          <a:p>
            <a:pPr algn="l">
              <a:lnSpc>
                <a:spcPts val="3510"/>
              </a:lnSpc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• Обробка RAW: дозволяє працювати з RAW-файлами типу DNG, зберігати їх без втрати якості або експортувати в JPG.</a:t>
            </a:r>
          </a:p>
          <a:p>
            <a:pPr algn="l">
              <a:lnSpc>
                <a:spcPts val="3510"/>
              </a:lnSpc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• Корекція: дозволяє автоматично або вручну настроїти експозицію та колір з високою точністю.</a:t>
            </a:r>
          </a:p>
          <a:p>
            <a:pPr algn="l">
              <a:lnSpc>
                <a:spcPts val="3510"/>
              </a:lnSpc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• Різкість: підвищує контурну різкість зображення.</a:t>
            </a:r>
          </a:p>
          <a:p>
            <a:pPr algn="l">
              <a:lnSpc>
                <a:spcPts val="3510"/>
              </a:lnSpc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• Кадрування: дозволяє обрізати знімок за стандартним форматом або довільно.</a:t>
            </a:r>
          </a:p>
          <a:p>
            <a:pPr algn="l">
              <a:lnSpc>
                <a:spcPts val="3510"/>
              </a:lnSpc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• Перспектива: корекція спотворень (нахили ліній, геометрія будівель).</a:t>
            </a:r>
          </a:p>
          <a:p>
            <a:pPr algn="l">
              <a:lnSpc>
                <a:spcPts val="3510"/>
              </a:lnSpc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• Баланс білого: дозволяє налаштувати кольори таким чином, щоб зображення виглядало природнішим.</a:t>
            </a:r>
          </a:p>
          <a:p>
            <a:pPr algn="l">
              <a:lnSpc>
                <a:spcPts val="3510"/>
              </a:lnSpc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Та багато іншого</a:t>
            </a:r>
          </a:p>
        </p:txBody>
      </p:sp>
      <p:sp>
        <p:nvSpPr>
          <p:cNvPr id="5" name="Freeform 5"/>
          <p:cNvSpPr/>
          <p:nvPr/>
        </p:nvSpPr>
        <p:spPr>
          <a:xfrm>
            <a:off x="12417764" y="1028700"/>
            <a:ext cx="4950164" cy="8800292"/>
          </a:xfrm>
          <a:custGeom>
            <a:avLst/>
            <a:gdLst/>
            <a:ahLst/>
            <a:cxnLst/>
            <a:rect l="l" t="t" r="r" b="b"/>
            <a:pathLst>
              <a:path w="4950164" h="8800292">
                <a:moveTo>
                  <a:pt x="0" y="0"/>
                </a:moveTo>
                <a:lnTo>
                  <a:pt x="4950165" y="0"/>
                </a:lnTo>
                <a:lnTo>
                  <a:pt x="4950165" y="8800292"/>
                </a:lnTo>
                <a:lnTo>
                  <a:pt x="0" y="88002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019175"/>
            <a:ext cx="8692341" cy="977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6399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SNAPSEED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90727" y="6417776"/>
            <a:ext cx="9525253" cy="4322084"/>
          </a:xfrm>
          <a:custGeom>
            <a:avLst/>
            <a:gdLst/>
            <a:ahLst/>
            <a:cxnLst/>
            <a:rect l="l" t="t" r="r" b="b"/>
            <a:pathLst>
              <a:path w="9525253" h="4322084">
                <a:moveTo>
                  <a:pt x="0" y="0"/>
                </a:moveTo>
                <a:lnTo>
                  <a:pt x="9525253" y="0"/>
                </a:lnTo>
                <a:lnTo>
                  <a:pt x="9525253" y="4322083"/>
                </a:lnTo>
                <a:lnTo>
                  <a:pt x="0" y="43220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V="1">
            <a:off x="17015295" y="9068863"/>
            <a:ext cx="244005" cy="189437"/>
          </a:xfrm>
          <a:custGeom>
            <a:avLst/>
            <a:gdLst/>
            <a:ahLst/>
            <a:cxnLst/>
            <a:rect l="l" t="t" r="r" b="b"/>
            <a:pathLst>
              <a:path w="244005" h="189437">
                <a:moveTo>
                  <a:pt x="0" y="189437"/>
                </a:moveTo>
                <a:lnTo>
                  <a:pt x="244005" y="189437"/>
                </a:lnTo>
                <a:lnTo>
                  <a:pt x="244005" y="0"/>
                </a:lnTo>
                <a:lnTo>
                  <a:pt x="0" y="0"/>
                </a:lnTo>
                <a:lnTo>
                  <a:pt x="0" y="18943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74871" y="2221860"/>
            <a:ext cx="4319355" cy="7678853"/>
          </a:xfrm>
          <a:custGeom>
            <a:avLst/>
            <a:gdLst/>
            <a:ahLst/>
            <a:cxnLst/>
            <a:rect l="l" t="t" r="r" b="b"/>
            <a:pathLst>
              <a:path w="4319355" h="7678853">
                <a:moveTo>
                  <a:pt x="0" y="0"/>
                </a:moveTo>
                <a:lnTo>
                  <a:pt x="4319354" y="0"/>
                </a:lnTo>
                <a:lnTo>
                  <a:pt x="4319354" y="7678853"/>
                </a:lnTo>
                <a:lnTo>
                  <a:pt x="0" y="76788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08202" y="2221860"/>
            <a:ext cx="4319355" cy="7678853"/>
          </a:xfrm>
          <a:custGeom>
            <a:avLst/>
            <a:gdLst/>
            <a:ahLst/>
            <a:cxnLst/>
            <a:rect l="l" t="t" r="r" b="b"/>
            <a:pathLst>
              <a:path w="4319355" h="7678853">
                <a:moveTo>
                  <a:pt x="0" y="0"/>
                </a:moveTo>
                <a:lnTo>
                  <a:pt x="4319354" y="0"/>
                </a:lnTo>
                <a:lnTo>
                  <a:pt x="4319354" y="7678853"/>
                </a:lnTo>
                <a:lnTo>
                  <a:pt x="0" y="76788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888765" y="1512570"/>
            <a:ext cx="8195133" cy="6440411"/>
          </a:xfrm>
          <a:custGeom>
            <a:avLst/>
            <a:gdLst/>
            <a:ahLst/>
            <a:cxnLst/>
            <a:rect l="l" t="t" r="r" b="b"/>
            <a:pathLst>
              <a:path w="8195133" h="6440411">
                <a:moveTo>
                  <a:pt x="0" y="0"/>
                </a:moveTo>
                <a:lnTo>
                  <a:pt x="8195133" y="0"/>
                </a:lnTo>
                <a:lnTo>
                  <a:pt x="8195133" y="6440411"/>
                </a:lnTo>
                <a:lnTo>
                  <a:pt x="0" y="64404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206" t="-5429" r="-4267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1019175"/>
            <a:ext cx="8692341" cy="977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6399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SNAPSEED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931714">
            <a:off x="14317947" y="-165890"/>
            <a:ext cx="4652289" cy="3314455"/>
          </a:xfrm>
          <a:custGeom>
            <a:avLst/>
            <a:gdLst/>
            <a:ahLst/>
            <a:cxnLst/>
            <a:rect l="l" t="t" r="r" b="b"/>
            <a:pathLst>
              <a:path w="4652289" h="3314455">
                <a:moveTo>
                  <a:pt x="0" y="0"/>
                </a:moveTo>
                <a:lnTo>
                  <a:pt x="4652289" y="0"/>
                </a:lnTo>
                <a:lnTo>
                  <a:pt x="4652289" y="3314455"/>
                </a:lnTo>
                <a:lnTo>
                  <a:pt x="0" y="33144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497164" y="7276571"/>
            <a:ext cx="1973641" cy="1972204"/>
          </a:xfrm>
          <a:custGeom>
            <a:avLst/>
            <a:gdLst/>
            <a:ahLst/>
            <a:cxnLst/>
            <a:rect l="l" t="t" r="r" b="b"/>
            <a:pathLst>
              <a:path w="1973641" h="1972204">
                <a:moveTo>
                  <a:pt x="0" y="0"/>
                </a:moveTo>
                <a:lnTo>
                  <a:pt x="1973640" y="0"/>
                </a:lnTo>
                <a:lnTo>
                  <a:pt x="1973640" y="1972204"/>
                </a:lnTo>
                <a:lnTo>
                  <a:pt x="0" y="19722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2577200"/>
            <a:ext cx="10455284" cy="5766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0"/>
              </a:lnSpc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Фотосканер – це програма від Google Фото, яка дозволяє сканувати улюблені надруковані фотографії за допомогою камери телефону, а потім зберігати їх.</a:t>
            </a:r>
          </a:p>
          <a:p>
            <a:pPr algn="l">
              <a:lnSpc>
                <a:spcPts val="3510"/>
              </a:lnSpc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Ви не просто фотографуєте знімок, а створюєте його покращену цифрову копію.</a:t>
            </a:r>
          </a:p>
          <a:p>
            <a:pPr algn="l">
              <a:lnSpc>
                <a:spcPts val="3510"/>
              </a:lnSpc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– Скануйте фотографії без відблисків, дотримуючись простої покрокової інструкції</a:t>
            </a:r>
          </a:p>
          <a:p>
            <a:pPr algn="l">
              <a:lnSpc>
                <a:spcPts val="3510"/>
              </a:lnSpc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– Кадрування виконується автоматично на основі розпізнавання кутів.</a:t>
            </a:r>
          </a:p>
          <a:p>
            <a:pPr algn="l">
              <a:lnSpc>
                <a:spcPts val="3510"/>
              </a:lnSpc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– В результаті сканування виходять копії правильної прямокутної форми з виправленою перспективою.</a:t>
            </a:r>
          </a:p>
          <a:p>
            <a:pPr algn="l">
              <a:lnSpc>
                <a:spcPts val="3510"/>
              </a:lnSpc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– Цифрові копії завжди правильно повернені незалежно від того, в якому положенні сканувалися фотографії.</a:t>
            </a:r>
          </a:p>
        </p:txBody>
      </p:sp>
      <p:sp>
        <p:nvSpPr>
          <p:cNvPr id="5" name="Freeform 5"/>
          <p:cNvSpPr/>
          <p:nvPr/>
        </p:nvSpPr>
        <p:spPr>
          <a:xfrm>
            <a:off x="10926416" y="1832013"/>
            <a:ext cx="7361584" cy="7361584"/>
          </a:xfrm>
          <a:custGeom>
            <a:avLst/>
            <a:gdLst/>
            <a:ahLst/>
            <a:cxnLst/>
            <a:rect l="l" t="t" r="r" b="b"/>
            <a:pathLst>
              <a:path w="7361584" h="7361584">
                <a:moveTo>
                  <a:pt x="0" y="0"/>
                </a:moveTo>
                <a:lnTo>
                  <a:pt x="7361584" y="0"/>
                </a:lnTo>
                <a:lnTo>
                  <a:pt x="7361584" y="7361584"/>
                </a:lnTo>
                <a:lnTo>
                  <a:pt x="0" y="73615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019175"/>
            <a:ext cx="12457381" cy="977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6399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ФОТОСКАНЕР ВІД GOOGLE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931714">
            <a:off x="14317947" y="-361567"/>
            <a:ext cx="4652289" cy="3314455"/>
          </a:xfrm>
          <a:custGeom>
            <a:avLst/>
            <a:gdLst/>
            <a:ahLst/>
            <a:cxnLst/>
            <a:rect l="l" t="t" r="r" b="b"/>
            <a:pathLst>
              <a:path w="4652289" h="3314455">
                <a:moveTo>
                  <a:pt x="0" y="0"/>
                </a:moveTo>
                <a:lnTo>
                  <a:pt x="4652289" y="0"/>
                </a:lnTo>
                <a:lnTo>
                  <a:pt x="4652289" y="3314454"/>
                </a:lnTo>
                <a:lnTo>
                  <a:pt x="0" y="33144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497164" y="7276571"/>
            <a:ext cx="1973641" cy="1972204"/>
          </a:xfrm>
          <a:custGeom>
            <a:avLst/>
            <a:gdLst/>
            <a:ahLst/>
            <a:cxnLst/>
            <a:rect l="l" t="t" r="r" b="b"/>
            <a:pathLst>
              <a:path w="1973641" h="1972204">
                <a:moveTo>
                  <a:pt x="0" y="0"/>
                </a:moveTo>
                <a:lnTo>
                  <a:pt x="1973640" y="0"/>
                </a:lnTo>
                <a:lnTo>
                  <a:pt x="1973640" y="1972204"/>
                </a:lnTo>
                <a:lnTo>
                  <a:pt x="0" y="19722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15973" y="816674"/>
            <a:ext cx="11954831" cy="1701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6399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ФОТОСКАНЕР ВІД GOOGLE</a:t>
            </a:r>
          </a:p>
          <a:p>
            <a:pPr algn="l">
              <a:lnSpc>
                <a:spcPts val="5759"/>
              </a:lnSpc>
            </a:pPr>
            <a:endParaRPr lang="en-US" sz="6399">
              <a:solidFill>
                <a:srgbClr val="000000"/>
              </a:solidFill>
              <a:latin typeface="Agrandir Grand"/>
              <a:ea typeface="Agrandir Grand"/>
              <a:cs typeface="Agrandir Grand"/>
              <a:sym typeface="Agrandir Gran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15973" y="2413064"/>
            <a:ext cx="11543670" cy="489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0"/>
              </a:lnSpc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На сканування улюблених знімків піде зовсім небагато часу. Завдяки цьому ви швидше впораєтеся з редагуванням та зможете поділитися своїми спогадами з друзями та близькими.</a:t>
            </a:r>
          </a:p>
          <a:p>
            <a:pPr algn="l">
              <a:lnSpc>
                <a:spcPts val="3510"/>
              </a:lnSpc>
            </a:pPr>
            <a:endParaRPr lang="en-US" sz="2700" spc="-108">
              <a:solidFill>
                <a:srgbClr val="000000"/>
              </a:solidFill>
              <a:latin typeface="Agrandir Grand"/>
              <a:ea typeface="Agrandir Grand"/>
              <a:cs typeface="Agrandir Grand"/>
              <a:sym typeface="Agrandir Grand"/>
            </a:endParaRPr>
          </a:p>
          <a:p>
            <a:pPr algn="l">
              <a:lnSpc>
                <a:spcPts val="3510"/>
              </a:lnSpc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Безпечне збереження в Google Фото з можливістю пошуку.</a:t>
            </a:r>
          </a:p>
          <a:p>
            <a:pPr algn="l">
              <a:lnSpc>
                <a:spcPts val="3510"/>
              </a:lnSpc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Резервні копії відсканованих знімків можна зберегти за допомогою Google Фото. Вони потрапляють у надійне сховище, упорядковуються та стають доступними для пошуку. Вдихніть у старі знімки нове життя: використовуйте їх для створення фільмів, застосовуйте до них фільтри та інші ефективні засоби обробки. Щоб поділитися відсканованою фотографією, просто надішліть посилання на неї.</a:t>
            </a:r>
          </a:p>
        </p:txBody>
      </p:sp>
      <p:sp>
        <p:nvSpPr>
          <p:cNvPr id="6" name="Freeform 6"/>
          <p:cNvSpPr/>
          <p:nvPr/>
        </p:nvSpPr>
        <p:spPr>
          <a:xfrm>
            <a:off x="12470804" y="1028700"/>
            <a:ext cx="5826233" cy="8991340"/>
          </a:xfrm>
          <a:custGeom>
            <a:avLst/>
            <a:gdLst/>
            <a:ahLst/>
            <a:cxnLst/>
            <a:rect l="l" t="t" r="r" b="b"/>
            <a:pathLst>
              <a:path w="5826233" h="8991340">
                <a:moveTo>
                  <a:pt x="0" y="0"/>
                </a:moveTo>
                <a:lnTo>
                  <a:pt x="5826234" y="0"/>
                </a:lnTo>
                <a:lnTo>
                  <a:pt x="5826234" y="8991340"/>
                </a:lnTo>
                <a:lnTo>
                  <a:pt x="0" y="89913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5196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7015295" y="9068863"/>
            <a:ext cx="244005" cy="189437"/>
          </a:xfrm>
          <a:custGeom>
            <a:avLst/>
            <a:gdLst/>
            <a:ahLst/>
            <a:cxnLst/>
            <a:rect l="l" t="t" r="r" b="b"/>
            <a:pathLst>
              <a:path w="244005" h="189437">
                <a:moveTo>
                  <a:pt x="244005" y="0"/>
                </a:moveTo>
                <a:lnTo>
                  <a:pt x="0" y="0"/>
                </a:lnTo>
                <a:lnTo>
                  <a:pt x="0" y="189437"/>
                </a:lnTo>
                <a:lnTo>
                  <a:pt x="244005" y="189437"/>
                </a:lnTo>
                <a:lnTo>
                  <a:pt x="24400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79615" y="1062291"/>
            <a:ext cx="11740124" cy="1606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ЩО ТАКЕ GOOGLE ?</a:t>
            </a:r>
          </a:p>
        </p:txBody>
      </p:sp>
      <p:sp>
        <p:nvSpPr>
          <p:cNvPr id="4" name="Freeform 4"/>
          <p:cNvSpPr/>
          <p:nvPr/>
        </p:nvSpPr>
        <p:spPr>
          <a:xfrm>
            <a:off x="12152267" y="-2800161"/>
            <a:ext cx="7156962" cy="5600323"/>
          </a:xfrm>
          <a:custGeom>
            <a:avLst/>
            <a:gdLst/>
            <a:ahLst/>
            <a:cxnLst/>
            <a:rect l="l" t="t" r="r" b="b"/>
            <a:pathLst>
              <a:path w="7156962" h="5600323">
                <a:moveTo>
                  <a:pt x="0" y="0"/>
                </a:moveTo>
                <a:lnTo>
                  <a:pt x="7156962" y="0"/>
                </a:lnTo>
                <a:lnTo>
                  <a:pt x="7156962" y="5600322"/>
                </a:lnTo>
                <a:lnTo>
                  <a:pt x="0" y="56003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152267" y="2980321"/>
            <a:ext cx="4048605" cy="4058752"/>
          </a:xfrm>
          <a:custGeom>
            <a:avLst/>
            <a:gdLst/>
            <a:ahLst/>
            <a:cxnLst/>
            <a:rect l="l" t="t" r="r" b="b"/>
            <a:pathLst>
              <a:path w="4048605" h="4058752">
                <a:moveTo>
                  <a:pt x="0" y="0"/>
                </a:moveTo>
                <a:lnTo>
                  <a:pt x="4048605" y="0"/>
                </a:lnTo>
                <a:lnTo>
                  <a:pt x="4048605" y="4058752"/>
                </a:lnTo>
                <a:lnTo>
                  <a:pt x="0" y="40587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6480495"/>
            <a:ext cx="3344967" cy="3806505"/>
          </a:xfrm>
          <a:custGeom>
            <a:avLst/>
            <a:gdLst/>
            <a:ahLst/>
            <a:cxnLst/>
            <a:rect l="l" t="t" r="r" b="b"/>
            <a:pathLst>
              <a:path w="3344967" h="3806505">
                <a:moveTo>
                  <a:pt x="0" y="0"/>
                </a:moveTo>
                <a:lnTo>
                  <a:pt x="3344967" y="0"/>
                </a:lnTo>
                <a:lnTo>
                  <a:pt x="3344967" y="3806505"/>
                </a:lnTo>
                <a:lnTo>
                  <a:pt x="0" y="38065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79615" y="3607617"/>
            <a:ext cx="10010506" cy="2699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0"/>
              </a:lnSpc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Google  — це американська багатонаціональна корпорація та технологічна компанія, яка спеціалізується на онлайн-рекламі, технологіях пошукових систем, хмарних обчисленнях, комп’ютерному програмному забезпеченні, квантових обчисленнях, електронній комерції, побутовій електроніці та штучному інтелекті.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902905" y="7245778"/>
            <a:ext cx="11574432" cy="1823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0"/>
              </a:lnSpc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Швидкий ріст Google з моменту його заснування призвів до виникнення великої кількості продукції, не пов'язаної безпосередньо з головним продуктом компанії — пошуковою системою. Google має онлайн-продукти на кшталт поштового сервісу Gmail.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931714">
            <a:off x="14317947" y="-361567"/>
            <a:ext cx="4652289" cy="3314455"/>
          </a:xfrm>
          <a:custGeom>
            <a:avLst/>
            <a:gdLst/>
            <a:ahLst/>
            <a:cxnLst/>
            <a:rect l="l" t="t" r="r" b="b"/>
            <a:pathLst>
              <a:path w="4652289" h="3314455">
                <a:moveTo>
                  <a:pt x="0" y="0"/>
                </a:moveTo>
                <a:lnTo>
                  <a:pt x="4652289" y="0"/>
                </a:lnTo>
                <a:lnTo>
                  <a:pt x="4652289" y="3314454"/>
                </a:lnTo>
                <a:lnTo>
                  <a:pt x="0" y="33144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497164" y="7276571"/>
            <a:ext cx="1973641" cy="1972204"/>
          </a:xfrm>
          <a:custGeom>
            <a:avLst/>
            <a:gdLst/>
            <a:ahLst/>
            <a:cxnLst/>
            <a:rect l="l" t="t" r="r" b="b"/>
            <a:pathLst>
              <a:path w="1973641" h="1972204">
                <a:moveTo>
                  <a:pt x="0" y="0"/>
                </a:moveTo>
                <a:lnTo>
                  <a:pt x="1973640" y="0"/>
                </a:lnTo>
                <a:lnTo>
                  <a:pt x="1973640" y="1972204"/>
                </a:lnTo>
                <a:lnTo>
                  <a:pt x="0" y="19722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15973" y="3223107"/>
            <a:ext cx="10968011" cy="4100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1"/>
              </a:lnSpc>
            </a:pPr>
            <a:r>
              <a:rPr lang="en-US" sz="3531" spc="-141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Google – це одна з найвпливовіших і найкорисніших компаній у світі, яка постійно створює нові можливості для людей. Завдяки своїм інноваціям у сфері технологій, штучного інтелекту, онлайн-сервісів і розумних пристроїв, Google змінює наше повсякденне життя, роблячи його зручнішим та ефективнішим.</a:t>
            </a:r>
          </a:p>
        </p:txBody>
      </p:sp>
      <p:sp>
        <p:nvSpPr>
          <p:cNvPr id="5" name="Freeform 5"/>
          <p:cNvSpPr/>
          <p:nvPr/>
        </p:nvSpPr>
        <p:spPr>
          <a:xfrm>
            <a:off x="11870621" y="3356457"/>
            <a:ext cx="5388679" cy="5402184"/>
          </a:xfrm>
          <a:custGeom>
            <a:avLst/>
            <a:gdLst/>
            <a:ahLst/>
            <a:cxnLst/>
            <a:rect l="l" t="t" r="r" b="b"/>
            <a:pathLst>
              <a:path w="5388679" h="5402184">
                <a:moveTo>
                  <a:pt x="0" y="0"/>
                </a:moveTo>
                <a:lnTo>
                  <a:pt x="5388679" y="0"/>
                </a:lnTo>
                <a:lnTo>
                  <a:pt x="5388679" y="5402184"/>
                </a:lnTo>
                <a:lnTo>
                  <a:pt x="0" y="5402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15973" y="816674"/>
            <a:ext cx="11954831" cy="977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6399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ВИСНОВОК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343201" y="3524717"/>
            <a:ext cx="9601597" cy="3370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6"/>
              </a:lnSpc>
            </a:pPr>
            <a:r>
              <a:rPr lang="en-US" sz="13857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ДЯКУЮ ЗА УВАГУ !</a:t>
            </a:r>
          </a:p>
        </p:txBody>
      </p:sp>
      <p:sp>
        <p:nvSpPr>
          <p:cNvPr id="3" name="Freeform 3"/>
          <p:cNvSpPr/>
          <p:nvPr/>
        </p:nvSpPr>
        <p:spPr>
          <a:xfrm>
            <a:off x="1028700" y="9068863"/>
            <a:ext cx="244005" cy="189437"/>
          </a:xfrm>
          <a:custGeom>
            <a:avLst/>
            <a:gdLst/>
            <a:ahLst/>
            <a:cxnLst/>
            <a:rect l="l" t="t" r="r" b="b"/>
            <a:pathLst>
              <a:path w="244005" h="189437">
                <a:moveTo>
                  <a:pt x="0" y="0"/>
                </a:moveTo>
                <a:lnTo>
                  <a:pt x="244005" y="0"/>
                </a:lnTo>
                <a:lnTo>
                  <a:pt x="244005" y="189437"/>
                </a:lnTo>
                <a:lnTo>
                  <a:pt x="0" y="1894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7015295" y="9068863"/>
            <a:ext cx="244005" cy="189437"/>
          </a:xfrm>
          <a:custGeom>
            <a:avLst/>
            <a:gdLst/>
            <a:ahLst/>
            <a:cxnLst/>
            <a:rect l="l" t="t" r="r" b="b"/>
            <a:pathLst>
              <a:path w="244005" h="189437">
                <a:moveTo>
                  <a:pt x="244005" y="0"/>
                </a:moveTo>
                <a:lnTo>
                  <a:pt x="0" y="0"/>
                </a:lnTo>
                <a:lnTo>
                  <a:pt x="0" y="189437"/>
                </a:lnTo>
                <a:lnTo>
                  <a:pt x="244005" y="189437"/>
                </a:lnTo>
                <a:lnTo>
                  <a:pt x="24400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7015295" y="1028700"/>
            <a:ext cx="244005" cy="189437"/>
          </a:xfrm>
          <a:custGeom>
            <a:avLst/>
            <a:gdLst/>
            <a:ahLst/>
            <a:cxnLst/>
            <a:rect l="l" t="t" r="r" b="b"/>
            <a:pathLst>
              <a:path w="244005" h="189437">
                <a:moveTo>
                  <a:pt x="0" y="0"/>
                </a:moveTo>
                <a:lnTo>
                  <a:pt x="244005" y="0"/>
                </a:lnTo>
                <a:lnTo>
                  <a:pt x="244005" y="189437"/>
                </a:lnTo>
                <a:lnTo>
                  <a:pt x="0" y="1894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 flipH="1">
            <a:off x="1028700" y="1028700"/>
            <a:ext cx="244005" cy="189437"/>
          </a:xfrm>
          <a:custGeom>
            <a:avLst/>
            <a:gdLst/>
            <a:ahLst/>
            <a:cxnLst/>
            <a:rect l="l" t="t" r="r" b="b"/>
            <a:pathLst>
              <a:path w="244005" h="189437">
                <a:moveTo>
                  <a:pt x="244005" y="0"/>
                </a:moveTo>
                <a:lnTo>
                  <a:pt x="0" y="0"/>
                </a:lnTo>
                <a:lnTo>
                  <a:pt x="0" y="189437"/>
                </a:lnTo>
                <a:lnTo>
                  <a:pt x="244005" y="189437"/>
                </a:lnTo>
                <a:lnTo>
                  <a:pt x="24400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461634">
            <a:off x="13990689" y="2320970"/>
            <a:ext cx="4758175" cy="5055166"/>
          </a:xfrm>
          <a:custGeom>
            <a:avLst/>
            <a:gdLst/>
            <a:ahLst/>
            <a:cxnLst/>
            <a:rect l="l" t="t" r="r" b="b"/>
            <a:pathLst>
              <a:path w="4758175" h="5055166">
                <a:moveTo>
                  <a:pt x="0" y="0"/>
                </a:moveTo>
                <a:lnTo>
                  <a:pt x="4758175" y="0"/>
                </a:lnTo>
                <a:lnTo>
                  <a:pt x="4758175" y="5055166"/>
                </a:lnTo>
                <a:lnTo>
                  <a:pt x="0" y="50551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481988">
            <a:off x="1398313" y="3692122"/>
            <a:ext cx="3431873" cy="3646080"/>
          </a:xfrm>
          <a:custGeom>
            <a:avLst/>
            <a:gdLst/>
            <a:ahLst/>
            <a:cxnLst/>
            <a:rect l="l" t="t" r="r" b="b"/>
            <a:pathLst>
              <a:path w="3431873" h="3646080">
                <a:moveTo>
                  <a:pt x="0" y="0"/>
                </a:moveTo>
                <a:lnTo>
                  <a:pt x="3431872" y="0"/>
                </a:lnTo>
                <a:lnTo>
                  <a:pt x="3431872" y="3646080"/>
                </a:lnTo>
                <a:lnTo>
                  <a:pt x="0" y="36460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20931">
            <a:off x="12846226" y="4799822"/>
            <a:ext cx="5532378" cy="5877692"/>
          </a:xfrm>
          <a:custGeom>
            <a:avLst/>
            <a:gdLst/>
            <a:ahLst/>
            <a:cxnLst/>
            <a:rect l="l" t="t" r="r" b="b"/>
            <a:pathLst>
              <a:path w="5532378" h="5877692">
                <a:moveTo>
                  <a:pt x="0" y="0"/>
                </a:moveTo>
                <a:lnTo>
                  <a:pt x="5532378" y="0"/>
                </a:lnTo>
                <a:lnTo>
                  <a:pt x="5532378" y="5877692"/>
                </a:lnTo>
                <a:lnTo>
                  <a:pt x="0" y="58776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37345" y="3597413"/>
            <a:ext cx="11020141" cy="489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0"/>
              </a:lnSpc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Action Blocks спрощує рутинні дії за допомогою кнопок, що налаштовуються на головному екрані Android.</a:t>
            </a:r>
          </a:p>
          <a:p>
            <a:pPr algn="l">
              <a:lnSpc>
                <a:spcPts val="3510"/>
              </a:lnSpc>
            </a:pPr>
            <a:endParaRPr lang="en-US" sz="2700" spc="-108">
              <a:solidFill>
                <a:srgbClr val="000000"/>
              </a:solidFill>
              <a:latin typeface="Agrandir Grand"/>
              <a:ea typeface="Agrandir Grand"/>
              <a:cs typeface="Agrandir Grand"/>
              <a:sym typeface="Agrandir Grand"/>
            </a:endParaRPr>
          </a:p>
          <a:p>
            <a:pPr algn="l">
              <a:lnSpc>
                <a:spcPts val="3510"/>
              </a:lnSpc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Завдяки Google Assistant ви можете легко налаштувати блоки дій для коханої людини. Блоки дій можна налаштувати на те, що може робити Асистент, лише одним дотиком: дзвонити другу, дивитися улюблене шоу, керувати світлом тощо.</a:t>
            </a:r>
          </a:p>
          <a:p>
            <a:pPr algn="l">
              <a:lnSpc>
                <a:spcPts val="3510"/>
              </a:lnSpc>
            </a:pPr>
            <a:endParaRPr lang="en-US" sz="2700" spc="-108">
              <a:solidFill>
                <a:srgbClr val="000000"/>
              </a:solidFill>
              <a:latin typeface="Agrandir Grand"/>
              <a:ea typeface="Agrandir Grand"/>
              <a:cs typeface="Agrandir Grand"/>
              <a:sym typeface="Agrandir Grand"/>
            </a:endParaRPr>
          </a:p>
          <a:p>
            <a:pPr algn="l">
              <a:lnSpc>
                <a:spcPts val="3510"/>
              </a:lnSpc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Блоки дій також можна налаштувати на промову фраз. Це може бути особливо корисно людям з порушеннями мови та мови для швидкого спілкування під час невідкладних ситуацій.</a:t>
            </a:r>
          </a:p>
        </p:txBody>
      </p:sp>
      <p:sp>
        <p:nvSpPr>
          <p:cNvPr id="4" name="Freeform 4"/>
          <p:cNvSpPr/>
          <p:nvPr/>
        </p:nvSpPr>
        <p:spPr>
          <a:xfrm flipH="1">
            <a:off x="0" y="2522241"/>
            <a:ext cx="3503226" cy="369431"/>
          </a:xfrm>
          <a:custGeom>
            <a:avLst/>
            <a:gdLst/>
            <a:ahLst/>
            <a:cxnLst/>
            <a:rect l="l" t="t" r="r" b="b"/>
            <a:pathLst>
              <a:path w="3503226" h="369431">
                <a:moveTo>
                  <a:pt x="3503226" y="0"/>
                </a:moveTo>
                <a:lnTo>
                  <a:pt x="0" y="0"/>
                </a:lnTo>
                <a:lnTo>
                  <a:pt x="0" y="369431"/>
                </a:lnTo>
                <a:lnTo>
                  <a:pt x="3503226" y="369431"/>
                </a:lnTo>
                <a:lnTo>
                  <a:pt x="350322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816454" y="1267122"/>
            <a:ext cx="6471546" cy="6471546"/>
          </a:xfrm>
          <a:custGeom>
            <a:avLst/>
            <a:gdLst/>
            <a:ahLst/>
            <a:cxnLst/>
            <a:rect l="l" t="t" r="r" b="b"/>
            <a:pathLst>
              <a:path w="6471546" h="6471546">
                <a:moveTo>
                  <a:pt x="0" y="0"/>
                </a:moveTo>
                <a:lnTo>
                  <a:pt x="6471546" y="0"/>
                </a:lnTo>
                <a:lnTo>
                  <a:pt x="6471546" y="6471546"/>
                </a:lnTo>
                <a:lnTo>
                  <a:pt x="0" y="64715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894362"/>
            <a:ext cx="10628786" cy="1228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8000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ACTION BLOCKS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23185">
            <a:off x="4709766" y="6888969"/>
            <a:ext cx="6639369" cy="4514771"/>
          </a:xfrm>
          <a:custGeom>
            <a:avLst/>
            <a:gdLst/>
            <a:ahLst/>
            <a:cxnLst/>
            <a:rect l="l" t="t" r="r" b="b"/>
            <a:pathLst>
              <a:path w="6639369" h="4514771">
                <a:moveTo>
                  <a:pt x="0" y="0"/>
                </a:moveTo>
                <a:lnTo>
                  <a:pt x="6639368" y="0"/>
                </a:lnTo>
                <a:lnTo>
                  <a:pt x="6639368" y="4514771"/>
                </a:lnTo>
                <a:lnTo>
                  <a:pt x="0" y="45147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3301717" y="9253538"/>
            <a:ext cx="3957583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826191" y="1856009"/>
            <a:ext cx="6237545" cy="8112655"/>
          </a:xfrm>
          <a:custGeom>
            <a:avLst/>
            <a:gdLst/>
            <a:ahLst/>
            <a:cxnLst/>
            <a:rect l="l" t="t" r="r" b="b"/>
            <a:pathLst>
              <a:path w="6237545" h="8112655">
                <a:moveTo>
                  <a:pt x="0" y="0"/>
                </a:moveTo>
                <a:lnTo>
                  <a:pt x="6237546" y="0"/>
                </a:lnTo>
                <a:lnTo>
                  <a:pt x="6237546" y="8112655"/>
                </a:lnTo>
                <a:lnTo>
                  <a:pt x="0" y="8112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743" r="-9747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053" y="2789396"/>
            <a:ext cx="4154433" cy="7385658"/>
          </a:xfrm>
          <a:custGeom>
            <a:avLst/>
            <a:gdLst/>
            <a:ahLst/>
            <a:cxnLst/>
            <a:rect l="l" t="t" r="r" b="b"/>
            <a:pathLst>
              <a:path w="4154433" h="7385658">
                <a:moveTo>
                  <a:pt x="0" y="0"/>
                </a:moveTo>
                <a:lnTo>
                  <a:pt x="4154433" y="0"/>
                </a:lnTo>
                <a:lnTo>
                  <a:pt x="4154433" y="7385658"/>
                </a:lnTo>
                <a:lnTo>
                  <a:pt x="0" y="73856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99899" y="2789396"/>
            <a:ext cx="4038338" cy="7179268"/>
          </a:xfrm>
          <a:custGeom>
            <a:avLst/>
            <a:gdLst/>
            <a:ahLst/>
            <a:cxnLst/>
            <a:rect l="l" t="t" r="r" b="b"/>
            <a:pathLst>
              <a:path w="4038338" h="7179268">
                <a:moveTo>
                  <a:pt x="0" y="0"/>
                </a:moveTo>
                <a:lnTo>
                  <a:pt x="4038338" y="0"/>
                </a:lnTo>
                <a:lnTo>
                  <a:pt x="4038338" y="7179268"/>
                </a:lnTo>
                <a:lnTo>
                  <a:pt x="0" y="71792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216137" y="217640"/>
            <a:ext cx="10642827" cy="2667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7000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ВИГЛЯД ПРОГРАМИ ACTION BLOCKS</a:t>
            </a:r>
          </a:p>
          <a:p>
            <a:pPr algn="l">
              <a:lnSpc>
                <a:spcPts val="6300"/>
              </a:lnSpc>
            </a:pPr>
            <a:r>
              <a:rPr lang="en-US" sz="7000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В GOOGLE PLAY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93862">
            <a:off x="10848657" y="-303936"/>
            <a:ext cx="9252364" cy="3550595"/>
          </a:xfrm>
          <a:custGeom>
            <a:avLst/>
            <a:gdLst/>
            <a:ahLst/>
            <a:cxnLst/>
            <a:rect l="l" t="t" r="r" b="b"/>
            <a:pathLst>
              <a:path w="9252364" h="3550595">
                <a:moveTo>
                  <a:pt x="0" y="0"/>
                </a:moveTo>
                <a:lnTo>
                  <a:pt x="9252364" y="0"/>
                </a:lnTo>
                <a:lnTo>
                  <a:pt x="9252364" y="3550595"/>
                </a:lnTo>
                <a:lnTo>
                  <a:pt x="0" y="35505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9327575" y="9253538"/>
            <a:ext cx="7931725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8640829" y="1562103"/>
            <a:ext cx="10187114" cy="5348235"/>
          </a:xfrm>
          <a:custGeom>
            <a:avLst/>
            <a:gdLst/>
            <a:ahLst/>
            <a:cxnLst/>
            <a:rect l="l" t="t" r="r" b="b"/>
            <a:pathLst>
              <a:path w="10187114" h="5348235">
                <a:moveTo>
                  <a:pt x="0" y="0"/>
                </a:moveTo>
                <a:lnTo>
                  <a:pt x="10187113" y="0"/>
                </a:lnTo>
                <a:lnTo>
                  <a:pt x="10187113" y="5348235"/>
                </a:lnTo>
                <a:lnTo>
                  <a:pt x="0" y="53482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1028700"/>
            <a:ext cx="10631163" cy="1066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7000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GOOGLE FONTS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075362"/>
            <a:ext cx="8372357" cy="2261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0"/>
              </a:lnSpc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Google Fonts — бібліотека понад 950 вільно розповсюджуваних шрифтів, інтерактивний каталог для їх перегляду і прикладні програмні інтерфейси для використання вебшрифтів за допомогою CSS і на Андроїд.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6316452"/>
            <a:ext cx="15908790" cy="2261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0"/>
              </a:lnSpc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Каталог Шрифтів Google призначений для того, щоб забезпечити пошук та дослідження шрифтів, а сервіс широко використовується із понад 17 трильйонами поданих шрифтів, а це означає, що в середньому всі 952 шрифти були завантажені понад 19 мільярдів разів, і що кожна людина на Землі в середньому завантажила кожен шрифт принаймні два-три рази. Популярні шрифти включають Open Sans, Roboto, Lato, Slabo 27px, Oswald та Lobster.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93862">
            <a:off x="10848657" y="-303936"/>
            <a:ext cx="9252364" cy="3550595"/>
          </a:xfrm>
          <a:custGeom>
            <a:avLst/>
            <a:gdLst/>
            <a:ahLst/>
            <a:cxnLst/>
            <a:rect l="l" t="t" r="r" b="b"/>
            <a:pathLst>
              <a:path w="9252364" h="3550595">
                <a:moveTo>
                  <a:pt x="0" y="0"/>
                </a:moveTo>
                <a:lnTo>
                  <a:pt x="9252364" y="0"/>
                </a:lnTo>
                <a:lnTo>
                  <a:pt x="9252364" y="3550595"/>
                </a:lnTo>
                <a:lnTo>
                  <a:pt x="0" y="35505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9327575" y="9253538"/>
            <a:ext cx="7931725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59863" y="3740233"/>
            <a:ext cx="6250565" cy="506295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1028700"/>
            <a:ext cx="10631163" cy="1066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7000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GOOGLE FONTS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865120"/>
            <a:ext cx="10916633" cy="4451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0"/>
              </a:lnSpc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 Підключення через &lt;link&gt; у HTML</a:t>
            </a:r>
          </a:p>
          <a:p>
            <a:pPr marL="582930" lvl="1" indent="-291465" algn="l">
              <a:lnSpc>
                <a:spcPts val="3510"/>
              </a:lnSpc>
              <a:buAutoNum type="arabicPeriod"/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Перейдіть на </a:t>
            </a:r>
            <a:r>
              <a:rPr lang="en-US" sz="2700" u="sng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  <a:hlinkClick r:id="rId4" tooltip="https://fonts.google.com"/>
              </a:rPr>
              <a:t>Google Fonts</a:t>
            </a: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.</a:t>
            </a:r>
          </a:p>
          <a:p>
            <a:pPr marL="582930" lvl="1" indent="-291465" algn="l">
              <a:lnSpc>
                <a:spcPts val="3510"/>
              </a:lnSpc>
              <a:buAutoNum type="arabicPeriod"/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Виберіть потрібний шрифт і натисніть кнопку "Get font" або "View specimen".</a:t>
            </a:r>
          </a:p>
          <a:p>
            <a:pPr marL="582930" lvl="1" indent="-291465" algn="l">
              <a:lnSpc>
                <a:spcPts val="3510"/>
              </a:lnSpc>
              <a:buAutoNum type="arabicPeriod"/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На сторінці шрифту оберіть стилі (звичайний, жирний, курсив тощо).</a:t>
            </a:r>
          </a:p>
          <a:p>
            <a:pPr marL="582930" lvl="1" indent="-291465" algn="l">
              <a:lnSpc>
                <a:spcPts val="3510"/>
              </a:lnSpc>
              <a:buAutoNum type="arabicPeriod"/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Скопіюйте код &lt;link&gt; у секції "Use on the web". Наприклад: &lt;link href="https://fonts.googleapis.com/css2?family=Roboto&amp;display=swap" rel="stylesheet"&gt;</a:t>
            </a:r>
          </a:p>
          <a:p>
            <a:pPr marL="582930" lvl="1" indent="-291465" algn="l">
              <a:lnSpc>
                <a:spcPts val="3510"/>
              </a:lnSpc>
              <a:buAutoNum type="arabicPeriod"/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Вставте цей код у &lt;head&gt; вашого HTML-файлу.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93862">
            <a:off x="10848657" y="-303936"/>
            <a:ext cx="9252364" cy="3550595"/>
          </a:xfrm>
          <a:custGeom>
            <a:avLst/>
            <a:gdLst/>
            <a:ahLst/>
            <a:cxnLst/>
            <a:rect l="l" t="t" r="r" b="b"/>
            <a:pathLst>
              <a:path w="9252364" h="3550595">
                <a:moveTo>
                  <a:pt x="0" y="0"/>
                </a:moveTo>
                <a:lnTo>
                  <a:pt x="9252364" y="0"/>
                </a:lnTo>
                <a:lnTo>
                  <a:pt x="9252364" y="3550595"/>
                </a:lnTo>
                <a:lnTo>
                  <a:pt x="0" y="35505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9327575" y="9253538"/>
            <a:ext cx="7931725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1028700" y="2646045"/>
            <a:ext cx="11922975" cy="7957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0"/>
              </a:lnSpc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Інструкція для Windows та macOS:</a:t>
            </a:r>
          </a:p>
          <a:p>
            <a:pPr marL="582930" lvl="1" indent="-291465" algn="l">
              <a:lnSpc>
                <a:spcPts val="3510"/>
              </a:lnSpc>
              <a:buAutoNum type="arabicPeriod"/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Завантаження шрифту</a:t>
            </a:r>
          </a:p>
          <a:p>
            <a:pPr marL="1165860" lvl="2" indent="-388620" algn="l">
              <a:lnSpc>
                <a:spcPts val="3510"/>
              </a:lnSpc>
              <a:buFont typeface="Arial"/>
              <a:buChar char="⚬"/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Перейдіть на </a:t>
            </a:r>
            <a:r>
              <a:rPr lang="en-US" sz="2700" u="sng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  <a:hlinkClick r:id="rId3" tooltip="https://fonts.google.com"/>
              </a:rPr>
              <a:t>Google Fonts</a:t>
            </a: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.</a:t>
            </a:r>
          </a:p>
          <a:p>
            <a:pPr marL="1165860" lvl="2" indent="-388620" algn="l">
              <a:lnSpc>
                <a:spcPts val="3510"/>
              </a:lnSpc>
              <a:buFont typeface="Arial"/>
              <a:buChar char="⚬"/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Виберіть потрібний шрифт.</a:t>
            </a:r>
          </a:p>
          <a:p>
            <a:pPr marL="1165860" lvl="2" indent="-388620" algn="l">
              <a:lnSpc>
                <a:spcPts val="3510"/>
              </a:lnSpc>
              <a:buFont typeface="Arial"/>
              <a:buChar char="⚬"/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Натисніть "Download Family" – архів із файлами .ttf завантажиться на ваш комп'ютер.</a:t>
            </a:r>
          </a:p>
          <a:p>
            <a:pPr marL="582930" lvl="1" indent="-291465" algn="l">
              <a:lnSpc>
                <a:spcPts val="3510"/>
              </a:lnSpc>
              <a:buAutoNum type="arabicPeriod"/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Встановлення на Windows</a:t>
            </a:r>
          </a:p>
          <a:p>
            <a:pPr marL="1165860" lvl="2" indent="-388620" algn="l">
              <a:lnSpc>
                <a:spcPts val="3510"/>
              </a:lnSpc>
              <a:buFont typeface="Arial"/>
              <a:buChar char="⚬"/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Розпакуйте архів.</a:t>
            </a:r>
          </a:p>
          <a:p>
            <a:pPr marL="1165860" lvl="2" indent="-388620" algn="l">
              <a:lnSpc>
                <a:spcPts val="3510"/>
              </a:lnSpc>
              <a:buFont typeface="Arial"/>
              <a:buChar char="⚬"/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Двічі натисніть на файл .ttf або .otf.</a:t>
            </a:r>
          </a:p>
          <a:p>
            <a:pPr marL="1165860" lvl="2" indent="-388620" algn="l">
              <a:lnSpc>
                <a:spcPts val="3510"/>
              </a:lnSpc>
              <a:buFont typeface="Arial"/>
              <a:buChar char="⚬"/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У вікні натисніть "Install".</a:t>
            </a:r>
          </a:p>
          <a:p>
            <a:pPr marL="1165860" lvl="2" indent="-388620" algn="l">
              <a:lnSpc>
                <a:spcPts val="3510"/>
              </a:lnSpc>
              <a:buFont typeface="Arial"/>
              <a:buChar char="⚬"/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Шрифт з’явиться у списку доступних у всіх програмах.</a:t>
            </a:r>
          </a:p>
          <a:p>
            <a:pPr algn="l">
              <a:lnSpc>
                <a:spcPts val="3510"/>
              </a:lnSpc>
            </a:pPr>
            <a:endParaRPr lang="en-US" sz="2700" spc="-108">
              <a:solidFill>
                <a:srgbClr val="000000"/>
              </a:solidFill>
              <a:latin typeface="Agrandir Grand"/>
              <a:ea typeface="Agrandir Grand"/>
              <a:cs typeface="Agrandir Grand"/>
              <a:sym typeface="Agrandir Grand"/>
            </a:endParaRPr>
          </a:p>
          <a:p>
            <a:pPr algn="l">
              <a:lnSpc>
                <a:spcPts val="3510"/>
              </a:lnSpc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Як використовувати у PowerPoint або Word?</a:t>
            </a:r>
          </a:p>
          <a:p>
            <a:pPr algn="l">
              <a:lnSpc>
                <a:spcPts val="3510"/>
              </a:lnSpc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Після встановлення шрифт буде доступний у списку шрифтів у PowerPoint або Word. Просто відкрийте меню вибору шрифтів і знайдіть його там.</a:t>
            </a:r>
          </a:p>
          <a:p>
            <a:pPr algn="l">
              <a:lnSpc>
                <a:spcPts val="3510"/>
              </a:lnSpc>
            </a:pPr>
            <a:endParaRPr lang="en-US" sz="2700" spc="-108">
              <a:solidFill>
                <a:srgbClr val="000000"/>
              </a:solidFill>
              <a:latin typeface="Agrandir Grand"/>
              <a:ea typeface="Agrandir Grand"/>
              <a:cs typeface="Agrandir Grand"/>
              <a:sym typeface="Agrandir Grand"/>
            </a:endParaRPr>
          </a:p>
          <a:p>
            <a:pPr algn="l">
              <a:lnSpc>
                <a:spcPts val="3510"/>
              </a:lnSpc>
            </a:pPr>
            <a:endParaRPr lang="en-US" sz="2700" spc="-108">
              <a:solidFill>
                <a:srgbClr val="000000"/>
              </a:solidFill>
              <a:latin typeface="Agrandir Grand"/>
              <a:ea typeface="Agrandir Grand"/>
              <a:cs typeface="Agrandir Grand"/>
              <a:sym typeface="Agrandir Gran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072830" y="1028700"/>
            <a:ext cx="4657439" cy="4674436"/>
          </a:xfrm>
          <a:custGeom>
            <a:avLst/>
            <a:gdLst/>
            <a:ahLst/>
            <a:cxnLst/>
            <a:rect l="l" t="t" r="r" b="b"/>
            <a:pathLst>
              <a:path w="4657439" h="4674436">
                <a:moveTo>
                  <a:pt x="0" y="0"/>
                </a:moveTo>
                <a:lnTo>
                  <a:pt x="4657439" y="0"/>
                </a:lnTo>
                <a:lnTo>
                  <a:pt x="4657439" y="4674436"/>
                </a:lnTo>
                <a:lnTo>
                  <a:pt x="0" y="4674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281032" y="5143500"/>
            <a:ext cx="3709877" cy="4889458"/>
          </a:xfrm>
          <a:custGeom>
            <a:avLst/>
            <a:gdLst/>
            <a:ahLst/>
            <a:cxnLst/>
            <a:rect l="l" t="t" r="r" b="b"/>
            <a:pathLst>
              <a:path w="3709877" h="4889458">
                <a:moveTo>
                  <a:pt x="0" y="0"/>
                </a:moveTo>
                <a:lnTo>
                  <a:pt x="3709877" y="0"/>
                </a:lnTo>
                <a:lnTo>
                  <a:pt x="3709877" y="4889458"/>
                </a:lnTo>
                <a:lnTo>
                  <a:pt x="0" y="48894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1028700"/>
            <a:ext cx="10631163" cy="1066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7000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GOOGLE FONTS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45402" y="-2868403"/>
            <a:ext cx="7627796" cy="5968751"/>
          </a:xfrm>
          <a:custGeom>
            <a:avLst/>
            <a:gdLst/>
            <a:ahLst/>
            <a:cxnLst/>
            <a:rect l="l" t="t" r="r" b="b"/>
            <a:pathLst>
              <a:path w="7627796" h="5968751">
                <a:moveTo>
                  <a:pt x="0" y="0"/>
                </a:moveTo>
                <a:lnTo>
                  <a:pt x="7627796" y="0"/>
                </a:lnTo>
                <a:lnTo>
                  <a:pt x="7627796" y="5968750"/>
                </a:lnTo>
                <a:lnTo>
                  <a:pt x="0" y="596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467235" y="7853814"/>
            <a:ext cx="7744554" cy="1784939"/>
          </a:xfrm>
          <a:custGeom>
            <a:avLst/>
            <a:gdLst/>
            <a:ahLst/>
            <a:cxnLst/>
            <a:rect l="l" t="t" r="r" b="b"/>
            <a:pathLst>
              <a:path w="7744554" h="1784939">
                <a:moveTo>
                  <a:pt x="0" y="0"/>
                </a:moveTo>
                <a:lnTo>
                  <a:pt x="7744554" y="0"/>
                </a:lnTo>
                <a:lnTo>
                  <a:pt x="7744554" y="1784939"/>
                </a:lnTo>
                <a:lnTo>
                  <a:pt x="0" y="17849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60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922622"/>
            <a:ext cx="9733543" cy="1066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7000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GOOGLE TV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948017"/>
            <a:ext cx="10069050" cy="5328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0"/>
              </a:lnSpc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Google TV  – це сервіс цифрової дистрибуції фільмів та телесеріалів. </a:t>
            </a:r>
          </a:p>
          <a:p>
            <a:pPr algn="l">
              <a:lnSpc>
                <a:spcPts val="3510"/>
              </a:lnSpc>
            </a:pPr>
            <a:endParaRPr lang="en-US" sz="2700" spc="-108">
              <a:solidFill>
                <a:srgbClr val="000000"/>
              </a:solidFill>
              <a:latin typeface="Agrandir Grand"/>
              <a:ea typeface="Agrandir Grand"/>
              <a:cs typeface="Agrandir Grand"/>
              <a:sym typeface="Agrandir Grand"/>
            </a:endParaRPr>
          </a:p>
          <a:p>
            <a:pPr algn="l">
              <a:lnSpc>
                <a:spcPts val="3510"/>
              </a:lnSpc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Ця платформа дозволяє шукати та переглядати фільми у різних стрімінгових сервісах, а також орендувати чи купувати їх. Крім того, сервіс пропонує можливість переглядати списки перегляду та доступ до контенту з різних пристроїв та платформ. </a:t>
            </a:r>
          </a:p>
          <a:p>
            <a:pPr algn="l">
              <a:lnSpc>
                <a:spcPts val="3510"/>
              </a:lnSpc>
            </a:pPr>
            <a:endParaRPr lang="en-US" sz="2700" spc="-108">
              <a:solidFill>
                <a:srgbClr val="000000"/>
              </a:solidFill>
              <a:latin typeface="Agrandir Grand"/>
              <a:ea typeface="Agrandir Grand"/>
              <a:cs typeface="Agrandir Grand"/>
              <a:sym typeface="Agrandir Grand"/>
            </a:endParaRPr>
          </a:p>
          <a:p>
            <a:pPr algn="l">
              <a:lnSpc>
                <a:spcPts val="3510"/>
              </a:lnSpc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Куплені або орендовані фільми можна дивитися на пристроях Android TV та Google TV , у мобільному додатку Google TV (для Android та iOS ) а також на YouTube</a:t>
            </a:r>
          </a:p>
        </p:txBody>
      </p:sp>
      <p:sp>
        <p:nvSpPr>
          <p:cNvPr id="6" name="Freeform 6"/>
          <p:cNvSpPr/>
          <p:nvPr/>
        </p:nvSpPr>
        <p:spPr>
          <a:xfrm>
            <a:off x="11866987" y="3100347"/>
            <a:ext cx="4945050" cy="3639042"/>
          </a:xfrm>
          <a:custGeom>
            <a:avLst/>
            <a:gdLst/>
            <a:ahLst/>
            <a:cxnLst/>
            <a:rect l="l" t="t" r="r" b="b"/>
            <a:pathLst>
              <a:path w="4945050" h="3639042">
                <a:moveTo>
                  <a:pt x="0" y="0"/>
                </a:moveTo>
                <a:lnTo>
                  <a:pt x="4945050" y="0"/>
                </a:lnTo>
                <a:lnTo>
                  <a:pt x="4945050" y="3639042"/>
                </a:lnTo>
                <a:lnTo>
                  <a:pt x="0" y="36390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79039" b="-12290"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45402" y="-2868403"/>
            <a:ext cx="7627796" cy="5968751"/>
          </a:xfrm>
          <a:custGeom>
            <a:avLst/>
            <a:gdLst/>
            <a:ahLst/>
            <a:cxnLst/>
            <a:rect l="l" t="t" r="r" b="b"/>
            <a:pathLst>
              <a:path w="7627796" h="5968751">
                <a:moveTo>
                  <a:pt x="0" y="0"/>
                </a:moveTo>
                <a:lnTo>
                  <a:pt x="7627796" y="0"/>
                </a:lnTo>
                <a:lnTo>
                  <a:pt x="7627796" y="5968750"/>
                </a:lnTo>
                <a:lnTo>
                  <a:pt x="0" y="596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2948017"/>
            <a:ext cx="11830149" cy="6204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0"/>
              </a:lnSpc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 Основні функції Google TV</a:t>
            </a:r>
          </a:p>
          <a:p>
            <a:pPr marL="582930" lvl="1" indent="-291465" algn="l">
              <a:lnSpc>
                <a:spcPts val="3510"/>
              </a:lnSpc>
              <a:buFont typeface="Arial"/>
              <a:buChar char="•"/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Об'єднання потокових сервісів – переглядайте фільми та серіали з різних платформ в одному меню.</a:t>
            </a:r>
          </a:p>
          <a:p>
            <a:pPr marL="582930" lvl="1" indent="-291465" algn="l">
              <a:lnSpc>
                <a:spcPts val="3510"/>
              </a:lnSpc>
              <a:buFont typeface="Arial"/>
              <a:buChar char="•"/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Персоналізовані рекомендації – Google аналізує ваші уподобання та пропонує контент.</a:t>
            </a:r>
          </a:p>
          <a:p>
            <a:pPr marL="582930" lvl="1" indent="-291465" algn="l">
              <a:lnSpc>
                <a:spcPts val="3510"/>
              </a:lnSpc>
              <a:buFont typeface="Arial"/>
              <a:buChar char="•"/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Голосове управління (Google Assistant) – шукайте фільми, керуйте ТВ та розумним будинком голосом.</a:t>
            </a:r>
          </a:p>
          <a:p>
            <a:pPr marL="582930" lvl="1" indent="-291465" algn="l">
              <a:lnSpc>
                <a:spcPts val="3510"/>
              </a:lnSpc>
              <a:buFont typeface="Arial"/>
              <a:buChar char="•"/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Дитячий режим – фільтрує контент для дітей і дозволяє встановлювати ліміти часу.</a:t>
            </a:r>
          </a:p>
          <a:p>
            <a:pPr marL="582930" lvl="1" indent="-291465" algn="l">
              <a:lnSpc>
                <a:spcPts val="3510"/>
              </a:lnSpc>
              <a:buFont typeface="Arial"/>
              <a:buChar char="•"/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Підтримка 4K, HDR, Dolby Vision, Dolby Atmos – висока якість зображення і звуку.</a:t>
            </a:r>
          </a:p>
          <a:p>
            <a:pPr marL="582930" lvl="1" indent="-291465" algn="l">
              <a:lnSpc>
                <a:spcPts val="3510"/>
              </a:lnSpc>
              <a:buFont typeface="Arial"/>
              <a:buChar char="•"/>
            </a:pPr>
            <a:r>
              <a:rPr lang="en-US" sz="2700" spc="-108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Функція "Watchlist" – додавайте фільми/серіали у список перегляду (синхронізується з Google акаунтом).</a:t>
            </a:r>
          </a:p>
          <a:p>
            <a:pPr algn="l">
              <a:lnSpc>
                <a:spcPts val="3510"/>
              </a:lnSpc>
            </a:pPr>
            <a:endParaRPr lang="en-US" sz="2700" spc="-108">
              <a:solidFill>
                <a:srgbClr val="000000"/>
              </a:solidFill>
              <a:latin typeface="Agrandir Grand"/>
              <a:ea typeface="Agrandir Grand"/>
              <a:cs typeface="Agrandir Grand"/>
              <a:sym typeface="Agrandir Gran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2858849" y="3474421"/>
            <a:ext cx="5328399" cy="5783879"/>
          </a:xfrm>
          <a:custGeom>
            <a:avLst/>
            <a:gdLst/>
            <a:ahLst/>
            <a:cxnLst/>
            <a:rect l="l" t="t" r="r" b="b"/>
            <a:pathLst>
              <a:path w="5328399" h="5783879">
                <a:moveTo>
                  <a:pt x="0" y="0"/>
                </a:moveTo>
                <a:lnTo>
                  <a:pt x="5328399" y="0"/>
                </a:lnTo>
                <a:lnTo>
                  <a:pt x="5328399" y="5783879"/>
                </a:lnTo>
                <a:lnTo>
                  <a:pt x="0" y="57838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922622"/>
            <a:ext cx="9733543" cy="1066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7000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GOOGLE TV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1204</Words>
  <Application>Microsoft Office PowerPoint</Application>
  <PresentationFormat>Custom</PresentationFormat>
  <Paragraphs>100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Agrandir Grand</vt:lpstr>
      <vt:lpstr>Calibri</vt:lpstr>
      <vt:lpstr>Agrandir Grand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and Black Futuristic Technology Presentation</dc:title>
  <dc:creator>igor</dc:creator>
  <cp:lastModifiedBy>Люся Пилипчук</cp:lastModifiedBy>
  <cp:revision>1</cp:revision>
  <dcterms:created xsi:type="dcterms:W3CDTF">2006-08-16T00:00:00Z</dcterms:created>
  <dcterms:modified xsi:type="dcterms:W3CDTF">2025-04-07T13:35:34Z</dcterms:modified>
  <dc:identifier>DAGjCyKOrjo</dc:identifier>
</cp:coreProperties>
</file>