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2"/>
  </p:notesMasterIdLst>
  <p:sldIdLst>
    <p:sldId id="256" r:id="rId2"/>
    <p:sldId id="272" r:id="rId3"/>
    <p:sldId id="285" r:id="rId4"/>
    <p:sldId id="286" r:id="rId5"/>
    <p:sldId id="287" r:id="rId6"/>
    <p:sldId id="257" r:id="rId7"/>
    <p:sldId id="264" r:id="rId8"/>
    <p:sldId id="284" r:id="rId9"/>
    <p:sldId id="280" r:id="rId10"/>
    <p:sldId id="266" r:id="rId11"/>
  </p:sldIdLst>
  <p:sldSz cx="9144000" cy="6858000" type="screen4x3"/>
  <p:notesSz cx="6834188" cy="997902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E1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9642" autoAdjust="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7EF9-2DB2-4FBA-881E-596D4DF19B95}" type="datetimeFigureOut">
              <a:rPr lang="uk-UA" smtClean="0"/>
              <a:pPr/>
              <a:t>05.02.2018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F5710-D8A3-4351-BE12-5E8E2432905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noProof="0" smtClean="0"/>
              <a:t>Образец заголовка</a:t>
            </a:r>
          </a:p>
        </p:txBody>
      </p:sp>
      <p:sp>
        <p:nvSpPr>
          <p:cNvPr id="3174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uk-UA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9232639-14FB-4BC9-B6F0-AD6EC6EA21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1EA9A-F47E-4B0E-AFAE-896D48F3B2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EB88-345F-4BE8-89D3-B0F444F37F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5084-5A91-4102-AA61-536C8D566B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0E47-0465-408F-8C80-4B3A090801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BF965-2352-4527-A4EE-95DD175C97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8EEF4-8F71-4855-B447-D2825C0073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4EEF5-A3DD-419A-BB17-60557FFD89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ACE0-0A62-477C-97BD-DFC73F24D7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1010-1331-4548-85F8-93AEF5F308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C324-65C4-460F-B650-6ED2402EC7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316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16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16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AB3974FB-687D-4705-BA66-A241EC7DC5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6" r:id="rId2"/>
    <p:sldLayoutId id="2147483845" r:id="rId3"/>
    <p:sldLayoutId id="2147483844" r:id="rId4"/>
    <p:sldLayoutId id="2147483843" r:id="rId5"/>
    <p:sldLayoutId id="2147483842" r:id="rId6"/>
    <p:sldLayoutId id="2147483841" r:id="rId7"/>
    <p:sldLayoutId id="2147483840" r:id="rId8"/>
    <p:sldLayoutId id="2147483839" r:id="rId9"/>
    <p:sldLayoutId id="2147483838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WvoAbH6U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733800"/>
            <a:ext cx="4572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93037" cy="1676400"/>
          </a:xfrm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ХЕРСОНСЬКИЙ ДЕРЖАВНИЙ УНІВЕРСИТЕТ</a:t>
            </a:r>
            <a:b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ФАКУЛЬТЕТ КУЛЬ ТУРИ І МИСТЕЦТВ</a:t>
            </a:r>
            <a:b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КАФЕДРА КУЛЬТУРОЛОГІЇ</a:t>
            </a:r>
            <a:b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905000"/>
            <a:ext cx="8229600" cy="1689693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НАВЧАЛЬНА ДИСЦИПЛІНА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«СЦЕНІЧНЕ МОВЛЕННЯ»</a:t>
            </a:r>
            <a:endParaRPr lang="ru-RU" sz="24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uk-UA" sz="1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066800" y="152400"/>
            <a:ext cx="6553200" cy="914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Дякуємо за увагу 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6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uk-UA" sz="5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uk-UA" sz="5400" i="1" dirty="0" smtClean="0"/>
              <a:t> </a:t>
            </a:r>
            <a:endParaRPr lang="uk-UA" sz="54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-клет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2971800" cy="225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oto-5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95400"/>
            <a:ext cx="3048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8" name="Рисунок 7" descr="студи-а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505200"/>
            <a:ext cx="4572000" cy="3124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52400" y="1676400"/>
            <a:ext cx="8839200" cy="48006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93038" cy="121920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ВИКЛАДАЧ  НАВЧАЛЬНОЇ  ДИСЦИПЛІНИ </a:t>
            </a: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«СЦЕНІЧНЕ МОВЛЕННЯ»</a:t>
            </a:r>
            <a:r>
              <a:rPr lang="uk-UA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8305800" cy="1143000"/>
          </a:xfrm>
        </p:spPr>
        <p:txBody>
          <a:bodyPr/>
          <a:lstStyle/>
          <a:p>
            <a:r>
              <a:rPr lang="uk-UA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ЛИМАРЕНКО ЛІДІЯ ІВАНІВНА – </a:t>
            </a: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доктор педагогічних наук,  професор, завідувач кафедри культурології, керівник навчального народного театру </a:t>
            </a:r>
            <a:r>
              <a:rPr lang="uk-UA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Студі-Арт</a:t>
            </a:r>
            <a:r>
              <a:rPr lang="uk-UA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 заслужений працівник культури України</a:t>
            </a: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4953000" cy="33528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29540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МЕТА КУРСУ: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навчити майбутніх фахівців володіти живим словом, яке є могутнім засобом впливу; </a:t>
            </a:r>
          </a:p>
          <a:p>
            <a:pPr algn="just"/>
            <a:r>
              <a:rPr lang="uk-UA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розвинути  творчу особистість </a:t>
            </a:r>
            <a:r>
              <a:rPr lang="uk-UA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студента-комуніканта</a:t>
            </a:r>
            <a:r>
              <a:rPr lang="uk-UA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сформувати у майбутніх  фахівців професійні </a:t>
            </a:r>
            <a:r>
              <a:rPr lang="uk-UA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мовленнєво-акторські </a:t>
            </a:r>
            <a:r>
              <a:rPr lang="uk-UA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вміння в опануванні віршованих і прозаїчних художніх творів,  а також  публічних виступів.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29540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Завдання курсу:</a:t>
            </a:r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752600"/>
            <a:ext cx="7772400" cy="4724400"/>
          </a:xfrm>
        </p:spPr>
        <p:txBody>
          <a:bodyPr/>
          <a:lstStyle/>
          <a:p>
            <a:pPr lvl="0" algn="just"/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Теоретичні –</a:t>
            </a:r>
            <a:r>
              <a:rPr lang="uk-UA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оволодіти системою знань з основних розділів мистецтва сценічного мовлення: технікою мови, правильним диханням, постановкою голосу, чіткою виразною дикцією, мовленнєвою культурою виконання різноманітних жанрів художніх, драматургічних творів та публічних виступів. </a:t>
            </a:r>
            <a:endParaRPr lang="ru-RU" sz="14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Методичні:</a:t>
            </a:r>
            <a:r>
              <a:rPr lang="uk-UA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оволодіння технікою мовлення, правильним диханням, постановкою голосу, чіткою виразною дикцією, мовленнєвою культурою різноманітних публічних виступів. Вміння організувати роботу літературної студії або художнього слова у навчальних та культурно-мистецьких закладах; вміння передавати учасникам літературної студії або художнього слова  знання та навички правильного дихання, чіткої дикції, вірної української орфоепії, мовленнєвої культури загалом.</a:t>
            </a:r>
            <a:endParaRPr lang="ru-RU" sz="14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Пізнавальні: </a:t>
            </a:r>
            <a:r>
              <a:rPr lang="uk-UA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ознайомлення студентів із поняттям техніки мовлення та дихання, їх значення у професійній діяльності майбутніх фахівців; опанування правил української орфоепії; засвоєння законів інтонації, логічної виразності мови та логіки змісту художнього твору; знання законів постановки логічних пауз, визначення мовних тактів та логічного наголосу, логічної мелодії, перспективи та темпу мовлення; ознайомлення із основними позиціями вибору репертуару та етапами роботи читця над художнім твором, публічним виступом; знайомство з системою К.С. Станіславського.</a:t>
            </a:r>
            <a:endParaRPr lang="ru-RU" sz="14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Практичні: </a:t>
            </a:r>
            <a:r>
              <a:rPr lang="uk-UA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навчити студентів говорити правильно, чітко, виразно, вміти використовувати жести, міміку, точно висловлювати свої думки і почуття. Вміння працювати над текстом різноманітних жанрів, використовуючи основні позиції техніки мовлення: інтонацію, виразність, емоційність,  логіку та логічний аналіз.</a:t>
            </a:r>
            <a:endParaRPr lang="ru-RU" sz="14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ЗМІСТ КУРСУ</a:t>
            </a:r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30371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1. Завдання курсу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«Сценічне мовлення»,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його значення у професійній діяльності майбутнього фахівця.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Техніка мовлення.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Дихання – один із розділів техніки мови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Засвоєння </a:t>
            </a:r>
            <a:r>
              <a:rPr lang="uk-UA" sz="1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змішано-діафрагмального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типу дихання.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Голос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засіб передачі думок,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почуттів,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знань. Вправи на постановку голосу. 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Дикція – необхідна професійна якість фахівця. Скоромовки – засіб досягнення чіткої вимови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Опрацювання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чіткої дикції на матеріалі скоромовок, абеток тренінговими технологіями.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Вибір репертуару – творчий процес. Етапи роботи над художнім твором. Відправні позиції роботи над мовою у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виставі. Інтонація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Логічна виразність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мови (пауза, мовний такт). Правила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визначення логічних пауз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логічного наголосу.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5. Основні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вимоги до сценічного втілення віршованого твору. Робота над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віршованим матеріалом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Вимоги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 сценічного втілення байки. 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Робота над драматичним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та 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естрадним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монологами.</a:t>
            </a:r>
            <a:endParaRPr lang="uk-UA" sz="16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Публічний виступ. Методика та етапи підготовки публічного виступу.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Робота над публічним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виступом. Вимоги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 організації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студії художнього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152400" y="609600"/>
            <a:ext cx="8839200" cy="5105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Прислів’я та приказки про слово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9" name="Rectangle 17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295400"/>
            <a:ext cx="7772400" cy="3429000"/>
          </a:xfrm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– олово.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Від теплого слова і лід розмерзає.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Вода все сполоще, а злого слова – ні.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Гостре словечко коле сердечко.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Ласкаве слово краще карбованця.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Рана загоїться, зле слово – ніколи.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– не горобець, вилетить – не піймаєш.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– гірше стріли ранить.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Удар забувається, а слово пам’ятається.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Довго думав, так добре сказав.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Шабля ранить голову, а слово – душу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6096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 для програми\DSC_0911.JPG"/>
          <p:cNvPicPr>
            <a:picLocks noChangeAspect="1" noChangeArrowheads="1"/>
          </p:cNvPicPr>
          <p:nvPr/>
        </p:nvPicPr>
        <p:blipFill>
          <a:blip r:embed="rId2" cstate="print"/>
          <a:srcRect t="24612"/>
          <a:stretch>
            <a:fillRect/>
          </a:stretch>
        </p:blipFill>
        <p:spPr bwMode="auto">
          <a:xfrm rot="1312514">
            <a:off x="6328572" y="4755283"/>
            <a:ext cx="2565757" cy="183602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Рисунок 13" descr="IMG_2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8996">
            <a:off x="-45407" y="4742745"/>
            <a:ext cx="2292054" cy="160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609600" y="1905000"/>
            <a:ext cx="7772400" cy="449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93037" cy="1081087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часи античності вважали, що усне мовлення повинне: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67600" cy="1905000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навчати;</a:t>
            </a:r>
          </a:p>
          <a:p>
            <a:pPr>
              <a:buNone/>
            </a:pPr>
            <a:r>
              <a:rPr lang="uk-UA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б)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зворушувати; </a:t>
            </a:r>
          </a:p>
          <a:p>
            <a:pPr>
              <a:buNone/>
            </a:pPr>
            <a:r>
              <a:rPr lang="uk-UA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в)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подобатися.</a:t>
            </a:r>
          </a:p>
          <a:p>
            <a:pPr algn="just">
              <a:buNone/>
            </a:pPr>
            <a:r>
              <a:rPr lang="uk-UA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	Усне мовлення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– це мовлення, яке звучить і розраховане на слухове сприйняття, характеризується специфічними засобами впливу на аудиторію. </a:t>
            </a:r>
          </a:p>
          <a:p>
            <a:pPr algn="just">
              <a:buNone/>
            </a:pPr>
            <a:r>
              <a:rPr lang="uk-UA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Усне, живе слово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має величезну впливову силу. </a:t>
            </a:r>
          </a:p>
        </p:txBody>
      </p:sp>
      <p:pic>
        <p:nvPicPr>
          <p:cNvPr id="5" name="Рисунок 4" descr="мастер-класс с федотов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962400"/>
            <a:ext cx="4572000" cy="2362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381000" y="1676400"/>
            <a:ext cx="8458200" cy="46482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Відомі українські письменники про дієвість слова 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2672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Ну що б, здавалося, слова… </a:t>
            </a:r>
            <a:endParaRPr lang="uk-UA" sz="1800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Слова та голос – більш нічого. </a:t>
            </a:r>
          </a:p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А серце б’ється – ожива, </a:t>
            </a:r>
          </a:p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Як їх почує!.. </a:t>
            </a:r>
          </a:p>
          <a:p>
            <a:pPr>
              <a:buNone/>
            </a:pPr>
            <a:r>
              <a:rPr lang="uk-UA" sz="18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Тарас Шевченко </a:t>
            </a:r>
          </a:p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Слово – то мудрості промінь, слово – то думка людська. </a:t>
            </a:r>
          </a:p>
          <a:p>
            <a:pPr>
              <a:buNone/>
            </a:pPr>
            <a:r>
              <a:rPr lang="uk-UA" sz="18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Олена Пчілка</a:t>
            </a:r>
          </a:p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Слово – зброя. Як усяку зброю, його треба чистити та доглядати. </a:t>
            </a:r>
          </a:p>
          <a:p>
            <a:pPr>
              <a:buNone/>
            </a:pPr>
            <a:r>
              <a:rPr lang="uk-UA" sz="18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Максим Рильський </a:t>
            </a:r>
          </a:p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Яке прекрасне рідне слово! Воно – не світ, а всі світи. </a:t>
            </a:r>
          </a:p>
          <a:p>
            <a:pPr>
              <a:buNone/>
            </a:pPr>
            <a:r>
              <a:rPr lang="uk-UA" sz="18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Володимир Сосюра </a:t>
            </a:r>
          </a:p>
          <a:p>
            <a:pPr>
              <a:buNone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Як добре на душі, коли нема боязні за слово праведне, що визріло в тобі… </a:t>
            </a:r>
          </a:p>
          <a:p>
            <a:pPr>
              <a:buNone/>
            </a:pPr>
            <a:r>
              <a:rPr lang="uk-UA" sz="18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Дмитро Павличко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609600" y="1752600"/>
            <a:ext cx="8153400" cy="4724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381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 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200" y="1836044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 середовищем сім’ї, друзів, колег, авторитетів (учителів, майстрів сцени, екрана та ін.);</a:t>
            </a:r>
          </a:p>
          <a:p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r>
              <a:rPr lang="uk-UA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 художньою літературою: читання якої вголос – для себе і для слухача – виробляє не тільки чуття мови, а й чуття образу, емоції – «душі» тексту.</a:t>
            </a:r>
            <a:endParaRPr lang="uk-UA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5400" y="5334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Виразність мовлення формується впродовж усього життя: </a:t>
            </a:r>
            <a:endParaRPr lang="uk-UA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шуш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4191000" cy="2667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733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Палитра</vt:lpstr>
      <vt:lpstr>         ХЕРСОНСЬКИЙ ДЕРЖАВНИЙ УНІВЕРСИТЕТ ФАКУЛЬТЕТ КУЛЬ ТУРИ І МИСТЕЦТВ КАФЕДРА КУЛЬТУРОЛОГІЇ  </vt:lpstr>
      <vt:lpstr>ВИКЛАДАЧ  НАВЧАЛЬНОЇ  ДИСЦИПЛІНИ «СЦЕНІЧНЕ МОВЛЕННЯ» :</vt:lpstr>
      <vt:lpstr>МЕТА КУРСУ:</vt:lpstr>
      <vt:lpstr>Завдання курсу: </vt:lpstr>
      <vt:lpstr>ЗМІСТ КУРСУ:</vt:lpstr>
      <vt:lpstr>Слайд 6</vt:lpstr>
      <vt:lpstr>В часи античності вважали, що усне мовлення повинне:</vt:lpstr>
      <vt:lpstr>Відомі українські письменники про дієвість слова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djum</cp:lastModifiedBy>
  <cp:revision>235</cp:revision>
  <cp:lastPrinted>1601-01-01T00:00:00Z</cp:lastPrinted>
  <dcterms:created xsi:type="dcterms:W3CDTF">2015-01-15T18:17:19Z</dcterms:created>
  <dcterms:modified xsi:type="dcterms:W3CDTF">2018-02-05T08:19:13Z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