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57" r:id="rId4"/>
    <p:sldId id="258" r:id="rId5"/>
    <p:sldId id="262" r:id="rId6"/>
    <p:sldId id="259" r:id="rId7"/>
    <p:sldId id="267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9600" dirty="0" smtClean="0"/>
              <a:t>Еристика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dirty="0" smtClean="0"/>
              <a:t>Наука перемагати в суперечці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899592" y="908720"/>
            <a:ext cx="6995120" cy="43357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сучасних умовах суттєво змінюється ставлення до комунікації.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Новий комунікативний простір потребує рівноцінних співрозмовників, які не залежать один від одного, і можуть обстоювати в комунікативних процесах власну позицію.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Содержимое 5" descr="Tren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3429001"/>
            <a:ext cx="7560840" cy="3429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1960" y="908720"/>
            <a:ext cx="4474840" cy="5415880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Культура суперечок у сучасному </a:t>
            </a:r>
            <a:r>
              <a:rPr lang="uk-UA" dirty="0" err="1" smtClean="0"/>
              <a:t>медіапросторі</a:t>
            </a:r>
            <a:r>
              <a:rPr lang="uk-UA" dirty="0" smtClean="0"/>
              <a:t> не витримує жодної критики. </a:t>
            </a:r>
          </a:p>
          <a:p>
            <a:pPr algn="just"/>
            <a:r>
              <a:rPr lang="uk-UA" dirty="0" smtClean="0"/>
              <a:t>Співрозмовники не можуть чітко висловити свої думки, побудувати аргументацію, грамотно розкритикувати точку зору супротивника, не володіють прийомами переконання, ведення різних типів суперечок. </a:t>
            </a:r>
            <a:endParaRPr lang="ru-RU" dirty="0"/>
          </a:p>
        </p:txBody>
      </p:sp>
      <p:pic>
        <p:nvPicPr>
          <p:cNvPr id="4" name="Рисунок 3" descr="31099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412776"/>
            <a:ext cx="4176464" cy="42625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611560" y="692696"/>
            <a:ext cx="7632848" cy="43357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endParaRPr lang="uk-UA" sz="2800" b="1" dirty="0" smtClean="0"/>
          </a:p>
          <a:p>
            <a:pPr marL="274320" indent="-274320" algn="ctr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uk-UA" sz="3200" b="1" dirty="0" smtClean="0"/>
              <a:t>МЕТА КУРСУ</a:t>
            </a:r>
            <a:endParaRPr lang="uk-UA" sz="3200" dirty="0" smtClean="0"/>
          </a:p>
          <a:p>
            <a:pPr marL="274320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uk-UA" sz="3200" dirty="0" smtClean="0"/>
              <a:t>вивчення  історії та теорії еристики; </a:t>
            </a:r>
          </a:p>
          <a:p>
            <a:pPr marL="274320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uk-UA" sz="3200" dirty="0" smtClean="0"/>
              <a:t>практичне оволодіння прийомами і навичками  мистецтва полеміки.</a:t>
            </a:r>
            <a:endParaRPr lang="ru-RU" sz="32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Содержимое 9" descr="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4149080"/>
            <a:ext cx="3072352" cy="1948063"/>
          </a:xfrm>
        </p:spPr>
      </p:pic>
      <p:pic>
        <p:nvPicPr>
          <p:cNvPr id="11" name="Рисунок 10" descr="nositelyami-totalitarnogo-soznaniy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4293096"/>
            <a:ext cx="2801888" cy="1751180"/>
          </a:xfrm>
          <a:prstGeom prst="rect">
            <a:avLst/>
          </a:prstGeom>
        </p:spPr>
      </p:pic>
      <p:pic>
        <p:nvPicPr>
          <p:cNvPr id="12" name="Рисунок 11" descr="original-145857224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4365104"/>
            <a:ext cx="2413704" cy="17137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3563888" y="836712"/>
            <a:ext cx="5122912" cy="548788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ctr"/>
            <a:r>
              <a:rPr lang="uk-UA" sz="1600" b="1" dirty="0" smtClean="0"/>
              <a:t>ОСНОВНІ  ТЕМИ</a:t>
            </a:r>
            <a:endParaRPr lang="ru-RU" sz="1600" b="1" dirty="0" smtClean="0"/>
          </a:p>
          <a:p>
            <a:r>
              <a:rPr lang="uk-UA" sz="1600" dirty="0" smtClean="0"/>
              <a:t> </a:t>
            </a:r>
            <a:endParaRPr lang="ru-RU" sz="1600" dirty="0" smtClean="0"/>
          </a:p>
          <a:p>
            <a:r>
              <a:rPr lang="uk-UA" sz="1600" b="1" dirty="0" smtClean="0"/>
              <a:t>ЗАГАЛЬНА ХАРАКТЕРИСТИКА СУПЕРЕЧКИ</a:t>
            </a:r>
            <a:endParaRPr lang="ru-RU" sz="1600" dirty="0" smtClean="0"/>
          </a:p>
          <a:p>
            <a:r>
              <a:rPr lang="uk-UA" sz="1600" dirty="0" smtClean="0"/>
              <a:t>Із історії мистецтва суперечки. Поняття про суперечку. Види суперечок.</a:t>
            </a:r>
            <a:endParaRPr lang="ru-RU" sz="1600" dirty="0" smtClean="0"/>
          </a:p>
          <a:p>
            <a:r>
              <a:rPr lang="uk-UA" sz="1600" b="1" dirty="0" smtClean="0"/>
              <a:t> </a:t>
            </a:r>
            <a:endParaRPr lang="ru-RU" sz="1600" dirty="0" smtClean="0"/>
          </a:p>
          <a:p>
            <a:r>
              <a:rPr lang="uk-UA" sz="1600" b="1" dirty="0" smtClean="0"/>
              <a:t>АРГУМЕНТАЦІЯ І КРИТИКА</a:t>
            </a:r>
            <a:endParaRPr lang="ru-RU" sz="1600" dirty="0" smtClean="0"/>
          </a:p>
          <a:p>
            <a:r>
              <a:rPr lang="uk-UA" sz="1600" dirty="0" smtClean="0"/>
              <a:t>Поняття про аргументацію. Структура, форми і види аргументації. </a:t>
            </a:r>
            <a:endParaRPr lang="ru-RU" sz="1600" dirty="0" smtClean="0"/>
          </a:p>
          <a:p>
            <a:r>
              <a:rPr lang="uk-UA" sz="1600" dirty="0" smtClean="0"/>
              <a:t>Поняття про критику. Види критики. </a:t>
            </a:r>
          </a:p>
          <a:p>
            <a:endParaRPr lang="uk-UA" sz="1600" b="1" dirty="0" smtClean="0"/>
          </a:p>
          <a:p>
            <a:r>
              <a:rPr lang="uk-UA" sz="1600" b="1" dirty="0" smtClean="0"/>
              <a:t>ПРАВИЛА І ПОМИЛКИ В АРГУМЕНТАЦІЇ ТА КРИТИЦІ</a:t>
            </a:r>
            <a:endParaRPr lang="ru-RU" sz="1600" dirty="0" smtClean="0"/>
          </a:p>
          <a:p>
            <a:r>
              <a:rPr lang="uk-UA" sz="1600" dirty="0" smtClean="0"/>
              <a:t>Правила і помилки щодо тези. Правила і помилки щодо аргументів. Правила і помилки щодо форми.</a:t>
            </a:r>
            <a:endParaRPr lang="ru-RU" sz="1600" dirty="0" smtClean="0"/>
          </a:p>
          <a:p>
            <a:r>
              <a:rPr lang="uk-UA" sz="1600" b="1" dirty="0" smtClean="0"/>
              <a:t> </a:t>
            </a:r>
            <a:endParaRPr lang="ru-RU" sz="1600" dirty="0" smtClean="0"/>
          </a:p>
          <a:p>
            <a:r>
              <a:rPr lang="uk-UA" sz="1600" b="1" dirty="0" smtClean="0"/>
              <a:t>ПРИЙОМИ МАНІПУЛЮВАННЯ В СУПЕРЕЧКАХ</a:t>
            </a:r>
            <a:endParaRPr lang="ru-RU" sz="1600" dirty="0" smtClean="0"/>
          </a:p>
          <a:p>
            <a:r>
              <a:rPr lang="uk-UA" sz="1600" dirty="0" smtClean="0"/>
              <a:t>Поняття про маніпулювання. Коректні і некоректні прийоми впливу на супротивника в суперечці. Прийоми мовного маніпулювання. Тактичні, психологічні й невербальні прийоми маніпулювання в суперечках. 	</a:t>
            </a:r>
            <a:endParaRPr lang="ru-RU" sz="1600" dirty="0"/>
          </a:p>
        </p:txBody>
      </p:sp>
      <p:pic>
        <p:nvPicPr>
          <p:cNvPr id="7" name="Содержимое 6" descr="kommunikaciya_137818222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268760"/>
            <a:ext cx="3240360" cy="468052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4211960" y="764704"/>
            <a:ext cx="4474840" cy="5559896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algn="just"/>
            <a:endParaRPr lang="uk-UA" sz="2000" i="1" dirty="0" smtClean="0"/>
          </a:p>
          <a:p>
            <a:pPr algn="just"/>
            <a:r>
              <a:rPr lang="uk-UA" sz="2200" dirty="0" smtClean="0"/>
              <a:t>У Стародавній Греції </a:t>
            </a:r>
            <a:r>
              <a:rPr lang="uk-UA" sz="2200" i="1" dirty="0" smtClean="0"/>
              <a:t>софісти </a:t>
            </a:r>
            <a:r>
              <a:rPr lang="uk-UA" sz="2200" dirty="0" smtClean="0"/>
              <a:t>полюбляли в суперечках ставити такі запитання, на які практично неможливо було дати відповідь: як би людина не відповідала, все одно вона опинялася у пастці. </a:t>
            </a:r>
          </a:p>
          <a:p>
            <a:pPr algn="just"/>
            <a:r>
              <a:rPr lang="uk-UA" sz="2200" dirty="0" smtClean="0"/>
              <a:t>Наприклад, софіст запитує: </a:t>
            </a:r>
            <a:r>
              <a:rPr lang="uk-UA" sz="2200" i="1" dirty="0" smtClean="0"/>
              <a:t>«Чи перестав ти бити свого батька?» </a:t>
            </a:r>
          </a:p>
          <a:p>
            <a:pPr algn="just"/>
            <a:r>
              <a:rPr lang="uk-UA" sz="2200" dirty="0" smtClean="0"/>
              <a:t>Співрозмовник відповідає: </a:t>
            </a:r>
            <a:r>
              <a:rPr lang="uk-UA" sz="2200" i="1" dirty="0" smtClean="0"/>
              <a:t>«Так»</a:t>
            </a:r>
            <a:r>
              <a:rPr lang="uk-UA" sz="2200" dirty="0" smtClean="0"/>
              <a:t>. Отже, виходить, що він бив батька, а зараз перестав. </a:t>
            </a:r>
          </a:p>
          <a:p>
            <a:pPr algn="just"/>
            <a:r>
              <a:rPr lang="uk-UA" sz="2200" dirty="0" smtClean="0"/>
              <a:t>Співрозмовник відповідає: </a:t>
            </a:r>
            <a:r>
              <a:rPr lang="uk-UA" sz="2200" i="1" dirty="0" smtClean="0"/>
              <a:t>«Ні». </a:t>
            </a:r>
            <a:r>
              <a:rPr lang="uk-UA" sz="2200" dirty="0" smtClean="0"/>
              <a:t>Отже, він бив, б'є і буде бити батька у майбутньому.</a:t>
            </a:r>
            <a:endParaRPr lang="ru-RU" sz="2200" dirty="0" smtClean="0"/>
          </a:p>
          <a:p>
            <a:r>
              <a:rPr lang="uk-UA" sz="2000" dirty="0" smtClean="0"/>
              <a:t>	</a:t>
            </a:r>
            <a:endParaRPr lang="ru-RU" sz="2000" dirty="0"/>
          </a:p>
        </p:txBody>
      </p:sp>
      <p:pic>
        <p:nvPicPr>
          <p:cNvPr id="9" name="Содержимое 8" descr="1479446815_m4az7xopdn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1556792"/>
            <a:ext cx="4034859" cy="438943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Основні рекомендації еристики щодо поведінки в суперечці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4500" dirty="0" smtClean="0"/>
              <a:t>1. Не слід сперечатися без особливої необхідності. Якщо є можливість досягти згоди без суперечки, треба її використовувати.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4500" dirty="0" smtClean="0"/>
              <a:t>2. Суперечка повинна мати свою тему, свій предмет.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4500" dirty="0" smtClean="0"/>
              <a:t>3. Тема не повинна змінюватися або підмінятися іншою протягом суперечки.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4500" dirty="0" smtClean="0"/>
              <a:t>4. Суперечка має місце лише за наявності несумісних уявлень про один і той же об`єкт, явище тощо.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4500" dirty="0" smtClean="0"/>
              <a:t>5. Суперечка передбачає певну спільність вихідних позицій сторін, деякий єдиний для них базис.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4500" dirty="0" smtClean="0"/>
              <a:t>6. Успішне ведення суперечки вимагає певного знання логіки.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4500" dirty="0" smtClean="0"/>
              <a:t>7. Суперечка вимагає знання тих речей, про які йдеться.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4500" dirty="0" smtClean="0"/>
              <a:t>8. У суперечці потрібно проявляти гнучкість.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4500" dirty="0" smtClean="0"/>
              <a:t>9. Не слід допускати помилок у стратегії і тактиці суперечки.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4500" dirty="0" smtClean="0"/>
              <a:t>10. Не слід боятися визнавати в ході суперечки свої помилки.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3923928" y="764704"/>
            <a:ext cx="4762872" cy="55598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ctr"/>
            <a:endParaRPr lang="uk-UA" sz="5400" b="1" i="1" dirty="0" smtClean="0"/>
          </a:p>
          <a:p>
            <a:pPr algn="ctr"/>
            <a:endParaRPr lang="uk-UA" sz="5400" b="1" i="1" dirty="0" smtClean="0"/>
          </a:p>
          <a:p>
            <a:pPr algn="ctr"/>
            <a:r>
              <a:rPr lang="uk-UA" sz="4000" b="1" i="1" dirty="0" smtClean="0"/>
              <a:t>Запрошуємо до опанування мистецтвом суперечки </a:t>
            </a:r>
          </a:p>
          <a:p>
            <a:pPr algn="ctr"/>
            <a:endParaRPr lang="ru-RU" sz="5400" dirty="0"/>
          </a:p>
        </p:txBody>
      </p:sp>
      <p:pic>
        <p:nvPicPr>
          <p:cNvPr id="7" name="Содержимое 6" descr="inde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268760"/>
            <a:ext cx="3528392" cy="453650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</TotalTime>
  <Words>284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Еристика</vt:lpstr>
      <vt:lpstr>Слайд 2</vt:lpstr>
      <vt:lpstr>Слайд 3</vt:lpstr>
      <vt:lpstr>Слайд 4</vt:lpstr>
      <vt:lpstr>Слайд 5</vt:lpstr>
      <vt:lpstr>Слайд 6</vt:lpstr>
      <vt:lpstr>Основні рекомендації еристики щодо поведінки в суперечці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Еристика</dc:title>
  <dc:creator>janix</dc:creator>
  <cp:lastModifiedBy>GShutova</cp:lastModifiedBy>
  <cp:revision>19</cp:revision>
  <dcterms:created xsi:type="dcterms:W3CDTF">2018-01-29T12:21:19Z</dcterms:created>
  <dcterms:modified xsi:type="dcterms:W3CDTF">2018-02-07T12:00:53Z</dcterms:modified>
</cp:coreProperties>
</file>