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7" r:id="rId2"/>
    <p:sldId id="291" r:id="rId3"/>
    <p:sldId id="292" r:id="rId4"/>
    <p:sldId id="258" r:id="rId5"/>
    <p:sldId id="278" r:id="rId6"/>
    <p:sldId id="260" r:id="rId7"/>
    <p:sldId id="261" r:id="rId8"/>
    <p:sldId id="264" r:id="rId9"/>
    <p:sldId id="282" r:id="rId10"/>
    <p:sldId id="279" r:id="rId11"/>
    <p:sldId id="280" r:id="rId12"/>
    <p:sldId id="281" r:id="rId13"/>
    <p:sldId id="285" r:id="rId14"/>
    <p:sldId id="284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0" autoAdjust="0"/>
    <p:restoredTop sz="94660"/>
  </p:normalViewPr>
  <p:slideViewPr>
    <p:cSldViewPr>
      <p:cViewPr varScale="1">
        <p:scale>
          <a:sx n="72" d="100"/>
          <a:sy n="7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8C6C6-3383-45CF-B4AE-47021BE5D158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1C5A7-41E3-4A24-98FD-8894B3D38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3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9BE5E59-5925-4353-BFCE-E501A2C30408}" type="slidenum">
              <a:rPr kumimoji="0"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kumimoji="0" lang="ru-RU" altLang="ru-RU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8B9C74-9D67-48A2-A4E8-9BEF8BC570A7}" type="slidenum">
              <a:rPr kumimoji="0"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kumimoji="0" lang="ru-RU" alt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DF61496-B31C-44EE-AD4C-0C03F3BA49C9}" type="slidenum">
              <a:rPr kumimoji="0"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kumimoji="0" lang="ru-RU" altLang="ru-RU">
              <a:solidFill>
                <a:prstClr val="black"/>
              </a:solidFill>
            </a:endParaRPr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79B37-A66D-4912-ACBA-F44F5EBB03ED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10620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D282-E65B-42EF-B7F9-D9195A201F45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392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3F0B2-467C-4906-85CF-88317ADB7E00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28891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8100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E1BB-9923-4479-885E-97DA9CDFFF4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6989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A200D-8573-4377-BD1B-20441887C483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6130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3E7C1-B733-4057-8F4F-98F258A5B70E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3348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8C13D-E52E-48A2-AC58-CA23FF55BE83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1168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7319C-C393-4D76-B8A7-6D547857BCDA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32103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4F00E-CFD4-4901-ACB1-02F7AE5E7463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170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E87C3-E18A-4498-8888-0880B25B476E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2057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6895C-5131-4DCE-8E55-525AEB8E94B0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3432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CE0F9-15CE-4801-90B0-5319D1C45D9E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4834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C5ACB-7E1E-4442-98EC-2BCAB1DA5DC8}" type="slidenum">
              <a:rPr kumimoji="1" lang="ru-RU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124745"/>
            <a:ext cx="4568607" cy="13498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Поведінкова</a:t>
            </a:r>
            <a:r>
              <a:rPr lang="ru-RU" alt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endParaRPr lang="ru-RU" altLang="ru-RU" sz="4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thal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5686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559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Жанна\Desktop\test3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59" y="1287515"/>
            <a:ext cx="4075804" cy="48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836713"/>
            <a:ext cx="3168352" cy="5437088"/>
          </a:xfrm>
        </p:spPr>
        <p:txBody>
          <a:bodyPr>
            <a:normAutofit lnSpcReduction="10000"/>
          </a:bodyPr>
          <a:lstStyle/>
          <a:p>
            <a:pPr marL="0" lv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2.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Сприйняття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Закони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сприйняття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Контингентні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переваги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Когнітивний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дисонанс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зміни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Формування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звичок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Ваги </a:t>
            </a:r>
            <a:r>
              <a:rPr lang="ru-RU" altLang="ru-RU" sz="1800" b="1" dirty="0" err="1">
                <a:latin typeface="+mj-lt"/>
              </a:rPr>
              <a:t>вражень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Скорочує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чи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досвід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помилки</a:t>
            </a:r>
            <a:endParaRPr lang="ru-RU" alt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2220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Жанна\Desktop\image26337516_8b1a3f6655a7e14262f03b3f59c62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8603"/>
            <a:ext cx="5321541" cy="31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836713"/>
            <a:ext cx="4824536" cy="5328591"/>
          </a:xfrm>
        </p:spPr>
        <p:txBody>
          <a:bodyPr/>
          <a:lstStyle/>
          <a:p>
            <a:pPr marL="0" lv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3.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Психологія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ризику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Неприйняття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ризику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неприйняття</a:t>
            </a:r>
            <a:r>
              <a:rPr lang="ru-RU" altLang="ru-RU" sz="1800" b="1" dirty="0">
                <a:latin typeface="+mj-lt"/>
              </a:rPr>
              <a:t> 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latin typeface="+mj-lt"/>
              </a:rPr>
              <a:t>     </a:t>
            </a:r>
            <a:r>
              <a:rPr lang="ru-RU" altLang="ru-RU" sz="1800" b="1" dirty="0" err="1">
                <a:latin typeface="+mj-lt"/>
              </a:rPr>
              <a:t>втрат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Проблеми</a:t>
            </a:r>
            <a:r>
              <a:rPr lang="ru-RU" altLang="ru-RU" sz="1800" b="1" dirty="0">
                <a:latin typeface="+mj-lt"/>
              </a:rPr>
              <a:t>  </a:t>
            </a:r>
            <a:r>
              <a:rPr lang="ru-RU" altLang="ru-RU" sz="1800" b="1" dirty="0" err="1">
                <a:latin typeface="+mj-lt"/>
              </a:rPr>
              <a:t>оцінки</a:t>
            </a:r>
            <a:r>
              <a:rPr lang="ru-RU" altLang="ru-RU" sz="1800" b="1" dirty="0">
                <a:latin typeface="+mj-lt"/>
              </a:rPr>
              <a:t>  </a:t>
            </a:r>
            <a:r>
              <a:rPr lang="ru-RU" altLang="ru-RU" sz="1800" b="1" dirty="0" err="1">
                <a:latin typeface="+mj-lt"/>
              </a:rPr>
              <a:t>ймовірностей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Невизначеність</a:t>
            </a:r>
            <a:r>
              <a:rPr lang="ru-RU" altLang="ru-RU" sz="1800" b="1" dirty="0">
                <a:latin typeface="+mj-lt"/>
              </a:rPr>
              <a:t> в </a:t>
            </a:r>
            <a:r>
              <a:rPr lang="ru-RU" altLang="ru-RU" sz="1800" b="1" dirty="0" err="1">
                <a:latin typeface="+mj-lt"/>
              </a:rPr>
              <a:t>неприйнятті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Вплив</a:t>
            </a:r>
            <a:r>
              <a:rPr lang="ru-RU" altLang="ru-RU" sz="1800" b="1" dirty="0">
                <a:latin typeface="+mj-lt"/>
              </a:rPr>
              <a:t> жалю</a:t>
            </a: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Як </a:t>
            </a:r>
            <a:r>
              <a:rPr lang="ru-RU" altLang="ru-RU" sz="1800" b="1" dirty="0" err="1">
                <a:latin typeface="+mj-lt"/>
              </a:rPr>
              <a:t>можна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подолати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сумніви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Перестраховка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ru-RU" altLang="ru-RU" sz="1800" b="1" dirty="0">
              <a:latin typeface="+mj-lt"/>
            </a:endParaRPr>
          </a:p>
        </p:txBody>
      </p:sp>
      <p:pic>
        <p:nvPicPr>
          <p:cNvPr id="9220" name="Picture 4" descr="C:\Users\Жанна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9647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869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98491"/>
            <a:ext cx="7344816" cy="3312367"/>
          </a:xfrm>
        </p:spPr>
        <p:txBody>
          <a:bodyPr>
            <a:normAutofit fontScale="92500" lnSpcReduction="2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endParaRPr lang="ru-RU" altLang="ru-RU" b="1" i="1" dirty="0">
              <a:solidFill>
                <a:prstClr val="black"/>
              </a:solidFill>
              <a:latin typeface="Constantia"/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4.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Роль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емоцій</a:t>
            </a:r>
            <a:r>
              <a:rPr lang="ru-RU" altLang="ru-RU" sz="1800" b="1" dirty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Чутливість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пізнавальні</a:t>
            </a:r>
            <a:r>
              <a:rPr lang="ru-RU" altLang="ru-RU" sz="1800" b="1" dirty="0">
                <a:latin typeface="+mj-lt"/>
              </a:rPr>
              <a:t> (</a:t>
            </a:r>
            <a:r>
              <a:rPr lang="ru-RU" altLang="ru-RU" sz="1800" b="1" dirty="0" err="1">
                <a:latin typeface="+mj-lt"/>
              </a:rPr>
              <a:t>когнітивні</a:t>
            </a:r>
            <a:r>
              <a:rPr lang="ru-RU" altLang="ru-RU" sz="1800" b="1" dirty="0">
                <a:latin typeface="+mj-lt"/>
              </a:rPr>
              <a:t>) </a:t>
            </a:r>
            <a:r>
              <a:rPr lang="ru-RU" altLang="ru-RU" sz="1800" b="1" dirty="0" err="1">
                <a:latin typeface="+mj-lt"/>
              </a:rPr>
              <a:t>процеси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>
                <a:latin typeface="+mj-lt"/>
              </a:rPr>
              <a:t>Самоконтроль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Динамічний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вимір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афектів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>
                <a:latin typeface="+mj-lt"/>
              </a:rPr>
              <a:t>Роль </a:t>
            </a:r>
            <a:r>
              <a:rPr lang="ru-RU" altLang="ru-RU" sz="1800" b="1" dirty="0" err="1">
                <a:latin typeface="+mj-lt"/>
              </a:rPr>
              <a:t>здивування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несподіванок</a:t>
            </a:r>
            <a:endParaRPr lang="ru-RU" altLang="ru-RU" sz="1800" b="1" dirty="0">
              <a:latin typeface="+mj-lt"/>
            </a:endParaRPr>
          </a:p>
        </p:txBody>
      </p:sp>
      <p:pic>
        <p:nvPicPr>
          <p:cNvPr id="10244" name="Picture 4" descr="C:\Users\Жанна\Desktop\edl_logo1-1050x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83791"/>
            <a:ext cx="4324866" cy="24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Жанна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906638" cy="25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337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Жанна\Desktop\kognitivnay_psijolo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8508"/>
            <a:ext cx="3663590" cy="24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Жанна\Desktop\communication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3443"/>
            <a:ext cx="4040772" cy="25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54006" y="1196752"/>
            <a:ext cx="7398726" cy="4789017"/>
          </a:xfrm>
        </p:spPr>
        <p:txBody>
          <a:bodyPr>
            <a:normAutofit fontScale="92500" lnSpcReduction="1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                                                  Тема 5.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Психология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соціальних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взаємодій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/>
              <a:t> </a:t>
            </a:r>
            <a:r>
              <a:rPr lang="ru-RU" altLang="ru-RU" sz="1800" b="1" dirty="0" err="1">
                <a:latin typeface="+mj-lt"/>
              </a:rPr>
              <a:t>Новий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погляд</a:t>
            </a:r>
            <a:r>
              <a:rPr lang="ru-RU" altLang="ru-RU" sz="1800" b="1" dirty="0">
                <a:latin typeface="+mj-lt"/>
              </a:rPr>
              <a:t> на </a:t>
            </a:r>
            <a:r>
              <a:rPr lang="ru-RU" altLang="ru-RU" sz="1800" b="1" dirty="0" err="1">
                <a:latin typeface="+mj-lt"/>
              </a:rPr>
              <a:t>теорію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ігор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Гра</a:t>
            </a:r>
            <a:r>
              <a:rPr lang="ru-RU" altLang="ru-RU" sz="1800" b="1" dirty="0">
                <a:latin typeface="+mj-lt"/>
              </a:rPr>
              <a:t> «ультиматум»</a:t>
            </a: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Гра</a:t>
            </a:r>
            <a:r>
              <a:rPr lang="ru-RU" altLang="ru-RU" sz="1800" b="1" dirty="0">
                <a:latin typeface="+mj-lt"/>
              </a:rPr>
              <a:t> «</a:t>
            </a:r>
            <a:r>
              <a:rPr lang="ru-RU" altLang="ru-RU" sz="1800" b="1" dirty="0" err="1">
                <a:latin typeface="+mj-lt"/>
              </a:rPr>
              <a:t>ринок</a:t>
            </a:r>
            <a:r>
              <a:rPr lang="ru-RU" altLang="ru-RU" sz="1800" b="1" dirty="0">
                <a:latin typeface="+mj-lt"/>
              </a:rPr>
              <a:t>»</a:t>
            </a: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Економіка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психологія</a:t>
            </a:r>
            <a:r>
              <a:rPr lang="ru-RU" altLang="ru-RU" sz="1800" b="1" dirty="0">
                <a:latin typeface="+mj-lt"/>
              </a:rPr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latin typeface="+mj-lt"/>
              </a:rPr>
              <a:t>      синтез і </a:t>
            </a:r>
            <a:r>
              <a:rPr lang="ru-RU" altLang="ru-RU" sz="1800" b="1" dirty="0" err="1">
                <a:latin typeface="+mj-lt"/>
              </a:rPr>
              <a:t>відмінності</a:t>
            </a:r>
            <a:endParaRPr lang="ru-RU" alt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1157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Жанна\Desktop\OaqFtSDXYb_1363607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07" y="1268760"/>
            <a:ext cx="35939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488832" cy="5184576"/>
          </a:xfrm>
        </p:spPr>
        <p:txBody>
          <a:bodyPr>
            <a:normAutofit fontScale="92500" lnSpcReduction="1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6.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Суспільне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сприйняття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Можливість</a:t>
            </a:r>
            <a:r>
              <a:rPr lang="ru-RU" altLang="ru-RU" sz="1800" b="1" dirty="0">
                <a:latin typeface="+mj-lt"/>
              </a:rPr>
              <a:t> бути </a:t>
            </a:r>
            <a:r>
              <a:rPr lang="ru-RU" altLang="ru-RU" sz="1800" b="1" dirty="0" err="1">
                <a:latin typeface="+mj-lt"/>
              </a:rPr>
              <a:t>іншим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Ідентифікація</a:t>
            </a:r>
            <a:r>
              <a:rPr lang="ru-RU" altLang="ru-RU" sz="1800" b="1" dirty="0">
                <a:latin typeface="+mj-lt"/>
              </a:rPr>
              <a:t> себе з </a:t>
            </a:r>
            <a:r>
              <a:rPr lang="ru-RU" altLang="ru-RU" sz="1800" b="1" dirty="0" err="1">
                <a:latin typeface="+mj-lt"/>
              </a:rPr>
              <a:t>іншими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Принцип </a:t>
            </a:r>
            <a:r>
              <a:rPr lang="ru-RU" altLang="ru-RU" sz="1800" b="1" dirty="0" err="1">
                <a:latin typeface="+mj-lt"/>
              </a:rPr>
              <a:t>симпатії</a:t>
            </a:r>
            <a:r>
              <a:rPr lang="ru-RU" altLang="ru-RU" sz="1800" b="1" dirty="0">
                <a:latin typeface="+mj-lt"/>
              </a:rPr>
              <a:t> по </a:t>
            </a:r>
            <a:r>
              <a:rPr lang="ru-RU" altLang="ru-RU" sz="1800" b="1" dirty="0" err="1">
                <a:latin typeface="+mj-lt"/>
              </a:rPr>
              <a:t>Сміту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Егоїзм</a:t>
            </a:r>
            <a:r>
              <a:rPr lang="ru-RU" altLang="ru-RU" sz="1800" b="1" dirty="0">
                <a:latin typeface="+mj-lt"/>
              </a:rPr>
              <a:t> по Парето-</a:t>
            </a:r>
            <a:r>
              <a:rPr lang="ru-RU" altLang="ru-RU" sz="1800" b="1" dirty="0" err="1">
                <a:latin typeface="+mj-lt"/>
              </a:rPr>
              <a:t>Нешу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Психологічний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конформізм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самосприйняття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егоїзм</a:t>
            </a:r>
            <a:endParaRPr lang="ru-RU" altLang="ru-RU" sz="1800" b="1" dirty="0"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ru-RU" altLang="ru-RU" sz="1800" b="1" dirty="0"/>
          </a:p>
        </p:txBody>
      </p:sp>
      <p:pic>
        <p:nvPicPr>
          <p:cNvPr id="13318" name="Picture 6" descr="C:\Users\Жанна\Desktop\6cp5gKo9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664296" cy="15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830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Жанна\Desktop\jRkpUR5GI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6" y="1556792"/>
            <a:ext cx="3214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Жанна\Desktop\SAMOOTS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7587"/>
            <a:ext cx="3638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980728"/>
            <a:ext cx="3600400" cy="4608511"/>
          </a:xfrm>
        </p:spPr>
        <p:txBody>
          <a:bodyPr>
            <a:normAutofit lnSpcReduction="1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 Тема 7.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Категоризація</a:t>
            </a:r>
            <a:r>
              <a:rPr lang="ru-RU" altLang="ru-RU" sz="1800" b="1" dirty="0"/>
              <a:t>	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 err="1">
                <a:latin typeface="+mj-lt"/>
              </a:rPr>
              <a:t>Середньорангова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стратегія</a:t>
            </a:r>
            <a:r>
              <a:rPr lang="ru-RU" altLang="ru-RU" sz="1800" b="1" dirty="0">
                <a:latin typeface="+mj-lt"/>
              </a:rPr>
              <a:t>: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 err="1">
                <a:latin typeface="+mj-lt"/>
              </a:rPr>
              <a:t>самосприйняття</a:t>
            </a:r>
            <a:r>
              <a:rPr lang="ru-RU" altLang="ru-RU" sz="1800" b="1" dirty="0">
                <a:latin typeface="+mj-lt"/>
              </a:rPr>
              <a:t> і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 err="1">
                <a:latin typeface="+mj-lt"/>
              </a:rPr>
              <a:t>категоризація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Ми любимо тих,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 err="1">
                <a:latin typeface="+mj-lt"/>
              </a:rPr>
              <a:t>хто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такий</a:t>
            </a:r>
            <a:r>
              <a:rPr lang="ru-RU" altLang="ru-RU" sz="1800" b="1" dirty="0">
                <a:latin typeface="+mj-lt"/>
              </a:rPr>
              <a:t> ж, як ми</a:t>
            </a:r>
          </a:p>
        </p:txBody>
      </p:sp>
    </p:spTree>
    <p:extLst>
      <p:ext uri="{BB962C8B-B14F-4D97-AF65-F5344CB8AC3E}">
        <p14:creationId xmlns:p14="http://schemas.microsoft.com/office/powerpoint/2010/main" val="3815242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Жанна\Desktop\samootverzhennost-29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764704"/>
            <a:ext cx="314344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Жанна\Desktop\1509612366_altru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32755"/>
            <a:ext cx="6624736" cy="25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773832"/>
            <a:ext cx="4176464" cy="3879042"/>
          </a:xfrm>
        </p:spPr>
        <p:txBody>
          <a:bodyPr/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8.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Альтруїзм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Беневолентні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доброзичливі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диктатори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Модель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самоанархічного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альтруїзму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2637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Жанна\Desktop\2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693767" cy="2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752"/>
            <a:ext cx="2736304" cy="2468927"/>
          </a:xfrm>
        </p:spPr>
        <p:txBody>
          <a:bodyPr>
            <a:normAutofit fontScale="77500" lnSpcReduction="2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9.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Проблеми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справедливості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7053263" cy="213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384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Жанна\Desktop\70719d4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312368" cy="14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665812"/>
            <a:ext cx="6696744" cy="5437088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Додаток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Байєсівський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підхід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в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теорії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ймовірностей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Марковскі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і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залежність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шляху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Сприйняття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випадковостей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різні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збіжностей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випадкових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величин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Статистичне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оцінювання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Приклади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використання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ідей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поведінкової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економіки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в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прийнятті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рішень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менеджерами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та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політиками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6848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23204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Жанна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068960"/>
            <a:ext cx="3755255" cy="32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6628061" cy="4428491"/>
          </a:xfrm>
        </p:spPr>
        <p:txBody>
          <a:bodyPr/>
          <a:lstStyle/>
          <a:p>
            <a:pPr algn="just" eaLnBrk="1" hangingPunct="1">
              <a:buClr>
                <a:srgbClr val="AA2B1E"/>
              </a:buClr>
              <a:defRPr/>
            </a:pPr>
            <a:r>
              <a:rPr lang="ru-RU" sz="2200" b="1" dirty="0" err="1">
                <a:latin typeface="+mj-lt"/>
              </a:rPr>
              <a:t>Уяв</a:t>
            </a:r>
            <a:r>
              <a:rPr lang="uk-UA" sz="2200" b="1" dirty="0" err="1">
                <a:latin typeface="+mj-lt"/>
              </a:rPr>
              <a:t>іть</a:t>
            </a:r>
            <a:r>
              <a:rPr lang="uk-UA" sz="2200" b="1" dirty="0">
                <a:latin typeface="+mj-lt"/>
              </a:rPr>
              <a:t> собі, що ви прийшли до магазину</a:t>
            </a:r>
          </a:p>
          <a:p>
            <a:pPr marL="0" indent="0" algn="just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latin typeface="+mj-lt"/>
              </a:rPr>
              <a:t>придбати блокнот. Ви обрали необхідну модель, яка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400 грн. </a:t>
            </a:r>
            <a:r>
              <a:rPr lang="uk-UA" sz="2200" b="1" dirty="0">
                <a:latin typeface="+mj-lt"/>
              </a:rPr>
              <a:t>Одразу у черзі дізналися, що на сусідній вулиці саме цей блокнот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300 грн. 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uk-UA" sz="2200" b="1" dirty="0">
              <a:latin typeface="+mj-lt"/>
            </a:endParaRP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latin typeface="+mj-lt"/>
              </a:rPr>
              <a:t>Чи вирушите ви за ним 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latin typeface="+mj-lt"/>
              </a:rPr>
              <a:t> щоб заощадити?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uk-UA" sz="2200" b="1" dirty="0">
              <a:latin typeface="+mj-lt"/>
            </a:endParaRP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solidFill>
                  <a:srgbClr val="FF0000"/>
                </a:solidFill>
                <a:latin typeface="+mj-lt"/>
              </a:rPr>
              <a:t>Вірогідніше так.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ru-RU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925125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Жанна\Desktop\5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2996952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908720"/>
            <a:ext cx="6760096" cy="4814219"/>
          </a:xfrm>
        </p:spPr>
        <p:txBody>
          <a:bodyPr/>
          <a:lstStyle/>
          <a:p>
            <a:pPr algn="just" eaLnBrk="1" hangingPunct="1">
              <a:buClr>
                <a:srgbClr val="AA2B1E"/>
              </a:buClr>
              <a:defRPr/>
            </a:pPr>
            <a:r>
              <a:rPr lang="uk-UA" sz="2200" b="1" dirty="0">
                <a:latin typeface="+mj-lt"/>
              </a:rPr>
              <a:t>Уявіть собі таку ж саму ситуацію, але заміст блокнота Ви вирішили придбати ноутбук. Обрали необхідну модель, яка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12000 грн</a:t>
            </a:r>
            <a:r>
              <a:rPr lang="uk-UA" sz="2200" b="1" dirty="0">
                <a:latin typeface="+mj-lt"/>
              </a:rPr>
              <a:t> і дізналися, що на сусідній вулиці така ж сама модель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11900 грн</a:t>
            </a:r>
            <a:r>
              <a:rPr lang="uk-UA" sz="2200" b="1" dirty="0">
                <a:latin typeface="+mj-lt"/>
              </a:rPr>
              <a:t>. </a:t>
            </a:r>
            <a:r>
              <a:rPr lang="ru-RU" sz="2200" b="1" dirty="0" err="1">
                <a:latin typeface="+mj-lt"/>
              </a:rPr>
              <a:t>Чи</a:t>
            </a:r>
            <a:r>
              <a:rPr lang="ru-RU" sz="2200" b="1" dirty="0">
                <a:latin typeface="+mj-lt"/>
              </a:rPr>
              <a:t> </a:t>
            </a:r>
            <a:r>
              <a:rPr lang="ru-RU" sz="2200" b="1" dirty="0" err="1">
                <a:latin typeface="+mj-lt"/>
              </a:rPr>
              <a:t>вирушите</a:t>
            </a:r>
            <a:r>
              <a:rPr lang="ru-RU" sz="2200" b="1" dirty="0">
                <a:latin typeface="+mj-lt"/>
              </a:rPr>
              <a:t> Ви за ним </a:t>
            </a:r>
            <a:r>
              <a:rPr lang="ru-RU" sz="2200" b="1" dirty="0" err="1">
                <a:latin typeface="+mj-lt"/>
              </a:rPr>
              <a:t>щоб</a:t>
            </a:r>
            <a:r>
              <a:rPr lang="ru-RU" sz="2200" b="1" dirty="0">
                <a:latin typeface="+mj-lt"/>
              </a:rPr>
              <a:t> </a:t>
            </a:r>
            <a:r>
              <a:rPr lang="ru-RU" sz="2200" b="1" dirty="0" err="1">
                <a:latin typeface="+mj-lt"/>
              </a:rPr>
              <a:t>заощадити</a:t>
            </a:r>
            <a:r>
              <a:rPr lang="ru-RU" sz="2200" b="1" dirty="0">
                <a:latin typeface="+mj-lt"/>
              </a:rPr>
              <a:t>?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ru-RU" sz="2200" b="1" dirty="0">
              <a:latin typeface="+mj-lt"/>
            </a:endParaRP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ru-RU" sz="2200" b="1" dirty="0">
                <a:solidFill>
                  <a:srgbClr val="FF0000"/>
                </a:solidFill>
                <a:latin typeface="+mj-lt"/>
              </a:rPr>
              <a:t>      </a:t>
            </a:r>
            <a:r>
              <a:rPr lang="ru-RU" sz="2200" b="1" dirty="0" err="1">
                <a:solidFill>
                  <a:srgbClr val="FF0000"/>
                </a:solidFill>
                <a:latin typeface="+mj-lt"/>
              </a:rPr>
              <a:t>Вірогідніше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+mj-lt"/>
              </a:rPr>
              <a:t>ні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!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ru-RU" sz="22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Clr>
                <a:srgbClr val="AA2B1E"/>
              </a:buClr>
              <a:defRPr/>
            </a:pPr>
            <a:r>
              <a:rPr lang="uk-UA" sz="2200" b="1" dirty="0">
                <a:latin typeface="+mj-lt"/>
              </a:rPr>
              <a:t>Цікаво?</a:t>
            </a:r>
            <a:endParaRPr lang="ru-RU" sz="2200" b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178779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5160" y="1124744"/>
            <a:ext cx="3420814" cy="14040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Поведінкова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07" name="Rectangle 87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1268760"/>
            <a:ext cx="3816424" cy="525586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b="1" dirty="0" err="1">
                <a:latin typeface="+mj-lt"/>
              </a:rPr>
              <a:t>вплив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соціальних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когнітивних</a:t>
            </a:r>
            <a:r>
              <a:rPr lang="ru-RU" altLang="ru-RU" sz="1800" b="1" dirty="0">
                <a:latin typeface="+mj-lt"/>
              </a:rPr>
              <a:t> та </a:t>
            </a:r>
            <a:r>
              <a:rPr lang="ru-RU" altLang="ru-RU" sz="1800" b="1" dirty="0" err="1">
                <a:latin typeface="+mj-lt"/>
              </a:rPr>
              <a:t>емоційних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чинників</a:t>
            </a:r>
            <a:r>
              <a:rPr lang="ru-RU" altLang="ru-RU" sz="1800" b="1" dirty="0">
                <a:latin typeface="+mj-lt"/>
              </a:rPr>
              <a:t> на </a:t>
            </a:r>
            <a:r>
              <a:rPr lang="ru-RU" altLang="ru-RU" sz="1800" b="1" dirty="0" err="1">
                <a:latin typeface="+mj-lt"/>
              </a:rPr>
              <a:t>економічну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поведінку</a:t>
            </a:r>
            <a:r>
              <a:rPr lang="ru-RU" altLang="ru-RU" sz="1800" b="1" dirty="0">
                <a:latin typeface="+mj-lt"/>
              </a:rPr>
              <a:t>;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altLang="ru-RU" sz="1800" b="1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b="1" dirty="0" err="1">
                <a:latin typeface="+mj-lt"/>
              </a:rPr>
              <a:t>прийняття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економічних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рішень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окремими</a:t>
            </a:r>
            <a:r>
              <a:rPr lang="ru-RU" altLang="ru-RU" sz="1800" b="1" dirty="0">
                <a:latin typeface="+mj-lt"/>
              </a:rPr>
              <a:t> особами і </a:t>
            </a:r>
            <a:r>
              <a:rPr lang="ru-RU" altLang="ru-RU" sz="1800" b="1" dirty="0" err="1">
                <a:latin typeface="+mj-lt"/>
              </a:rPr>
              <a:t>установами</a:t>
            </a:r>
            <a:r>
              <a:rPr lang="ru-RU" altLang="ru-RU" sz="1800" b="1" dirty="0">
                <a:latin typeface="+mj-lt"/>
              </a:rPr>
              <a:t> та </a:t>
            </a:r>
            <a:r>
              <a:rPr lang="ru-RU" altLang="ru-RU" sz="1800" b="1" dirty="0" err="1">
                <a:latin typeface="+mj-lt"/>
              </a:rPr>
              <a:t>наслідки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цього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впливу</a:t>
            </a:r>
            <a:r>
              <a:rPr lang="ru-RU" altLang="ru-RU" sz="1800" b="1" dirty="0">
                <a:latin typeface="+mj-lt"/>
              </a:rPr>
              <a:t> на </a:t>
            </a:r>
            <a:r>
              <a:rPr lang="ru-RU" altLang="ru-RU" sz="1800" b="1" dirty="0" err="1">
                <a:latin typeface="+mj-lt"/>
              </a:rPr>
              <a:t>ринкові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змінні</a:t>
            </a:r>
            <a:r>
              <a:rPr lang="ru-RU" altLang="ru-RU" sz="1800" b="1" dirty="0">
                <a:latin typeface="+mj-lt"/>
              </a:rPr>
              <a:t> (</a:t>
            </a:r>
            <a:r>
              <a:rPr lang="ru-RU" altLang="ru-RU" sz="1800" b="1" dirty="0" err="1">
                <a:latin typeface="+mj-lt"/>
              </a:rPr>
              <a:t>ціни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прибуток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розміщення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ресурсів</a:t>
            </a:r>
            <a:r>
              <a:rPr lang="ru-RU" altLang="ru-RU" sz="1800" b="1" dirty="0">
                <a:latin typeface="+mj-lt"/>
              </a:rPr>
              <a:t>).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>
                <a:latin typeface="+mj-lt"/>
              </a:rPr>
              <a:t> </a:t>
            </a:r>
          </a:p>
        </p:txBody>
      </p:sp>
      <p:pic>
        <p:nvPicPr>
          <p:cNvPr id="2050" name="Picture 2" descr="F: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6" y="2996952"/>
            <a:ext cx="331236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974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2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824536" cy="27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048672" cy="84197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Поведінкова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</a:t>
            </a:r>
            <a:r>
              <a:rPr lang="ru-RU" altLang="ru-RU" sz="2400" b="1" dirty="0" err="1">
                <a:ea typeface="+mn-ea"/>
                <a:cs typeface="+mn-cs"/>
              </a:rPr>
              <a:t>навчальна</a:t>
            </a:r>
            <a:r>
              <a:rPr lang="ru-RU" altLang="ru-RU" sz="2400" b="1" dirty="0">
                <a:ea typeface="+mn-ea"/>
                <a:cs typeface="+mn-cs"/>
              </a:rPr>
              <a:t> </a:t>
            </a:r>
            <a:r>
              <a:rPr lang="ru-RU" altLang="ru-RU" sz="2400" b="1" dirty="0" err="1">
                <a:ea typeface="+mn-ea"/>
                <a:cs typeface="+mn-cs"/>
              </a:rPr>
              <a:t>дисципліна</a:t>
            </a:r>
            <a:r>
              <a:rPr lang="ru-RU" altLang="ru-RU" sz="2400" b="1" dirty="0">
                <a:ea typeface="+mn-ea"/>
                <a:cs typeface="+mn-cs"/>
              </a:rPr>
              <a:t>, </a:t>
            </a:r>
            <a:r>
              <a:rPr lang="ru-RU" altLang="ru-RU" sz="2400" b="1" dirty="0" err="1">
                <a:ea typeface="+mn-ea"/>
                <a:cs typeface="+mn-cs"/>
              </a:rPr>
              <a:t>що</a:t>
            </a:r>
            <a:r>
              <a:rPr lang="ru-RU" altLang="ru-RU" sz="2400" b="1" dirty="0">
                <a:ea typeface="+mn-ea"/>
                <a:cs typeface="+mn-cs"/>
              </a:rPr>
              <a:t> </a:t>
            </a:r>
            <a:r>
              <a:rPr lang="ru-RU" altLang="ru-RU" sz="2400" b="1" dirty="0" err="1">
                <a:ea typeface="+mn-ea"/>
                <a:cs typeface="+mn-cs"/>
              </a:rPr>
              <a:t>вивчає</a:t>
            </a:r>
            <a:r>
              <a:rPr lang="ru-RU" altLang="ru-RU" sz="2400" b="1" dirty="0">
                <a:ea typeface="+mn-ea"/>
                <a:cs typeface="+mn-cs"/>
              </a:rPr>
              <a:t>:</a:t>
            </a:r>
            <a:br>
              <a:rPr lang="ru-RU" altLang="ru-RU" sz="2400" b="1" dirty="0">
                <a:ea typeface="+mn-ea"/>
                <a:cs typeface="+mn-cs"/>
              </a:rPr>
            </a:br>
            <a:endParaRPr lang="ru-RU" sz="2400" b="1" dirty="0"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03648" y="1844824"/>
            <a:ext cx="5976665" cy="1668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+mj-lt"/>
              </a:rPr>
              <a:t>закономірності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впливу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соціальних</a:t>
            </a:r>
            <a:r>
              <a:rPr lang="ru-RU" b="1" dirty="0">
                <a:latin typeface="+mj-lt"/>
              </a:rPr>
              <a:t>, </a:t>
            </a:r>
            <a:r>
              <a:rPr lang="ru-RU" b="1" dirty="0" err="1">
                <a:latin typeface="+mj-lt"/>
              </a:rPr>
              <a:t>когнітивних</a:t>
            </a:r>
            <a:r>
              <a:rPr lang="ru-RU" b="1" dirty="0">
                <a:latin typeface="+mj-lt"/>
              </a:rPr>
              <a:t> та </a:t>
            </a:r>
            <a:r>
              <a:rPr lang="ru-RU" b="1" dirty="0" err="1">
                <a:latin typeface="+mj-lt"/>
              </a:rPr>
              <a:t>емоційних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факторів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економічні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стосунки</a:t>
            </a:r>
            <a:r>
              <a:rPr lang="ru-RU" b="1" dirty="0">
                <a:latin typeface="+mj-lt"/>
              </a:rPr>
              <a:t> та </a:t>
            </a:r>
            <a:r>
              <a:rPr lang="ru-RU" b="1" dirty="0" err="1">
                <a:latin typeface="+mj-lt"/>
              </a:rPr>
              <a:t>поведінку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економічних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суб’єктів</a:t>
            </a:r>
            <a:r>
              <a:rPr lang="ru-RU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431433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91818" y="969120"/>
            <a:ext cx="3528392" cy="518512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Мета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викладання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навчальної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дисципліни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980728"/>
            <a:ext cx="482453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ru-RU" altLang="ru-RU" sz="2200" b="1" dirty="0" err="1">
                <a:latin typeface="+mj-lt"/>
              </a:rPr>
              <a:t>формування</a:t>
            </a:r>
            <a:r>
              <a:rPr lang="ru-RU" altLang="ru-RU" sz="2200" b="1" dirty="0">
                <a:latin typeface="+mj-lt"/>
              </a:rPr>
              <a:t> у </a:t>
            </a:r>
            <a:r>
              <a:rPr lang="ru-RU" altLang="ru-RU" sz="2200" b="1" dirty="0" err="1">
                <a:latin typeface="+mj-lt"/>
              </a:rPr>
              <a:t>студентів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знань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теорії</a:t>
            </a:r>
            <a:r>
              <a:rPr lang="ru-RU" altLang="ru-RU" sz="2200" b="1" dirty="0">
                <a:latin typeface="+mj-lt"/>
              </a:rPr>
              <a:t> та практики </a:t>
            </a:r>
            <a:r>
              <a:rPr lang="ru-RU" altLang="ru-RU" sz="2200" b="1" dirty="0" err="1">
                <a:latin typeface="+mj-lt"/>
              </a:rPr>
              <a:t>поведінкової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економіки</a:t>
            </a:r>
            <a:r>
              <a:rPr lang="ru-RU" altLang="ru-RU" sz="2200" b="1" dirty="0">
                <a:latin typeface="+mj-lt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endParaRPr lang="ru-RU" altLang="ru-RU" sz="2200" b="1" dirty="0">
              <a:latin typeface="+mj-lt"/>
            </a:endParaRPr>
          </a:p>
          <a:p>
            <a:pPr marL="273050" lvl="0" indent="-27305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розуміння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поведінкових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закономірностей</a:t>
            </a:r>
            <a:r>
              <a:rPr lang="ru-RU" altLang="ru-RU" sz="2200" b="1" dirty="0">
                <a:latin typeface="+mj-lt"/>
              </a:rPr>
              <a:t> та </a:t>
            </a:r>
            <a:r>
              <a:rPr lang="ru-RU" altLang="ru-RU" sz="2200" b="1" dirty="0" err="1">
                <a:latin typeface="+mj-lt"/>
              </a:rPr>
              <a:t>їх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впливу</a:t>
            </a:r>
            <a:r>
              <a:rPr lang="ru-RU" altLang="ru-RU" sz="2200" b="1" dirty="0">
                <a:latin typeface="+mj-lt"/>
              </a:rPr>
              <a:t> на </a:t>
            </a:r>
            <a:r>
              <a:rPr lang="ru-RU" altLang="ru-RU" sz="2200" b="1" dirty="0" err="1">
                <a:latin typeface="+mj-lt"/>
              </a:rPr>
              <a:t>перебіг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економічних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процесів</a:t>
            </a:r>
            <a:r>
              <a:rPr lang="ru-RU" altLang="ru-RU" sz="2200" b="1" dirty="0">
                <a:latin typeface="+mj-lt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endParaRPr lang="ru-RU" altLang="ru-RU" sz="2200" b="1" dirty="0">
              <a:latin typeface="+mj-lt"/>
            </a:endParaRPr>
          </a:p>
          <a:p>
            <a:pPr marL="273050" lvl="0" indent="-27305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формування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професійних</a:t>
            </a:r>
            <a:r>
              <a:rPr lang="ru-RU" altLang="ru-RU" sz="2200" b="1" dirty="0">
                <a:latin typeface="+mj-lt"/>
              </a:rPr>
              <a:t> компетентностей у </a:t>
            </a:r>
            <a:r>
              <a:rPr lang="ru-RU" altLang="ru-RU" sz="2200" b="1" dirty="0" err="1">
                <a:latin typeface="+mj-lt"/>
              </a:rPr>
              <a:t>сфері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прийняття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економічних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рішень</a:t>
            </a:r>
            <a:r>
              <a:rPr lang="ru-RU" altLang="ru-RU" sz="2200" b="1" dirty="0">
                <a:latin typeface="+mj-lt"/>
              </a:rPr>
              <a:t>.</a:t>
            </a:r>
          </a:p>
        </p:txBody>
      </p:sp>
      <p:pic>
        <p:nvPicPr>
          <p:cNvPr id="3076" name="Picture 4" descr="F:\5_Incredibly_powerful_monetisation_patterns_-_Google_Do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0" y="3501008"/>
            <a:ext cx="2448272" cy="23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535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14793" y="4725144"/>
            <a:ext cx="5389425" cy="136815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4455" y="2994343"/>
            <a:ext cx="4099763" cy="159897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91851" y="1480260"/>
            <a:ext cx="3312368" cy="136815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584199"/>
            <a:ext cx="6964363" cy="900585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91851" y="1556792"/>
            <a:ext cx="3312368" cy="1584176"/>
          </a:xfrm>
        </p:spPr>
        <p:txBody>
          <a:bodyPr/>
          <a:lstStyle/>
          <a:p>
            <a:r>
              <a:rPr lang="ru-RU" sz="1800" b="1" dirty="0" err="1">
                <a:latin typeface="+mj-lt"/>
              </a:rPr>
              <a:t>Вивчення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теоретичних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положень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поведінкової</a:t>
            </a:r>
            <a:r>
              <a:rPr lang="ru-RU" sz="1800" b="1" dirty="0">
                <a:latin typeface="+mj-lt"/>
              </a:rPr>
              <a:t> та </a:t>
            </a:r>
            <a:r>
              <a:rPr lang="ru-RU" sz="1800" b="1" dirty="0" err="1">
                <a:latin typeface="+mj-lt"/>
              </a:rPr>
              <a:t>експериментальної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економіки</a:t>
            </a:r>
            <a:r>
              <a:rPr lang="ru-RU" sz="1800" b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35895" y="2994343"/>
            <a:ext cx="4168323" cy="159897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2B1E"/>
              </a:buClr>
              <a:defRPr/>
            </a:pPr>
            <a:r>
              <a:rPr lang="ru-RU" sz="1800" b="1" dirty="0" err="1">
                <a:latin typeface="+mj-lt"/>
              </a:rPr>
              <a:t>Засвоєння</a:t>
            </a:r>
            <a:r>
              <a:rPr lang="ru-RU" sz="1800" b="1" dirty="0">
                <a:latin typeface="+mj-lt"/>
              </a:rPr>
              <a:t> правил, </a:t>
            </a:r>
            <a:r>
              <a:rPr lang="ru-RU" sz="1800" b="1" dirty="0" err="1">
                <a:latin typeface="+mj-lt"/>
              </a:rPr>
              <a:t>принципів</a:t>
            </a:r>
            <a:r>
              <a:rPr lang="ru-RU" sz="1800" b="1" dirty="0">
                <a:latin typeface="+mj-lt"/>
              </a:rPr>
              <a:t>, </a:t>
            </a:r>
            <a:r>
              <a:rPr lang="ru-RU" sz="1800" b="1" dirty="0" err="1">
                <a:latin typeface="+mj-lt"/>
              </a:rPr>
              <a:t>оволодіння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інструментами</a:t>
            </a:r>
            <a:r>
              <a:rPr lang="ru-RU" sz="1800" b="1" dirty="0">
                <a:latin typeface="+mj-lt"/>
              </a:rPr>
              <a:t> та методами </a:t>
            </a:r>
            <a:r>
              <a:rPr lang="ru-RU" sz="1800" b="1" dirty="0" err="1">
                <a:latin typeface="+mj-lt"/>
              </a:rPr>
              <a:t>дослідження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впливу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поведінкових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факторів</a:t>
            </a:r>
            <a:r>
              <a:rPr lang="ru-RU" sz="1800" b="1" dirty="0">
                <a:latin typeface="+mj-lt"/>
              </a:rPr>
              <a:t> на </a:t>
            </a:r>
            <a:r>
              <a:rPr lang="ru-RU" sz="1800" b="1" dirty="0" err="1">
                <a:latin typeface="+mj-lt"/>
              </a:rPr>
              <a:t>прийняття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економічних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рішень</a:t>
            </a:r>
            <a:r>
              <a:rPr lang="ru-RU" sz="1800" b="1" dirty="0">
                <a:latin typeface="+mj-lt"/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4793" y="4725143"/>
            <a:ext cx="5389425" cy="1368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2B1E"/>
              </a:buClr>
              <a:defRPr/>
            </a:pPr>
            <a:r>
              <a:rPr lang="ru-RU" sz="1800" b="1" dirty="0" err="1">
                <a:latin typeface="+mj-lt"/>
              </a:rPr>
              <a:t>удосконалення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вмінь</a:t>
            </a:r>
            <a:r>
              <a:rPr lang="ru-RU" sz="1800" b="1" dirty="0">
                <a:latin typeface="+mj-lt"/>
              </a:rPr>
              <a:t> та </a:t>
            </a:r>
            <a:r>
              <a:rPr lang="ru-RU" sz="1800" b="1" dirty="0" err="1">
                <a:latin typeface="+mj-lt"/>
              </a:rPr>
              <a:t>навичок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застосування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поведінкових</a:t>
            </a:r>
            <a:r>
              <a:rPr lang="ru-RU" sz="1800" b="1" dirty="0">
                <a:latin typeface="+mj-lt"/>
              </a:rPr>
              <a:t> моделей у </a:t>
            </a:r>
            <a:r>
              <a:rPr lang="ru-RU" sz="1800" b="1" dirty="0" err="1">
                <a:latin typeface="+mj-lt"/>
              </a:rPr>
              <a:t>розвитку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економічних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відносин</a:t>
            </a:r>
            <a:r>
              <a:rPr lang="ru-RU" sz="1800" b="1" dirty="0">
                <a:latin typeface="+mj-lt"/>
              </a:rPr>
              <a:t> та </a:t>
            </a:r>
            <a:r>
              <a:rPr lang="ru-RU" sz="1800" b="1" dirty="0" err="1">
                <a:latin typeface="+mj-lt"/>
              </a:rPr>
              <a:t>управлінні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економічними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суб'єктами</a:t>
            </a:r>
            <a:r>
              <a:rPr lang="ru-RU" sz="1800" b="1" dirty="0">
                <a:latin typeface="+mj-lt"/>
              </a:rPr>
              <a:t>.</a:t>
            </a:r>
          </a:p>
        </p:txBody>
      </p:sp>
      <p:pic>
        <p:nvPicPr>
          <p:cNvPr id="4098" name="Picture 2" descr="C:\Users\Жанна\Desktop\7654dafcb089aed407799ee4c15aed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90" y="1268759"/>
            <a:ext cx="2442206" cy="33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95345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836713"/>
            <a:ext cx="6984776" cy="543708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i="1" dirty="0">
                <a:latin typeface="+mj-lt"/>
                <a:ea typeface="+mj-ea"/>
                <a:cs typeface="+mj-cs"/>
              </a:rPr>
              <a:t>Тема 1.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Кордон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між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економікою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і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психологією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Когнітивна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зміщеність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Вплив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нерелевантної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інформації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Невідповідності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логіки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граничних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витрат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вигод</a:t>
            </a:r>
            <a:r>
              <a:rPr lang="ru-RU" altLang="ru-RU" sz="1800" b="1" dirty="0">
                <a:latin typeface="+mj-lt"/>
              </a:rPr>
              <a:t> і т.п.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Фіксовані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витрати</a:t>
            </a:r>
            <a:endParaRPr lang="ru-RU" altLang="ru-RU" sz="1800" b="1" dirty="0"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ru-RU" altLang="ru-RU" sz="1800" b="1" dirty="0"/>
          </a:p>
        </p:txBody>
      </p:sp>
      <p:pic>
        <p:nvPicPr>
          <p:cNvPr id="6146" name="Picture 2" descr="C:\Users\Жанна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680520" cy="20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941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03848" y="1813211"/>
            <a:ext cx="4752528" cy="4473344"/>
          </a:xfrm>
        </p:spPr>
        <p:txBody>
          <a:bodyPr/>
          <a:lstStyle/>
          <a:p>
            <a:pPr mar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Зміщеність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суджень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евристики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Ілюзії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управління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Ефект</a:t>
            </a:r>
            <a:r>
              <a:rPr lang="ru-RU" altLang="ru-RU" sz="1800" b="1" dirty="0">
                <a:latin typeface="+mj-lt"/>
              </a:rPr>
              <a:t> початкового стану і </a:t>
            </a:r>
            <a:r>
              <a:rPr lang="ru-RU" altLang="ru-RU" sz="1800" b="1" dirty="0" err="1">
                <a:latin typeface="+mj-lt"/>
              </a:rPr>
              <a:t>впливу</a:t>
            </a:r>
            <a:r>
              <a:rPr lang="ru-RU" altLang="ru-RU" sz="1800" b="1" dirty="0">
                <a:latin typeface="+mj-lt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latin typeface="+mj-lt"/>
              </a:rPr>
              <a:t>      статус-кво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>
                <a:latin typeface="+mj-lt"/>
              </a:rPr>
              <a:t>Феномен </a:t>
            </a:r>
            <a:r>
              <a:rPr lang="ru-RU" altLang="ru-RU" sz="1800" b="1" dirty="0" err="1">
                <a:latin typeface="+mj-lt"/>
              </a:rPr>
              <a:t>реверсивних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переваг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Ефекти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залежності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від</a:t>
            </a:r>
            <a:r>
              <a:rPr lang="ru-RU" altLang="ru-RU" sz="1800" b="1" dirty="0">
                <a:latin typeface="+mj-lt"/>
              </a:rPr>
              <a:t> контексту (</a:t>
            </a:r>
            <a:r>
              <a:rPr lang="ru-RU" altLang="ru-RU" sz="1800" b="1" dirty="0" err="1">
                <a:latin typeface="+mj-lt"/>
              </a:rPr>
              <a:t>фреймінг-ефект</a:t>
            </a:r>
            <a:r>
              <a:rPr lang="ru-RU" altLang="ru-RU" sz="1800" b="1" dirty="0">
                <a:latin typeface="+mj-lt"/>
              </a:rPr>
              <a:t>)</a:t>
            </a:r>
          </a:p>
        </p:txBody>
      </p:sp>
      <p:pic>
        <p:nvPicPr>
          <p:cNvPr id="7170" name="Picture 2" descr="C:\Users\Жанна\Desktop\psih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3226"/>
            <a:ext cx="2232248" cy="23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10928"/>
            <a:ext cx="69127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Clr>
                <a:srgbClr val="AA2B1E"/>
              </a:buClr>
              <a:buSzPct val="85000"/>
              <a:defRPr/>
            </a:pPr>
            <a:r>
              <a:rPr lang="ru-RU" altLang="ru-RU" sz="2400" b="1" i="1" dirty="0">
                <a:solidFill>
                  <a:prstClr val="black"/>
                </a:solidFill>
                <a:latin typeface="Constantia"/>
              </a:rPr>
              <a:t>Тема 1.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AA2B1E"/>
              </a:buClr>
              <a:buSzPct val="85000"/>
              <a:defRPr/>
            </a:pPr>
            <a:endParaRPr lang="ru-RU" altLang="ru-RU" sz="2400" b="1" i="1" dirty="0">
              <a:solidFill>
                <a:prstClr val="black"/>
              </a:solidFill>
              <a:latin typeface="Constantia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AA2B1E"/>
              </a:buClr>
              <a:buSzPct val="85000"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Кордон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між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економікою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і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психологією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840115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426</Words>
  <Application>Microsoft Office PowerPoint</Application>
  <PresentationFormat>Экран (4:3)</PresentationFormat>
  <Paragraphs>144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Brush Script MT</vt:lpstr>
      <vt:lpstr>Calibri</vt:lpstr>
      <vt:lpstr>Constantia</vt:lpstr>
      <vt:lpstr>Times New Roman</vt:lpstr>
      <vt:lpstr>Тема Office</vt:lpstr>
      <vt:lpstr>Поведінкова економіка</vt:lpstr>
      <vt:lpstr>Презентация PowerPoint</vt:lpstr>
      <vt:lpstr>Презентация PowerPoint</vt:lpstr>
      <vt:lpstr>Поведінкова економіка</vt:lpstr>
      <vt:lpstr>«Поведінкова економіка» – навчальна дисципліна, що вивчає: </vt:lpstr>
      <vt:lpstr>Презентация PowerPoint</vt:lpstr>
      <vt:lpstr>Основні завдання: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Поведінкова економіка</dc:title>
  <dc:creator>Жанна</dc:creator>
  <cp:lastModifiedBy>Черная Марина Николаевна</cp:lastModifiedBy>
  <cp:revision>36</cp:revision>
  <dcterms:created xsi:type="dcterms:W3CDTF">2019-02-24T16:39:53Z</dcterms:created>
  <dcterms:modified xsi:type="dcterms:W3CDTF">2019-02-25T13:00:49Z</dcterms:modified>
</cp:coreProperties>
</file>