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3" r:id="rId3"/>
    <p:sldId id="303" r:id="rId4"/>
    <p:sldId id="306" r:id="rId5"/>
    <p:sldId id="334" r:id="rId6"/>
    <p:sldId id="311" r:id="rId7"/>
    <p:sldId id="312" r:id="rId8"/>
    <p:sldId id="313" r:id="rId9"/>
    <p:sldId id="314" r:id="rId10"/>
    <p:sldId id="315" r:id="rId11"/>
    <p:sldId id="316" r:id="rId12"/>
    <p:sldId id="335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F81"/>
    <a:srgbClr val="29297B"/>
    <a:srgbClr val="5151C5"/>
    <a:srgbClr val="003366"/>
    <a:srgbClr val="4885C2"/>
    <a:srgbClr val="0000CC"/>
    <a:srgbClr val="EA8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6" autoAdjust="0"/>
    <p:restoredTop sz="94550" autoAdjust="0"/>
  </p:normalViewPr>
  <p:slideViewPr>
    <p:cSldViewPr>
      <p:cViewPr varScale="1">
        <p:scale>
          <a:sx n="68" d="100"/>
          <a:sy n="68" d="100"/>
        </p:scale>
        <p:origin x="14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B9CEA673-3290-4302-9E3C-7AA17E86F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7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A07BF5FB-37F4-4A00-ABF3-551D0E5B8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57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1A066-428C-453C-9DB1-2D6C1501065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6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 txBox="1">
            <a:spLocks noGrp="1"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4289B10-0C55-4AB9-B4E1-69BB41657383}" type="slidenum">
              <a:rPr lang="ru-RU" altLang="ru-RU" sz="1200">
                <a:cs typeface="Lucida Sans Unicode" pitchFamily="34" charset="0"/>
              </a:rPr>
              <a:pPr algn="r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</a:t>
            </a:fld>
            <a:endParaRPr lang="ru-RU" altLang="ru-RU" sz="1200">
              <a:cs typeface="Lucida Sans Unicode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 altLang="ru-RU">
              <a:latin typeface="Arial" charset="0"/>
              <a:cs typeface="Arial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 w="9525"/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47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0" hangingPunct="0"/>
            <a:fld id="{40F3A607-200B-4B1B-84CD-B2DDB541F0D3}" type="slidenum">
              <a:rPr kumimoji="0" lang="ru-RU" sz="1200"/>
              <a:pPr algn="r" eaLnBrk="0" hangingPunct="0"/>
              <a:t>4</a:t>
            </a:fld>
            <a:endParaRPr kumimoji="0" lang="ru-RU" sz="1200"/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1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0" hangingPunct="0"/>
            <a:fld id="{9E5F719D-62C3-47DE-BD76-416ED94081D4}" type="slidenum">
              <a:rPr kumimoji="0" lang="ru-RU" sz="1200"/>
              <a:pPr algn="r" eaLnBrk="0" hangingPunct="0"/>
              <a:t>7</a:t>
            </a:fld>
            <a:endParaRPr kumimoji="0" lang="ru-RU" sz="1200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5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2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30F7-7192-49E8-9053-60C9AA65B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99213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3E5D8474-F052-4435-83DD-F0D886201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1660" y="4601045"/>
            <a:ext cx="7164796" cy="756084"/>
          </a:xfrm>
          <a:noFill/>
        </p:spPr>
        <p:txBody>
          <a:bodyPr/>
          <a:lstStyle/>
          <a:p>
            <a:pPr algn="ctr" eaLnBrk="1" hangingPunct="1"/>
            <a:r>
              <a:rPr lang="uk-UA" sz="1800" b="1" dirty="0">
                <a:solidFill>
                  <a:srgbClr val="0000CC"/>
                </a:solidFill>
                <a:latin typeface="Times New Roman" pitchFamily="18" charset="0"/>
              </a:rPr>
              <a:t>курс для тих, хто цінує свій час і прагне ефективно керувати своєю особистістю</a:t>
            </a:r>
            <a:endParaRPr lang="ru-RU" sz="1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76" name="Рисунок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788" y="260648"/>
            <a:ext cx="4557708" cy="270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44524" y="3212976"/>
            <a:ext cx="95408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Самоменеджмент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та </a:t>
            </a:r>
            <a:r>
              <a:rPr kumimoji="0" lang="ru-RU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управління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часом у </a:t>
            </a:r>
            <a:r>
              <a:rPr kumimoji="0" lang="ru-RU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бізнесі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         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511660" y="5553236"/>
            <a:ext cx="7380820" cy="828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60350"/>
            <a:ext cx="7772400" cy="1143000"/>
          </a:xfrm>
        </p:spPr>
        <p:txBody>
          <a:bodyPr/>
          <a:lstStyle/>
          <a:p>
            <a:pPr eaLnBrk="1" hangingPunct="1"/>
            <a:r>
              <a:rPr kumimoji="1" lang="ru-RU" sz="4000" b="1">
                <a:solidFill>
                  <a:srgbClr val="0000CC"/>
                </a:solidFill>
                <a:latin typeface="Times New Roman" pitchFamily="18" charset="0"/>
              </a:rPr>
              <a:t>Використання успішного минулого досвіду</a:t>
            </a: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1908175" y="2133600"/>
            <a:ext cx="2808288" cy="172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1979613" y="4652963"/>
            <a:ext cx="2808287" cy="1655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195513" y="2205038"/>
            <a:ext cx="2232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Ситуація, в якій я досяг успіху (минуле)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1835150" y="4868863"/>
            <a:ext cx="3024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Почуття задоволеності, успіху</a:t>
            </a: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6659563" y="3357563"/>
            <a:ext cx="2160587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6480175" y="3429000"/>
            <a:ext cx="233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Ситуація, що склалася сьогодні</a:t>
            </a: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3276600" y="38608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94226" name="Arc 18"/>
          <p:cNvSpPr>
            <a:spLocks/>
          </p:cNvSpPr>
          <p:nvPr/>
        </p:nvSpPr>
        <p:spPr bwMode="auto">
          <a:xfrm rot="9737648">
            <a:off x="4211638" y="3386138"/>
            <a:ext cx="1214437" cy="1797050"/>
          </a:xfrm>
          <a:custGeom>
            <a:avLst/>
            <a:gdLst>
              <a:gd name="T0" fmla="*/ 22787669 w 28688"/>
              <a:gd name="T1" fmla="*/ 0 h 42454"/>
              <a:gd name="T2" fmla="*/ 0 w 28688"/>
              <a:gd name="T3" fmla="*/ 73924983 h 42454"/>
              <a:gd name="T4" fmla="*/ 12702017 w 28688"/>
              <a:gd name="T5" fmla="*/ 37365636 h 42454"/>
              <a:gd name="T6" fmla="*/ 0 60000 65536"/>
              <a:gd name="T7" fmla="*/ 0 60000 65536"/>
              <a:gd name="T8" fmla="*/ 0 60000 65536"/>
              <a:gd name="T9" fmla="*/ 0 w 28688"/>
              <a:gd name="T10" fmla="*/ 0 h 42454"/>
              <a:gd name="T11" fmla="*/ 28688 w 28688"/>
              <a:gd name="T12" fmla="*/ 42454 h 42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88" h="42454" fill="none" extrusionOk="0">
                <a:moveTo>
                  <a:pt x="12715" y="0"/>
                </a:moveTo>
                <a:cubicBezTo>
                  <a:pt x="22140" y="2543"/>
                  <a:pt x="28688" y="11092"/>
                  <a:pt x="28688" y="20854"/>
                </a:cubicBezTo>
                <a:cubicBezTo>
                  <a:pt x="28688" y="32783"/>
                  <a:pt x="19017" y="42454"/>
                  <a:pt x="7088" y="42454"/>
                </a:cubicBezTo>
                <a:cubicBezTo>
                  <a:pt x="4675" y="42454"/>
                  <a:pt x="2279" y="42049"/>
                  <a:pt x="0" y="41257"/>
                </a:cubicBezTo>
              </a:path>
              <a:path w="28688" h="42454" stroke="0" extrusionOk="0">
                <a:moveTo>
                  <a:pt x="12715" y="0"/>
                </a:moveTo>
                <a:cubicBezTo>
                  <a:pt x="22140" y="2543"/>
                  <a:pt x="28688" y="11092"/>
                  <a:pt x="28688" y="20854"/>
                </a:cubicBezTo>
                <a:cubicBezTo>
                  <a:pt x="28688" y="32783"/>
                  <a:pt x="19017" y="42454"/>
                  <a:pt x="7088" y="42454"/>
                </a:cubicBezTo>
                <a:cubicBezTo>
                  <a:pt x="4675" y="42454"/>
                  <a:pt x="2279" y="42049"/>
                  <a:pt x="0" y="41257"/>
                </a:cubicBezTo>
                <a:lnTo>
                  <a:pt x="7088" y="20854"/>
                </a:lnTo>
                <a:lnTo>
                  <a:pt x="1271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 flipV="1">
            <a:off x="5076825" y="4652963"/>
            <a:ext cx="2519363" cy="468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5076825" y="3284538"/>
            <a:ext cx="14398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pic>
        <p:nvPicPr>
          <p:cNvPr id="94238" name="Picture 30" descr="j0316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908050"/>
            <a:ext cx="322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4" grpId="0" animBg="1"/>
      <p:bldP spid="94215" grpId="0" animBg="1"/>
      <p:bldP spid="94216" grpId="0"/>
      <p:bldP spid="94217" grpId="0"/>
      <p:bldP spid="94218" grpId="0" animBg="1"/>
      <p:bldP spid="94219" grpId="0"/>
      <p:bldP spid="94220" grpId="0" animBg="1"/>
      <p:bldP spid="94226" grpId="0" animBg="1"/>
      <p:bldP spid="94227" grpId="0" animBg="1"/>
      <p:bldP spid="942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>
                <a:solidFill>
                  <a:srgbClr val="0000CC"/>
                </a:solidFill>
                <a:latin typeface="Times New Roman" pitchFamily="18" charset="0"/>
              </a:rPr>
              <a:t>Ставлення до труднощів: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95240" name="Picture 8" descr="j028513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312988"/>
            <a:ext cx="3455988" cy="2401887"/>
          </a:xfrm>
          <a:noFill/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608513" y="1736725"/>
            <a:ext cx="42862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</a:rPr>
              <a:t>“</a:t>
            </a:r>
            <a:r>
              <a:rPr lang="ru-RU" sz="3600" b="1" i="1">
                <a:solidFill>
                  <a:srgbClr val="0000CC"/>
                </a:solidFill>
              </a:rPr>
              <a:t>Не бажай легких шляхів, а бажай великих перешкод та ускладнень, бо вони формують характер людини і його прагнення до успіху</a:t>
            </a:r>
            <a:r>
              <a:rPr lang="en-US" sz="3600" b="1" i="1">
                <a:solidFill>
                  <a:srgbClr val="0000CC"/>
                </a:solidFill>
              </a:rPr>
              <a:t>”</a:t>
            </a:r>
            <a:endParaRPr lang="ru-RU" sz="3600" b="1" i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15900" y="333375"/>
            <a:ext cx="9540875" cy="1309688"/>
          </a:xfrm>
        </p:spPr>
        <p:txBody>
          <a:bodyPr/>
          <a:lstStyle/>
          <a:p>
            <a:pPr algn="ctr"/>
            <a:r>
              <a:rPr lang="ru-RU" sz="5500" b="1" dirty="0" err="1">
                <a:solidFill>
                  <a:srgbClr val="0000CC"/>
                </a:solidFill>
                <a:latin typeface="Times New Roman" pitchFamily="18" charset="0"/>
              </a:rPr>
              <a:t>Самоменеджмент</a:t>
            </a:r>
            <a:r>
              <a:rPr lang="ru-RU" sz="5500" b="1" dirty="0">
                <a:solidFill>
                  <a:srgbClr val="0000CC"/>
                </a:solidFill>
                <a:latin typeface="Times New Roman" pitchFamily="18" charset="0"/>
              </a:rPr>
              <a:t> та </a:t>
            </a:r>
            <a:r>
              <a:rPr lang="ru-RU" sz="5500" b="1" dirty="0" err="1">
                <a:solidFill>
                  <a:srgbClr val="0000CC"/>
                </a:solidFill>
                <a:latin typeface="Times New Roman" pitchFamily="18" charset="0"/>
              </a:rPr>
              <a:t>управління</a:t>
            </a:r>
            <a:r>
              <a:rPr lang="ru-RU" sz="5500" b="1" dirty="0">
                <a:solidFill>
                  <a:srgbClr val="0000CC"/>
                </a:solidFill>
                <a:latin typeface="Times New Roman" pitchFamily="18" charset="0"/>
              </a:rPr>
              <a:t> часом в </a:t>
            </a:r>
            <a:r>
              <a:rPr lang="ru-RU" sz="5500" b="1" dirty="0" err="1">
                <a:solidFill>
                  <a:srgbClr val="0000CC"/>
                </a:solidFill>
                <a:latin typeface="Times New Roman" pitchFamily="18" charset="0"/>
              </a:rPr>
              <a:t>бізнесі</a:t>
            </a:r>
            <a:r>
              <a:rPr lang="ru-RU" sz="6000" b="1" dirty="0">
                <a:solidFill>
                  <a:srgbClr val="0000CC"/>
                </a:solidFill>
                <a:latin typeface="Times New Roman" pitchFamily="18" charset="0"/>
              </a:rPr>
              <a:t>                 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8" y="2276475"/>
            <a:ext cx="9142412" cy="4114800"/>
          </a:xfrm>
        </p:spPr>
        <p:txBody>
          <a:bodyPr/>
          <a:lstStyle/>
          <a:p>
            <a:pPr marL="0" indent="12700" algn="ctr">
              <a:lnSpc>
                <a:spcPct val="90000"/>
              </a:lnSpc>
              <a:buFontTx/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СТРУКТУРА НАВЧАЛЬНОГО КУРСУ: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12700" algn="ctr">
              <a:spcBef>
                <a:spcPts val="0"/>
              </a:spcBef>
              <a:buFontTx/>
              <a:buAutoNum type="arabicPeriod"/>
            </a:pPr>
            <a:r>
              <a:rPr lang="uk-UA" sz="2000" dirty="0">
                <a:solidFill>
                  <a:srgbClr val="0000CC"/>
                </a:solidFill>
                <a:latin typeface="Times New Roman" pitchFamily="18" charset="0"/>
              </a:rPr>
              <a:t>Поняття </a:t>
            </a:r>
            <a:r>
              <a:rPr lang="uk-UA" sz="2000" dirty="0" err="1">
                <a:solidFill>
                  <a:srgbClr val="0000CC"/>
                </a:solidFill>
                <a:latin typeface="Times New Roman" pitchFamily="18" charset="0"/>
              </a:rPr>
              <a:t>самоменеджменту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</a:rPr>
              <a:t>. Основи планування в </a:t>
            </a:r>
            <a:r>
              <a:rPr lang="uk-UA" sz="2000" dirty="0" err="1">
                <a:solidFill>
                  <a:srgbClr val="0000CC"/>
                </a:solidFill>
                <a:latin typeface="Times New Roman" pitchFamily="18" charset="0"/>
              </a:rPr>
              <a:t>самоменеджменті</a:t>
            </a:r>
            <a:endParaRPr lang="uk-UA" sz="2000" dirty="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12700" algn="ctr">
              <a:spcBef>
                <a:spcPts val="0"/>
              </a:spcBef>
              <a:buFontTx/>
              <a:buNone/>
            </a:pPr>
            <a:r>
              <a:rPr lang="uk-UA" sz="2000" dirty="0">
                <a:solidFill>
                  <a:srgbClr val="0000CC"/>
                </a:solidFill>
                <a:latin typeface="Times New Roman" pitchFamily="18" charset="0"/>
              </a:rPr>
              <a:t>2. Раціональний розподіл робочого часу. Правила та принципи планування часу.</a:t>
            </a:r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uk-UA" sz="2000" dirty="0">
                <a:solidFill>
                  <a:srgbClr val="0000CC"/>
                </a:solidFill>
                <a:latin typeface="Times New Roman" pitchFamily="18" charset="0"/>
              </a:rPr>
              <a:t>3. Шляхи підвищення ефективності використання робочого часу.</a:t>
            </a:r>
            <a:endParaRPr lang="en-US" sz="2000" dirty="0">
              <a:solidFill>
                <a:srgbClr val="0000CC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uk-UA" sz="2000" dirty="0">
                <a:solidFill>
                  <a:srgbClr val="0000CC"/>
                </a:solidFill>
                <a:latin typeface="Times New Roman" pitchFamily="18" charset="0"/>
              </a:rPr>
              <a:t> 4. Визначення життєвих цілей</a:t>
            </a:r>
          </a:p>
          <a:p>
            <a:pPr marL="609600" indent="-609600" algn="ctr">
              <a:spcBef>
                <a:spcPts val="0"/>
              </a:spcBef>
              <a:buFontTx/>
              <a:buAutoNum type="arabicPeriod" startAt="5"/>
            </a:pPr>
            <a:r>
              <a:rPr lang="uk-UA" sz="2000" dirty="0">
                <a:solidFill>
                  <a:srgbClr val="0000CC"/>
                </a:solidFill>
                <a:latin typeface="Times New Roman" pitchFamily="18" charset="0"/>
              </a:rPr>
              <a:t>Планування кар'єри</a:t>
            </a:r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uk-UA" sz="2000" dirty="0">
                <a:solidFill>
                  <a:srgbClr val="0000CC"/>
                </a:solidFill>
                <a:latin typeface="Times New Roman" pitchFamily="18" charset="0"/>
              </a:rPr>
              <a:t>6. Технологія успіху на новій роботі</a:t>
            </a:r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uk-UA" sz="2000" dirty="0">
                <a:solidFill>
                  <a:srgbClr val="0000CC"/>
                </a:solidFill>
                <a:latin typeface="Times New Roman" pitchFamily="18" charset="0"/>
              </a:rPr>
              <a:t>7. Організація робочого місця та інформаційне забезпечення роботи менеджера</a:t>
            </a:r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uk-UA" sz="2000" dirty="0">
                <a:solidFill>
                  <a:srgbClr val="0000CC"/>
                </a:solidFill>
                <a:latin typeface="Times New Roman" pitchFamily="18" charset="0"/>
              </a:rPr>
              <a:t>8. Мистецтво впливати на підлеглих</a:t>
            </a:r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uk-UA" sz="2000" dirty="0">
                <a:solidFill>
                  <a:srgbClr val="0000CC"/>
                </a:solidFill>
                <a:latin typeface="Times New Roman" pitchFamily="18" charset="0"/>
              </a:rPr>
              <a:t>9. Проведення публічного виступу</a:t>
            </a:r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uk-UA" sz="2000" dirty="0">
                <a:solidFill>
                  <a:srgbClr val="0000CC"/>
                </a:solidFill>
                <a:latin typeface="Times New Roman" pitchFamily="18" charset="0"/>
              </a:rPr>
              <a:t>10. Організація ділового спілкування з клієнтами та колегами</a:t>
            </a:r>
            <a:endParaRPr lang="ru-RU" sz="2000" dirty="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12700" algn="ctr">
              <a:spcBef>
                <a:spcPts val="0"/>
              </a:spcBef>
              <a:buFontTx/>
              <a:buNone/>
            </a:pPr>
            <a:endParaRPr lang="en-US" sz="1800" dirty="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12700" algn="ctr">
              <a:spcBef>
                <a:spcPts val="0"/>
              </a:spcBef>
              <a:buFontTx/>
              <a:buNone/>
            </a:pPr>
            <a:endParaRPr lang="uk-UA" sz="18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1844824"/>
            <a:ext cx="7772400" cy="1143000"/>
          </a:xfrm>
        </p:spPr>
        <p:txBody>
          <a:bodyPr/>
          <a:lstStyle/>
          <a:p>
            <a:pPr algn="ctr" eaLnBrk="1" hangingPunct="1"/>
            <a:br>
              <a:rPr lang="ru-RU" sz="4000" b="1" dirty="0">
                <a:solidFill>
                  <a:srgbClr val="0000CC"/>
                </a:solidFill>
                <a:latin typeface="Times New Roman" pitchFamily="18" charset="0"/>
              </a:rPr>
            </a:br>
            <a:br>
              <a:rPr lang="ru-RU" sz="4000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</a:rPr>
              <a:t>БАЖАЄМО УСПІХУ В ПРОЦЕСІ САМОВДОСКОНАЛЕННЯ!</a:t>
            </a:r>
          </a:p>
        </p:txBody>
      </p:sp>
      <p:pic>
        <p:nvPicPr>
          <p:cNvPr id="4" name="Рисунок 3" descr="Как-правильно-продвигать-свой-бизн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5796" y="2952379"/>
            <a:ext cx="3636404" cy="291639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0825"/>
            <a:ext cx="4681538" cy="4114800"/>
          </a:xfrm>
        </p:spPr>
        <p:txBody>
          <a:bodyPr/>
          <a:lstStyle/>
          <a:p>
            <a:endParaRPr lang="ru-RU">
              <a:latin typeface="Arial" charset="0"/>
            </a:endParaRPr>
          </a:p>
          <a:p>
            <a:pPr algn="ctr">
              <a:buFontTx/>
              <a:buNone/>
            </a:pPr>
            <a:r>
              <a:rPr lang="ru-RU" sz="3600">
                <a:solidFill>
                  <a:srgbClr val="0000CC"/>
                </a:solidFill>
                <a:latin typeface="Times New Roman" pitchFamily="18" charset="0"/>
              </a:rPr>
              <a:t>Як робити в 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0000CC"/>
                </a:solidFill>
                <a:latin typeface="Times New Roman" pitchFamily="18" charset="0"/>
              </a:rPr>
              <a:t>2 рази більше, витрачаючи в 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0000CC"/>
                </a:solidFill>
                <a:latin typeface="Times New Roman" pitchFamily="18" charset="0"/>
              </a:rPr>
              <a:t>3 рази менше часу?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96863"/>
            <a:ext cx="7772400" cy="1143000"/>
          </a:xfrm>
          <a:solidFill>
            <a:schemeClr val="bg1"/>
          </a:solidFill>
        </p:spPr>
        <p:txBody>
          <a:bodyPr/>
          <a:lstStyle/>
          <a:p>
            <a:pPr marL="338138" indent="-338138" algn="ctr" eaLnBrk="1" hangingPunct="1">
              <a:lnSpc>
                <a:spcPct val="80000"/>
              </a:lnSpc>
              <a:buSzPct val="75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3400" b="1">
                <a:solidFill>
                  <a:srgbClr val="0000CC"/>
                </a:solidFill>
                <a:latin typeface="Times New Roman" pitchFamily="18" charset="0"/>
              </a:rPr>
              <a:t>«Якщо не знаєш ціну свого часу, не чекай, що його будуть цінувати інші» (Ден Кеннеді)</a:t>
            </a:r>
            <a:r>
              <a:rPr lang="ru-RU" altLang="ru-RU" sz="4000">
                <a:latin typeface="Times New Roman" pitchFamily="18" charset="0"/>
              </a:rPr>
              <a:t> </a:t>
            </a:r>
            <a:endParaRPr lang="en-US" altLang="ru-RU" sz="4000">
              <a:latin typeface="Times New Roman" pitchFamily="18" charset="0"/>
            </a:endParaRPr>
          </a:p>
        </p:txBody>
      </p:sp>
      <p:sp>
        <p:nvSpPr>
          <p:cNvPr id="99338" name="AutoShape 10" descr="&amp;Kcy;&amp;acy;&amp;rcy;&amp;tcy;&amp;icy;&amp;ncy;&amp;kcy;&amp;icy; &amp;pcy;&amp;ocy; &amp;zcy;&amp;acy;&amp;pcy;&amp;rcy;&amp;ocy;&amp;scy;&amp;ucy; &amp;Fcy;&amp;ocy;&amp;tcy;&amp;ocy;. &amp;Scy;&amp;acy;&amp;mcy;&amp;ocy;&amp;mcy;&amp;iecy;&amp;ncy;&amp;iecy;&amp;dcy;&amp;zhcy;&amp;mcy;&amp;iecy;&amp;ncy;&amp;tcy;"/>
          <p:cNvSpPr>
            <a:spLocks noChangeAspect="1" noChangeArrowheads="1"/>
          </p:cNvSpPr>
          <p:nvPr/>
        </p:nvSpPr>
        <p:spPr bwMode="auto">
          <a:xfrm>
            <a:off x="1743075" y="762000"/>
            <a:ext cx="5657850" cy="533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9340" name="AutoShape 12" descr="&amp;Scy;&amp;acy;&amp;mcy;&amp;ocy;&amp;mcy;&amp;iecy;&amp;ncy;&amp;iecy;&amp;dcy;&amp;zhcy;&amp;mcy;&amp;iecy;&amp;ncy;&amp;tcy; - &amp;tscy;&amp;iecy; &amp;Pcy;&amp;rcy;&amp;icy;&amp;ncy;&amp;tscy;&amp;icy;&amp;pcy;&amp;icy;, &amp;scy;&amp;ucy;&amp;tcy;&amp;ncy;&amp;iukcy;&amp;scy;&amp;tcy;&amp;softcy;, &amp;fcy;&amp;ucy;&amp;ncy;&amp;kcy;&amp;tscy;&amp;iukcy;&amp;yicy;, &amp;mcy;&amp;iecy;&amp;tcy;&amp;ocy;&amp;dcy;&amp;icy; &amp;scy;&amp;acy;&amp;mcy;&amp;ocy;&amp;mcy;&amp;iecy;&amp;ncy;&amp;iecy;&amp;dcy;&amp;zhcy;&amp;mcy;&amp;iecy;&amp;ncy;&amp;tcy;&amp;ucy;. &amp;Scy;&amp;acy;&amp;mcy;&amp;ocy;&amp;mcy;&amp;iecy;&amp;ncy;&amp;iecy;&amp;dcy;&amp;zhcy;&amp;mcy;&amp;iecy;&amp;ncy;&amp;tcy; &amp;ocy;&amp;rcy;&amp;gcy;&amp;acy;&amp;ncy;&amp;iukcy;&amp;zcy;&amp;acy;&amp;tscy;&amp;iukcy;&amp;yi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9342" name="AutoShape 14" descr="samomenedzhment-ce-principi-sutnst-funkcyi-metodi-samomenedzhmentu-samomenedzhment-organzacyi_682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8" name="Рисунок 7" descr="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320032"/>
            <a:ext cx="4001494" cy="367387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79388"/>
            <a:ext cx="8580437" cy="1260475"/>
          </a:xfrm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latin typeface="Times New Roman" pitchFamily="18" charset="0"/>
              </a:rPr>
              <a:t>Час - гроші?!</a:t>
            </a: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1341438"/>
            <a:ext cx="8532812" cy="511175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dirty="0">
                <a:latin typeface="Arial" charset="0"/>
              </a:rPr>
              <a:t>Час, на </a:t>
            </a:r>
            <a:r>
              <a:rPr lang="ru-RU" altLang="ru-RU" sz="2800" dirty="0" err="1">
                <a:latin typeface="Arial" charset="0"/>
              </a:rPr>
              <a:t>відміну</a:t>
            </a:r>
            <a:r>
              <a:rPr lang="ru-RU" altLang="ru-RU" sz="2800" dirty="0">
                <a:latin typeface="Arial" charset="0"/>
              </a:rPr>
              <a:t> </a:t>
            </a:r>
            <a:r>
              <a:rPr lang="ru-RU" altLang="ru-RU" sz="2800" dirty="0" err="1">
                <a:latin typeface="Arial" charset="0"/>
              </a:rPr>
              <a:t>від</a:t>
            </a:r>
            <a:r>
              <a:rPr lang="ru-RU" altLang="ru-RU" sz="2800" dirty="0">
                <a:latin typeface="Arial" charset="0"/>
              </a:rPr>
              <a:t> </a:t>
            </a:r>
            <a:r>
              <a:rPr lang="ru-RU" altLang="ru-RU" sz="2800" dirty="0" err="1">
                <a:latin typeface="Arial" charset="0"/>
              </a:rPr>
              <a:t>інших</a:t>
            </a:r>
            <a:r>
              <a:rPr lang="ru-RU" altLang="ru-RU" sz="2800" dirty="0">
                <a:latin typeface="Arial" charset="0"/>
              </a:rPr>
              <a:t> </a:t>
            </a:r>
            <a:r>
              <a:rPr lang="ru-RU" altLang="ru-RU" sz="2800" dirty="0" err="1">
                <a:latin typeface="Arial" charset="0"/>
              </a:rPr>
              <a:t>ресурсів</a:t>
            </a:r>
            <a:r>
              <a:rPr lang="ru-RU" altLang="ru-RU" sz="2800" dirty="0">
                <a:latin typeface="Arial" charset="0"/>
              </a:rPr>
              <a:t>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dirty="0">
                <a:latin typeface="Arial" charset="0"/>
              </a:rPr>
              <a:t> у т.ч. грошей: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sz="28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dirty="0">
                <a:latin typeface="Arial" charset="0"/>
              </a:rPr>
              <a:t>не </a:t>
            </a:r>
            <a:r>
              <a:rPr lang="ru-RU" altLang="ru-RU" sz="2800" dirty="0" err="1">
                <a:latin typeface="Arial" charset="0"/>
              </a:rPr>
              <a:t>можна</a:t>
            </a:r>
            <a:r>
              <a:rPr lang="ru-RU" altLang="ru-RU" sz="2800" dirty="0">
                <a:latin typeface="Arial" charset="0"/>
              </a:rPr>
              <a:t> </a:t>
            </a:r>
            <a:r>
              <a:rPr lang="ru-RU" altLang="ru-RU" sz="2800" dirty="0" err="1">
                <a:latin typeface="Arial" charset="0"/>
              </a:rPr>
              <a:t>повернути</a:t>
            </a:r>
            <a:r>
              <a:rPr lang="ru-RU" altLang="ru-RU" sz="2800" dirty="0">
                <a:latin typeface="Arial" charset="0"/>
              </a:rPr>
              <a:t>;</a:t>
            </a:r>
          </a:p>
          <a:p>
            <a:pPr marL="0" indent="0" eaLnBrk="1" hangingPunct="1">
              <a:lnSpc>
                <a:spcPct val="90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dirty="0">
                <a:latin typeface="Arial" charset="0"/>
              </a:rPr>
              <a:t>не </a:t>
            </a:r>
            <a:r>
              <a:rPr lang="ru-RU" altLang="ru-RU" sz="2800" dirty="0" err="1">
                <a:latin typeface="Arial" charset="0"/>
              </a:rPr>
              <a:t>можна</a:t>
            </a:r>
            <a:r>
              <a:rPr lang="ru-RU" altLang="ru-RU" sz="2800" dirty="0">
                <a:latin typeface="Arial" charset="0"/>
              </a:rPr>
              <a:t> </a:t>
            </a:r>
            <a:r>
              <a:rPr lang="ru-RU" altLang="ru-RU" sz="2800" dirty="0" err="1">
                <a:latin typeface="Arial" charset="0"/>
              </a:rPr>
              <a:t>накопичити</a:t>
            </a:r>
            <a:r>
              <a:rPr lang="ru-RU" altLang="ru-RU" sz="2800" dirty="0">
                <a:latin typeface="Arial" charset="0"/>
              </a:rPr>
              <a:t>;</a:t>
            </a:r>
          </a:p>
          <a:p>
            <a:pPr marL="0" indent="0" eaLnBrk="1" hangingPunct="1">
              <a:lnSpc>
                <a:spcPct val="90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dirty="0">
                <a:latin typeface="Arial" charset="0"/>
              </a:rPr>
              <a:t>не </a:t>
            </a:r>
            <a:r>
              <a:rPr lang="ru-RU" altLang="ru-RU" sz="2800" dirty="0" err="1">
                <a:latin typeface="Arial" charset="0"/>
              </a:rPr>
              <a:t>можна</a:t>
            </a:r>
            <a:r>
              <a:rPr lang="ru-RU" altLang="ru-RU" sz="2800" dirty="0">
                <a:latin typeface="Arial" charset="0"/>
              </a:rPr>
              <a:t> </a:t>
            </a:r>
            <a:r>
              <a:rPr lang="ru-RU" altLang="ru-RU" sz="2800" dirty="0" err="1">
                <a:latin typeface="Arial" charset="0"/>
              </a:rPr>
              <a:t>помножити</a:t>
            </a:r>
            <a:r>
              <a:rPr lang="ru-RU" altLang="ru-RU" sz="2800" dirty="0">
                <a:latin typeface="Arial" charset="0"/>
              </a:rPr>
              <a:t>;</a:t>
            </a:r>
          </a:p>
          <a:p>
            <a:pPr marL="0" indent="0" eaLnBrk="1" hangingPunct="1">
              <a:lnSpc>
                <a:spcPct val="90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dirty="0">
                <a:latin typeface="Arial" charset="0"/>
              </a:rPr>
              <a:t>не </a:t>
            </a:r>
            <a:r>
              <a:rPr lang="ru-RU" altLang="ru-RU" sz="2800" dirty="0" err="1">
                <a:latin typeface="Arial" charset="0"/>
              </a:rPr>
              <a:t>можна</a:t>
            </a:r>
            <a:r>
              <a:rPr lang="ru-RU" altLang="ru-RU" sz="2800" dirty="0">
                <a:latin typeface="Arial" charset="0"/>
              </a:rPr>
              <a:t> </a:t>
            </a:r>
            <a:r>
              <a:rPr lang="ru-RU" altLang="ru-RU" sz="2800" dirty="0" err="1">
                <a:latin typeface="Arial" charset="0"/>
              </a:rPr>
              <a:t>зайняти</a:t>
            </a:r>
            <a:r>
              <a:rPr lang="ru-RU" altLang="ru-RU" sz="2800" dirty="0">
                <a:latin typeface="Arial" charset="0"/>
              </a:rPr>
              <a:t>;</a:t>
            </a:r>
          </a:p>
          <a:p>
            <a:pPr marL="0" indent="0" eaLnBrk="1" hangingPunct="1">
              <a:lnSpc>
                <a:spcPct val="90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dirty="0">
                <a:latin typeface="Arial" charset="0"/>
              </a:rPr>
              <a:t>проходить </a:t>
            </a:r>
            <a:r>
              <a:rPr lang="ru-RU" altLang="ru-RU" sz="2800" dirty="0" err="1">
                <a:latin typeface="Arial" charset="0"/>
              </a:rPr>
              <a:t>безповоротно</a:t>
            </a:r>
            <a:endParaRPr lang="ru-RU" altLang="ru-RU" sz="28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sz="2800" dirty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dirty="0" err="1">
                <a:latin typeface="Arial" charset="0"/>
              </a:rPr>
              <a:t>Отже</a:t>
            </a:r>
            <a:r>
              <a:rPr lang="ru-RU" altLang="ru-RU" sz="2800" dirty="0">
                <a:latin typeface="Arial" charset="0"/>
              </a:rPr>
              <a:t>, час </a:t>
            </a:r>
            <a:r>
              <a:rPr lang="ru-RU" altLang="ru-RU" sz="2800" dirty="0" err="1">
                <a:latin typeface="Arial" charset="0"/>
              </a:rPr>
              <a:t>дорожчий</a:t>
            </a:r>
            <a:r>
              <a:rPr lang="ru-RU" altLang="ru-RU" sz="2800" dirty="0">
                <a:latin typeface="Arial" charset="0"/>
              </a:rPr>
              <a:t> </a:t>
            </a:r>
            <a:r>
              <a:rPr lang="ru-RU" altLang="ru-RU" sz="2800" dirty="0" err="1">
                <a:latin typeface="Arial" charset="0"/>
              </a:rPr>
              <a:t>ніж</a:t>
            </a:r>
            <a:r>
              <a:rPr lang="ru-RU" altLang="ru-RU" sz="2800" dirty="0">
                <a:latin typeface="Arial" charset="0"/>
              </a:rPr>
              <a:t> </a:t>
            </a:r>
            <a:r>
              <a:rPr lang="ru-RU" altLang="ru-RU" sz="2800" dirty="0" err="1">
                <a:latin typeface="Arial" charset="0"/>
              </a:rPr>
              <a:t>гроші</a:t>
            </a:r>
            <a:r>
              <a:rPr lang="ru-RU" altLang="ru-RU" sz="2800" dirty="0">
                <a:latin typeface="Arial" charset="0"/>
              </a:rPr>
              <a:t>, </a:t>
            </a:r>
            <a:r>
              <a:rPr lang="ru-RU" altLang="ru-RU" sz="2800" dirty="0" err="1">
                <a:latin typeface="Arial" charset="0"/>
              </a:rPr>
              <a:t>час</a:t>
            </a:r>
            <a:r>
              <a:rPr lang="ru-RU" altLang="ru-RU" sz="2800" dirty="0">
                <a:latin typeface="Arial" charset="0"/>
              </a:rPr>
              <a:t> – </a:t>
            </a:r>
            <a:r>
              <a:rPr lang="ru-RU" altLang="ru-RU" sz="2800" dirty="0" err="1">
                <a:latin typeface="Arial" charset="0"/>
              </a:rPr>
              <a:t>це</a:t>
            </a:r>
            <a:r>
              <a:rPr lang="ru-RU" altLang="ru-RU" sz="2800" dirty="0">
                <a:latin typeface="Arial" charset="0"/>
              </a:rPr>
              <a:t> </a:t>
            </a:r>
            <a:r>
              <a:rPr lang="ru-RU" altLang="ru-RU" sz="2800" dirty="0" err="1">
                <a:latin typeface="Arial" charset="0"/>
              </a:rPr>
              <a:t>саме</a:t>
            </a:r>
            <a:r>
              <a:rPr lang="ru-RU" altLang="ru-RU" sz="2800" dirty="0">
                <a:latin typeface="Arial" charset="0"/>
              </a:rPr>
              <a:t> </a:t>
            </a:r>
            <a:r>
              <a:rPr lang="ru-RU" altLang="ru-RU" sz="2800" dirty="0" err="1">
                <a:latin typeface="Arial" charset="0"/>
              </a:rPr>
              <a:t>життя</a:t>
            </a:r>
            <a:r>
              <a:rPr lang="ru-RU" altLang="ru-RU" sz="2800" dirty="0">
                <a:latin typeface="Arial" charset="0"/>
              </a:rPr>
              <a:t>!!!</a:t>
            </a:r>
          </a:p>
        </p:txBody>
      </p:sp>
      <p:pic>
        <p:nvPicPr>
          <p:cNvPr id="7" name="Рисунок 6" descr="x_686c2d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880828"/>
            <a:ext cx="3788651" cy="28414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>
                <a:latin typeface="Times New Roman" pitchFamily="18" charset="0"/>
              </a:rPr>
              <a:t>Формула досягнення бажаного 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619250" y="1700213"/>
            <a:ext cx="2089150" cy="15128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140200" y="1700213"/>
            <a:ext cx="2160588" cy="15128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6659563" y="1700213"/>
            <a:ext cx="2160587" cy="15128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563938" y="4076700"/>
            <a:ext cx="3313112" cy="13684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619250" y="1844675"/>
            <a:ext cx="2087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Бажання / Мета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176713" y="1665288"/>
            <a:ext cx="20875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/>
              <a:t>Планування</a:t>
            </a:r>
            <a:r>
              <a:rPr lang="ru-RU" sz="2400" dirty="0"/>
              <a:t>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наміченої</a:t>
            </a:r>
            <a:r>
              <a:rPr lang="ru-RU" sz="2400" dirty="0"/>
              <a:t>   Мети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804025" y="1844675"/>
            <a:ext cx="1871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Наполеглива реалізація плану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51275" y="4221163"/>
            <a:ext cx="25923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err="1"/>
              <a:t>Досягнення</a:t>
            </a:r>
            <a:r>
              <a:rPr lang="ru-RU" sz="3200" dirty="0"/>
              <a:t> </a:t>
            </a:r>
            <a:r>
              <a:rPr lang="ru-RU" sz="3200" dirty="0" err="1"/>
              <a:t>бажаного</a:t>
            </a:r>
            <a:r>
              <a:rPr lang="ru-RU" sz="3200" dirty="0"/>
              <a:t>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708400" y="1989138"/>
            <a:ext cx="57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EA8AFA"/>
                </a:solidFill>
              </a:rPr>
              <a:t>+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227763" y="1989138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EA8AFA"/>
                </a:solidFill>
              </a:rPr>
              <a:t>+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700338" y="4292600"/>
            <a:ext cx="647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EA8AFA"/>
                </a:solidFill>
              </a:rPr>
              <a:t>=</a:t>
            </a:r>
          </a:p>
        </p:txBody>
      </p:sp>
      <p:pic>
        <p:nvPicPr>
          <p:cNvPr id="9236" name="Picture 20" descr="j00787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745038"/>
            <a:ext cx="326072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5 0.00069 L -0.12326 0.00069 " pathEditMode="relative" rAng="0" ptsTypes="AA">
                                      <p:cBhvr>
                                        <p:cTn id="55" dur="3000" spd="-100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 animBg="1"/>
      <p:bldP spid="9222" grpId="0" animBg="1"/>
      <p:bldP spid="9223" grpId="0" animBg="1"/>
      <p:bldP spid="9224" grpId="0" animBg="1"/>
      <p:bldP spid="9226" grpId="0"/>
      <p:bldP spid="9227" grpId="0"/>
      <p:bldP spid="9228" grpId="0"/>
      <p:bldP spid="9229" grpId="0"/>
      <p:bldP spid="9230" grpId="0"/>
      <p:bldP spid="9231" grpId="0"/>
      <p:bldP spid="92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064625" cy="9366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ru-RU" altLang="ru-RU" b="1">
                <a:solidFill>
                  <a:srgbClr val="0000CC"/>
                </a:solidFill>
                <a:latin typeface="Times New Roman" pitchFamily="18" charset="0"/>
              </a:rPr>
              <a:t>Формула структури робочого дня: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7704" y="1676400"/>
            <a:ext cx="7020780" cy="3120752"/>
          </a:xfrm>
        </p:spPr>
        <p:txBody>
          <a:bodyPr lIns="91440" tIns="45720" rIns="91440" bIns="45720"/>
          <a:lstStyle/>
          <a:p>
            <a:pPr eaLnBrk="1" hangingPunct="1"/>
            <a:r>
              <a:rPr lang="ru-RU" altLang="ru-RU" sz="2400" dirty="0">
                <a:latin typeface="Arial" charset="0"/>
              </a:rPr>
              <a:t>20:80; 60:20:20; 20:60:20; 40:40:20; 20:20:60</a:t>
            </a:r>
          </a:p>
          <a:p>
            <a:pPr eaLnBrk="1" hangingPunct="1"/>
            <a:endParaRPr lang="ru-RU" altLang="ru-RU" dirty="0">
              <a:latin typeface="Arial" charset="0"/>
            </a:endParaRPr>
          </a:p>
          <a:p>
            <a:pPr eaLnBrk="1" hangingPunct="1"/>
            <a:endParaRPr lang="ru-RU" altLang="ru-RU" dirty="0">
              <a:latin typeface="Arial" charset="0"/>
            </a:endParaRPr>
          </a:p>
          <a:p>
            <a:pPr eaLnBrk="1" hangingPunct="1"/>
            <a:endParaRPr lang="ru-RU" altLang="ru-RU" dirty="0">
              <a:latin typeface="Arial" charset="0"/>
            </a:endParaRPr>
          </a:p>
          <a:p>
            <a:pPr eaLnBrk="1" hangingPunct="1"/>
            <a:endParaRPr lang="ru-RU" altLang="ru-RU" dirty="0">
              <a:latin typeface="Arial" charset="0"/>
            </a:endParaRPr>
          </a:p>
          <a:p>
            <a:pPr eaLnBrk="1" hangingPunct="1"/>
            <a:endParaRPr lang="ru-RU" altLang="ru-RU" dirty="0">
              <a:latin typeface="Arial" charset="0"/>
            </a:endParaRPr>
          </a:p>
          <a:p>
            <a:pPr eaLnBrk="1" hangingPunct="1"/>
            <a:endParaRPr lang="ru-RU" altLang="ru-RU" dirty="0">
              <a:latin typeface="Arial" charset="0"/>
            </a:endParaRPr>
          </a:p>
          <a:p>
            <a:pPr eaLnBrk="1" hangingPunct="1"/>
            <a:endParaRPr lang="ru-RU" altLang="ru-RU" dirty="0">
              <a:latin typeface="Arial" charset="0"/>
            </a:endParaRP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1908175" y="4868863"/>
            <a:ext cx="467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1908175" y="22764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1908175" y="2492375"/>
            <a:ext cx="5016500" cy="2760663"/>
          </a:xfrm>
          <a:custGeom>
            <a:avLst/>
            <a:gdLst>
              <a:gd name="T0" fmla="*/ 0 w 3160"/>
              <a:gd name="T1" fmla="*/ 2147483647 h 1739"/>
              <a:gd name="T2" fmla="*/ 2147483647 w 3160"/>
              <a:gd name="T3" fmla="*/ 0 h 1739"/>
              <a:gd name="T4" fmla="*/ 2147483647 w 3160"/>
              <a:gd name="T5" fmla="*/ 2147483647 h 1739"/>
              <a:gd name="T6" fmla="*/ 2147483647 w 3160"/>
              <a:gd name="T7" fmla="*/ 2147483647 h 1739"/>
              <a:gd name="T8" fmla="*/ 2147483647 w 3160"/>
              <a:gd name="T9" fmla="*/ 2147483647 h 17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0"/>
              <a:gd name="T16" fmla="*/ 0 h 1739"/>
              <a:gd name="T17" fmla="*/ 3160 w 3160"/>
              <a:gd name="T18" fmla="*/ 1739 h 17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0" h="1739">
                <a:moveTo>
                  <a:pt x="0" y="1497"/>
                </a:moveTo>
                <a:cubicBezTo>
                  <a:pt x="438" y="748"/>
                  <a:pt x="876" y="0"/>
                  <a:pt x="1360" y="0"/>
                </a:cubicBezTo>
                <a:cubicBezTo>
                  <a:pt x="1844" y="0"/>
                  <a:pt x="2646" y="1255"/>
                  <a:pt x="2903" y="1497"/>
                </a:cubicBezTo>
                <a:cubicBezTo>
                  <a:pt x="3160" y="1739"/>
                  <a:pt x="2903" y="1452"/>
                  <a:pt x="2903" y="1452"/>
                </a:cubicBezTo>
                <a:cubicBezTo>
                  <a:pt x="2903" y="1452"/>
                  <a:pt x="2903" y="1497"/>
                  <a:pt x="2903" y="14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3203575" y="2349500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859338" y="22764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 flipV="1">
            <a:off x="3203575" y="2276475"/>
            <a:ext cx="16557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V="1">
            <a:off x="3203575" y="2781300"/>
            <a:ext cx="16557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 flipV="1">
            <a:off x="3203575" y="3284538"/>
            <a:ext cx="16557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V="1">
            <a:off x="3203575" y="3789363"/>
            <a:ext cx="1655763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V="1">
            <a:off x="3995738" y="4437063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" name="Рисунок 13" descr="fotolia_55369655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172" y="2636912"/>
            <a:ext cx="2573053" cy="1800200"/>
          </a:xfrm>
          <a:prstGeom prst="rect">
            <a:avLst/>
          </a:prstGeom>
        </p:spPr>
      </p:pic>
      <p:pic>
        <p:nvPicPr>
          <p:cNvPr id="15" name="Рисунок 14" descr="5d76a425464baa54e00eee4cb49afc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001175"/>
            <a:ext cx="2520280" cy="16801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0013" y="1844675"/>
            <a:ext cx="7772400" cy="2232025"/>
          </a:xfrm>
        </p:spPr>
        <p:txBody>
          <a:bodyPr/>
          <a:lstStyle/>
          <a:p>
            <a:pPr algn="ctr" eaLnBrk="1" hangingPunct="1"/>
            <a:r>
              <a:rPr lang="ru-RU" sz="4300" b="1">
                <a:solidFill>
                  <a:srgbClr val="0000CC"/>
                </a:solidFill>
                <a:latin typeface="Times New Roman" pitchFamily="18" charset="0"/>
              </a:rPr>
              <a:t>Позитивне мислення як основа ефективного самоменеджменту</a:t>
            </a:r>
          </a:p>
        </p:txBody>
      </p:sp>
      <p:pic>
        <p:nvPicPr>
          <p:cNvPr id="73732" name="Picture 6" descr="j0299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138" y="0"/>
            <a:ext cx="15668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88013" y="1089025"/>
            <a:ext cx="1547812" cy="34925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247650"/>
            <a:ext cx="7772400" cy="733425"/>
          </a:xfrm>
          <a:noFill/>
        </p:spPr>
        <p:txBody>
          <a:bodyPr/>
          <a:lstStyle/>
          <a:p>
            <a:pPr algn="ctr" eaLnBrk="1" hangingPunct="1"/>
            <a:r>
              <a:rPr lang="ru-RU" sz="4000" b="1">
                <a:solidFill>
                  <a:srgbClr val="0000CC"/>
                </a:solidFill>
                <a:latin typeface="Times New Roman" pitchFamily="18" charset="0"/>
              </a:rPr>
              <a:t>Позитивне мислення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3240088" y="979488"/>
            <a:ext cx="431800" cy="5778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2916238" y="1052513"/>
            <a:ext cx="1403350" cy="34559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408738" y="1052513"/>
            <a:ext cx="539750" cy="4683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079500" y="1520825"/>
            <a:ext cx="2592388" cy="18002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079500" y="4546600"/>
            <a:ext cx="2592388" cy="172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478588" y="1520825"/>
            <a:ext cx="2663825" cy="17287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295400" y="1665288"/>
            <a:ext cx="21605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Внутрішнє відчуття щастя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079500" y="4905375"/>
            <a:ext cx="2519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Ставлення до труднощів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478588" y="1520825"/>
            <a:ext cx="26654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Використання успішного минулого досвіду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6551613" y="4581525"/>
            <a:ext cx="2592387" cy="172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24638" y="4905375"/>
            <a:ext cx="25193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Наш круг спілкування 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3816350" y="3286125"/>
            <a:ext cx="2592388" cy="172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816350" y="3249613"/>
            <a:ext cx="27352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Позитивні твердження в думках і під час спілкування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5040313" y="1016000"/>
            <a:ext cx="36512" cy="23050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  <p:bldP spid="10242" grpId="0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/>
      <p:bldP spid="10251" grpId="0"/>
      <p:bldP spid="10252" grpId="0"/>
      <p:bldP spid="10254" grpId="0" animBg="1"/>
      <p:bldP spid="10255" grpId="0"/>
      <p:bldP spid="10256" grpId="0" animBg="1"/>
      <p:bldP spid="10257" grpId="0"/>
      <p:bldP spid="102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247650"/>
            <a:ext cx="7772400" cy="733425"/>
          </a:xfrm>
        </p:spPr>
        <p:txBody>
          <a:bodyPr/>
          <a:lstStyle/>
          <a:p>
            <a:pPr algn="ctr" eaLnBrk="1" hangingPunct="1"/>
            <a:r>
              <a:rPr kumimoji="1" lang="ru-RU" sz="4000">
                <a:latin typeface="Times New Roman" pitchFamily="18" charset="0"/>
              </a:rPr>
              <a:t>Внутрішнє відчуття щастя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692275" y="4257675"/>
            <a:ext cx="74517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0000CC"/>
                </a:solidFill>
              </a:rPr>
              <a:t>“</a:t>
            </a:r>
            <a:r>
              <a:rPr lang="ru-RU" sz="3200" b="1" i="1">
                <a:solidFill>
                  <a:srgbClr val="0000CC"/>
                </a:solidFill>
              </a:rPr>
              <a:t>Бути щасливим з тим, що Ви маєте, продовжуючи домагатися того, що Ви хочете</a:t>
            </a:r>
            <a:r>
              <a:rPr lang="en-US" sz="3200" b="1" i="1">
                <a:solidFill>
                  <a:srgbClr val="0000CC"/>
                </a:solidFill>
              </a:rPr>
              <a:t>”</a:t>
            </a:r>
            <a:endParaRPr lang="ru-RU" sz="3200" b="1" i="1">
              <a:solidFill>
                <a:srgbClr val="0000CC"/>
              </a:solidFill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054850" y="6021388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>
                <a:solidFill>
                  <a:srgbClr val="241F81"/>
                </a:solidFill>
              </a:rPr>
              <a:t>Джим Рон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19250" y="1304925"/>
            <a:ext cx="69119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0000CC"/>
                </a:solidFill>
              </a:rPr>
              <a:t>“</a:t>
            </a:r>
            <a:r>
              <a:rPr lang="ru-RU" sz="3200" b="1" i="1">
                <a:solidFill>
                  <a:srgbClr val="0000CC"/>
                </a:solidFill>
              </a:rPr>
              <a:t>Так уж влаштоване життя: ми робимо простий вибір – бути щасливими, або нещасними, але і те, й інше вимагає однакових зусиль</a:t>
            </a:r>
            <a:r>
              <a:rPr lang="en-US" sz="3200" b="1" i="1">
                <a:solidFill>
                  <a:srgbClr val="0000CC"/>
                </a:solidFill>
              </a:rPr>
              <a:t>”</a:t>
            </a:r>
            <a:r>
              <a:rPr lang="ru-RU" sz="3200" i="1">
                <a:solidFill>
                  <a:srgbClr val="0000CC"/>
                </a:solidFill>
              </a:rPr>
              <a:t>  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5724525" y="3465513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i="1">
                <a:solidFill>
                  <a:srgbClr val="29297B"/>
                </a:solidFill>
              </a:rPr>
              <a:t>Теун Марез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5" grpId="0"/>
      <p:bldP spid="92176" grpId="0"/>
      <p:bldP spid="92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1" lang="ru-RU" sz="4000">
                <a:solidFill>
                  <a:srgbClr val="0000CC"/>
                </a:solidFill>
                <a:latin typeface="Times New Roman" pitchFamily="18" charset="0"/>
              </a:rPr>
              <a:t>Позитивні твердження в </a:t>
            </a:r>
            <a:br>
              <a:rPr kumimoji="1" lang="ru-RU" sz="4000">
                <a:solidFill>
                  <a:srgbClr val="0000CC"/>
                </a:solidFill>
                <a:latin typeface="Times New Roman" pitchFamily="18" charset="0"/>
              </a:rPr>
            </a:br>
            <a:r>
              <a:rPr kumimoji="1" lang="ru-RU" sz="4000">
                <a:solidFill>
                  <a:srgbClr val="0000CC"/>
                </a:solidFill>
                <a:latin typeface="Times New Roman" pitchFamily="18" charset="0"/>
              </a:rPr>
              <a:t>думках і мові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00225" y="2779713"/>
            <a:ext cx="2552700" cy="539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>
                <a:latin typeface="Arial" charset="0"/>
              </a:rPr>
              <a:t>Я можу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32475" y="4005263"/>
            <a:ext cx="2874963" cy="576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>
                <a:latin typeface="Arial" charset="0"/>
              </a:rPr>
              <a:t>Я не можу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692275" y="2168525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0000CC"/>
                </a:solidFill>
              </a:rPr>
              <a:t>ПОЗИТИВ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1763713" y="3427413"/>
            <a:ext cx="3132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Arial" charset="0"/>
              </a:rPr>
              <a:t>Чудово</a:t>
            </a:r>
            <a:endParaRPr lang="ru-RU" sz="2800">
              <a:latin typeface="Arial" charset="0"/>
            </a:endParaRP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5832475" y="4652963"/>
            <a:ext cx="2592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Arial" charset="0"/>
              </a:rPr>
              <a:t>Жахливо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1800225" y="4040188"/>
            <a:ext cx="2592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Arial" charset="0"/>
              </a:rPr>
              <a:t>Добре 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5868988" y="5229225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Arial" charset="0"/>
              </a:rPr>
              <a:t>Погано </a:t>
            </a: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5868988" y="58420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Arial" charset="0"/>
              </a:rPr>
              <a:t>Проблеми 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1800225" y="4616450"/>
            <a:ext cx="259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Arial" charset="0"/>
              </a:rPr>
              <a:t>Можливості </a:t>
            </a:r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5724525" y="3429000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CC"/>
                </a:solidFill>
              </a:rPr>
              <a:t>НЕГАТИВ</a:t>
            </a:r>
            <a:endParaRPr lang="ru-RU"/>
          </a:p>
        </p:txBody>
      </p:sp>
      <p:pic>
        <p:nvPicPr>
          <p:cNvPr id="93204" name="Picture 20" descr="j0216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754063"/>
            <a:ext cx="33480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6" name="Picture 22" descr="j02848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765175"/>
            <a:ext cx="338455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7" name="Picture 23" descr="j02848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450" y="765175"/>
            <a:ext cx="33845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0" name="Picture 26" descr="j0285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1038" y="765175"/>
            <a:ext cx="33829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7" name="Picture 33" descr="j03167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9450" y="765175"/>
            <a:ext cx="33845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0" name="Picture 36" descr="j01788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2938" y="765175"/>
            <a:ext cx="3421062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2" name="Picture 38" descr="j02021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59450" y="792163"/>
            <a:ext cx="338455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7" name="Picture 43" descr="j02850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785813"/>
            <a:ext cx="341947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7" dur="10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1000"/>
                                        <p:tgtEl>
                                          <p:spTgt spid="93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5" dur="1000"/>
                                        <p:tgtEl>
                                          <p:spTgt spid="93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1000"/>
                                        <p:tgtEl>
                                          <p:spTgt spid="93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10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7" dur="10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10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5" dur="10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8" grpId="0" build="p"/>
      <p:bldP spid="93189" grpId="0" build="p"/>
      <p:bldP spid="93190" grpId="0"/>
      <p:bldP spid="93198" grpId="0"/>
      <p:bldP spid="93199" grpId="0"/>
      <p:bldP spid="93200" grpId="0"/>
      <p:bldP spid="93201" grpId="0"/>
      <p:bldP spid="93202" grpId="0"/>
      <p:bldP spid="93203" grpId="0"/>
      <p:bldP spid="9321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2_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2_Marketing Pl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</Template>
  <TotalTime>491</TotalTime>
  <Words>374</Words>
  <Application>Microsoft Office PowerPoint</Application>
  <PresentationFormat>Экран (4:3)</PresentationFormat>
  <Paragraphs>79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2_Marketing Plan</vt:lpstr>
      <vt:lpstr>курс для тих, хто цінує свій час і прагне ефективно керувати своєю особистістю</vt:lpstr>
      <vt:lpstr>«Якщо не знаєш ціну свого часу, не чекай, що його будуть цінувати інші» (Ден Кеннеді) </vt:lpstr>
      <vt:lpstr>Час - гроші?!</vt:lpstr>
      <vt:lpstr>Формула досягнення бажаного </vt:lpstr>
      <vt:lpstr>Формула структури робочого дня:</vt:lpstr>
      <vt:lpstr>Позитивне мислення як основа ефективного самоменеджменту</vt:lpstr>
      <vt:lpstr>Позитивне мислення</vt:lpstr>
      <vt:lpstr>Внутрішнє відчуття щастя</vt:lpstr>
      <vt:lpstr>Позитивні твердження в  думках і мові</vt:lpstr>
      <vt:lpstr>Використання успішного минулого досвіду</vt:lpstr>
      <vt:lpstr>Ставлення до труднощів: </vt:lpstr>
      <vt:lpstr>Самоменеджмент та управління часом в бізнесі                  </vt:lpstr>
      <vt:lpstr>  БАЖАЄМО УСПІХУ В ПРОЦЕСІ САМОВДОСКОНАЛЕННЯ!</vt:lpstr>
    </vt:vector>
  </TitlesOfParts>
  <Company>домашний компьютер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Самоменеджмент –  путь к успеху</dc:title>
  <dc:creator>Мария</dc:creator>
  <cp:lastModifiedBy>Черная Марина Николаевна</cp:lastModifiedBy>
  <cp:revision>44</cp:revision>
  <cp:lastPrinted>1601-01-01T00:00:00Z</cp:lastPrinted>
  <dcterms:created xsi:type="dcterms:W3CDTF">2004-04-07T12:01:56Z</dcterms:created>
  <dcterms:modified xsi:type="dcterms:W3CDTF">2019-02-25T13:03:21Z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