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54" d="100"/>
          <a:sy n="54" d="100"/>
        </p:scale>
        <p:origin x="-154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688" y="-5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6D4A3-9348-4AA5-BE22-1DBDEE362623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3C633-0A8D-4C58-804E-8D08348C6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3C633-0A8D-4C58-804E-8D08348C60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smtClean="0"/>
              <a:t>ЛЕКЦ</a:t>
            </a:r>
            <a:r>
              <a:rPr lang="uk-UA" b="1" smtClean="0"/>
              <a:t>ІЯ № 11</a:t>
            </a:r>
            <a:endParaRPr lang="ru-RU" b="1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РОЗВ’ЯЗУВАННЯ ЗАДАЧ З </a:t>
            </a:r>
            <a:r>
              <a:rPr lang="uk-UA" b="1" smtClean="0"/>
              <a:t>ГЕНЕТИКИ ПОПУЛЯЦІЙ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5760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smtClean="0">
                <a:solidFill>
                  <a:schemeClr val="tx1"/>
                </a:solidFill>
              </a:rPr>
              <a:t>Рівновага в популяціях. Закон Харді–Вайнберга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07288" cy="5256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3663" indent="350838" algn="just">
              <a:buNone/>
            </a:pPr>
            <a:r>
              <a:rPr lang="uk-UA" smtClean="0"/>
              <a:t>Для вивчення генетичного складу популяції визначають частоту тих чи інших генотипів, а також окремих алелів.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Частота певного генотипу в популяції – це відносне число особин, які мають певний генотип. Частоту можна визначати у відсотках від загальної кількості особин, або в частках одиниці. Наприклад, в популяції шведів 24% або 0,24 населення мають біляве волосся. Якщо генотип зустрічається рідко, то таку частоту записують як число особин цього генотипу на певну кількість особин популяції. Наприклад, 2-4 : 10000 (2-4 дитини на 10000) новонароджених європейців хворіють на м’язову дистрофію.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76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3663" indent="350838" algn="just">
              <a:buNone/>
            </a:pPr>
            <a:r>
              <a:rPr lang="uk-UA" smtClean="0"/>
              <a:t>У популяційній генетиці доводиться визначати частоту того чи іншого алеля в популяції. Якщо ознака визначається однією парою алельних генів, то частоту домінантного алеля (А) позначають – р, а рецесивного (а) – q . Сума цих частот: p + q = 1, де за 1 приймаємо усю сукупність алелей гена в популяції, звідки p = 1-q; q = 1-p.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Частота гамет, що несуть алелі А і а: pA і qa. Всі жіночі особини популяції утворюють (pA + qa) гамет і всі чоловічі особини популяції утворюють (pA +qa) гамет. Сукупність усіх гамет в популяції в певному поколінні називають </a:t>
            </a:r>
            <a:r>
              <a:rPr lang="uk-UA" b="1" smtClean="0"/>
              <a:t>генофондом популяції</a:t>
            </a:r>
            <a:r>
              <a:rPr lang="uk-UA" smtClean="0"/>
              <a:t>. 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При вільному сполученні цих гамет в умовах панміксії частота генотипів дорівнює: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(pA + qa) </a:t>
            </a:r>
            <a:r>
              <a:rPr lang="uk-UA" b="1" baseline="30000" smtClean="0"/>
              <a:t>2</a:t>
            </a:r>
            <a:r>
              <a:rPr lang="uk-UA" b="1" smtClean="0"/>
              <a:t> = p</a:t>
            </a:r>
            <a:r>
              <a:rPr lang="uk-UA" b="1" baseline="30000" smtClean="0"/>
              <a:t>2</a:t>
            </a:r>
            <a:r>
              <a:rPr lang="uk-UA" b="1" smtClean="0"/>
              <a:t> AA + 2 pq Aa + q</a:t>
            </a:r>
            <a:r>
              <a:rPr lang="uk-UA" b="1" baseline="30000" smtClean="0"/>
              <a:t>2</a:t>
            </a:r>
            <a:r>
              <a:rPr lang="uk-UA" b="1" smtClean="0"/>
              <a:t> aa = 1,</a:t>
            </a:r>
            <a:endParaRPr lang="ru-RU" b="1" smtClean="0"/>
          </a:p>
          <a:p>
            <a:pPr marL="93663" indent="350838" algn="just">
              <a:buNone/>
            </a:pPr>
            <a:r>
              <a:rPr lang="uk-UA" smtClean="0"/>
              <a:t>де 1 – кількість всіх особин (генотипів) у популяції.</a:t>
            </a:r>
            <a:endParaRPr lang="ru-RU" smtClean="0"/>
          </a:p>
          <a:p>
            <a:pPr marL="93663" indent="350838" algn="just">
              <a:buNone/>
            </a:pPr>
            <a:r>
              <a:rPr lang="ru-RU" smtClean="0"/>
              <a:t>Цю формулу вивели незалежно один від одного англійський математик Га́рольд Харді і німецький лікар Вільгельм Вайнберг у 1908 році. 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63408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smtClean="0">
                <a:solidFill>
                  <a:schemeClr val="tx1"/>
                </a:solidFill>
              </a:rPr>
              <a:t>Рівновага в популяціях. Закон Харді–Вайнберга</a:t>
            </a:r>
            <a:endParaRPr lang="ru-RU" sz="2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b="1" smtClean="0"/>
              <a:t>Закон Харді-Вайнберга </a:t>
            </a:r>
            <a:r>
              <a:rPr lang="uk-UA" smtClean="0"/>
              <a:t>формулюється так: в ідеальній панміктичній популяції частоти алельних генів, а отже й генотипів, залишаються незмінними від покоління до покоління. 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Цей закон справедливий для ідеальних популяцій, проте в багатьох великих панміктичних популяціях у визначений момент часу він використовується для аналізу генетичної структури популяції. Приклад: частота альбіносів (</a:t>
            </a:r>
            <a:r>
              <a:rPr lang="uk-UA" i="1" smtClean="0"/>
              <a:t>аа </a:t>
            </a:r>
            <a:r>
              <a:rPr lang="uk-UA" smtClean="0"/>
              <a:t>) в популяції людей – 0,0001.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Аа і АА – нормально пігментовані</a:t>
            </a:r>
            <a:r>
              <a:rPr lang="ru-RU" smtClean="0"/>
              <a:t> </a:t>
            </a:r>
            <a:br>
              <a:rPr lang="ru-RU" smtClean="0"/>
            </a:br>
            <a:r>
              <a:rPr lang="uk-UA" smtClean="0"/>
              <a:t>q</a:t>
            </a:r>
            <a:r>
              <a:rPr lang="uk-UA" baseline="30000" smtClean="0"/>
              <a:t>2</a:t>
            </a:r>
            <a:r>
              <a:rPr lang="uk-UA" smtClean="0"/>
              <a:t> = 0.0001	q =</a:t>
            </a:r>
            <a:r>
              <a:rPr lang="ru-RU" smtClean="0"/>
              <a:t>√</a:t>
            </a:r>
            <a:r>
              <a:rPr lang="uk-UA" smtClean="0"/>
              <a:t> 0.0001  = 0.01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63408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smtClean="0"/>
              <a:t>Рівновага в популяціях. Закон Харді–Вайнберга</a:t>
            </a:r>
            <a:endParaRPr lang="ru-RU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640960" cy="4680520"/>
          </a:xfrm>
        </p:spPr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smtClean="0"/>
              <a:t>p = 1 – q	p = 1 – 0.01 = 0.99 p</a:t>
            </a:r>
            <a:r>
              <a:rPr lang="uk-UA" baseline="30000" smtClean="0"/>
              <a:t>2</a:t>
            </a:r>
            <a:r>
              <a:rPr lang="uk-UA" smtClean="0"/>
              <a:t> = 0.99</a:t>
            </a:r>
            <a:r>
              <a:rPr lang="uk-UA" baseline="30000" smtClean="0"/>
              <a:t>2</a:t>
            </a:r>
            <a:r>
              <a:rPr lang="uk-UA" smtClean="0"/>
              <a:t> = 0.98 </a:t>
            </a:r>
            <a:r>
              <a:rPr lang="uk-UA" b="1" smtClean="0"/>
              <a:t>( АА )</a:t>
            </a:r>
            <a:endParaRPr lang="ru-RU" b="1" smtClean="0"/>
          </a:p>
          <a:p>
            <a:pPr marL="93663" indent="350838" algn="just">
              <a:buNone/>
            </a:pPr>
            <a:r>
              <a:rPr lang="uk-UA" smtClean="0"/>
              <a:t>2рq = 2∙ 0,99 ∙ 0,01 = 0,0198 </a:t>
            </a:r>
            <a:r>
              <a:rPr lang="uk-UA" b="1" smtClean="0"/>
              <a:t>( Аа )</a:t>
            </a:r>
            <a:endParaRPr lang="ru-RU" b="1" smtClean="0"/>
          </a:p>
          <a:p>
            <a:pPr marL="93663" indent="350838" algn="just">
              <a:buNone/>
            </a:pPr>
            <a:r>
              <a:rPr lang="uk-UA" smtClean="0"/>
              <a:t>Таким чином, частота альбіносів </a:t>
            </a:r>
            <a:r>
              <a:rPr lang="uk-UA" i="1" smtClean="0"/>
              <a:t>аа </a:t>
            </a:r>
            <a:r>
              <a:rPr lang="uk-UA" smtClean="0"/>
              <a:t>1 : 10000, а частота гетерозиготних особин, які є носіями альбінізму 1 : 50.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У випадку, коли ген представлений трьома алелями, частоти алелей позначають pA, qa і ra′, а формула Харді-Вайнберга набуде наступного вигляду: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(pA + qa + ra′)</a:t>
            </a:r>
            <a:r>
              <a:rPr lang="uk-UA" b="1" baseline="30000" smtClean="0"/>
              <a:t>2</a:t>
            </a:r>
            <a:r>
              <a:rPr lang="uk-UA" b="1" smtClean="0"/>
              <a:t> = p</a:t>
            </a:r>
            <a:r>
              <a:rPr lang="uk-UA" b="1" baseline="30000" smtClean="0"/>
              <a:t>2</a:t>
            </a:r>
            <a:r>
              <a:rPr lang="uk-UA" b="1" smtClean="0"/>
              <a:t> AA + 2pq Aa + 2pr Aa′ + 2rq aa′ + q</a:t>
            </a:r>
            <a:r>
              <a:rPr lang="uk-UA" b="1" baseline="30000" smtClean="0"/>
              <a:t>2</a:t>
            </a:r>
            <a:r>
              <a:rPr lang="uk-UA" b="1" smtClean="0"/>
              <a:t> aa + r</a:t>
            </a:r>
            <a:r>
              <a:rPr lang="uk-UA" b="1" baseline="30000" smtClean="0"/>
              <a:t>2</a:t>
            </a:r>
            <a:r>
              <a:rPr lang="uk-UA" b="1" smtClean="0"/>
              <a:t> a′a′ = 1</a:t>
            </a:r>
            <a:endParaRPr lang="ru-RU" smtClean="0"/>
          </a:p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63408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smtClean="0"/>
              <a:t>Рівновага в популяціях. Закон Харді–Вайнберга</a:t>
            </a:r>
            <a:endParaRPr 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247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smtClean="0"/>
              <a:t>Фактори динаміки генетичної структури популяцій</a:t>
            </a: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68952" cy="29523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sz="2800" smtClean="0"/>
              <a:t>а) відсутність або обмеження панміксії; </a:t>
            </a:r>
            <a:endParaRPr lang="ru-RU" sz="2800" smtClean="0"/>
          </a:p>
          <a:p>
            <a:pPr>
              <a:buNone/>
            </a:pPr>
            <a:r>
              <a:rPr lang="uk-UA" sz="2800" smtClean="0"/>
              <a:t>б) дрейф генів;</a:t>
            </a:r>
            <a:endParaRPr lang="ru-RU" sz="2800" smtClean="0"/>
          </a:p>
          <a:p>
            <a:pPr>
              <a:buNone/>
            </a:pPr>
            <a:r>
              <a:rPr lang="uk-UA" sz="2800" smtClean="0"/>
              <a:t>в) міграція особин; </a:t>
            </a:r>
            <a:endParaRPr lang="ru-RU" sz="2800" smtClean="0"/>
          </a:p>
          <a:p>
            <a:pPr>
              <a:buNone/>
            </a:pPr>
            <a:r>
              <a:rPr lang="uk-UA" sz="2800" smtClean="0"/>
              <a:t>г) тиск мутацій;</a:t>
            </a:r>
            <a:endParaRPr lang="ru-RU" sz="2800" smtClean="0"/>
          </a:p>
          <a:p>
            <a:pPr>
              <a:buNone/>
            </a:pPr>
            <a:r>
              <a:rPr lang="uk-UA" sz="2800" smtClean="0"/>
              <a:t>д) вплив природного добору. </a:t>
            </a:r>
            <a:endParaRPr lang="ru-RU" sz="2800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4807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3663" indent="350838" algn="just">
              <a:buNone/>
            </a:pPr>
            <a:r>
              <a:rPr lang="ru-RU" b="1" smtClean="0"/>
              <a:t>Відсутність або обмеження панміксії</a:t>
            </a:r>
            <a:r>
              <a:rPr lang="ru-RU" smtClean="0"/>
              <a:t>. У популяціях рослин – самозапильників, в яких відсутня панміксія, з кожним поколінням доля гетерозигот зменшується наполовину, а частота гомозигот невпинно зростає, поки вся популяція не розпадеться на чисті лінії. Математичне визначення частки гетерозигот: </a:t>
            </a:r>
            <a:r>
              <a:rPr lang="uk-UA" b="1" smtClean="0"/>
              <a:t>2pq∙ (½)</a:t>
            </a:r>
            <a:r>
              <a:rPr lang="uk-UA" b="1" baseline="30000" smtClean="0"/>
              <a:t>n</a:t>
            </a:r>
            <a:r>
              <a:rPr lang="uk-UA" b="1" smtClean="0"/>
              <a:t> ,</a:t>
            </a:r>
            <a:endParaRPr lang="ru-RU" b="1" smtClean="0"/>
          </a:p>
          <a:p>
            <a:pPr marL="93663" indent="350838" algn="just">
              <a:buNone/>
            </a:pPr>
            <a:r>
              <a:rPr lang="uk-UA" smtClean="0"/>
              <a:t>де n – число поколінь, 2рq – частота гетерозигот </a:t>
            </a:r>
            <a:r>
              <a:rPr lang="uk-UA" i="1" smtClean="0"/>
              <a:t>Аа </a:t>
            </a:r>
            <a:r>
              <a:rPr lang="uk-UA" smtClean="0"/>
              <a:t>в F1.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i="1" smtClean="0"/>
              <a:t>Отже, повна відсутність панміксії істотно впливає на співвідношення генотипів, але частоти алельних генів при цьому не змінюються.</a:t>
            </a:r>
            <a:endParaRPr lang="ru-RU" b="1" i="1" smtClean="0"/>
          </a:p>
          <a:p>
            <a:pPr marL="93663" indent="350838" algn="just">
              <a:buNone/>
            </a:pPr>
            <a:r>
              <a:rPr lang="uk-UA" smtClean="0"/>
              <a:t>Схема схрещування: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Р	                             ♀ Аа	х ♂ Аа 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G (гамети)	А, а		А, а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F</a:t>
            </a:r>
            <a:r>
              <a:rPr lang="uk-UA" baseline="-25000" smtClean="0"/>
              <a:t>2</a:t>
            </a:r>
            <a:r>
              <a:rPr lang="uk-UA" smtClean="0"/>
              <a:t>	                      1 АА	:	2 Аа	:	1 аа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Із схеми видно, що при схрещуванні гетерозиготних особин (100%-ва гетерозиготна популяція) в другому поколінні частота гетерозигот зменшилась вдвічі, але частоти рецесивного і домінантного алеля не змінилися і дорівнюють 0,5.</a:t>
            </a:r>
            <a:endParaRPr lang="ru-RU" smtClean="0"/>
          </a:p>
          <a:p>
            <a:pPr marL="93663" indent="350838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77500" lnSpcReduction="20000"/>
          </a:bodyPr>
          <a:lstStyle/>
          <a:p>
            <a:pPr marL="93663" indent="350838" algn="just">
              <a:buNone/>
            </a:pPr>
            <a:r>
              <a:rPr lang="uk-UA" b="1" smtClean="0"/>
              <a:t>Дрейф генів </a:t>
            </a:r>
            <a:r>
              <a:rPr lang="uk-UA" smtClean="0"/>
              <a:t>– це абсолютно випадковий генетично – автоматичний процес, за якого частота того чи іншого алельного гена в популяції різко зменшується або, навпаки, дуже зростає. З ростом ефективної чисельності особин у популяції роль дрейфу генів у зміні її генетичної структури швидко зменшується. Це видно з того, що частина Аа – особин у популяції внаслідок дрейфу генів зменшується на одне покоління на величину К = ½ N, де N – ефективна чисельність популяції, яка визначається кількістю особин, що здатні давати початок наступному поколінню.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Розрізняють наступні види генетико-автоматичних процесів: ефект засновника і ефект “горлечка пляшки”.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Ефект засновника зумовлений випадковим вилученням частини популяції із подальшим її розмноженням в ізоляції. Так, секта баптистів із Пенсільванії була заснована 27 родинами, які емігрували із Німеччини у середині 18 ст. Протягом майже двох сторіч шлюби заключалися лише між членами секти. На сьогодні, якщо у великих популяціях європейців частота алеля І</a:t>
            </a:r>
            <a:r>
              <a:rPr lang="uk-UA" baseline="30000" smtClean="0"/>
              <a:t>А</a:t>
            </a:r>
            <a:r>
              <a:rPr lang="uk-UA" smtClean="0"/>
              <a:t> (група крові системи АВО) становить близько 40 %, а частота алеля І</a:t>
            </a:r>
            <a:r>
              <a:rPr lang="uk-UA" baseline="30000" smtClean="0"/>
              <a:t>0</a:t>
            </a:r>
            <a:r>
              <a:rPr lang="uk-UA" smtClean="0"/>
              <a:t> – 30 %, то в цій популяції частота алеля І</a:t>
            </a:r>
            <a:r>
              <a:rPr lang="uk-UA" baseline="30000" smtClean="0"/>
              <a:t>А</a:t>
            </a:r>
            <a:r>
              <a:rPr lang="uk-UA" smtClean="0"/>
              <a:t> – 60 %, а а частота алеля І</a:t>
            </a:r>
            <a:r>
              <a:rPr lang="uk-UA" baseline="30000" smtClean="0"/>
              <a:t>0</a:t>
            </a:r>
            <a:r>
              <a:rPr lang="uk-UA" smtClean="0"/>
              <a:t> – 2,5 %.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Ефект “горлечка пляшки” пов’язаний із різким зменшенням чисельності популяції внаслідок несприятливих умов існування, природних катаклізмів або діяльності людини. Частина популяції, що залишилася, може в подальшому розмножитися і набути попередньої чисельності, але частоти алелей в ній будуть значно відрізнятися від вихідної популяції</a:t>
            </a:r>
            <a:r>
              <a:rPr lang="uk-UA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marL="93663" indent="350838" algn="just">
              <a:buNone/>
            </a:pPr>
            <a:r>
              <a:rPr lang="uk-UA" b="1" smtClean="0"/>
              <a:t>Міграція</a:t>
            </a:r>
            <a:r>
              <a:rPr lang="uk-UA" smtClean="0"/>
              <a:t>, або потік генів – це переміщення особин із однієї популяції в іншу, з наступною участю їх у процесах розмноження. Зміни частот алелів у популяції, що приймає мігрантів тим значніші, чим більша частка прибулих і чим істотніше вони генетично відрізняються від старожилів. Так, в популяції афроамериканців за 300 років проживання в США близько 40 % генів були замінені на гени, притаманні європейцям.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Мутаційний тиск </a:t>
            </a:r>
            <a:r>
              <a:rPr lang="uk-UA" smtClean="0"/>
              <a:t>– це зміна частот алелів у популяції внаслідок різної частоти прямих і зворотних мутацій. Кожен ген мутує не тільки в прямому (А  а), але й у зворотному напрямі (а  А). Швидкість мутування в прямому і зворотному напрямі різна. За цих умов частоти домінантних і рецесивних алелів будуть змінюватись до таких співвідношень, які забезпечуватимуть рівновагу між частотою мутацій у прямому і в зворотньому напрямі. При досягненні рівноваги генних частот мутаційний тиск зникає.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marL="93663" indent="350838" algn="just">
              <a:buNone/>
            </a:pPr>
            <a:r>
              <a:rPr lang="uk-UA" b="1" smtClean="0"/>
              <a:t>Природним добором </a:t>
            </a:r>
            <a:r>
              <a:rPr lang="uk-UA" smtClean="0"/>
              <a:t>називається процес виживання тих організмів, які завдяки особливостям їх генотипів найбільш пристосовані до навколишніх умов і залишають найбільшу кількість нащадків. Природний добір, на відміну від вище названих факторів, є спрямовуючим чинником еволюції. Залежно від характеру мінливості ознак і змін умов середовища він може діяти з різною інтенсивністю. Кількісними показниками інтенсивності природного добору є адаптивна цінність ( W ) і коефіцієнт добору ( S ).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Адаптивна цінність </a:t>
            </a:r>
            <a:r>
              <a:rPr lang="uk-UA" smtClean="0"/>
              <a:t>– це система фенотипових ознак організму, які обумовлюють його здатність до стійкого виживання в несприятливих умовах середовища та до збереження оптимального рівня плодючості.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W + S = 1; W = 1 – S</a:t>
            </a:r>
            <a:r>
              <a:rPr lang="uk-UA" smtClean="0"/>
              <a:t>, </a:t>
            </a:r>
          </a:p>
          <a:p>
            <a:pPr marL="93663" indent="350838" algn="just">
              <a:buNone/>
            </a:pPr>
            <a:r>
              <a:rPr lang="uk-UA" smtClean="0"/>
              <a:t>де S – коефіцієнт добору.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Коефіцієнт добору </a:t>
            </a:r>
            <a:r>
              <a:rPr lang="uk-UA" smtClean="0"/>
              <a:t>– це відношення кількості елімінованих добором особин до загальної кількості особин цього генотипу протягом 1-го покоління (табл. 2).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smtClean="0"/>
              <a:t>Співвідношення адаптивної цінності і коефіцієнту добору генотипів</a:t>
            </a:r>
            <a:r>
              <a:rPr lang="ru-RU" sz="3200" b="1" smtClean="0"/>
              <a:t> (табл. 2)</a:t>
            </a:r>
            <a:endParaRPr lang="ru-RU" sz="32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6" y="1412776"/>
          <a:ext cx="8424937" cy="3672407"/>
        </p:xfrm>
        <a:graphic>
          <a:graphicData uri="http://schemas.openxmlformats.org/drawingml/2006/table">
            <a:tbl>
              <a:tblPr/>
              <a:tblGrid>
                <a:gridCol w="1872210"/>
                <a:gridCol w="2297142"/>
                <a:gridCol w="2125570"/>
                <a:gridCol w="2130015"/>
              </a:tblGrid>
              <a:tr h="1462976">
                <a:tc>
                  <a:txBody>
                    <a:bodyPr/>
                    <a:lstStyle/>
                    <a:p>
                      <a:pPr marL="349885" marR="3448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Генотип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090" marR="2089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Еліміновано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1475" marR="259715" indent="-97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Коефіцієнт</a:t>
                      </a:r>
                      <a:r>
                        <a:rPr lang="uk-UA" sz="2600" spc="-3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добору</a:t>
                      </a:r>
                      <a:r>
                        <a:rPr lang="uk-UA" sz="2600" spc="-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marR="269240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Адаптивна</a:t>
                      </a:r>
                      <a:r>
                        <a:rPr lang="uk-UA" sz="2600" spc="-3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цінність W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77">
                <a:tc>
                  <a:txBody>
                    <a:bodyPr/>
                    <a:lstStyle/>
                    <a:p>
                      <a:pPr marL="349885" marR="3397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АА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77">
                <a:tc>
                  <a:txBody>
                    <a:bodyPr/>
                    <a:lstStyle/>
                    <a:p>
                      <a:pPr marL="349885" marR="342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Aa</a:t>
                      </a:r>
                      <a:r>
                        <a:rPr lang="uk-UA" sz="2600" baseline="300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8915" marR="2089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2600" spc="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uk-UA" sz="2600" spc="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marR="514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0,001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6890" marR="5149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0,999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77">
                <a:tc>
                  <a:txBody>
                    <a:bodyPr/>
                    <a:lstStyle/>
                    <a:p>
                      <a:pPr marL="349885" marR="342900" algn="ctr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aeae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8915" marR="2089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всі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/>
            <a:r>
              <a:rPr lang="uk-UA" sz="3600" b="1"/>
              <a:t>Характеристика популяцій, їх генетична гетерогенність</a:t>
            </a:r>
            <a:endParaRPr lang="ru-RU" sz="3600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52565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3663" indent="350838" algn="just">
              <a:buNone/>
            </a:pPr>
            <a:r>
              <a:rPr lang="uk-UA" b="1" smtClean="0"/>
              <a:t>Генетика популяцій </a:t>
            </a:r>
            <a:r>
              <a:rPr lang="uk-UA" smtClean="0"/>
              <a:t>– це розділ генетики, який розглядає закономірності прояву провідних факторів еволюції: мінливості, спадковості та природного добору. </a:t>
            </a:r>
          </a:p>
          <a:p>
            <a:pPr marL="93663" indent="350838" algn="just">
              <a:buNone/>
            </a:pP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Результати </a:t>
            </a:r>
            <a:r>
              <a:rPr lang="uk-UA" b="1" i="1" smtClean="0"/>
              <a:t>генетико-популяційних досліджень</a:t>
            </a:r>
            <a:r>
              <a:rPr lang="uk-UA" smtClean="0"/>
              <a:t> лежать в основі розвитку еволюційної теорії, практики народного господарства, медицини та селекції.</a:t>
            </a:r>
          </a:p>
          <a:p>
            <a:pPr marL="93663" indent="350838" algn="just">
              <a:buNone/>
            </a:pP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Для видів, які розмножуються статевим шляхом при перехресному заплідненні, </a:t>
            </a:r>
            <a:r>
              <a:rPr lang="uk-UA" b="1" smtClean="0"/>
              <a:t>популяція </a:t>
            </a:r>
            <a:r>
              <a:rPr lang="uk-UA" smtClean="0"/>
              <a:t>– це сукупність особин одного виду, які протягом тривалого часу (великої кількості поколінь) населяють певний ареал і мають можливість схрещуватись між собою і яка віддалена від інших популяцій певним типом ізоляції (просторовою, сезонною, фізіологічною або генетичною).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408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3663" indent="444500" algn="just">
              <a:buNone/>
            </a:pPr>
            <a:r>
              <a:rPr lang="uk-UA" smtClean="0"/>
              <a:t>Найефективніше діє природний добір проти домінантних мутацій, оскільки домінантні гени завжди проявляються у фенотипі. </a:t>
            </a:r>
          </a:p>
          <a:p>
            <a:pPr marL="93663" indent="444500" algn="just">
              <a:buNone/>
            </a:pPr>
            <a:r>
              <a:rPr lang="uk-UA" smtClean="0"/>
              <a:t>У деяких випадках природний добір може підтримувати рецесивні мутації, які знаходяться у гетерозигот у прихованому стані. Таким чином кількість гетерозигот </a:t>
            </a:r>
            <a:r>
              <a:rPr lang="uk-UA" i="1" smtClean="0"/>
              <a:t>Аа </a:t>
            </a:r>
            <a:r>
              <a:rPr lang="uk-UA" smtClean="0"/>
              <a:t>в популяції буде зростати. </a:t>
            </a:r>
          </a:p>
          <a:p>
            <a:pPr marL="93663" indent="444500" algn="just">
              <a:buNone/>
            </a:pPr>
            <a:r>
              <a:rPr lang="uk-UA" smtClean="0"/>
              <a:t>Прикладом може бути </a:t>
            </a:r>
            <a:r>
              <a:rPr lang="uk-UA" b="1" i="1" smtClean="0"/>
              <a:t>ген серпоподібноклітинної анемії</a:t>
            </a:r>
            <a:r>
              <a:rPr lang="uk-UA" smtClean="0"/>
              <a:t>, який в гомозиготному стані (Hb</a:t>
            </a:r>
            <a:r>
              <a:rPr lang="uk-UA" baseline="30000" smtClean="0"/>
              <a:t>s</a:t>
            </a:r>
            <a:r>
              <a:rPr lang="uk-UA" smtClean="0"/>
              <a:t>Hb</a:t>
            </a:r>
            <a:r>
              <a:rPr lang="uk-UA" baseline="30000" smtClean="0"/>
              <a:t>s</a:t>
            </a:r>
            <a:r>
              <a:rPr lang="uk-UA" smtClean="0"/>
              <a:t>) призводить до смерті людей в дитячому віці. Проте гетерозиготи, які несуть цей алель (Hb</a:t>
            </a:r>
            <a:r>
              <a:rPr lang="uk-UA" baseline="30000" smtClean="0"/>
              <a:t>A</a:t>
            </a:r>
            <a:r>
              <a:rPr lang="uk-UA" smtClean="0"/>
              <a:t>Hb</a:t>
            </a:r>
            <a:r>
              <a:rPr lang="uk-UA" baseline="30000" smtClean="0"/>
              <a:t>s</a:t>
            </a:r>
            <a:r>
              <a:rPr lang="uk-UA" smtClean="0"/>
              <a:t>) і частково виявляють ознаки хвороби, значно рідше хворіють тропічною малярією. Внаслідок цього здійснюється добір гетерозигот, кількість яких може стати більшою, ніж гомозигот Hb</a:t>
            </a:r>
            <a:r>
              <a:rPr lang="uk-UA" baseline="30000" smtClean="0"/>
              <a:t>A</a:t>
            </a:r>
            <a:r>
              <a:rPr lang="uk-UA" smtClean="0"/>
              <a:t>Hb</a:t>
            </a:r>
            <a:r>
              <a:rPr lang="uk-UA" baseline="30000" smtClean="0"/>
              <a:t>A</a:t>
            </a:r>
            <a:r>
              <a:rPr lang="uk-UA" smtClean="0"/>
              <a:t>. Це явище виявлено в країнах північної Африки та тропічної Азії.</a:t>
            </a:r>
          </a:p>
          <a:p>
            <a:pPr marL="93663" indent="444500" algn="just">
              <a:buNone/>
            </a:pPr>
            <a:r>
              <a:rPr lang="uk-UA" smtClean="0"/>
              <a:t>Якщо з’являється рецесивна летальна мутація, то перш ніж виявитися у гомозиготному стані, вона пошириться у популяції. Підраховано, якщо у популяції існує 1 % гомозиготних рецесивних особин , то навіть при повній їх елімінації у 10-му поколінні таких особин буде з’являтися 0,25 %, а в 20-му – 0,11%.</a:t>
            </a:r>
            <a:endParaRPr lang="ru-RU" smtClean="0"/>
          </a:p>
          <a:p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86800" cy="46790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uk-UA" b="1" i="1" smtClean="0"/>
              <a:t>Наприклад: </a:t>
            </a:r>
            <a:r>
              <a:rPr lang="uk-UA" smtClean="0"/>
              <a:t>відомо, що фенілкетонурія, яка успадковується за АР-типом, у деяких популяціях трапляється з частотою близько 1:10 000. Тобто, q</a:t>
            </a:r>
            <a:r>
              <a:rPr lang="uk-UA" baseline="30000" smtClean="0"/>
              <a:t>2</a:t>
            </a:r>
            <a:r>
              <a:rPr lang="uk-UA" smtClean="0"/>
              <a:t> = 0, 0001, отже – q = 0,01 і р = 1 – 0,01 = 0,99, де р – частота нормального алеля. Тепер легко обчислити і частоту гетерозиготних генотипів у популяції, тобто встановлених носіїв гена фенілкетонурії: 2рq = 2 × 0,99 × 0,01 = 0, 0 198, або майже 2%, тобто приблизно у 200 разів більше ніж частота хворих.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i="1" smtClean="0"/>
              <a:t>Алгоритм розв’язку задачі на закон Харді-Вайнберга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12968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i="1" smtClean="0"/>
              <a:t>Задача. </a:t>
            </a:r>
            <a:r>
              <a:rPr lang="uk-UA" smtClean="0"/>
              <a:t>У районі з населенням 50000 осіб зареєстровано 4 хворих на алькаптонурію (успадкування за аутосомно-рецесивним (АР-типом). Визначити кількість гетерозигот за геном алькаптонурії в цій популяції.</a:t>
            </a:r>
            <a:r>
              <a:rPr lang="ru-RU" smtClean="0"/>
              <a:t/>
            </a:r>
            <a:br>
              <a:rPr lang="ru-RU" smtClean="0"/>
            </a:br>
            <a:r>
              <a:rPr lang="uk-UA" b="1" smtClean="0"/>
              <a:t>Дано:</a:t>
            </a:r>
            <a:endParaRPr lang="ru-RU" b="1" smtClean="0"/>
          </a:p>
          <a:p>
            <a:pPr>
              <a:buNone/>
            </a:pPr>
            <a:r>
              <a:rPr lang="uk-UA" smtClean="0"/>
              <a:t>А – ген, що обумовлює нормальний склад сечі;</a:t>
            </a:r>
            <a:endParaRPr lang="ru-RU" smtClean="0"/>
          </a:p>
          <a:p>
            <a:pPr>
              <a:buNone/>
            </a:pPr>
            <a:r>
              <a:rPr lang="uk-UA" smtClean="0"/>
              <a:t>а – ген, що обумовлює хворобу; </a:t>
            </a:r>
          </a:p>
          <a:p>
            <a:pPr>
              <a:buNone/>
            </a:pPr>
            <a:r>
              <a:rPr lang="uk-UA" smtClean="0"/>
              <a:t>АА – здорові;</a:t>
            </a:r>
            <a:endParaRPr lang="ru-RU" smtClean="0"/>
          </a:p>
          <a:p>
            <a:pPr>
              <a:buNone/>
            </a:pPr>
            <a:r>
              <a:rPr lang="uk-UA" smtClean="0"/>
              <a:t>Аа –здорові; </a:t>
            </a:r>
          </a:p>
          <a:p>
            <a:pPr>
              <a:buNone/>
            </a:pPr>
            <a:r>
              <a:rPr lang="uk-UA" smtClean="0"/>
              <a:t>аа – хворі;</a:t>
            </a:r>
            <a:endParaRPr lang="ru-RU" smtClean="0"/>
          </a:p>
          <a:p>
            <a:pPr>
              <a:buNone/>
            </a:pPr>
            <a:r>
              <a:rPr lang="uk-UA" smtClean="0"/>
              <a:t>Усього – 50000 осіб</a:t>
            </a:r>
            <a:endParaRPr lang="ru-RU" smtClean="0"/>
          </a:p>
          <a:p>
            <a:pPr>
              <a:buNone/>
            </a:pPr>
            <a:r>
              <a:rPr lang="uk-UA" u="sng" smtClean="0"/>
              <a:t>  Хворих - 4	</a:t>
            </a:r>
            <a:r>
              <a:rPr lang="uk-UA" smtClean="0"/>
              <a:t> </a:t>
            </a:r>
          </a:p>
          <a:p>
            <a:pPr>
              <a:buNone/>
            </a:pPr>
            <a:r>
              <a:rPr lang="uk-UA" smtClean="0"/>
              <a:t>Визначити кількість гетерозигот - ?</a:t>
            </a:r>
            <a:endParaRPr lang="ru-RU" smtClean="0"/>
          </a:p>
          <a:p>
            <a:pPr algn="ctr">
              <a:buNone/>
            </a:pPr>
            <a:r>
              <a:rPr lang="uk-UA" b="1" i="1" u="sng" smtClean="0"/>
              <a:t>Розв`язання:</a:t>
            </a:r>
            <a:endParaRPr lang="uk-UA" smtClean="0"/>
          </a:p>
          <a:p>
            <a:pPr>
              <a:buNone/>
            </a:pPr>
            <a:r>
              <a:rPr lang="uk-UA" smtClean="0"/>
              <a:t>Визначаємо частоту хворих: q</a:t>
            </a:r>
            <a:r>
              <a:rPr lang="uk-UA" baseline="30000" smtClean="0"/>
              <a:t>2</a:t>
            </a:r>
            <a:r>
              <a:rPr lang="uk-UA" smtClean="0"/>
              <a:t> (аа) = 4/50 000 = 0,00008</a:t>
            </a:r>
            <a:endParaRPr lang="ru-RU" smtClean="0"/>
          </a:p>
          <a:p>
            <a:pPr>
              <a:buNone/>
            </a:pPr>
            <a:r>
              <a:rPr lang="uk-UA" smtClean="0"/>
              <a:t>Визначаємо частоту алеля </a:t>
            </a:r>
            <a:r>
              <a:rPr lang="uk-UA" b="1" smtClean="0"/>
              <a:t>а</a:t>
            </a:r>
            <a:r>
              <a:rPr lang="uk-UA" smtClean="0"/>
              <a:t>: q (а) = √ q</a:t>
            </a:r>
            <a:r>
              <a:rPr lang="uk-UA" baseline="30000" smtClean="0"/>
              <a:t>2</a:t>
            </a:r>
            <a:r>
              <a:rPr lang="uk-UA" smtClean="0"/>
              <a:t> = √0,00008 = 0,0089</a:t>
            </a:r>
            <a:endParaRPr lang="ru-RU" smtClean="0"/>
          </a:p>
          <a:p>
            <a:pPr>
              <a:buNone/>
            </a:pPr>
            <a:r>
              <a:rPr lang="uk-UA" smtClean="0"/>
              <a:t>Визначаємо частоту алеля </a:t>
            </a:r>
            <a:r>
              <a:rPr lang="uk-UA" b="1" smtClean="0"/>
              <a:t>р </a:t>
            </a:r>
            <a:r>
              <a:rPr lang="uk-UA" smtClean="0"/>
              <a:t>(А): Р = 1 – q = 1 – 0,0089 = 0,9911</a:t>
            </a:r>
            <a:endParaRPr lang="ru-RU" smtClean="0"/>
          </a:p>
          <a:p>
            <a:pPr>
              <a:buNone/>
            </a:pPr>
            <a:r>
              <a:rPr lang="uk-UA" smtClean="0"/>
              <a:t>Визначаємо кількість гетерозигот: 2рq = 2 × 0,0089 × 0,9911 = 0,0176 або</a:t>
            </a:r>
            <a:endParaRPr lang="ru-RU" smtClean="0"/>
          </a:p>
          <a:p>
            <a:pPr>
              <a:buNone/>
            </a:pPr>
            <a:r>
              <a:rPr lang="uk-UA" smtClean="0"/>
              <a:t>0,0176 × 100% = 1,76%</a:t>
            </a:r>
            <a:endParaRPr lang="ru-RU" smtClean="0"/>
          </a:p>
          <a:p>
            <a:pPr>
              <a:buNone/>
            </a:pPr>
            <a:r>
              <a:rPr lang="uk-UA" smtClean="0"/>
              <a:t>Визначаємо кількість гетерозиготних осіб у даному районі: </a:t>
            </a:r>
          </a:p>
          <a:p>
            <a:pPr>
              <a:buNone/>
            </a:pPr>
            <a:r>
              <a:rPr lang="uk-UA" smtClean="0"/>
              <a:t>50000 – 100%</a:t>
            </a:r>
            <a:endParaRPr lang="ru-RU" smtClean="0"/>
          </a:p>
          <a:p>
            <a:pPr>
              <a:buNone/>
            </a:pPr>
            <a:r>
              <a:rPr lang="uk-UA" smtClean="0"/>
              <a:t>Х - 1,76 %	</a:t>
            </a:r>
          </a:p>
          <a:p>
            <a:pPr>
              <a:buNone/>
            </a:pPr>
            <a:r>
              <a:rPr lang="uk-UA" smtClean="0"/>
              <a:t>х = 880 осіб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1143000"/>
          </a:xfrm>
        </p:spPr>
        <p:txBody>
          <a:bodyPr/>
          <a:lstStyle/>
          <a:p>
            <a:pPr algn="ctr"/>
            <a:r>
              <a:rPr lang="uk-UA" smtClean="0"/>
              <a:t>ДЯКУЮ ЗА УВАГУ!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640960" cy="33123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8425" indent="346075" algn="just">
              <a:buNone/>
            </a:pPr>
            <a:r>
              <a:rPr lang="uk-UA" smtClean="0"/>
              <a:t>Сучасна генетика розглядає популяцію як найменшу еволюційну одиницю, а зміну частот алелей генів у популяції, як елементарну еволюційну подію.</a:t>
            </a:r>
            <a:endParaRPr lang="ru-RU" smtClean="0"/>
          </a:p>
          <a:p>
            <a:pPr marL="98425" indent="346075" algn="just">
              <a:buNone/>
            </a:pPr>
            <a:r>
              <a:rPr lang="uk-UA" smtClean="0"/>
              <a:t>Елементарні події мікроеволюції лежать в основі макроеволюції, яка оперує видами і вищими таксономічними одиницями. </a:t>
            </a:r>
          </a:p>
          <a:p>
            <a:pPr marL="98425" indent="346075" algn="just">
              <a:buNone/>
            </a:pPr>
            <a:r>
              <a:rPr lang="uk-UA" smtClean="0"/>
              <a:t>Генетики користуються поняттями ідеальних і реальних популяцій. 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91264" cy="38884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93663" indent="444500" algn="just">
              <a:buNone/>
            </a:pPr>
            <a:r>
              <a:rPr lang="uk-UA" b="1" i="1" smtClean="0"/>
              <a:t>Ідеальні популяції характеризуються:</a:t>
            </a:r>
            <a:endParaRPr lang="ru-RU" b="1" i="1" smtClean="0"/>
          </a:p>
          <a:p>
            <a:pPr marL="93663" lvl="0" indent="444500" algn="just">
              <a:buNone/>
            </a:pPr>
            <a:r>
              <a:rPr lang="uk-UA" smtClean="0"/>
              <a:t>1) великою чисельністю особин;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2) </a:t>
            </a:r>
            <a:r>
              <a:rPr lang="uk-UA" b="1" smtClean="0"/>
              <a:t>панміксією </a:t>
            </a:r>
            <a:r>
              <a:rPr lang="uk-UA" smtClean="0"/>
              <a:t>(вільним схрещуванням);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3) відсутністю добору, міграції особин;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4) відсутністю мутацій;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5) однаковою плодючістю гомозигот і гетерозигот.</a:t>
            </a:r>
            <a:endParaRPr lang="ru-RU" smtClean="0"/>
          </a:p>
          <a:p>
            <a:pPr marL="93663" indent="444500" algn="just">
              <a:buNone/>
            </a:pPr>
            <a:r>
              <a:rPr lang="uk-UA" b="1" smtClean="0"/>
              <a:t>Ідеальних популяцій у природі не існує. </a:t>
            </a:r>
            <a:endParaRPr lang="ru-RU" b="1" smtClean="0"/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4248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8425" indent="265113" algn="just">
              <a:buNone/>
            </a:pPr>
            <a:r>
              <a:rPr lang="uk-UA" b="1" i="1" smtClean="0"/>
              <a:t>Природні популяції називають реальними. </a:t>
            </a:r>
            <a:r>
              <a:rPr lang="uk-UA" smtClean="0"/>
              <a:t>Реальні популяції переважно є генетично гетерогенними, тобто складаються з особин із різним генотипом.</a:t>
            </a:r>
          </a:p>
          <a:p>
            <a:pPr marL="98425" indent="265113" algn="just">
              <a:buNone/>
            </a:pPr>
            <a:r>
              <a:rPr lang="uk-UA" b="1" i="1" smtClean="0"/>
              <a:t>Залежно від способу розмноження розрізняють </a:t>
            </a:r>
            <a:r>
              <a:rPr lang="uk-UA" smtClean="0"/>
              <a:t>наступні види природних популяцій:</a:t>
            </a:r>
            <a:endParaRPr lang="ru-RU" smtClean="0"/>
          </a:p>
          <a:p>
            <a:pPr marL="98425" lvl="0" indent="265113" algn="just">
              <a:buNone/>
            </a:pPr>
            <a:r>
              <a:rPr lang="uk-UA" smtClean="0"/>
              <a:t>1) автогамні (для них характерне самозапліднення);</a:t>
            </a:r>
            <a:endParaRPr lang="ru-RU" smtClean="0"/>
          </a:p>
          <a:p>
            <a:pPr marL="98425" lvl="0" indent="265113" algn="just">
              <a:buNone/>
            </a:pPr>
            <a:r>
              <a:rPr lang="uk-UA" smtClean="0"/>
              <a:t>2) алогамні (характерне перехресне запліднення);</a:t>
            </a:r>
            <a:endParaRPr lang="ru-RU" smtClean="0"/>
          </a:p>
          <a:p>
            <a:pPr marL="98425" indent="265113" algn="just">
              <a:buNone/>
            </a:pPr>
            <a:r>
              <a:rPr lang="uk-UA" smtClean="0"/>
              <a:t>3) апогамні (популяції видів, які розмножуються вегетативно).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5760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Автогамні популяції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3663" indent="350838" algn="just">
              <a:buNone/>
            </a:pPr>
            <a:r>
              <a:rPr lang="ru-RU" b="1" smtClean="0"/>
              <a:t>Автогамні </a:t>
            </a:r>
            <a:r>
              <a:rPr lang="ru-RU" smtClean="0"/>
              <a:t>популяції складаються із чистих, тобто гомозиготних, але генетично різноманітних ліній, які не схрещуються між собою і не обмінюються генетичною інформацією.</a:t>
            </a:r>
          </a:p>
          <a:p>
            <a:pPr marL="93663" indent="350838" algn="just">
              <a:buNone/>
            </a:pPr>
            <a:r>
              <a:rPr lang="uk-UA" smtClean="0"/>
              <a:t>Зміна генетичної структури таких популяцій здійснюється головним чином за рахунок мутаційного процесу й добору спадково відмінних ліній. Самозапліднення визначає загальний напрямок динаміки генетичної структури популяції від гетерозиготності до гомозиготності, внаслідок чого швидко вищеплюються в гомозиготному стані й елімінуються негативні мутації. Слід зазначити, що висока гомозиготність у чистих лініях не може бути абсолютною, тому що навіть у популяціях рослин – самозапильників (наприклад, пшениці, томатів) з тою чи іншою частотою трапляється перехресне схрещування і відбувається обмін новою інформацією, виникають мутації. Саме тому сорти рослин – самозапильників через декілька поколінь втрачають частину своїх сортових якостей і потребують сортооновлення.</a:t>
            </a: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200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smtClean="0"/>
              <a:t>Апогамні і алогамні панміктичні популяції</a:t>
            </a:r>
            <a:endParaRPr lang="ru-RU" sz="3200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640960" cy="2520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3663" indent="350838" algn="just">
              <a:buNone/>
            </a:pPr>
            <a:r>
              <a:rPr lang="uk-UA" b="1" smtClean="0"/>
              <a:t>Апогамні </a:t>
            </a:r>
            <a:r>
              <a:rPr lang="uk-UA" smtClean="0"/>
              <a:t>популяції організмів, які розмножуються лише вегетативним способом (деякі найпростіші гриби, водорості) складаються з окремих клонів, генетична структура яких визначається особливостями генотипу вихідної батьківської форми. Генетична адаптація в таких популяціях здійснюється шляхом виживання краще пристосованих клонів.</a:t>
            </a:r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645024"/>
            <a:ext cx="8892480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indent="363538" algn="just"/>
            <a:r>
              <a:rPr lang="uk-UA" sz="2800" b="1" smtClean="0"/>
              <a:t>Алогамні </a:t>
            </a:r>
            <a:r>
              <a:rPr lang="uk-UA" sz="2800" smtClean="0"/>
              <a:t>панміктичні популяції властиві майже всім тваринам і багатьом рослинам. Потомство таких популяцій формується шляхом схрещування різностатевих особин з різними генотипами, які є наслідком не тільки мутаційної, але й комбінативної мінливості. Такі популяції насичені різними мутаціями, які найчастіше знаходяться в гетерозиготному стані. Приховані шкідливі мутації називають генетичним тягарем популяції. Гомозиготизація мутантних генів тим менша, чим більша чисельність особин популяції.</a:t>
            </a:r>
            <a:endParaRPr 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600" b="1" smtClean="0">
                <a:solidFill>
                  <a:schemeClr val="tx1"/>
                </a:solidFill>
              </a:rPr>
              <a:t>Кількісна оцінка генетичної мінливості популяцій</a:t>
            </a:r>
            <a:endParaRPr lang="ru-RU" sz="2600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96944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3663" indent="350838" algn="just">
              <a:buNone/>
            </a:pPr>
            <a:r>
              <a:rPr lang="uk-UA" b="1" smtClean="0"/>
              <a:t>Поліморфність (Р) </a:t>
            </a:r>
            <a:r>
              <a:rPr lang="uk-UA" smtClean="0"/>
              <a:t>– це доля поліморфних локусів із числа всіх досліджених. Припустимо, що при проведенні аналізу генотипів </a:t>
            </a:r>
            <a:r>
              <a:rPr lang="uk-UA" i="1" smtClean="0"/>
              <a:t>Drosophila pseudoobscura </a:t>
            </a:r>
            <a:r>
              <a:rPr lang="uk-UA" smtClean="0"/>
              <a:t>по 20 різних локусах, 8 із них були представлені в популяції серіями множинних алелей, а 12 – не виявили мінливості. Тоді: </a:t>
            </a:r>
            <a:r>
              <a:rPr lang="uk-UA" b="1" smtClean="0"/>
              <a:t>Р</a:t>
            </a:r>
            <a:r>
              <a:rPr lang="uk-UA" smtClean="0"/>
              <a:t> = 8/20 = 0,4, або 40 %. Якщо </a:t>
            </a:r>
            <a:r>
              <a:rPr lang="uk-UA" b="1" smtClean="0"/>
              <a:t>Р</a:t>
            </a:r>
            <a:r>
              <a:rPr lang="uk-UA" smtClean="0"/>
              <a:t> 4-х популяцій дрозофіли становлять відповідно 0,38; 0,36 0,32; 0,34; то середня поліморфність Р = (0,38 + 0,36 +0,32 +0,34) / 4 = 0,35.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Більш надійним показником генетичної мінливості може слугувати середня частота особин, гетерозиготних за певними локусами, тобто </a:t>
            </a:r>
            <a:r>
              <a:rPr lang="uk-UA" b="1" smtClean="0"/>
              <a:t>гетерозиготність (Н) </a:t>
            </a:r>
            <a:r>
              <a:rPr lang="uk-UA" smtClean="0"/>
              <a:t>популяції. Її вираховують відношенням гетерозигот до загальної кількості досліджених генотипів. Спочатку визначається частота гетерозиготних особин по кожному локусу, потім вираховується середнє арифметичне значення гетерозиготності популяції (табл. 1).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Гетерозиготність популяції </a:t>
            </a:r>
            <a:r>
              <a:rPr lang="ru-RU" b="1" i="1" smtClean="0">
                <a:solidFill>
                  <a:schemeClr val="tx1"/>
                </a:solidFill>
              </a:rPr>
              <a:t>Drosophila pseudoobscura (табл. 1)</a:t>
            </a: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9" y="1556792"/>
          <a:ext cx="8496943" cy="3528392"/>
        </p:xfrm>
        <a:graphic>
          <a:graphicData uri="http://schemas.openxmlformats.org/drawingml/2006/table">
            <a:tbl>
              <a:tblPr/>
              <a:tblGrid>
                <a:gridCol w="1450697"/>
                <a:gridCol w="2005686"/>
                <a:gridCol w="2880320"/>
                <a:gridCol w="2160240"/>
              </a:tblGrid>
              <a:tr h="1754761">
                <a:tc>
                  <a:txBody>
                    <a:bodyPr/>
                    <a:lstStyle/>
                    <a:p>
                      <a:pPr marL="174625" indent="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uk-UA" sz="26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4625" indent="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uk-UA" sz="2600" smtClean="0">
                          <a:latin typeface="Times New Roman"/>
                          <a:ea typeface="Times New Roman"/>
                          <a:cs typeface="Times New Roman"/>
                        </a:rPr>
                        <a:t>локус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marR="22987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 smtClean="0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uk-UA" sz="2600" spc="-38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74625" marR="22987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 smtClean="0">
                          <a:latin typeface="Times New Roman"/>
                          <a:ea typeface="Times New Roman"/>
                          <a:cs typeface="Times New Roman"/>
                        </a:rPr>
                        <a:t>гетерозигот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76438" algn="l"/>
                        </a:tabLs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загальна</a:t>
                      </a:r>
                      <a:r>
                        <a:rPr lang="uk-UA" sz="2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uk-UA" sz="2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досліджених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46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76438" algn="l"/>
                        </a:tabLs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осіб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37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3">
                <a:tc>
                  <a:txBody>
                    <a:bodyPr/>
                    <a:lstStyle/>
                    <a:p>
                      <a:pPr marL="6121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7870" marR="737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40/200</a:t>
                      </a:r>
                      <a:r>
                        <a:rPr lang="uk-UA" sz="2600" spc="4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uk-UA" sz="26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25">
                <a:tc>
                  <a:txBody>
                    <a:bodyPr/>
                    <a:lstStyle/>
                    <a:p>
                      <a:pPr marL="6121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7870" marR="737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34/200</a:t>
                      </a:r>
                      <a:r>
                        <a:rPr lang="uk-UA" sz="2600" spc="4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uk-UA" sz="26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3">
                <a:tc>
                  <a:txBody>
                    <a:bodyPr/>
                    <a:lstStyle/>
                    <a:p>
                      <a:pPr marL="6121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7870" marR="7372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82/200</a:t>
                      </a:r>
                      <a:r>
                        <a:rPr lang="uk-UA" sz="2600" spc="4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uk-UA" sz="26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600"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2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522920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/>
            <a:r>
              <a:rPr lang="uk-UA" sz="2400" b="1" smtClean="0"/>
              <a:t>Н </a:t>
            </a:r>
            <a:r>
              <a:rPr lang="uk-UA" sz="2400" b="1" baseline="-25000" smtClean="0"/>
              <a:t>сер</a:t>
            </a:r>
            <a:r>
              <a:rPr lang="uk-UA" sz="2400" smtClean="0"/>
              <a:t> =(0,20 + 0,17 + 0,41) / 3 = 0,26</a:t>
            </a:r>
            <a:endParaRPr lang="ru-RU" sz="2400" smtClean="0"/>
          </a:p>
          <a:p>
            <a:pPr indent="268288"/>
            <a:r>
              <a:rPr lang="uk-UA" sz="2400" smtClean="0"/>
              <a:t>Ступінь гетерозиготності дає можливість об’єктивно оцінити адаптивні можливості популяції.</a:t>
            </a:r>
            <a:endParaRPr lang="ru-RU" sz="24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220</TotalTime>
  <Words>2095</Words>
  <Application>Microsoft Office PowerPoint</Application>
  <PresentationFormat>Экран (4:3)</PresentationFormat>
  <Paragraphs>143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РОЗВ’ЯЗУВАННЯ ЗАДАЧ З ГЕНЕТИКИ ПОПУЛЯЦІЙ</vt:lpstr>
      <vt:lpstr>Характеристика популяцій, їх генетична гетерогенність</vt:lpstr>
      <vt:lpstr>Слайд 3</vt:lpstr>
      <vt:lpstr>Слайд 4</vt:lpstr>
      <vt:lpstr>Слайд 5</vt:lpstr>
      <vt:lpstr>Автогамні популяції</vt:lpstr>
      <vt:lpstr>Апогамні і алогамні панміктичні популяції</vt:lpstr>
      <vt:lpstr>Кількісна оцінка генетичної мінливості популяцій</vt:lpstr>
      <vt:lpstr>Гетерозиготність популяції Drosophila pseudoobscura (табл. 1)</vt:lpstr>
      <vt:lpstr>Рівновага в популяціях. Закон Харді–Вайнберга</vt:lpstr>
      <vt:lpstr>Рівновага в популяціях. Закон Харді–Вайнберга</vt:lpstr>
      <vt:lpstr>Рівновага в популяціях. Закон Харді–Вайнберга</vt:lpstr>
      <vt:lpstr>Рівновага в популяціях. Закон Харді–Вайнберга</vt:lpstr>
      <vt:lpstr>Фактори динаміки генетичної структури популяцій</vt:lpstr>
      <vt:lpstr>Слайд 15</vt:lpstr>
      <vt:lpstr>Слайд 16</vt:lpstr>
      <vt:lpstr>Слайд 17</vt:lpstr>
      <vt:lpstr>Слайд 18</vt:lpstr>
      <vt:lpstr>Співвідношення адаптивної цінності і коефіцієнту добору генотипів (табл. 2)</vt:lpstr>
      <vt:lpstr>Слайд 20</vt:lpstr>
      <vt:lpstr>Слайд 21</vt:lpstr>
      <vt:lpstr>Алгоритм розв’язку задачі на закон Харді-Вайнберга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З ГЕНЕТИКИ ПОПУЛЯЦІЙ</dc:title>
  <dc:creator>Vika</dc:creator>
  <cp:lastModifiedBy>Пользователь Windows</cp:lastModifiedBy>
  <cp:revision>12</cp:revision>
  <dcterms:created xsi:type="dcterms:W3CDTF">2023-10-17T11:08:11Z</dcterms:created>
  <dcterms:modified xsi:type="dcterms:W3CDTF">2023-10-30T18:51:31Z</dcterms:modified>
</cp:coreProperties>
</file>