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3766C3-85CD-41E9-965C-004295537808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1A6C61-8797-49BA-8937-AF227ECA1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5290" cy="2584459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Про Державний стандарт, освітні </a:t>
            </a:r>
            <a:r>
              <a:rPr lang="uk-UA" b="1" dirty="0" smtClean="0"/>
              <a:t>програми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143800" cy="55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928670"/>
            <a:ext cx="635798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78674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00200"/>
            <a:ext cx="7715304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Державний стандарт початкової освіти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26531"/>
            <a:ext cx="5205131" cy="533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7124728" cy="595569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err="1" smtClean="0"/>
              <a:t>Державний</a:t>
            </a:r>
            <a:r>
              <a:rPr lang="ru-RU" sz="3600" dirty="0" smtClean="0"/>
              <a:t> стандарт </a:t>
            </a:r>
            <a:r>
              <a:rPr lang="ru-RU" sz="3600" dirty="0" err="1" smtClean="0"/>
              <a:t>визначає</a:t>
            </a:r>
            <a:r>
              <a:rPr lang="ru-RU" sz="3600" dirty="0" smtClean="0"/>
              <a:t> </a:t>
            </a:r>
            <a:r>
              <a:rPr lang="ru-RU" sz="3600" dirty="0" err="1" smtClean="0"/>
              <a:t>вимоги</a:t>
            </a:r>
            <a:r>
              <a:rPr lang="ru-RU" sz="3600" dirty="0" smtClean="0"/>
              <a:t> до </a:t>
            </a:r>
            <a:r>
              <a:rPr lang="ru-RU" sz="3600" dirty="0" err="1" smtClean="0"/>
              <a:t>обов’язкових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результатів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навчання</a:t>
            </a:r>
            <a:r>
              <a:rPr lang="ru-RU" sz="3600" dirty="0" smtClean="0"/>
              <a:t> та компетентностей </a:t>
            </a:r>
            <a:r>
              <a:rPr lang="ru-RU" sz="3600" dirty="0" err="1" smtClean="0"/>
              <a:t>здобувачів</a:t>
            </a:r>
            <a:r>
              <a:rPr lang="ru-RU" sz="3600" dirty="0" smtClean="0"/>
              <a:t> </a:t>
            </a:r>
            <a:r>
              <a:rPr lang="ru-RU" sz="3600" dirty="0" err="1" smtClean="0"/>
              <a:t>освіти</a:t>
            </a:r>
            <a:r>
              <a:rPr lang="ru-RU" sz="3600" dirty="0" smtClean="0"/>
              <a:t>,  </a:t>
            </a:r>
            <a:r>
              <a:rPr lang="ru-RU" sz="3600" dirty="0" err="1" smtClean="0"/>
              <a:t>загальний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обсяг</a:t>
            </a:r>
            <a:r>
              <a:rPr lang="ru-RU" sz="3600" dirty="0" smtClean="0"/>
              <a:t> </a:t>
            </a:r>
            <a:r>
              <a:rPr lang="ru-RU" sz="3600" dirty="0" err="1" smtClean="0"/>
              <a:t>їх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навантаження</a:t>
            </a:r>
            <a:r>
              <a:rPr lang="ru-RU" sz="3600" dirty="0" smtClean="0"/>
              <a:t> у базовому </a:t>
            </a:r>
            <a:r>
              <a:rPr lang="ru-RU" sz="3600" dirty="0" err="1" smtClean="0"/>
              <a:t>навчальному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плані</a:t>
            </a:r>
            <a:r>
              <a:rPr lang="ru-RU" sz="3600" dirty="0" smtClean="0"/>
              <a:t> </a:t>
            </a:r>
            <a:r>
              <a:rPr lang="ru-RU" sz="3600" dirty="0" err="1" smtClean="0"/>
              <a:t>початкової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освіти</a:t>
            </a:r>
            <a:r>
              <a:rPr lang="ru-RU" sz="3600" dirty="0" smtClean="0"/>
              <a:t> та форму </a:t>
            </a:r>
            <a:r>
              <a:rPr lang="ru-RU" sz="3600" dirty="0" err="1" smtClean="0"/>
              <a:t>державної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атестації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7643866" cy="6429396"/>
          </a:xfrm>
        </p:spPr>
        <p:txBody>
          <a:bodyPr>
            <a:normAutofit fontScale="92500" lnSpcReduction="20000"/>
          </a:bodyPr>
          <a:lstStyle/>
          <a:p>
            <a:pPr marL="514350" indent="-514350" algn="just"/>
            <a:r>
              <a:rPr lang="ru-RU" b="1" dirty="0" smtClean="0"/>
              <a:t>Метою </a:t>
            </a:r>
            <a:r>
              <a:rPr lang="ru-RU" b="1" dirty="0" err="1" smtClean="0"/>
              <a:t>початкової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всебічний</a:t>
            </a:r>
            <a:r>
              <a:rPr lang="ru-RU" b="1" dirty="0" smtClean="0"/>
              <a:t>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,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талантів</a:t>
            </a:r>
            <a:r>
              <a:rPr lang="ru-RU" b="1" dirty="0" smtClean="0"/>
              <a:t>, </a:t>
            </a:r>
            <a:r>
              <a:rPr lang="ru-RU" b="1" dirty="0" err="1" smtClean="0"/>
              <a:t>здібностей</a:t>
            </a:r>
            <a:r>
              <a:rPr lang="ru-RU" b="1" dirty="0" smtClean="0"/>
              <a:t>, компетентностей та </a:t>
            </a:r>
            <a:r>
              <a:rPr lang="ru-RU" b="1" dirty="0" err="1" smtClean="0"/>
              <a:t>наскрізних</a:t>
            </a:r>
            <a:r>
              <a:rPr lang="ru-RU" b="1" dirty="0" smtClean="0"/>
              <a:t> </a:t>
            </a:r>
            <a:r>
              <a:rPr lang="ru-RU" b="1" dirty="0" err="1" smtClean="0"/>
              <a:t>умінь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вікових</a:t>
            </a:r>
            <a:r>
              <a:rPr lang="ru-RU" b="1" dirty="0" smtClean="0"/>
              <a:t> та </a:t>
            </a:r>
            <a:r>
              <a:rPr lang="ru-RU" b="1" dirty="0" err="1" smtClean="0"/>
              <a:t>індивідуальних</a:t>
            </a:r>
            <a:r>
              <a:rPr lang="ru-RU" b="1" dirty="0" smtClean="0"/>
              <a:t> </a:t>
            </a:r>
            <a:r>
              <a:rPr lang="ru-RU" b="1" dirty="0" err="1" smtClean="0"/>
              <a:t>психофізіологічних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потреб,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,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самостійності</a:t>
            </a:r>
            <a:r>
              <a:rPr lang="ru-RU" b="1" dirty="0" smtClean="0"/>
              <a:t>,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та </a:t>
            </a:r>
            <a:r>
              <a:rPr lang="ru-RU" b="1" dirty="0" err="1" smtClean="0"/>
              <a:t>допитливості</a:t>
            </a:r>
            <a:r>
              <a:rPr lang="ru-RU" b="1" dirty="0" smtClean="0"/>
              <a:t>. </a:t>
            </a:r>
          </a:p>
          <a:p>
            <a:pPr marL="514350" indent="-514350" algn="just"/>
            <a:endParaRPr lang="ru-RU" b="1" dirty="0" smtClean="0"/>
          </a:p>
          <a:p>
            <a:pPr marL="514350" indent="-514350" algn="just"/>
            <a:r>
              <a:rPr lang="ru-RU" b="1" dirty="0" smtClean="0"/>
              <a:t> </a:t>
            </a:r>
            <a:r>
              <a:rPr lang="ru-RU" b="1" dirty="0" err="1" smtClean="0"/>
              <a:t>Початкова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цикли, як 1—2 </a:t>
            </a:r>
            <a:r>
              <a:rPr lang="ru-RU" b="1" dirty="0" err="1" smtClean="0"/>
              <a:t>і</a:t>
            </a:r>
            <a:r>
              <a:rPr lang="ru-RU" b="1" dirty="0" smtClean="0"/>
              <a:t> 3—4 </a:t>
            </a:r>
            <a:r>
              <a:rPr lang="ru-RU" b="1" dirty="0" err="1" smtClean="0"/>
              <a:t>класи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враховують</a:t>
            </a:r>
            <a:r>
              <a:rPr lang="ru-RU" b="1" dirty="0" smtClean="0"/>
              <a:t> </a:t>
            </a:r>
            <a:r>
              <a:rPr lang="ru-RU" b="1" dirty="0" err="1" smtClean="0"/>
              <a:t>вікові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та потреби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дають</a:t>
            </a:r>
            <a:r>
              <a:rPr lang="ru-RU" b="1" dirty="0" smtClean="0"/>
              <a:t> </a:t>
            </a:r>
            <a:r>
              <a:rPr lang="ru-RU" b="1" dirty="0" err="1" smtClean="0"/>
              <a:t>можливість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забезпечити</a:t>
            </a:r>
            <a:r>
              <a:rPr lang="ru-RU" b="1" dirty="0" smtClean="0"/>
              <a:t> </a:t>
            </a:r>
            <a:r>
              <a:rPr lang="ru-RU" b="1" dirty="0" err="1" smtClean="0"/>
              <a:t>подолання</a:t>
            </a:r>
            <a:r>
              <a:rPr lang="ru-RU" b="1" dirty="0" smtClean="0"/>
              <a:t> </a:t>
            </a:r>
            <a:r>
              <a:rPr lang="ru-RU" b="1" dirty="0" err="1" smtClean="0"/>
              <a:t>розбіжностей</a:t>
            </a:r>
            <a:r>
              <a:rPr lang="ru-RU" b="1" dirty="0" smtClean="0"/>
              <a:t> у </a:t>
            </a:r>
            <a:r>
              <a:rPr lang="ru-RU" b="1" dirty="0" err="1" smtClean="0"/>
              <a:t>досягненнях</a:t>
            </a:r>
            <a:r>
              <a:rPr lang="ru-RU" b="1" dirty="0" smtClean="0"/>
              <a:t>, </a:t>
            </a:r>
            <a:r>
              <a:rPr lang="ru-RU" b="1" dirty="0" err="1" smtClean="0"/>
              <a:t>зумовлених</a:t>
            </a:r>
            <a:r>
              <a:rPr lang="ru-RU" b="1" dirty="0" smtClean="0"/>
              <a:t> </a:t>
            </a:r>
            <a:r>
              <a:rPr lang="ru-RU" b="1" dirty="0" err="1" smtClean="0"/>
              <a:t>готовністю</a:t>
            </a:r>
            <a:r>
              <a:rPr lang="ru-RU" b="1" dirty="0" smtClean="0"/>
              <a:t> до </a:t>
            </a:r>
            <a:r>
              <a:rPr lang="ru-RU" b="1" dirty="0" err="1" smtClean="0"/>
              <a:t>здобуття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. </a:t>
            </a:r>
          </a:p>
          <a:p>
            <a:pPr marL="514350" indent="-514350" algn="just"/>
            <a:endParaRPr lang="ru-RU" b="1" dirty="0" smtClean="0"/>
          </a:p>
          <a:p>
            <a:pPr marL="514350" indent="-514350" algn="just"/>
            <a:r>
              <a:rPr lang="ru-RU" b="1" dirty="0" err="1" smtClean="0"/>
              <a:t>Вимоги</a:t>
            </a:r>
            <a:r>
              <a:rPr lang="ru-RU" b="1" dirty="0" smtClean="0"/>
              <a:t> до </a:t>
            </a:r>
            <a:r>
              <a:rPr lang="ru-RU" b="1" dirty="0" err="1" smtClean="0"/>
              <a:t>обов’язкових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визначаються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урахуванням</a:t>
            </a:r>
            <a:r>
              <a:rPr lang="ru-RU" b="1" dirty="0" smtClean="0"/>
              <a:t> </a:t>
            </a:r>
            <a:r>
              <a:rPr lang="ru-RU" b="1" dirty="0" err="1" smtClean="0"/>
              <a:t>компетентнісного</a:t>
            </a:r>
            <a:r>
              <a:rPr lang="ru-RU" b="1" dirty="0" smtClean="0"/>
              <a:t> </a:t>
            </a:r>
            <a:r>
              <a:rPr lang="ru-RU" b="1" dirty="0" err="1" smtClean="0"/>
              <a:t>підходу</a:t>
            </a:r>
            <a:r>
              <a:rPr lang="ru-RU" b="1" dirty="0" smtClean="0"/>
              <a:t> </a:t>
            </a:r>
            <a:r>
              <a:rPr lang="ru-RU" b="1" dirty="0" err="1" smtClean="0"/>
              <a:t>до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в основу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покладено</a:t>
            </a:r>
            <a:r>
              <a:rPr lang="ru-RU" b="1" dirty="0" smtClean="0"/>
              <a:t> </a:t>
            </a:r>
            <a:r>
              <a:rPr lang="ru-RU" b="1" dirty="0" err="1" smtClean="0"/>
              <a:t>ключові</a:t>
            </a:r>
            <a:r>
              <a:rPr lang="ru-RU" b="1" dirty="0" smtClean="0"/>
              <a:t> </a:t>
            </a:r>
            <a:r>
              <a:rPr lang="ru-RU" b="1" dirty="0" err="1" smtClean="0"/>
              <a:t>компетентності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 lnSpcReduction="10000"/>
          </a:bodyPr>
          <a:lstStyle/>
          <a:p>
            <a:r>
              <a:rPr lang="ru-RU" sz="3000" dirty="0" err="1" smtClean="0"/>
              <a:t>вільне</a:t>
            </a:r>
            <a:r>
              <a:rPr lang="ru-RU" sz="3000" dirty="0" smtClean="0"/>
              <a:t> </a:t>
            </a:r>
            <a:r>
              <a:rPr lang="ru-RU" sz="3000" dirty="0" err="1" smtClean="0"/>
              <a:t>володіння</a:t>
            </a:r>
            <a:r>
              <a:rPr lang="ru-RU" sz="3000" dirty="0" smtClean="0"/>
              <a:t> державною </a:t>
            </a:r>
            <a:r>
              <a:rPr lang="ru-RU" sz="3000" dirty="0" err="1" smtClean="0"/>
              <a:t>мовою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здатність</a:t>
            </a:r>
            <a:r>
              <a:rPr lang="ru-RU" sz="3000" dirty="0" smtClean="0"/>
              <a:t> </a:t>
            </a:r>
            <a:r>
              <a:rPr lang="ru-RU" sz="3000" dirty="0" err="1" smtClean="0"/>
              <a:t>спілкуватися</a:t>
            </a:r>
            <a:r>
              <a:rPr lang="ru-RU" sz="3000" dirty="0" smtClean="0"/>
              <a:t> </a:t>
            </a:r>
            <a:r>
              <a:rPr lang="ru-RU" sz="3000" dirty="0" err="1" smtClean="0"/>
              <a:t>рідною</a:t>
            </a:r>
            <a:r>
              <a:rPr lang="ru-RU" sz="3000" dirty="0" smtClean="0"/>
              <a:t> та </a:t>
            </a:r>
            <a:r>
              <a:rPr lang="ru-RU" sz="3000" dirty="0" err="1" smtClean="0"/>
              <a:t>іноземними</a:t>
            </a:r>
            <a:r>
              <a:rPr lang="ru-RU" sz="3000" dirty="0" smtClean="0"/>
              <a:t> </a:t>
            </a:r>
            <a:r>
              <a:rPr lang="ru-RU" sz="3000" dirty="0" err="1" smtClean="0"/>
              <a:t>мовами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математична</a:t>
            </a:r>
            <a:r>
              <a:rPr lang="ru-RU" sz="3000" dirty="0" smtClean="0"/>
              <a:t> </a:t>
            </a:r>
            <a:r>
              <a:rPr lang="ru-RU" sz="3000" dirty="0" err="1" smtClean="0"/>
              <a:t>компетентність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компетентності</a:t>
            </a:r>
            <a:r>
              <a:rPr lang="ru-RU" sz="3000" dirty="0" smtClean="0"/>
              <a:t> у </a:t>
            </a:r>
            <a:r>
              <a:rPr lang="ru-RU" sz="3000" dirty="0" err="1" smtClean="0"/>
              <a:t>галузі</a:t>
            </a:r>
            <a:r>
              <a:rPr lang="ru-RU" sz="3000" dirty="0" smtClean="0"/>
              <a:t> </a:t>
            </a:r>
            <a:r>
              <a:rPr lang="ru-RU" sz="3000" dirty="0" err="1" smtClean="0"/>
              <a:t>природничих</a:t>
            </a:r>
            <a:r>
              <a:rPr lang="ru-RU" sz="3000" dirty="0" smtClean="0"/>
              <a:t> наук, </a:t>
            </a:r>
            <a:r>
              <a:rPr lang="ru-RU" sz="3000" dirty="0" err="1" smtClean="0"/>
              <a:t>техніки</a:t>
            </a:r>
            <a:r>
              <a:rPr lang="ru-RU" sz="3000" dirty="0" smtClean="0"/>
              <a:t>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технологій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інноваційність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екологічна</a:t>
            </a:r>
            <a:r>
              <a:rPr lang="ru-RU" sz="3000" dirty="0" smtClean="0"/>
              <a:t> </a:t>
            </a:r>
            <a:r>
              <a:rPr lang="ru-RU" sz="3000" dirty="0" err="1" smtClean="0"/>
              <a:t>компетентність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інформаційно-комунікаційна</a:t>
            </a:r>
            <a:r>
              <a:rPr lang="ru-RU" sz="3000" dirty="0" smtClean="0"/>
              <a:t> </a:t>
            </a:r>
            <a:r>
              <a:rPr lang="ru-RU" sz="3000" dirty="0" err="1" smtClean="0"/>
              <a:t>компетентність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навчання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впродовж</a:t>
            </a:r>
            <a:r>
              <a:rPr lang="ru-RU" sz="3000" dirty="0" smtClean="0"/>
              <a:t> </a:t>
            </a:r>
            <a:r>
              <a:rPr lang="ru-RU" sz="3000" dirty="0" err="1" smtClean="0"/>
              <a:t>життя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громадянські</a:t>
            </a:r>
            <a:r>
              <a:rPr lang="ru-RU" sz="3000" dirty="0" smtClean="0"/>
              <a:t> та </a:t>
            </a:r>
            <a:r>
              <a:rPr lang="ru-RU" sz="3000" dirty="0" err="1" smtClean="0"/>
              <a:t>соціальні</a:t>
            </a:r>
            <a:r>
              <a:rPr lang="ru-RU" sz="3000" dirty="0" smtClean="0"/>
              <a:t> </a:t>
            </a:r>
            <a:r>
              <a:rPr lang="ru-RU" sz="3000" dirty="0" err="1" smtClean="0"/>
              <a:t>компетентності</a:t>
            </a:r>
            <a:r>
              <a:rPr lang="ru-RU" sz="3000" dirty="0" smtClean="0"/>
              <a:t>;</a:t>
            </a:r>
          </a:p>
          <a:p>
            <a:r>
              <a:rPr lang="ru-RU" sz="3000" dirty="0" smtClean="0"/>
              <a:t>культурна </a:t>
            </a:r>
            <a:r>
              <a:rPr lang="ru-RU" sz="3000" dirty="0" err="1" smtClean="0"/>
              <a:t>компетентність</a:t>
            </a:r>
            <a:r>
              <a:rPr lang="ru-RU" sz="3000" dirty="0" smtClean="0"/>
              <a:t>;</a:t>
            </a:r>
          </a:p>
          <a:p>
            <a:r>
              <a:rPr lang="ru-RU" sz="3000" dirty="0" err="1" smtClean="0"/>
              <a:t>підприємливість</a:t>
            </a:r>
            <a:r>
              <a:rPr lang="ru-RU" sz="3000" dirty="0" smtClean="0"/>
              <a:t> та </a:t>
            </a:r>
            <a:r>
              <a:rPr lang="ru-RU" sz="3000" dirty="0" err="1" smtClean="0"/>
              <a:t>фінансова</a:t>
            </a:r>
            <a:r>
              <a:rPr lang="ru-RU" sz="3000" dirty="0" smtClean="0"/>
              <a:t> </a:t>
            </a:r>
            <a:r>
              <a:rPr lang="ru-RU" sz="3000" dirty="0" err="1" smtClean="0"/>
              <a:t>грамотність</a:t>
            </a:r>
            <a:endParaRPr lang="ru-RU" sz="30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Освітні галузі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мовно-літературна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математична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природнича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технологічна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інформатична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соціальна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здоров’язбережувальна</a:t>
            </a:r>
            <a:r>
              <a:rPr lang="ru-RU" sz="3600" dirty="0" smtClean="0"/>
              <a:t>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 </a:t>
            </a:r>
            <a:r>
              <a:rPr lang="ru-RU" sz="3600" dirty="0" err="1" smtClean="0"/>
              <a:t>громадянська</a:t>
            </a:r>
            <a:r>
              <a:rPr lang="ru-RU" sz="3600" dirty="0" smtClean="0"/>
              <a:t> та </a:t>
            </a:r>
            <a:r>
              <a:rPr lang="ru-RU" sz="3600" dirty="0" err="1" smtClean="0"/>
              <a:t>історична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мистецька</a:t>
            </a:r>
            <a:r>
              <a:rPr lang="ru-RU" sz="3600" dirty="0" smtClean="0"/>
              <a:t>;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err="1" smtClean="0"/>
              <a:t>фізкультурна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263368" cy="60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Типова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освітня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програма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розроблена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під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керівництвом</a:t>
            </a:r>
            <a:r>
              <a:rPr lang="ru-RU" sz="2400" dirty="0" smtClean="0">
                <a:solidFill>
                  <a:srgbClr val="FF0000"/>
                </a:solidFill>
              </a:rPr>
              <a:t> Савченко О. Я</a:t>
            </a:r>
            <a:r>
              <a:rPr lang="ru-RU" sz="3600" dirty="0" smtClean="0">
                <a:solidFill>
                  <a:srgbClr val="FF0000"/>
                </a:solidFill>
              </a:rPr>
              <a:t>.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08" y="1437745"/>
            <a:ext cx="5143536" cy="481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465199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218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Про Державний стандарт, освітні програми</vt:lpstr>
      <vt:lpstr>Державний стандарт початкової освіти</vt:lpstr>
      <vt:lpstr>Слайд 3</vt:lpstr>
      <vt:lpstr>Слайд 4</vt:lpstr>
      <vt:lpstr>Слайд 5</vt:lpstr>
      <vt:lpstr>Освітні галузі</vt:lpstr>
      <vt:lpstr>Слайд 7</vt:lpstr>
      <vt:lpstr>Типова освітня програма, розроблена під керівництвом Савченко О. Я. 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2020-02-25T20:02:22Z</dcterms:created>
  <dcterms:modified xsi:type="dcterms:W3CDTF">2021-02-02T10:53:14Z</dcterms:modified>
</cp:coreProperties>
</file>