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12469-E92B-495A-A398-B241A4443294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C4757-8A09-4F4E-B0B0-395789291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4757-8A09-4F4E-B0B0-395789291A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501008"/>
            <a:ext cx="6604248" cy="2470426"/>
          </a:xfrm>
        </p:spPr>
        <p:txBody>
          <a:bodyPr>
            <a:normAutofit/>
          </a:bodyPr>
          <a:lstStyle/>
          <a:p>
            <a:pPr algn="ctr"/>
            <a:r>
              <a:rPr lang="ru-RU" sz="440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Загальні питання методики розв’язування задач з біології</a:t>
            </a:r>
            <a:endParaRPr lang="ru-RU" sz="440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172200" cy="1008112"/>
          </a:xfrm>
        </p:spPr>
        <p:txBody>
          <a:bodyPr>
            <a:normAutofit/>
          </a:bodyPr>
          <a:lstStyle/>
          <a:p>
            <a:pPr algn="ctr"/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Лекція № 1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51387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sz="240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“Алгоритм розв’язання типових генетичних задач”</a:t>
            </a:r>
          </a:p>
          <a:p>
            <a:pPr algn="ctr"/>
            <a:r>
              <a:rPr lang="uk-UA" sz="240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Викладач Швець Віта Андріївна</a:t>
            </a:r>
          </a:p>
          <a:p>
            <a:pPr algn="ctr"/>
            <a:r>
              <a:rPr lang="uk-UA" sz="240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0953583556</a:t>
            </a:r>
            <a:endParaRPr lang="ru-RU" sz="240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65728"/>
          </a:xfrm>
        </p:spPr>
        <p:txBody>
          <a:bodyPr/>
          <a:lstStyle/>
          <a:p>
            <a:pPr marL="92075" lvl="0" indent="268288" algn="just">
              <a:buNone/>
            </a:pPr>
            <a:r>
              <a:rPr lang="uk-UA" b="1" smtClean="0"/>
              <a:t>4 етап. Аналіз результатів.</a:t>
            </a:r>
            <a:endParaRPr lang="ru-RU" b="1" smtClean="0"/>
          </a:p>
          <a:p>
            <a:pPr marL="92075" lvl="0" indent="268288" algn="just">
              <a:buNone/>
            </a:pPr>
            <a:r>
              <a:rPr lang="uk-UA" smtClean="0"/>
              <a:t>Перевір результат. </a:t>
            </a:r>
          </a:p>
          <a:p>
            <a:pPr marL="92075" lvl="0" indent="268288" algn="just">
              <a:buNone/>
            </a:pPr>
            <a:r>
              <a:rPr lang="uk-UA" smtClean="0"/>
              <a:t>Чи вірно обраний шлях розв’язання?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Чи вірно обраний спосіб рішення</a:t>
            </a:r>
            <a:r>
              <a:rPr lang="uk-UA" smtClean="0"/>
              <a:t>?</a:t>
            </a:r>
            <a:endParaRPr lang="ru-RU" smtClean="0"/>
          </a:p>
          <a:p>
            <a:endParaRPr lang="uk-UA" smtClean="0"/>
          </a:p>
          <a:p>
            <a:r>
              <a:rPr lang="uk-UA" smtClean="0"/>
              <a:t>1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52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000" b="1" i="1" smtClean="0">
                <a:latin typeface="Times New Roman" pitchFamily="18" charset="0"/>
                <a:cs typeface="Times New Roman" pitchFamily="18" charset="0"/>
              </a:rPr>
              <a:t>Основні етапи розв’язання будь-якої задачі: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7920880" cy="2808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uk-UA" b="1" smtClean="0"/>
              <a:t>Задача</a:t>
            </a:r>
            <a:r>
              <a:rPr lang="uk-UA" smtClean="0"/>
              <a:t>. Життєва ємність легень людини складає 3500 см</a:t>
            </a:r>
            <a:r>
              <a:rPr lang="uk-UA" baseline="30000" smtClean="0"/>
              <a:t>3</a:t>
            </a:r>
            <a:r>
              <a:rPr lang="uk-UA" smtClean="0"/>
              <a:t> . Визначте об’єм і масу кисню та вуглекислого газу у повітрі, які пройдуть через легені людини за один рік, якщо вона робить 16-20 вдохів за хвилину. Об’ємна частка кисню у повітрі складає 21 %, а вуглекислого газу – 0,03 %.</a:t>
            </a: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57014"/>
            <a:ext cx="8496944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 algn="just"/>
            <a:r>
              <a:rPr lang="uk-UA" sz="2400" b="1" smtClean="0"/>
              <a:t>Аналіз задачі (усно).</a:t>
            </a:r>
            <a:r>
              <a:rPr lang="uk-UA" sz="2400" smtClean="0"/>
              <a:t> Мета задачі – з’ясувати роль кисню і вуглекислого газу в процесі газообміну у легенях і тканинах. В ході розв’язування задачі слід звернути увагу на якісний і кількісний склад повітря, його біологічне та промислове значення, на причини забруднення атмосферного повітря і заходи боротьби з ними. Наведена задача дозволяє оцінити потребу організму людини у кисні повітря.</a:t>
            </a:r>
            <a:r>
              <a:rPr lang="uk-UA" smtClean="0"/>
              <a:t/>
            </a:r>
            <a:br>
              <a:rPr lang="uk-UA" smtClean="0"/>
            </a:b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7632848" cy="2880320"/>
          </a:xfrm>
          <a:prstGeom prst="rect">
            <a:avLst/>
          </a:prstGeom>
        </p:spPr>
      </p:pic>
      <p:pic>
        <p:nvPicPr>
          <p:cNvPr id="5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2852936"/>
            <a:ext cx="7128792" cy="336150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6211669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smtClean="0"/>
              <a:t>Відповідь: </a:t>
            </a:r>
            <a:r>
              <a:rPr lang="uk-UA" smtClean="0"/>
              <a:t>об’єм вуглекислого газу дорівнює 1,008 л, а його маса становить </a:t>
            </a:r>
            <a:r>
              <a:rPr lang="uk-UA" smtClean="0"/>
              <a:t>1,98 </a:t>
            </a:r>
            <a:r>
              <a:rPr lang="uk-UA" smtClean="0"/>
              <a:t>г; об’єм кисню дорівнює 705,6 л, я його маса – 1008 г.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b="1" smtClean="0"/>
              <a:t>Задача вважається пізнавальною, якщо вона містить:</a:t>
            </a:r>
            <a:endParaRPr lang="ru-RU" smtClean="0"/>
          </a:p>
          <a:p>
            <a:pPr marL="355600" indent="4763" algn="just">
              <a:buNone/>
            </a:pPr>
            <a:r>
              <a:rPr lang="ru-RU" smtClean="0"/>
              <a:t>- інтелектуальне утруднення (вимагає роздумів), </a:t>
            </a:r>
          </a:p>
          <a:p>
            <a:pPr marL="355600" indent="4763" algn="just">
              <a:buNone/>
            </a:pPr>
            <a:r>
              <a:rPr lang="ru-RU" smtClean="0"/>
              <a:t>- встановлює причинно-наслідкові зв’язки внутришньо- та міжпредметного характеру, </a:t>
            </a:r>
          </a:p>
          <a:p>
            <a:pPr marL="355600" indent="4763" algn="just">
              <a:buNone/>
            </a:pPr>
            <a:r>
              <a:rPr lang="ru-RU" smtClean="0"/>
              <a:t>- спонукає до пошуку нових знань і способів рішення у нових, незвичних умовах,</a:t>
            </a:r>
          </a:p>
          <a:p>
            <a:pPr marL="355600" indent="4763" algn="just">
              <a:buNone/>
            </a:pPr>
            <a:r>
              <a:rPr lang="ru-RU" smtClean="0"/>
              <a:t>- викликає інтерес і спирається на попередній досвід.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859216" cy="59252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smtClean="0"/>
              <a:t>У процесі розв’язання пізнавальної задачі потрібно:</a:t>
            </a:r>
            <a:endParaRPr lang="ru-RU" smtClean="0"/>
          </a:p>
          <a:p>
            <a:pPr marL="96838" indent="263525" algn="just">
              <a:buNone/>
            </a:pPr>
            <a:r>
              <a:rPr lang="ru-RU" smtClean="0"/>
              <a:t>а) уважно прочитати текст задачі і розділити його на окремі логічні елементи;</a:t>
            </a:r>
          </a:p>
          <a:p>
            <a:pPr marL="96838" indent="263525" algn="just">
              <a:buNone/>
            </a:pPr>
            <a:r>
              <a:rPr lang="ru-RU" smtClean="0"/>
              <a:t>б) встановити, знання яких понять, фактів, причинно-наслідкових зв’язків необхідно для розв’язання задачі, враховуючи знання інших розділів шкільного курсу біології;</a:t>
            </a:r>
          </a:p>
          <a:p>
            <a:pPr marL="96838" indent="263525" algn="just">
              <a:buNone/>
            </a:pPr>
            <a:r>
              <a:rPr lang="ru-RU" smtClean="0"/>
              <a:t>в) співвіднести знання з логічними елементами умови і питаннями задачі;</a:t>
            </a:r>
          </a:p>
          <a:p>
            <a:pPr marL="96838" indent="263525" algn="just">
              <a:buNone/>
            </a:pPr>
            <a:r>
              <a:rPr lang="ru-RU" smtClean="0"/>
              <a:t>г) аргументовано дати відповідь на запитання задачі;</a:t>
            </a:r>
          </a:p>
          <a:p>
            <a:pPr marL="96838" indent="263525" algn="just">
              <a:buNone/>
            </a:pPr>
            <a:r>
              <a:rPr lang="ru-RU" smtClean="0"/>
              <a:t>д) перевірити рішення, приділивши увагу повноті відповіді на запитання задачі.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ctr">
              <a:buNone/>
            </a:pPr>
            <a:r>
              <a:rPr lang="ru-RU" b="1" smtClean="0"/>
              <a:t>Під творчою задачею розуміють проблему:</a:t>
            </a:r>
            <a:endParaRPr lang="ru-RU" smtClean="0"/>
          </a:p>
          <a:p>
            <a:pPr marL="360363" indent="0" algn="just">
              <a:buNone/>
            </a:pPr>
            <a:r>
              <a:rPr lang="ru-RU" smtClean="0"/>
              <a:t>- з нечітко заданими умовами (наприклад, для ряду задач неможливо точно вказати, до якого розділу теорії вони відносяться);</a:t>
            </a:r>
          </a:p>
          <a:p>
            <a:pPr marL="360363" indent="0" algn="just">
              <a:buNone/>
            </a:pPr>
            <a:r>
              <a:rPr lang="ru-RU" smtClean="0"/>
              <a:t>- що має деяке протиріччя;</a:t>
            </a:r>
          </a:p>
          <a:p>
            <a:pPr marL="360363" indent="0" algn="just">
              <a:buNone/>
            </a:pPr>
            <a:r>
              <a:rPr lang="ru-RU" smtClean="0"/>
              <a:t>- що припускає не одне рішення, а серію відповідей, часто взаємопов’язаних.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467600" cy="1143000"/>
          </a:xfrm>
        </p:spPr>
        <p:txBody>
          <a:bodyPr/>
          <a:lstStyle/>
          <a:p>
            <a:pPr algn="ctr"/>
            <a:r>
              <a:rPr lang="uk-UA" smtClean="0"/>
              <a:t>ДЯКУЮ ЗА УВАГУ!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– дана в певних умовах мета діяльності, яка повинна бути досягнута перетворенням цих умов згідно з певною процедурою. </a:t>
            </a:r>
          </a:p>
          <a:p>
            <a:pPr algn="just"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включає в себе вимогу (мету), умови (відоме) і шукане (невідоме), яке формулюється в запитанні. Між цими елементами існують певні зв’язки й залежності, за рахунок яких здійснюються пошук і визначення невідомих елементів через відомі.”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8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>
                <a:solidFill>
                  <a:schemeClr val="tx1"/>
                </a:solidFill>
              </a:rPr>
              <a:t>Класифікація біологічних задач</a:t>
            </a:r>
            <a:endParaRPr lang="ru-RU" sz="4000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389120"/>
          </a:xfrm>
        </p:spPr>
        <p:txBody>
          <a:bodyPr/>
          <a:lstStyle/>
          <a:p>
            <a:pPr>
              <a:buNone/>
            </a:pPr>
            <a:r>
              <a:rPr lang="uk-UA" b="1" smtClean="0"/>
              <a:t>I. За характеристикою невідомого</a:t>
            </a:r>
            <a:endParaRPr lang="ru-RU" smtClean="0"/>
          </a:p>
          <a:p>
            <a:pPr>
              <a:buNone/>
            </a:pPr>
            <a:r>
              <a:rPr lang="uk-UA" smtClean="0"/>
              <a:t>1.1. Текстові</a:t>
            </a:r>
            <a:endParaRPr lang="ru-RU" smtClean="0"/>
          </a:p>
          <a:p>
            <a:pPr>
              <a:buNone/>
            </a:pPr>
            <a:r>
              <a:rPr lang="uk-UA" smtClean="0"/>
              <a:t>1.2. Розрахункові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uk-UA" b="1" smtClean="0"/>
              <a:t>II. За рівнем пізнавальної діяльності</a:t>
            </a:r>
            <a:endParaRPr lang="ru-RU" smtClean="0"/>
          </a:p>
          <a:p>
            <a:pPr>
              <a:buNone/>
            </a:pPr>
            <a:r>
              <a:rPr lang="uk-UA" smtClean="0"/>
              <a:t>2.1. Алгоритмічні</a:t>
            </a:r>
            <a:endParaRPr lang="ru-RU" smtClean="0"/>
          </a:p>
          <a:p>
            <a:pPr>
              <a:buNone/>
            </a:pPr>
            <a:r>
              <a:rPr lang="uk-UA" smtClean="0"/>
              <a:t>2.2. Пізнавальні</a:t>
            </a:r>
            <a:endParaRPr lang="ru-RU" smtClean="0"/>
          </a:p>
          <a:p>
            <a:pPr>
              <a:buNone/>
            </a:pPr>
            <a:r>
              <a:rPr lang="uk-UA" smtClean="0"/>
              <a:t>2.3. Творчі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764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Класифікація біологічних задач</a:t>
            </a:r>
            <a:endParaRPr lang="ru-RU" sz="4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363272" cy="5616624"/>
          </a:xfrm>
        </p:spPr>
        <p:txBody>
          <a:bodyPr>
            <a:normAutofit lnSpcReduction="10000"/>
          </a:bodyPr>
          <a:lstStyle/>
          <a:p>
            <a:pPr marL="273050" indent="87313">
              <a:buNone/>
            </a:pPr>
            <a:r>
              <a:rPr lang="uk-UA" b="1" smtClean="0"/>
              <a:t>IIІ. За дидактичною метою (змістом)</a:t>
            </a:r>
            <a:endParaRPr lang="ru-RU" smtClean="0"/>
          </a:p>
          <a:p>
            <a:pPr marL="273050" indent="87313">
              <a:buNone/>
            </a:pPr>
            <a:r>
              <a:rPr lang="uk-UA" b="1" i="1" smtClean="0"/>
              <a:t>3.1. Задачі з ботанічним змістом</a:t>
            </a:r>
            <a:endParaRPr lang="ru-RU" b="1" i="1" smtClean="0"/>
          </a:p>
          <a:p>
            <a:pPr marL="273050" indent="87313">
              <a:buNone/>
            </a:pPr>
            <a:r>
              <a:rPr lang="uk-UA" b="1" i="1" smtClean="0"/>
              <a:t>3.2. Задачі з зоологічним змістом</a:t>
            </a:r>
            <a:endParaRPr lang="ru-RU" b="1" i="1" smtClean="0"/>
          </a:p>
          <a:p>
            <a:pPr marL="273050" indent="87313">
              <a:buNone/>
            </a:pPr>
            <a:r>
              <a:rPr lang="uk-UA" b="1" i="1" smtClean="0"/>
              <a:t>3.3. Задачі з біології людини</a:t>
            </a:r>
            <a:endParaRPr lang="ru-RU" b="1" i="1" smtClean="0"/>
          </a:p>
          <a:p>
            <a:pPr marL="273050" indent="87313">
              <a:buNone/>
            </a:pPr>
            <a:r>
              <a:rPr lang="uk-UA" b="1" i="1" smtClean="0"/>
              <a:t>3.4. Задачі із загальної біології</a:t>
            </a:r>
            <a:endParaRPr lang="ru-RU" b="1" i="1" smtClean="0"/>
          </a:p>
          <a:p>
            <a:pPr marL="273050" indent="87313">
              <a:buNone/>
            </a:pPr>
            <a:r>
              <a:rPr lang="uk-UA" b="1" i="1" smtClean="0"/>
              <a:t>3.4.1. Задачі з молекулярної біології</a:t>
            </a:r>
            <a:endParaRPr lang="ru-RU" b="1" i="1" smtClean="0"/>
          </a:p>
          <a:p>
            <a:pPr>
              <a:buNone/>
            </a:pPr>
            <a:r>
              <a:rPr lang="uk-UA" smtClean="0"/>
              <a:t>▪ Хімічний склад клітини</a:t>
            </a:r>
            <a:endParaRPr lang="ru-RU" smtClean="0"/>
          </a:p>
          <a:p>
            <a:pPr>
              <a:buNone/>
            </a:pPr>
            <a:r>
              <a:rPr lang="uk-UA" smtClean="0"/>
              <a:t>▪Кількісний і якісний склад гену</a:t>
            </a:r>
            <a:endParaRPr lang="ru-RU" smtClean="0"/>
          </a:p>
          <a:p>
            <a:pPr>
              <a:buNone/>
            </a:pPr>
            <a:r>
              <a:rPr lang="uk-UA" smtClean="0"/>
              <a:t>▪Біосинтез білка</a:t>
            </a:r>
            <a:endParaRPr lang="ru-RU" smtClean="0"/>
          </a:p>
          <a:p>
            <a:pPr>
              <a:buNone/>
            </a:pPr>
            <a:r>
              <a:rPr lang="uk-UA" smtClean="0"/>
              <a:t>▪Способи клітинного поділу. Каріотип</a:t>
            </a:r>
            <a:endParaRPr lang="ru-RU" smtClean="0"/>
          </a:p>
          <a:p>
            <a:pPr>
              <a:buNone/>
            </a:pPr>
            <a:r>
              <a:rPr lang="uk-UA" smtClean="0"/>
              <a:t>▪Обмін речовин і енергії у клітині</a:t>
            </a:r>
            <a:endParaRPr lang="ru-RU" smtClean="0"/>
          </a:p>
          <a:p>
            <a:pPr>
              <a:buNone/>
            </a:pPr>
            <a:r>
              <a:rPr lang="uk-UA" smtClean="0"/>
              <a:t>▪Фотосинтез і хемосинтез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208912" cy="5688632"/>
          </a:xfrm>
        </p:spPr>
        <p:txBody>
          <a:bodyPr>
            <a:normAutofit fontScale="92500" lnSpcReduction="20000"/>
          </a:bodyPr>
          <a:lstStyle/>
          <a:p>
            <a:pPr marL="92075" indent="268288">
              <a:buNone/>
            </a:pPr>
            <a:r>
              <a:rPr lang="uk-UA" b="1" i="1" smtClean="0"/>
              <a:t>3.4.2. Екологічні задачі</a:t>
            </a:r>
            <a:endParaRPr lang="ru-RU" b="1" i="1" smtClean="0"/>
          </a:p>
          <a:p>
            <a:pPr marL="92075" indent="0">
              <a:buNone/>
            </a:pPr>
            <a:r>
              <a:rPr lang="uk-UA" smtClean="0"/>
              <a:t>▪Структура і продуктивність різних біогеоценозів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▪Динаміка популяцій</a:t>
            </a:r>
            <a:endParaRPr lang="ru-RU" smtClean="0"/>
          </a:p>
          <a:p>
            <a:pPr marL="92075" indent="268288">
              <a:buNone/>
            </a:pPr>
            <a:r>
              <a:rPr lang="uk-UA" b="1" i="1" smtClean="0"/>
              <a:t>3.4.3. Еволюційні задачі</a:t>
            </a:r>
            <a:endParaRPr lang="ru-RU" b="1" i="1" smtClean="0"/>
          </a:p>
          <a:p>
            <a:pPr marL="92075" indent="0">
              <a:buNone/>
            </a:pPr>
            <a:r>
              <a:rPr lang="uk-UA" smtClean="0"/>
              <a:t>▪Задачі із еволюцій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▪Задачі на походження людини - антропогенез</a:t>
            </a:r>
            <a:endParaRPr lang="ru-RU" smtClean="0"/>
          </a:p>
          <a:p>
            <a:pPr marL="92075" indent="268288">
              <a:buNone/>
            </a:pPr>
            <a:r>
              <a:rPr lang="uk-UA" b="1" i="1" smtClean="0"/>
              <a:t>3.4.4. Генетичні задачі</a:t>
            </a:r>
            <a:endParaRPr lang="ru-RU" b="1" i="1" smtClean="0"/>
          </a:p>
          <a:p>
            <a:pPr marL="92075" indent="0">
              <a:buNone/>
            </a:pPr>
            <a:r>
              <a:rPr lang="uk-UA" smtClean="0"/>
              <a:t>▪Моногібридне схрещування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▪Дигібридне схрещування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▪Неповне домінування моногібридного схрещування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 Кодомінування. Групи крові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▪Генетика статі. Зчеплене зі статтю успадкування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▪Статистичні закономірності модифікаційної мінливості</a:t>
            </a:r>
            <a:endParaRPr lang="ru-RU" smtClean="0"/>
          </a:p>
          <a:p>
            <a:pPr marL="92075" indent="0">
              <a:buNone/>
            </a:pPr>
            <a:r>
              <a:rPr lang="uk-UA" smtClean="0"/>
              <a:t>▪Генетика популяцій. Закон Харді-Вайнберга</a:t>
            </a:r>
            <a:endParaRPr lang="ru-RU" smtClean="0"/>
          </a:p>
          <a:p>
            <a:pPr marL="92075" indent="268288">
              <a:buNone/>
            </a:pPr>
            <a:r>
              <a:rPr lang="uk-UA" b="1" i="1" smtClean="0"/>
              <a:t>3.5. Задачі з міжпредметним змістом</a:t>
            </a:r>
            <a:endParaRPr lang="ru-RU" b="1" i="1" smtClean="0"/>
          </a:p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764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Класифікація біологічних задач</a:t>
            </a:r>
            <a:endParaRPr lang="ru-RU" sz="4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uk-UA" smtClean="0"/>
              <a:t>Ефективне застосування наведеної типології вимагає класифікувати задачі одночасно за декількома характеристиками. </a:t>
            </a:r>
          </a:p>
          <a:p>
            <a:pPr algn="just">
              <a:buNone/>
            </a:pPr>
            <a:r>
              <a:rPr lang="uk-UA" smtClean="0"/>
              <a:t>Так, наприклад, класифікуємо задачу: “У процесі фотосинтезу одна рослина поглинає </a:t>
            </a:r>
            <a:r>
              <a:rPr lang="uk-UA" smtClean="0"/>
              <a:t>280 г </a:t>
            </a:r>
            <a:r>
              <a:rPr lang="uk-UA" smtClean="0"/>
              <a:t>СО</a:t>
            </a:r>
            <a:r>
              <a:rPr lang="uk-UA" baseline="-25000" smtClean="0"/>
              <a:t>2</a:t>
            </a:r>
            <a:r>
              <a:rPr lang="uk-UA" smtClean="0"/>
              <a:t> за день. Яка кількість речовини глюкози утворюється в листках за 5 днів</a:t>
            </a:r>
            <a:r>
              <a:rPr lang="uk-UA" smtClean="0"/>
              <a:t>?”</a:t>
            </a:r>
          </a:p>
          <a:p>
            <a:pPr algn="just">
              <a:buNone/>
            </a:pPr>
            <a:r>
              <a:rPr lang="uk-UA" smtClean="0"/>
              <a:t> </a:t>
            </a:r>
            <a:r>
              <a:rPr lang="uk-UA" b="1" i="1" smtClean="0"/>
              <a:t>Це розрахункова, алгоритмічна, на обмін енергії та речовин у клітині задача.</a:t>
            </a:r>
            <a:endParaRPr lang="ru-RU" b="1" i="1" smtClean="0"/>
          </a:p>
          <a:p>
            <a:pPr algn="just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52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000" b="1" i="1" smtClean="0">
                <a:latin typeface="Times New Roman" pitchFamily="18" charset="0"/>
                <a:cs typeface="Times New Roman" pitchFamily="18" charset="0"/>
              </a:rPr>
              <a:t>Основні етапи розв’язання будь-якої задачі: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pPr marL="92075" lvl="0" indent="268288" algn="just">
              <a:buNone/>
            </a:pPr>
            <a:r>
              <a:rPr lang="uk-UA" b="1" smtClean="0"/>
              <a:t>1 етап. Запис умови та аналіз задачі.</a:t>
            </a:r>
            <a:endParaRPr lang="ru-RU" b="1" smtClean="0"/>
          </a:p>
          <a:p>
            <a:pPr marL="92075" lvl="0" indent="268288" algn="just">
              <a:buNone/>
            </a:pPr>
            <a:r>
              <a:rPr lang="uk-UA" smtClean="0"/>
              <a:t>Оформи запис умови задачі, використовуючи скорочені позначення;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Що необхідно знайти?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Які попередні дії необхідно виконати?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Згадай, чи розв’язували ви подібну задачу?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/>
          <a:lstStyle/>
          <a:p>
            <a:pPr marL="92075" lvl="0" indent="268288" algn="just">
              <a:buNone/>
            </a:pPr>
            <a:r>
              <a:rPr lang="uk-UA" b="1" smtClean="0"/>
              <a:t>2 етап. Складання плану рішення.</a:t>
            </a:r>
            <a:endParaRPr lang="ru-RU" b="1" smtClean="0"/>
          </a:p>
          <a:p>
            <a:pPr marL="92075" lvl="0" indent="268288" algn="just">
              <a:buNone/>
            </a:pPr>
            <a:r>
              <a:rPr lang="uk-UA" smtClean="0"/>
              <a:t>Встанови зв’язок між даними та пошуковими величинами.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З’ясуй сутність явищ, що покладені в основу задачі.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Визнач послідовність дій для знаходження невідомого.</a:t>
            </a:r>
            <a:endParaRPr lang="ru-RU" smtClean="0"/>
          </a:p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52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000" b="1" i="1" smtClean="0">
                <a:latin typeface="Times New Roman" pitchFamily="18" charset="0"/>
                <a:cs typeface="Times New Roman" pitchFamily="18" charset="0"/>
              </a:rPr>
              <a:t>Основні етапи розв’язання будь-якої задачі: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10000"/>
          </a:bodyPr>
          <a:lstStyle/>
          <a:p>
            <a:pPr marL="92075" lvl="0" indent="268288" algn="just">
              <a:buNone/>
            </a:pPr>
            <a:r>
              <a:rPr lang="uk-UA" b="1" smtClean="0"/>
              <a:t>3 етап. Виконання і запис рішення задачі.</a:t>
            </a:r>
            <a:endParaRPr lang="ru-RU" b="1" smtClean="0"/>
          </a:p>
          <a:p>
            <a:pPr marL="92075" indent="268288" algn="just">
              <a:buNone/>
            </a:pPr>
            <a:r>
              <a:rPr lang="uk-UA" smtClean="0"/>
              <a:t>Обери раціональний спосіб розв’язання задачі. Якщо можливо, застосовуй математичні формули.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Запиши необхідні формули або рівняння хімічних реакцій.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Розв’язання проводь поетапно, особливо якщо це стосується розрахунків за рівняннями хімічних реакцій.</a:t>
            </a:r>
            <a:endParaRPr lang="ru-RU" smtClean="0"/>
          </a:p>
          <a:p>
            <a:pPr marL="92075" indent="268288" algn="just">
              <a:buNone/>
            </a:pPr>
            <a:r>
              <a:rPr lang="uk-UA" b="1" i="1" smtClean="0"/>
              <a:t>Алгоритм розв’язання розрахункової задачі.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Визнач основне співвідношення, за яким знаходиться невідоме.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З’ясуй, які величини в основному співвідношенні невідомі.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Знайди	додаткові	співвідношення,	за якими визнач невідомі величини.</a:t>
            </a:r>
            <a:endParaRPr lang="ru-RU" smtClean="0"/>
          </a:p>
          <a:p>
            <a:pPr marL="92075" lvl="0" indent="268288" algn="just">
              <a:buNone/>
            </a:pPr>
            <a:r>
              <a:rPr lang="uk-UA" smtClean="0"/>
              <a:t>Загальну формулу виводь тільки коли всі величини відомі.</a:t>
            </a:r>
            <a:endParaRPr lang="ru-RU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52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000" b="1" i="1" smtClean="0">
                <a:latin typeface="Times New Roman" pitchFamily="18" charset="0"/>
                <a:cs typeface="Times New Roman" pitchFamily="18" charset="0"/>
              </a:rPr>
              <a:t>Основні етапи розв’язання будь-якої задачі: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832</Words>
  <Application>Microsoft Office PowerPoint</Application>
  <PresentationFormat>Экран (4:3)</PresentationFormat>
  <Paragraphs>96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Загальні питання методики розв’язування задач з біології</vt:lpstr>
      <vt:lpstr>Слайд 2</vt:lpstr>
      <vt:lpstr>Класифікація біологічних задач</vt:lpstr>
      <vt:lpstr>Класифікація біологічних задач</vt:lpstr>
      <vt:lpstr>Класифікація біологічних задач</vt:lpstr>
      <vt:lpstr>Слайд 6</vt:lpstr>
      <vt:lpstr>Основні етапи розв’язання будь-якої задачі:</vt:lpstr>
      <vt:lpstr>Основні етапи розв’язання будь-якої задачі:</vt:lpstr>
      <vt:lpstr>Основні етапи розв’язання будь-якої задачі:</vt:lpstr>
      <vt:lpstr>Основні етапи розв’язання будь-якої задачі:</vt:lpstr>
      <vt:lpstr>Слайд 11</vt:lpstr>
      <vt:lpstr>Слайд 12</vt:lpstr>
      <vt:lpstr>Слайд 13</vt:lpstr>
      <vt:lpstr>Слайд 14</vt:lpstr>
      <vt:lpstr>Слайд 15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питання методики розв’язування задач з біології</dc:title>
  <dc:creator>Vika</dc:creator>
  <cp:lastModifiedBy>Пользователь Windows</cp:lastModifiedBy>
  <cp:revision>10</cp:revision>
  <dcterms:created xsi:type="dcterms:W3CDTF">2023-09-02T08:49:47Z</dcterms:created>
  <dcterms:modified xsi:type="dcterms:W3CDTF">2023-09-05T07:31:05Z</dcterms:modified>
</cp:coreProperties>
</file>