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85" r:id="rId3"/>
    <p:sldId id="257" r:id="rId4"/>
    <p:sldId id="265" r:id="rId5"/>
    <p:sldId id="266" r:id="rId6"/>
    <p:sldId id="267" r:id="rId7"/>
    <p:sldId id="287" r:id="rId8"/>
    <p:sldId id="286" r:id="rId9"/>
    <p:sldId id="268" r:id="rId10"/>
    <p:sldId id="289" r:id="rId11"/>
    <p:sldId id="288" r:id="rId12"/>
    <p:sldId id="278" r:id="rId13"/>
    <p:sldId id="279" r:id="rId14"/>
    <p:sldId id="280" r:id="rId15"/>
    <p:sldId id="281" r:id="rId16"/>
    <p:sldId id="282" r:id="rId17"/>
    <p:sldId id="291" r:id="rId18"/>
    <p:sldId id="290" r:id="rId19"/>
    <p:sldId id="260" r:id="rId20"/>
    <p:sldId id="292" r:id="rId21"/>
    <p:sldId id="294" r:id="rId22"/>
    <p:sldId id="259" r:id="rId23"/>
    <p:sldId id="269" r:id="rId24"/>
    <p:sldId id="295" r:id="rId25"/>
    <p:sldId id="296" r:id="rId26"/>
    <p:sldId id="297" r:id="rId27"/>
    <p:sldId id="283" r:id="rId28"/>
    <p:sldId id="264" r:id="rId29"/>
    <p:sldId id="275" r:id="rId30"/>
    <p:sldId id="298" r:id="rId31"/>
    <p:sldId id="273" r:id="rId32"/>
    <p:sldId id="299" r:id="rId33"/>
    <p:sldId id="263" r:id="rId34"/>
    <p:sldId id="300" r:id="rId35"/>
    <p:sldId id="274" r:id="rId36"/>
    <p:sldId id="301" r:id="rId37"/>
    <p:sldId id="302" r:id="rId38"/>
    <p:sldId id="276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8E197-D5E6-4A8D-87C6-386F81A6D965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B86-3E9D-44E4-883D-A811ACA3BE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141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B86-3E9D-44E4-883D-A811ACA3BE3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853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664" y="188640"/>
            <a:ext cx="7416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крові</a:t>
            </a:r>
            <a:endParaRPr lang="uk-UA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5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7504" y="332656"/>
            <a:ext cx="8856984" cy="652534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5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Глобуліни</a:t>
            </a:r>
            <a:r>
              <a:rPr lang="ru-RU" sz="5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(40 %, </a:t>
            </a:r>
            <a:r>
              <a:rPr lang="ru-RU" sz="51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 20-30 г/л</a:t>
            </a:r>
            <a:r>
              <a:rPr lang="ru-RU" sz="51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indent="0" algn="ctr">
              <a:buNone/>
            </a:pP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l-GR" sz="3800" i="1" dirty="0">
                <a:latin typeface="Times New Roman" pitchFamily="18" charset="0"/>
                <a:cs typeface="Times New Roman" pitchFamily="18" charset="0"/>
              </a:rPr>
              <a:t>α1-</a:t>
            </a:r>
            <a:r>
              <a:rPr lang="ru-RU" sz="3800" i="1" dirty="0" err="1">
                <a:latin typeface="Times New Roman" pitchFamily="18" charset="0"/>
                <a:cs typeface="Times New Roman" pitchFamily="18" charset="0"/>
              </a:rPr>
              <a:t>глобуліни</a:t>
            </a:r>
            <a:r>
              <a:rPr lang="ru-RU" sz="3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(1,4-3,0 г/л) –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транспортують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60 %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глюкози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крові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фосфоліпіди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ліпіди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, кортизол (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транскортин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l-GR" sz="3800" i="1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ru-RU" sz="3800" i="1" dirty="0">
                <a:latin typeface="Times New Roman" pitchFamily="18" charset="0"/>
                <a:cs typeface="Times New Roman" pitchFamily="18" charset="0"/>
              </a:rPr>
              <a:t>2-глобуліни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(5,6-9,1 г/л)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церулоплазмін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переносить 90 %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міді</a:t>
            </a:r>
            <a:endParaRPr lang="ru-RU" sz="3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l-GR" sz="3800" i="1" dirty="0">
                <a:latin typeface="Times New Roman" pitchFamily="18" charset="0"/>
                <a:cs typeface="Times New Roman" pitchFamily="18" charset="0"/>
              </a:rPr>
              <a:t>β-</a:t>
            </a:r>
            <a:r>
              <a:rPr lang="ru-RU" sz="3800" i="1" dirty="0" err="1">
                <a:latin typeface="Times New Roman" pitchFamily="18" charset="0"/>
                <a:cs typeface="Times New Roman" pitchFamily="18" charset="0"/>
              </a:rPr>
              <a:t>глобуліни</a:t>
            </a:r>
            <a:r>
              <a:rPr lang="ru-RU" sz="3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(5,4-9,1 г/л)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транспортують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ліпопротеїни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тригліцериди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фосфоліпіди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, холестерин та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полісахариди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залізо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трансферин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/>
            <a:endParaRPr lang="ru-RU" sz="3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l-GR" sz="3800" dirty="0">
                <a:latin typeface="Times New Roman" pitchFamily="18" charset="0"/>
                <a:cs typeface="Times New Roman" pitchFamily="18" charset="0"/>
              </a:rPr>
              <a:t>γ-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глобуліни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(9,1-14,7 г/л)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антитіла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П'ять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імуноглобулінів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lg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): IgA, IgG, IgM,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IgD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IgE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Вони належать до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захисних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чинників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ru-RU" sz="3800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800" i="1" dirty="0" err="1" smtClean="0">
                <a:latin typeface="Times New Roman" pitchFamily="18" charset="0"/>
                <a:cs typeface="Times New Roman" pitchFamily="18" charset="0"/>
              </a:rPr>
              <a:t>Фібриноген</a:t>
            </a:r>
            <a:r>
              <a:rPr lang="ru-RU" sz="3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i="1" dirty="0">
                <a:latin typeface="Times New Roman" pitchFamily="18" charset="0"/>
                <a:cs typeface="Times New Roman" pitchFamily="18" charset="0"/>
              </a:rPr>
              <a:t>(2-4 г/л)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належить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глобулінів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dirty="0" err="1" smtClean="0">
                <a:latin typeface="Times New Roman" pitchFamily="18" charset="0"/>
                <a:cs typeface="Times New Roman" pitchFamily="18" charset="0"/>
              </a:rPr>
              <a:t>Цей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білок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є основою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утворення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тромбу при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зсіданні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крові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забезпечує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коагуляційний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гемостаз при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пошкоджені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стінки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судини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3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Плазма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крові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відсутній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фібриноген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називається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dirty="0" err="1">
                <a:latin typeface="Times New Roman" pitchFamily="18" charset="0"/>
                <a:cs typeface="Times New Roman" pitchFamily="18" charset="0"/>
              </a:rPr>
              <a:t>сироваткою</a:t>
            </a: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solidFill>
                <a:schemeClr val="bg1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39167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26"/>
          <a:stretch/>
        </p:blipFill>
        <p:spPr>
          <a:xfrm>
            <a:off x="25471" y="0"/>
            <a:ext cx="9118530" cy="677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63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Осмотичний тиск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2708920"/>
            <a:ext cx="4877223" cy="39566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6566" y="1052736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сила</a:t>
            </a:r>
            <a:r>
              <a:rPr lang="ru-RU" sz="2800" dirty="0"/>
              <a:t>, яка </a:t>
            </a:r>
            <a:r>
              <a:rPr lang="ru-RU" sz="2800" dirty="0" err="1"/>
              <a:t>змушує</a:t>
            </a:r>
            <a:r>
              <a:rPr lang="ru-RU" sz="2800" dirty="0"/>
              <a:t> </a:t>
            </a:r>
            <a:r>
              <a:rPr lang="ru-RU" sz="2800" dirty="0" err="1"/>
              <a:t>переходити</a:t>
            </a:r>
            <a:r>
              <a:rPr lang="ru-RU" sz="2800" dirty="0"/>
              <a:t> </a:t>
            </a:r>
            <a:r>
              <a:rPr lang="ru-RU" sz="2800" dirty="0" err="1"/>
              <a:t>розчинник</a:t>
            </a:r>
            <a:r>
              <a:rPr lang="ru-RU" sz="2800" dirty="0"/>
              <a:t> (для </a:t>
            </a:r>
            <a:r>
              <a:rPr lang="ru-RU" sz="2800" dirty="0" err="1"/>
              <a:t>крові</a:t>
            </a:r>
            <a:r>
              <a:rPr lang="ru-RU" sz="2800" dirty="0"/>
              <a:t> </a:t>
            </a:r>
            <a:r>
              <a:rPr lang="ru-RU" sz="2800" dirty="0" err="1"/>
              <a:t>це</a:t>
            </a:r>
            <a:r>
              <a:rPr lang="ru-RU" sz="2800" dirty="0"/>
              <a:t> вода) через </a:t>
            </a:r>
            <a:r>
              <a:rPr lang="ru-RU" sz="2800" dirty="0" err="1"/>
              <a:t>напівпроникну</a:t>
            </a:r>
            <a:r>
              <a:rPr lang="ru-RU" sz="2800" dirty="0"/>
              <a:t> мембрану з </a:t>
            </a:r>
            <a:r>
              <a:rPr lang="ru-RU" sz="2800" dirty="0" err="1"/>
              <a:t>менш</a:t>
            </a:r>
            <a:r>
              <a:rPr lang="ru-RU" sz="2800" dirty="0"/>
              <a:t> у </a:t>
            </a:r>
            <a:r>
              <a:rPr lang="ru-RU" sz="2800" dirty="0" err="1"/>
              <a:t>більш</a:t>
            </a:r>
            <a:r>
              <a:rPr lang="ru-RU" sz="2800" dirty="0"/>
              <a:t> </a:t>
            </a:r>
            <a:r>
              <a:rPr lang="ru-RU" sz="2800" dirty="0" err="1"/>
              <a:t>концентрований</a:t>
            </a:r>
            <a:r>
              <a:rPr lang="ru-RU" sz="2800" dirty="0"/>
              <a:t> </a:t>
            </a:r>
            <a:r>
              <a:rPr lang="ru-RU" sz="2800" dirty="0" err="1"/>
              <a:t>розчин</a:t>
            </a:r>
            <a:r>
              <a:rPr lang="ru-RU" sz="28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6096" y="2437731"/>
            <a:ext cx="31073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/>
              <a:t>Осмотичний</a:t>
            </a:r>
            <a:r>
              <a:rPr lang="ru-RU" sz="2000" dirty="0"/>
              <a:t> </a:t>
            </a:r>
            <a:r>
              <a:rPr lang="ru-RU" sz="2000" dirty="0" err="1"/>
              <a:t>тиск</a:t>
            </a:r>
            <a:r>
              <a:rPr lang="ru-RU" sz="2000" dirty="0"/>
              <a:t> – </a:t>
            </a:r>
            <a:r>
              <a:rPr lang="ru-RU" sz="2000" dirty="0" err="1"/>
              <a:t>жорстка</a:t>
            </a:r>
            <a:r>
              <a:rPr lang="ru-RU" sz="2000" dirty="0"/>
              <a:t> </a:t>
            </a:r>
            <a:r>
              <a:rPr lang="ru-RU" sz="2000" dirty="0" err="1"/>
              <a:t>гомеостатична</a:t>
            </a:r>
            <a:r>
              <a:rPr lang="ru-RU" sz="2000" dirty="0"/>
              <a:t> константа, </a:t>
            </a:r>
            <a:r>
              <a:rPr lang="ru-RU" sz="2000" dirty="0" err="1"/>
              <a:t>що</a:t>
            </a:r>
            <a:r>
              <a:rPr lang="ru-RU" sz="2000" dirty="0"/>
              <a:t> становить </a:t>
            </a:r>
            <a:r>
              <a:rPr lang="ru-RU" sz="2000" b="1" dirty="0">
                <a:solidFill>
                  <a:srgbClr val="FF0000"/>
                </a:solidFill>
              </a:rPr>
              <a:t>7,6 атм</a:t>
            </a:r>
            <a:r>
              <a:rPr lang="ru-RU" sz="2000" dirty="0"/>
              <a:t>., </a:t>
            </a:r>
            <a:r>
              <a:rPr lang="ru-RU" sz="2000" dirty="0" err="1"/>
              <a:t>або</a:t>
            </a:r>
            <a:r>
              <a:rPr lang="ru-RU" sz="2000" dirty="0"/>
              <a:t> 5700 мм рт. ст. </a:t>
            </a:r>
            <a:endParaRPr lang="ru-RU" sz="2000" dirty="0" smtClean="0"/>
          </a:p>
          <a:p>
            <a:r>
              <a:rPr lang="ru-RU" sz="2000" dirty="0" err="1" smtClean="0"/>
              <a:t>Осмотичний</a:t>
            </a:r>
            <a:r>
              <a:rPr lang="ru-RU" sz="2000" dirty="0" smtClean="0"/>
              <a:t> </a:t>
            </a:r>
            <a:r>
              <a:rPr lang="ru-RU" sz="2000" dirty="0" err="1"/>
              <a:t>тиск</a:t>
            </a:r>
            <a:r>
              <a:rPr lang="ru-RU" sz="2000" dirty="0"/>
              <a:t> </a:t>
            </a:r>
            <a:r>
              <a:rPr lang="ru-RU" sz="2000" dirty="0" err="1"/>
              <a:t>може</a:t>
            </a:r>
            <a:r>
              <a:rPr lang="ru-RU" sz="2000" dirty="0"/>
              <a:t> </a:t>
            </a:r>
            <a:r>
              <a:rPr lang="ru-RU" sz="2000" dirty="0" err="1"/>
              <a:t>виражатися</a:t>
            </a:r>
            <a:r>
              <a:rPr lang="ru-RU" sz="2000" dirty="0"/>
              <a:t> в </a:t>
            </a:r>
            <a:r>
              <a:rPr lang="ru-RU" sz="2000" dirty="0" err="1"/>
              <a:t>осмолях</a:t>
            </a:r>
            <a:r>
              <a:rPr lang="ru-RU" sz="2000" dirty="0"/>
              <a:t>. </a:t>
            </a:r>
            <a:r>
              <a:rPr lang="ru-RU" sz="2000" dirty="0" err="1"/>
              <a:t>Осмоль</a:t>
            </a:r>
            <a:r>
              <a:rPr lang="ru-RU" sz="2000" dirty="0"/>
              <a:t> – </a:t>
            </a:r>
            <a:r>
              <a:rPr lang="ru-RU" sz="2000" dirty="0" err="1"/>
              <a:t>осмотичний</a:t>
            </a:r>
            <a:r>
              <a:rPr lang="ru-RU" sz="2000" dirty="0"/>
              <a:t> </a:t>
            </a:r>
            <a:r>
              <a:rPr lang="ru-RU" sz="2000" dirty="0" err="1"/>
              <a:t>тиск</a:t>
            </a:r>
            <a:r>
              <a:rPr lang="ru-RU" sz="2000" dirty="0"/>
              <a:t> </a:t>
            </a:r>
            <a:r>
              <a:rPr lang="ru-RU" sz="2000" dirty="0" err="1"/>
              <a:t>одномолярного</a:t>
            </a:r>
            <a:r>
              <a:rPr lang="ru-RU" sz="2000" dirty="0"/>
              <a:t> </a:t>
            </a:r>
            <a:r>
              <a:rPr lang="ru-RU" sz="2000" dirty="0" err="1"/>
              <a:t>розчину</a:t>
            </a:r>
            <a:r>
              <a:rPr lang="ru-RU" sz="2000" dirty="0"/>
              <a:t>. У </a:t>
            </a:r>
            <a:r>
              <a:rPr lang="ru-RU" sz="2000" dirty="0" err="1"/>
              <a:t>цій</a:t>
            </a:r>
            <a:r>
              <a:rPr lang="ru-RU" sz="2000" dirty="0"/>
              <a:t> </a:t>
            </a:r>
            <a:r>
              <a:rPr lang="ru-RU" sz="2000" dirty="0" err="1"/>
              <a:t>одиниці</a:t>
            </a:r>
            <a:r>
              <a:rPr lang="ru-RU" sz="2000" dirty="0"/>
              <a:t> </a:t>
            </a:r>
            <a:r>
              <a:rPr lang="ru-RU" sz="2000" dirty="0" err="1"/>
              <a:t>Росм</a:t>
            </a:r>
            <a:r>
              <a:rPr lang="ru-RU" sz="2000" dirty="0"/>
              <a:t> </a:t>
            </a:r>
            <a:r>
              <a:rPr lang="ru-RU" sz="2000" dirty="0" err="1"/>
              <a:t>плазми</a:t>
            </a:r>
            <a:r>
              <a:rPr lang="ru-RU" sz="2000" dirty="0"/>
              <a:t> </a:t>
            </a:r>
            <a:r>
              <a:rPr lang="ru-RU" sz="2000" dirty="0" err="1"/>
              <a:t>складає</a:t>
            </a:r>
            <a:r>
              <a:rPr lang="ru-RU" sz="2000" dirty="0"/>
              <a:t> 0,28 </a:t>
            </a:r>
            <a:r>
              <a:rPr lang="ru-RU" sz="2000" dirty="0" err="1"/>
              <a:t>осмоль</a:t>
            </a:r>
            <a:r>
              <a:rPr lang="ru-RU" sz="2000" dirty="0"/>
              <a:t>, </a:t>
            </a:r>
            <a:r>
              <a:rPr lang="ru-RU" sz="2000" dirty="0" err="1"/>
              <a:t>або</a:t>
            </a:r>
            <a:r>
              <a:rPr lang="ru-RU" sz="2000" dirty="0"/>
              <a:t> 280 </a:t>
            </a:r>
            <a:r>
              <a:rPr lang="ru-RU" sz="2000" dirty="0" err="1"/>
              <a:t>мосмоль</a:t>
            </a:r>
            <a:r>
              <a:rPr lang="ru-RU" sz="2000" dirty="0"/>
              <a:t>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765345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270485"/>
            <a:ext cx="7272808" cy="35439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4178602"/>
            <a:ext cx="89289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Деградація</a:t>
            </a:r>
            <a:r>
              <a:rPr lang="ru-RU" sz="2400" dirty="0"/>
              <a:t> </a:t>
            </a:r>
            <a:r>
              <a:rPr lang="ru-RU" sz="2400" dirty="0" err="1"/>
              <a:t>еритроцитів</a:t>
            </a:r>
            <a:r>
              <a:rPr lang="ru-RU" sz="2400" dirty="0"/>
              <a:t> при </a:t>
            </a:r>
            <a:r>
              <a:rPr lang="ru-RU" sz="2400" dirty="0" err="1"/>
              <a:t>зміні</a:t>
            </a:r>
            <a:r>
              <a:rPr lang="ru-RU" sz="2400" dirty="0"/>
              <a:t> </a:t>
            </a:r>
            <a:r>
              <a:rPr lang="ru-RU" sz="2400" dirty="0" err="1"/>
              <a:t>осмотичного</a:t>
            </a:r>
            <a:r>
              <a:rPr lang="ru-RU" sz="2400" dirty="0"/>
              <a:t> </a:t>
            </a:r>
            <a:r>
              <a:rPr lang="ru-RU" sz="2400" dirty="0" err="1"/>
              <a:t>тиску</a:t>
            </a:r>
            <a:r>
              <a:rPr lang="ru-RU" sz="2400" dirty="0"/>
              <a:t> </a:t>
            </a:r>
            <a:r>
              <a:rPr lang="ru-RU" sz="2400" dirty="0" err="1"/>
              <a:t>називається</a:t>
            </a:r>
            <a:r>
              <a:rPr lang="ru-RU" sz="2400" dirty="0"/>
              <a:t> </a:t>
            </a:r>
            <a:r>
              <a:rPr lang="ru-RU" sz="2400" i="1" dirty="0" err="1">
                <a:solidFill>
                  <a:srgbClr val="FF0000"/>
                </a:solidFill>
              </a:rPr>
              <a:t>осмотичним</a:t>
            </a:r>
            <a:r>
              <a:rPr lang="ru-RU" sz="2400" i="1" dirty="0">
                <a:solidFill>
                  <a:srgbClr val="FF0000"/>
                </a:solidFill>
              </a:rPr>
              <a:t> </a:t>
            </a:r>
            <a:r>
              <a:rPr lang="ru-RU" sz="2400" i="1" dirty="0" err="1">
                <a:solidFill>
                  <a:srgbClr val="FF0000"/>
                </a:solidFill>
              </a:rPr>
              <a:t>гемолізом</a:t>
            </a:r>
            <a:r>
              <a:rPr lang="ru-RU" sz="2400" i="1" dirty="0"/>
              <a:t>.</a:t>
            </a:r>
            <a:r>
              <a:rPr lang="ru-RU" sz="2400" dirty="0"/>
              <a:t> </a:t>
            </a:r>
            <a:r>
              <a:rPr lang="ru-RU" sz="2400" dirty="0" err="1"/>
              <a:t>Концентрація</a:t>
            </a:r>
            <a:r>
              <a:rPr lang="ru-RU" sz="2400" dirty="0"/>
              <a:t> </a:t>
            </a:r>
            <a:r>
              <a:rPr lang="en-US" sz="2400" dirty="0" err="1"/>
              <a:t>NaCl</a:t>
            </a:r>
            <a:r>
              <a:rPr lang="en-US" sz="2400" dirty="0"/>
              <a:t> </a:t>
            </a:r>
            <a:r>
              <a:rPr lang="ru-RU" sz="2400" dirty="0"/>
              <a:t>у </a:t>
            </a:r>
            <a:r>
              <a:rPr lang="ru-RU" sz="2400" dirty="0" err="1"/>
              <a:t>розчині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оточує</a:t>
            </a:r>
            <a:r>
              <a:rPr lang="ru-RU" sz="2400" dirty="0"/>
              <a:t> </a:t>
            </a:r>
            <a:r>
              <a:rPr lang="ru-RU" sz="2400" dirty="0" err="1"/>
              <a:t>клітину</a:t>
            </a:r>
            <a:r>
              <a:rPr lang="ru-RU" sz="2400" dirty="0"/>
              <a:t>, при </a:t>
            </a:r>
            <a:r>
              <a:rPr lang="ru-RU" sz="2400" dirty="0" err="1"/>
              <a:t>якій</a:t>
            </a:r>
            <a:r>
              <a:rPr lang="ru-RU" sz="2400" dirty="0"/>
              <a:t> </a:t>
            </a:r>
            <a:r>
              <a:rPr lang="ru-RU" sz="2400" dirty="0" err="1"/>
              <a:t>починається</a:t>
            </a:r>
            <a:r>
              <a:rPr lang="ru-RU" sz="2400" dirty="0"/>
              <a:t> </a:t>
            </a:r>
            <a:r>
              <a:rPr lang="ru-RU" sz="2400" dirty="0" err="1"/>
              <a:t>гемоліз</a:t>
            </a:r>
            <a:r>
              <a:rPr lang="ru-RU" sz="2400" dirty="0"/>
              <a:t>, є </a:t>
            </a:r>
            <a:r>
              <a:rPr lang="ru-RU" sz="2400" dirty="0" err="1"/>
              <a:t>мірою</a:t>
            </a:r>
            <a:r>
              <a:rPr lang="ru-RU" sz="2400" dirty="0"/>
              <a:t> так </a:t>
            </a:r>
            <a:r>
              <a:rPr lang="ru-RU" sz="2400" dirty="0" err="1"/>
              <a:t>званої</a:t>
            </a:r>
            <a:r>
              <a:rPr lang="ru-RU" sz="2400" dirty="0"/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осмотичної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резистентності</a:t>
            </a:r>
            <a:r>
              <a:rPr lang="ru-RU" sz="2400" b="1" dirty="0">
                <a:solidFill>
                  <a:srgbClr val="FF0000"/>
                </a:solidFill>
              </a:rPr>
              <a:t> (</a:t>
            </a:r>
            <a:r>
              <a:rPr lang="ru-RU" sz="2400" b="1" dirty="0" err="1">
                <a:solidFill>
                  <a:srgbClr val="FF0000"/>
                </a:solidFill>
              </a:rPr>
              <a:t>стійкості</a:t>
            </a:r>
            <a:r>
              <a:rPr lang="ru-RU" sz="2400" b="1" dirty="0">
                <a:solidFill>
                  <a:srgbClr val="FF0000"/>
                </a:solidFill>
              </a:rPr>
              <a:t>) </a:t>
            </a:r>
            <a:r>
              <a:rPr lang="ru-RU" sz="2400" b="1" dirty="0" err="1">
                <a:solidFill>
                  <a:srgbClr val="FF0000"/>
                </a:solidFill>
              </a:rPr>
              <a:t>еритроцитів</a:t>
            </a:r>
            <a:r>
              <a:rPr lang="ru-RU" sz="2400" dirty="0"/>
              <a:t>. У </a:t>
            </a:r>
            <a:r>
              <a:rPr lang="ru-RU" sz="2400" dirty="0" err="1"/>
              <a:t>гіпертонічних</a:t>
            </a:r>
            <a:r>
              <a:rPr lang="ru-RU" sz="2400" dirty="0"/>
              <a:t> </a:t>
            </a:r>
            <a:r>
              <a:rPr lang="ru-RU" sz="2400" dirty="0" err="1"/>
              <a:t>розчинах</a:t>
            </a:r>
            <a:r>
              <a:rPr lang="ru-RU" sz="2400" dirty="0"/>
              <a:t> </a:t>
            </a:r>
            <a:r>
              <a:rPr lang="ru-RU" sz="2400" dirty="0" err="1" smtClean="0"/>
              <a:t>еритроцити</a:t>
            </a:r>
            <a:r>
              <a:rPr lang="ru-RU" sz="2400" dirty="0" smtClean="0"/>
              <a:t> </a:t>
            </a:r>
            <a:r>
              <a:rPr lang="ru-RU" sz="2400" dirty="0" err="1"/>
              <a:t>зморщуються</a:t>
            </a:r>
            <a:r>
              <a:rPr lang="ru-RU" sz="2400" dirty="0"/>
              <a:t>, а в </a:t>
            </a:r>
            <a:r>
              <a:rPr lang="ru-RU" sz="2400" dirty="0" err="1" smtClean="0"/>
              <a:t>гіпотонічних</a:t>
            </a:r>
            <a:r>
              <a:rPr lang="ru-RU" sz="2400" dirty="0" smtClean="0"/>
              <a:t> – </a:t>
            </a:r>
            <a:r>
              <a:rPr lang="ru-RU" sz="2400" dirty="0" err="1"/>
              <a:t>відбувається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руйнування</a:t>
            </a:r>
            <a:r>
              <a:rPr lang="ru-RU" sz="2400" dirty="0"/>
              <a:t> – </a:t>
            </a:r>
            <a:r>
              <a:rPr lang="ru-RU" sz="2400" dirty="0" err="1"/>
              <a:t>розрив</a:t>
            </a:r>
            <a:r>
              <a:rPr lang="ru-RU" sz="2400" dirty="0"/>
              <a:t> </a:t>
            </a:r>
            <a:r>
              <a:rPr lang="ru-RU" sz="2400" dirty="0" err="1"/>
              <a:t>оболонки</a:t>
            </a:r>
            <a:r>
              <a:rPr lang="ru-RU" sz="2400" dirty="0"/>
              <a:t> й </a:t>
            </a:r>
            <a:r>
              <a:rPr lang="ru-RU" sz="2400" dirty="0" err="1"/>
              <a:t>вихід</a:t>
            </a:r>
            <a:r>
              <a:rPr lang="ru-RU" sz="2400" dirty="0"/>
              <a:t> </a:t>
            </a:r>
            <a:r>
              <a:rPr lang="ru-RU" sz="2400" dirty="0" err="1"/>
              <a:t>гемоглобіну</a:t>
            </a:r>
            <a:r>
              <a:rPr lang="ru-RU" sz="2400" dirty="0"/>
              <a:t> </a:t>
            </a:r>
            <a:r>
              <a:rPr lang="ru-RU" sz="2400" i="1" dirty="0"/>
              <a:t>(</a:t>
            </a:r>
            <a:r>
              <a:rPr lang="ru-RU" sz="2400" i="1" dirty="0" err="1"/>
              <a:t>гемоліз</a:t>
            </a:r>
            <a:r>
              <a:rPr lang="ru-RU" sz="2400" i="1" dirty="0"/>
              <a:t>).</a:t>
            </a:r>
            <a:r>
              <a:rPr lang="ru-RU" sz="2400" dirty="0"/>
              <a:t> 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620839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/>
              <a:t>Онкотичний</a:t>
            </a:r>
            <a:r>
              <a:rPr lang="uk-UA" b="1" dirty="0" smtClean="0"/>
              <a:t> тиск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196752"/>
            <a:ext cx="3490007" cy="3426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492896"/>
            <a:ext cx="3286125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11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871" y="404664"/>
            <a:ext cx="9012071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1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рН</a:t>
            </a:r>
            <a:r>
              <a:rPr lang="uk-UA" dirty="0" smtClean="0"/>
              <a:t> артеріальної крові – 7,43</a:t>
            </a:r>
            <a:br>
              <a:rPr lang="uk-UA" dirty="0" smtClean="0"/>
            </a:br>
            <a:r>
              <a:rPr lang="uk-UA" dirty="0" err="1" smtClean="0"/>
              <a:t>рН</a:t>
            </a:r>
            <a:r>
              <a:rPr lang="uk-UA" dirty="0" smtClean="0"/>
              <a:t> венозної крові 7,35-7,36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614612"/>
            <a:ext cx="6096000" cy="1628775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2317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Регуляція сталості кислотно-основної реакції (КОР) здійснюється:</a:t>
            </a: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384" y="3429000"/>
            <a:ext cx="8003232" cy="21880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1988840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Буферні системи крові (фізико-хімічні механізми)</a:t>
            </a:r>
          </a:p>
          <a:p>
            <a:pPr marL="342900" indent="-342900">
              <a:buAutoNum type="arabicParenR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 дихання та виділення (фізіологічні механізми)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455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286"/>
          <a:stretch/>
        </p:blipFill>
        <p:spPr>
          <a:xfrm>
            <a:off x="215009" y="188640"/>
            <a:ext cx="8928991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02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5250"/>
            <a:ext cx="8208912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48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Система </a:t>
            </a:r>
            <a:r>
              <a:rPr lang="ru-RU" b="1" dirty="0" err="1" smtClean="0"/>
              <a:t>крові</a:t>
            </a:r>
            <a:r>
              <a:rPr lang="ru-RU" dirty="0"/>
              <a:t> 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сукупність</a:t>
            </a:r>
            <a:r>
              <a:rPr lang="ru-RU" dirty="0"/>
              <a:t>:</a:t>
            </a:r>
            <a:br>
              <a:rPr lang="ru-RU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4997152"/>
          </a:xfrm>
        </p:spPr>
        <p:txBody>
          <a:bodyPr>
            <a:normAutofit/>
          </a:bodyPr>
          <a:lstStyle/>
          <a:p>
            <a:r>
              <a:rPr lang="ru-RU" i="1" dirty="0" err="1" smtClean="0">
                <a:solidFill>
                  <a:srgbClr val="FF0000"/>
                </a:solidFill>
              </a:rPr>
              <a:t>виконавчих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i="1" dirty="0">
                <a:solidFill>
                  <a:srgbClr val="FF0000"/>
                </a:solidFill>
              </a:rPr>
              <a:t>структур </a:t>
            </a:r>
            <a:r>
              <a:rPr lang="ru-RU" i="1" dirty="0"/>
              <a:t>(</a:t>
            </a:r>
            <a:r>
              <a:rPr lang="ru-RU" dirty="0"/>
              <a:t>плазма, </a:t>
            </a:r>
            <a:r>
              <a:rPr lang="ru-RU" dirty="0" err="1"/>
              <a:t>формені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), </a:t>
            </a:r>
            <a:endParaRPr lang="ru-RU" dirty="0" smtClean="0"/>
          </a:p>
          <a:p>
            <a:r>
              <a:rPr lang="ru-RU" i="1" dirty="0" err="1" smtClean="0">
                <a:solidFill>
                  <a:srgbClr val="FF0000"/>
                </a:solidFill>
              </a:rPr>
              <a:t>органів</a:t>
            </a:r>
            <a:r>
              <a:rPr lang="ru-RU" i="1" dirty="0" smtClean="0">
                <a:solidFill>
                  <a:srgbClr val="FF0000"/>
                </a:solidFill>
              </a:rPr>
              <a:t> </a:t>
            </a:r>
            <a:r>
              <a:rPr lang="ru-RU" i="1" dirty="0" err="1">
                <a:solidFill>
                  <a:srgbClr val="FF0000"/>
                </a:solidFill>
              </a:rPr>
              <a:t>кровотворення</a:t>
            </a:r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dirty="0"/>
              <a:t>(</a:t>
            </a:r>
            <a:r>
              <a:rPr lang="ru-RU" dirty="0" err="1"/>
              <a:t>гемопоезу</a:t>
            </a:r>
            <a:r>
              <a:rPr lang="ru-RU" dirty="0"/>
              <a:t>) </a:t>
            </a:r>
            <a:r>
              <a:rPr lang="ru-RU" dirty="0" smtClean="0"/>
              <a:t>,</a:t>
            </a:r>
          </a:p>
          <a:p>
            <a:r>
              <a:rPr lang="ru-RU" i="1" dirty="0" err="1" smtClean="0">
                <a:solidFill>
                  <a:srgbClr val="FF0000"/>
                </a:solidFill>
              </a:rPr>
              <a:t>кроворуйнування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старих</a:t>
            </a:r>
            <a:r>
              <a:rPr lang="ru-RU" dirty="0"/>
              <a:t> і </a:t>
            </a:r>
            <a:r>
              <a:rPr lang="ru-RU" dirty="0" err="1"/>
              <a:t>дефектних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 </a:t>
            </a:r>
            <a:r>
              <a:rPr lang="ru-RU" dirty="0" err="1"/>
              <a:t>крові</a:t>
            </a:r>
            <a:r>
              <a:rPr lang="ru-RU" smtClean="0"/>
              <a:t>), </a:t>
            </a:r>
            <a:endParaRPr lang="ru-RU" dirty="0" smtClean="0"/>
          </a:p>
          <a:p>
            <a:r>
              <a:rPr lang="ru-RU" dirty="0" err="1" smtClean="0">
                <a:solidFill>
                  <a:srgbClr val="FF0000"/>
                </a:solidFill>
              </a:rPr>
              <a:t>апарату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регуляції</a:t>
            </a:r>
            <a:r>
              <a:rPr lang="ru-RU" dirty="0"/>
              <a:t>,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спрямована</a:t>
            </a:r>
            <a:r>
              <a:rPr lang="ru-RU" dirty="0"/>
              <a:t> на </a:t>
            </a:r>
            <a:r>
              <a:rPr lang="ru-RU" dirty="0" err="1"/>
              <a:t>підтримання</a:t>
            </a:r>
            <a:r>
              <a:rPr lang="ru-RU" dirty="0"/>
              <a:t> </a:t>
            </a:r>
            <a:r>
              <a:rPr lang="ru-RU" dirty="0" err="1"/>
              <a:t>адекватних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</a:t>
            </a:r>
            <a:r>
              <a:rPr lang="ru-RU" dirty="0" err="1"/>
              <a:t>об'єму</a:t>
            </a:r>
            <a:r>
              <a:rPr lang="ru-RU" dirty="0"/>
              <a:t> і </a:t>
            </a:r>
            <a:r>
              <a:rPr lang="ru-RU" dirty="0" err="1"/>
              <a:t>складових</a:t>
            </a:r>
            <a:r>
              <a:rPr lang="ru-RU" dirty="0"/>
              <a:t> </a:t>
            </a:r>
            <a:r>
              <a:rPr lang="ru-RU" dirty="0" err="1"/>
              <a:t>компонентів</a:t>
            </a:r>
            <a:r>
              <a:rPr lang="ru-RU" dirty="0"/>
              <a:t> </a:t>
            </a:r>
            <a:r>
              <a:rPr lang="ru-RU" dirty="0" err="1"/>
              <a:t>крові</a:t>
            </a:r>
            <a:r>
              <a:rPr lang="ru-RU" dirty="0"/>
              <a:t> для </a:t>
            </a:r>
            <a:r>
              <a:rPr lang="ru-RU" dirty="0" err="1"/>
              <a:t>забезпечення</a:t>
            </a:r>
            <a:r>
              <a:rPr lang="ru-RU" dirty="0"/>
              <a:t> </a:t>
            </a:r>
            <a:r>
              <a:rPr lang="ru-RU" dirty="0" err="1"/>
              <a:t>пристосувальних</a:t>
            </a:r>
            <a:r>
              <a:rPr lang="ru-RU" dirty="0"/>
              <a:t> </a:t>
            </a:r>
            <a:r>
              <a:rPr lang="ru-RU" dirty="0" err="1"/>
              <a:t>реакцій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40648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8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40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8000"/>
          <a:stretch/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08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ГЕМОГЛОБІН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4624"/>
            <a:ext cx="651736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3514998"/>
            <a:ext cx="87849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До </a:t>
            </a:r>
            <a:r>
              <a:rPr lang="ru-RU" sz="2000" b="1" dirty="0" err="1">
                <a:solidFill>
                  <a:srgbClr val="FF0000"/>
                </a:solidFill>
              </a:rPr>
              <a:t>нормальних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типів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гемоглобіну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людини</a:t>
            </a:r>
            <a:r>
              <a:rPr lang="ru-RU" sz="2000" b="1" dirty="0">
                <a:solidFill>
                  <a:srgbClr val="FF0000"/>
                </a:solidFill>
              </a:rPr>
              <a:t> належать:</a:t>
            </a:r>
          </a:p>
          <a:p>
            <a:r>
              <a:rPr lang="ru-RU" dirty="0"/>
              <a:t>■ </a:t>
            </a:r>
            <a:r>
              <a:rPr lang="ru-RU" sz="2000" b="1" i="1" dirty="0"/>
              <a:t>А-</a:t>
            </a:r>
            <a:r>
              <a:rPr lang="ru-RU" sz="2000" b="1" i="1" dirty="0" err="1"/>
              <a:t>гемоглобін</a:t>
            </a:r>
            <a:r>
              <a:rPr lang="ru-RU" sz="2000" dirty="0"/>
              <a:t> (</a:t>
            </a:r>
            <a:r>
              <a:rPr lang="ru-RU" sz="2000" dirty="0" err="1"/>
              <a:t>основний</a:t>
            </a:r>
            <a:r>
              <a:rPr lang="ru-RU" sz="2000" dirty="0"/>
              <a:t> А, </a:t>
            </a:r>
            <a:r>
              <a:rPr lang="ru-RU" sz="2000" dirty="0" err="1"/>
              <a:t>від</a:t>
            </a:r>
            <a:r>
              <a:rPr lang="ru-RU" sz="2000" dirty="0"/>
              <a:t> англ. </a:t>
            </a:r>
            <a:r>
              <a:rPr lang="en-US" sz="2000" i="1" dirty="0"/>
              <a:t>Adult</a:t>
            </a:r>
            <a:r>
              <a:rPr lang="en-US" sz="2000" dirty="0"/>
              <a:t> - </a:t>
            </a:r>
            <a:r>
              <a:rPr lang="ru-RU" sz="2000" dirty="0" err="1"/>
              <a:t>дорослий</a:t>
            </a:r>
            <a:r>
              <a:rPr lang="ru-RU" sz="2000" dirty="0"/>
              <a:t>) - </a:t>
            </a:r>
            <a:r>
              <a:rPr lang="ru-RU" sz="2000" dirty="0" err="1"/>
              <a:t>складається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двох</a:t>
            </a:r>
            <a:r>
              <a:rPr lang="ru-RU" sz="2000" dirty="0"/>
              <a:t> а- і </a:t>
            </a:r>
            <a:r>
              <a:rPr lang="ru-RU" sz="2000" dirty="0" err="1"/>
              <a:t>двох</a:t>
            </a:r>
            <a:r>
              <a:rPr lang="ru-RU" sz="2000" dirty="0"/>
              <a:t> </a:t>
            </a:r>
            <a:r>
              <a:rPr lang="el-GR" sz="2000" dirty="0"/>
              <a:t>β-</a:t>
            </a:r>
            <a:r>
              <a:rPr lang="ru-RU" sz="2000" dirty="0" err="1" smtClean="0"/>
              <a:t>ланцюгів</a:t>
            </a:r>
            <a:r>
              <a:rPr lang="ru-RU" sz="2000" dirty="0" smtClean="0"/>
              <a:t>. </a:t>
            </a:r>
            <a:r>
              <a:rPr lang="ru-RU" sz="2000" dirty="0" err="1" smtClean="0"/>
              <a:t>Він</a:t>
            </a:r>
            <a:r>
              <a:rPr lang="ru-RU" sz="2000" dirty="0" smtClean="0"/>
              <a:t> </a:t>
            </a:r>
            <a:r>
              <a:rPr lang="ru-RU" sz="2000" dirty="0"/>
              <a:t>становить 95-98 %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загальної</a:t>
            </a:r>
            <a:r>
              <a:rPr lang="ru-RU" sz="2000" dirty="0"/>
              <a:t> </a:t>
            </a:r>
            <a:r>
              <a:rPr lang="ru-RU" sz="2000" dirty="0" err="1"/>
              <a:t>кількості</a:t>
            </a:r>
            <a:r>
              <a:rPr lang="ru-RU" sz="2000" dirty="0"/>
              <a:t> </a:t>
            </a:r>
            <a:r>
              <a:rPr lang="ru-RU" sz="2000" dirty="0" err="1"/>
              <a:t>гемоглобінів</a:t>
            </a:r>
            <a:r>
              <a:rPr lang="ru-RU" sz="2000" dirty="0"/>
              <a:t>.</a:t>
            </a:r>
          </a:p>
          <a:p>
            <a:r>
              <a:rPr lang="ru-RU" sz="2000" dirty="0"/>
              <a:t>■ </a:t>
            </a:r>
            <a:r>
              <a:rPr lang="ru-RU" sz="2000" b="1" i="1" dirty="0"/>
              <a:t>А</a:t>
            </a:r>
            <a:r>
              <a:rPr lang="ru-RU" sz="2000" dirty="0"/>
              <a:t>2</a:t>
            </a:r>
            <a:r>
              <a:rPr lang="ru-RU" sz="2000" b="1" i="1" dirty="0"/>
              <a:t>-гемоглобін</a:t>
            </a:r>
            <a:r>
              <a:rPr lang="ru-RU" sz="2000" dirty="0"/>
              <a:t> (</a:t>
            </a:r>
            <a:r>
              <a:rPr lang="ru-RU" sz="2000" dirty="0" err="1"/>
              <a:t>мінорний</a:t>
            </a:r>
            <a:r>
              <a:rPr lang="ru-RU" sz="2000" dirty="0"/>
              <a:t>) - </a:t>
            </a:r>
            <a:r>
              <a:rPr lang="ru-RU" sz="2000" dirty="0" err="1"/>
              <a:t>утворюється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двох</a:t>
            </a:r>
            <a:r>
              <a:rPr lang="ru-RU" sz="2000" dirty="0"/>
              <a:t> </a:t>
            </a:r>
            <a:r>
              <a:rPr lang="el-GR" sz="2000" dirty="0"/>
              <a:t>α- </a:t>
            </a:r>
            <a:r>
              <a:rPr lang="ru-RU" sz="2000" dirty="0"/>
              <a:t>і </a:t>
            </a:r>
            <a:r>
              <a:rPr lang="ru-RU" sz="2000" dirty="0" err="1"/>
              <a:t>двох</a:t>
            </a:r>
            <a:r>
              <a:rPr lang="ru-RU" sz="2000" dirty="0"/>
              <a:t> </a:t>
            </a:r>
            <a:r>
              <a:rPr lang="el-GR" sz="2000" dirty="0"/>
              <a:t>δ-</a:t>
            </a:r>
            <a:r>
              <a:rPr lang="ru-RU" sz="2000" dirty="0" err="1"/>
              <a:t>ланцюгів</a:t>
            </a:r>
            <a:r>
              <a:rPr lang="ru-RU" sz="2000" dirty="0"/>
              <a:t>,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лише</a:t>
            </a:r>
            <a:r>
              <a:rPr lang="ru-RU" sz="2000" dirty="0"/>
              <a:t> 1,5-3,5 %.</a:t>
            </a:r>
          </a:p>
          <a:p>
            <a:r>
              <a:rPr lang="ru-RU" sz="2000" dirty="0"/>
              <a:t>■ </a:t>
            </a:r>
            <a:r>
              <a:rPr lang="en-US" sz="2000" b="1" i="1" dirty="0"/>
              <a:t>F-</a:t>
            </a:r>
            <a:r>
              <a:rPr lang="ru-RU" sz="2000" b="1" i="1" dirty="0" err="1"/>
              <a:t>гемоглобін</a:t>
            </a:r>
            <a:r>
              <a:rPr lang="ru-RU" sz="2000" dirty="0"/>
              <a:t> (</a:t>
            </a:r>
            <a:r>
              <a:rPr lang="ru-RU" sz="2000" dirty="0" err="1"/>
              <a:t>фетальний</a:t>
            </a:r>
            <a:r>
              <a:rPr lang="ru-RU" sz="2000" dirty="0"/>
              <a:t>, </a:t>
            </a:r>
            <a:r>
              <a:rPr lang="ru-RU" sz="2000" dirty="0" err="1"/>
              <a:t>від</a:t>
            </a:r>
            <a:r>
              <a:rPr lang="ru-RU" sz="2000" dirty="0"/>
              <a:t> лат. </a:t>
            </a:r>
            <a:r>
              <a:rPr lang="en-US" sz="2000" i="1" dirty="0"/>
              <a:t>fetus </a:t>
            </a:r>
            <a:r>
              <a:rPr lang="en-US" sz="2000" b="1" i="1" dirty="0"/>
              <a:t>-</a:t>
            </a:r>
            <a:r>
              <a:rPr lang="en-US" sz="2000" dirty="0"/>
              <a:t> </a:t>
            </a:r>
            <a:r>
              <a:rPr lang="ru-RU" sz="2000" dirty="0" err="1"/>
              <a:t>плід</a:t>
            </a:r>
            <a:r>
              <a:rPr lang="ru-RU" sz="2000" dirty="0"/>
              <a:t>) - </a:t>
            </a:r>
            <a:r>
              <a:rPr lang="ru-RU" sz="2000" dirty="0" err="1"/>
              <a:t>формується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двох</a:t>
            </a:r>
            <a:r>
              <a:rPr lang="ru-RU" sz="2000" dirty="0"/>
              <a:t> а- і </a:t>
            </a:r>
            <a:r>
              <a:rPr lang="ru-RU" sz="2000" dirty="0" err="1"/>
              <a:t>двох</a:t>
            </a:r>
            <a:r>
              <a:rPr lang="ru-RU" sz="2000" dirty="0"/>
              <a:t> </a:t>
            </a:r>
            <a:r>
              <a:rPr lang="el-GR" sz="2000" dirty="0"/>
              <a:t>γ-</a:t>
            </a:r>
            <a:r>
              <a:rPr lang="ru-RU" sz="2000" dirty="0" err="1"/>
              <a:t>ланцюгів</a:t>
            </a:r>
            <a:r>
              <a:rPr lang="ru-RU" sz="2000" dirty="0"/>
              <a:t>, при </a:t>
            </a:r>
            <a:r>
              <a:rPr lang="ru-RU" sz="2000" dirty="0" err="1"/>
              <a:t>народженні</a:t>
            </a:r>
            <a:r>
              <a:rPr lang="ru-RU" sz="2000" dirty="0"/>
              <a:t> плода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кількість</a:t>
            </a:r>
            <a:r>
              <a:rPr lang="ru-RU" sz="2000" dirty="0"/>
              <a:t> </a:t>
            </a:r>
            <a:r>
              <a:rPr lang="ru-RU" sz="2000" dirty="0" err="1"/>
              <a:t>складає</a:t>
            </a:r>
            <a:r>
              <a:rPr lang="ru-RU" sz="2000" dirty="0"/>
              <a:t> 75-90 </a:t>
            </a:r>
            <a:r>
              <a:rPr lang="ru-RU" sz="2000" dirty="0" smtClean="0"/>
              <a:t>%.</a:t>
            </a:r>
            <a:r>
              <a:rPr lang="ru-RU" sz="2000" dirty="0"/>
              <a:t> </a:t>
            </a:r>
            <a:endParaRPr lang="ru-RU" sz="2000" dirty="0" smtClean="0"/>
          </a:p>
          <a:p>
            <a:r>
              <a:rPr lang="ru-RU" sz="2000" dirty="0" smtClean="0"/>
              <a:t>■</a:t>
            </a:r>
            <a:r>
              <a:rPr lang="ru-RU" sz="2000" dirty="0"/>
              <a:t> </a:t>
            </a:r>
            <a:r>
              <a:rPr lang="ru-RU" sz="2000" b="1" i="1" dirty="0"/>
              <a:t>Р-</a:t>
            </a:r>
            <a:r>
              <a:rPr lang="ru-RU" sz="2000" b="1" i="1" dirty="0" err="1"/>
              <a:t>гемоглобін</a:t>
            </a:r>
            <a:r>
              <a:rPr lang="ru-RU" sz="2000" dirty="0"/>
              <a:t> - </a:t>
            </a:r>
            <a:r>
              <a:rPr lang="ru-RU" sz="2000" dirty="0" err="1"/>
              <a:t>складається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двох</a:t>
            </a:r>
            <a:r>
              <a:rPr lang="ru-RU" sz="2000" dirty="0"/>
              <a:t> а- і </a:t>
            </a:r>
            <a:r>
              <a:rPr lang="ru-RU" sz="2000" dirty="0" err="1"/>
              <a:t>двох</a:t>
            </a:r>
            <a:r>
              <a:rPr lang="ru-RU" sz="2000" dirty="0"/>
              <a:t> </a:t>
            </a:r>
            <a:r>
              <a:rPr lang="el-GR" sz="2000" dirty="0"/>
              <a:t>ε-</a:t>
            </a:r>
            <a:r>
              <a:rPr lang="ru-RU" sz="2000" dirty="0" err="1"/>
              <a:t>ланцюгів</a:t>
            </a:r>
            <a:r>
              <a:rPr lang="ru-RU" sz="2000" dirty="0"/>
              <a:t>, </a:t>
            </a:r>
            <a:r>
              <a:rPr lang="ru-RU" sz="2000" dirty="0" err="1"/>
              <a:t>зустрічається</a:t>
            </a:r>
            <a:r>
              <a:rPr lang="ru-RU" sz="2000" dirty="0"/>
              <a:t> в </a:t>
            </a:r>
            <a:r>
              <a:rPr lang="ru-RU" sz="2000" dirty="0" err="1"/>
              <a:t>перші</a:t>
            </a:r>
            <a:r>
              <a:rPr lang="ru-RU" sz="2000" dirty="0"/>
              <a:t> 6-12 </a:t>
            </a:r>
            <a:r>
              <a:rPr lang="ru-RU" sz="2000" dirty="0" err="1"/>
              <a:t>тижнів</a:t>
            </a:r>
            <a:r>
              <a:rPr lang="ru-RU" sz="2000" dirty="0"/>
              <a:t> </a:t>
            </a:r>
            <a:r>
              <a:rPr lang="ru-RU" sz="2000" dirty="0" err="1"/>
              <a:t>внутрішньоутробного</a:t>
            </a:r>
            <a:r>
              <a:rPr lang="ru-RU" sz="2000" dirty="0"/>
              <a:t> </a:t>
            </a:r>
            <a:r>
              <a:rPr lang="ru-RU" sz="2000" dirty="0" err="1"/>
              <a:t>розвитку</a:t>
            </a:r>
            <a:r>
              <a:rPr lang="ru-RU" sz="2000" dirty="0"/>
              <a:t> плода</a:t>
            </a:r>
          </a:p>
        </p:txBody>
      </p:sp>
    </p:spTree>
    <p:extLst>
      <p:ext uri="{BB962C8B-B14F-4D97-AF65-F5344CB8AC3E}">
        <p14:creationId xmlns:p14="http://schemas.microsoft.com/office/powerpoint/2010/main" val="26524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Сполуки гемоглобіну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оксигемоглобін</a:t>
            </a:r>
            <a:r>
              <a:rPr lang="ru-RU" dirty="0"/>
              <a:t> </a:t>
            </a:r>
            <a:r>
              <a:rPr lang="ru-RU" dirty="0" smtClean="0"/>
              <a:t>(Н</a:t>
            </a:r>
            <a:r>
              <a:rPr lang="en-US" dirty="0" smtClean="0"/>
              <a:t>b+O</a:t>
            </a:r>
            <a:r>
              <a:rPr lang="en-US" sz="2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ru-RU" dirty="0"/>
              <a:t>Н</a:t>
            </a:r>
            <a:r>
              <a:rPr lang="en-US" dirty="0"/>
              <a:t>bO</a:t>
            </a:r>
            <a:r>
              <a:rPr lang="en-US" sz="1800" dirty="0"/>
              <a:t>2</a:t>
            </a:r>
            <a:r>
              <a:rPr lang="en-US" dirty="0" smtClean="0"/>
              <a:t>)</a:t>
            </a:r>
            <a:endParaRPr lang="uk-UA" dirty="0" smtClean="0"/>
          </a:p>
          <a:p>
            <a:r>
              <a:rPr lang="ru-RU" dirty="0" err="1"/>
              <a:t>карбогемоглобін</a:t>
            </a:r>
            <a:r>
              <a:rPr lang="ru-RU" dirty="0"/>
              <a:t> (Н</a:t>
            </a:r>
            <a:r>
              <a:rPr lang="en-US" dirty="0"/>
              <a:t>b+</a:t>
            </a:r>
            <a:r>
              <a:rPr lang="ru-RU" dirty="0"/>
              <a:t>С</a:t>
            </a:r>
            <a:r>
              <a:rPr lang="en-US" dirty="0" smtClean="0"/>
              <a:t>O</a:t>
            </a:r>
            <a:r>
              <a:rPr lang="en-US" sz="1800" dirty="0" smtClean="0"/>
              <a:t>2</a:t>
            </a:r>
            <a:r>
              <a:rPr lang="uk-UA" dirty="0" smtClean="0"/>
              <a:t>=</a:t>
            </a:r>
            <a:r>
              <a:rPr lang="ru-RU" dirty="0" smtClean="0"/>
              <a:t>Н</a:t>
            </a:r>
            <a:r>
              <a:rPr lang="en-US" dirty="0"/>
              <a:t>b</a:t>
            </a:r>
            <a:r>
              <a:rPr lang="ru-RU" dirty="0"/>
              <a:t>С</a:t>
            </a:r>
            <a:r>
              <a:rPr lang="en-US" dirty="0"/>
              <a:t>O</a:t>
            </a:r>
            <a:r>
              <a:rPr lang="en-US" sz="1600" dirty="0"/>
              <a:t>2</a:t>
            </a:r>
            <a:r>
              <a:rPr lang="en-US" dirty="0" smtClean="0"/>
              <a:t>)</a:t>
            </a:r>
            <a:endParaRPr lang="uk-UA" dirty="0" smtClean="0"/>
          </a:p>
          <a:p>
            <a:r>
              <a:rPr lang="ru-RU" dirty="0" err="1"/>
              <a:t>карбоксигемоглобіном</a:t>
            </a:r>
            <a:r>
              <a:rPr lang="ru-RU" dirty="0"/>
              <a:t> (НЬ + СО = Н</a:t>
            </a:r>
            <a:r>
              <a:rPr lang="en-US" dirty="0"/>
              <a:t>b</a:t>
            </a:r>
            <a:r>
              <a:rPr lang="ru-RU" dirty="0"/>
              <a:t>СО)</a:t>
            </a:r>
          </a:p>
        </p:txBody>
      </p:sp>
    </p:spTree>
    <p:extLst>
      <p:ext uri="{BB962C8B-B14F-4D97-AF65-F5344CB8AC3E}">
        <p14:creationId xmlns:p14="http://schemas.microsoft.com/office/powerpoint/2010/main" val="75094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Киснева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ємність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крові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(КЄК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4785395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КЄК</a:t>
            </a:r>
            <a:r>
              <a:rPr lang="ru-RU" dirty="0"/>
              <a:t> 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об'єм</a:t>
            </a:r>
            <a:r>
              <a:rPr lang="ru-RU" dirty="0"/>
              <a:t> </a:t>
            </a:r>
            <a:r>
              <a:rPr lang="ru-RU" dirty="0" err="1"/>
              <a:t>кисню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міститься</a:t>
            </a:r>
            <a:r>
              <a:rPr lang="ru-RU" dirty="0"/>
              <a:t> </a:t>
            </a:r>
            <a:r>
              <a:rPr lang="ru-RU" dirty="0" smtClean="0"/>
              <a:t>в 1л </a:t>
            </a:r>
            <a:r>
              <a:rPr lang="ru-RU" dirty="0" err="1"/>
              <a:t>крові</a:t>
            </a:r>
            <a:r>
              <a:rPr lang="ru-RU" dirty="0"/>
              <a:t>. КЄК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гемоглобіну</a:t>
            </a:r>
            <a:r>
              <a:rPr lang="ru-RU" dirty="0"/>
              <a:t> </a:t>
            </a:r>
            <a:r>
              <a:rPr lang="ru-RU" dirty="0" smtClean="0"/>
              <a:t>в 1л </a:t>
            </a:r>
            <a:r>
              <a:rPr lang="ru-RU" dirty="0" err="1"/>
              <a:t>крові</a:t>
            </a:r>
            <a:r>
              <a:rPr lang="ru-RU" dirty="0"/>
              <a:t> та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властивостей</a:t>
            </a:r>
            <a:r>
              <a:rPr lang="ru-RU" dirty="0"/>
              <a:t> </a:t>
            </a:r>
            <a:r>
              <a:rPr lang="ru-RU" dirty="0" err="1"/>
              <a:t>приєднувати</a:t>
            </a:r>
            <a:r>
              <a:rPr lang="ru-RU" dirty="0"/>
              <a:t> і </a:t>
            </a:r>
            <a:r>
              <a:rPr lang="ru-RU" dirty="0" err="1"/>
              <a:t>віддавати</a:t>
            </a:r>
            <a:r>
              <a:rPr lang="ru-RU" dirty="0"/>
              <a:t> </a:t>
            </a:r>
            <a:r>
              <a:rPr lang="ru-RU" dirty="0" err="1"/>
              <a:t>кисень</a:t>
            </a:r>
            <a:r>
              <a:rPr lang="ru-RU" dirty="0"/>
              <a:t>.</a:t>
            </a:r>
          </a:p>
          <a:p>
            <a:r>
              <a:rPr lang="ru-RU" dirty="0"/>
              <a:t>1 г НЬ максимально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приєднати</a:t>
            </a:r>
            <a:r>
              <a:rPr lang="ru-RU" dirty="0"/>
              <a:t> 1,34 мл </a:t>
            </a:r>
            <a:r>
              <a:rPr lang="ru-RU" dirty="0" err="1"/>
              <a:t>кисню</a:t>
            </a:r>
            <a:r>
              <a:rPr lang="ru-RU" dirty="0"/>
              <a:t> (число </a:t>
            </a:r>
            <a:r>
              <a:rPr lang="ru-RU" dirty="0" err="1"/>
              <a:t>Хюфнера</a:t>
            </a:r>
            <a:r>
              <a:rPr lang="ru-RU" dirty="0"/>
              <a:t>). В 1 л </a:t>
            </a:r>
            <a:r>
              <a:rPr lang="ru-RU" dirty="0" err="1"/>
              <a:t>крові</a:t>
            </a:r>
            <a:r>
              <a:rPr lang="ru-RU" dirty="0"/>
              <a:t> </a:t>
            </a:r>
            <a:r>
              <a:rPr lang="ru-RU" dirty="0" err="1"/>
              <a:t>міститься</a:t>
            </a:r>
            <a:r>
              <a:rPr lang="ru-RU" dirty="0"/>
              <a:t> в </a:t>
            </a:r>
            <a:r>
              <a:rPr lang="ru-RU" dirty="0" err="1"/>
              <a:t>середньому</a:t>
            </a:r>
            <a:r>
              <a:rPr lang="ru-RU" dirty="0"/>
              <a:t> 140 г НЬ,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зв'язати</a:t>
            </a:r>
            <a:r>
              <a:rPr lang="ru-RU" dirty="0"/>
              <a:t>: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140 </a:t>
            </a:r>
            <a:r>
              <a:rPr lang="ru-RU" dirty="0"/>
              <a:t>• 1,34 = 187,6 мл </a:t>
            </a:r>
            <a:r>
              <a:rPr lang="ru-RU" dirty="0" err="1"/>
              <a:t>кисню</a:t>
            </a:r>
            <a:r>
              <a:rPr lang="ru-RU" dirty="0"/>
              <a:t>.</a:t>
            </a:r>
          </a:p>
          <a:p>
            <a:r>
              <a:rPr lang="ru-RU" dirty="0"/>
              <a:t>У </a:t>
            </a:r>
            <a:r>
              <a:rPr lang="ru-RU" dirty="0" err="1"/>
              <a:t>плазмі</a:t>
            </a:r>
            <a:r>
              <a:rPr lang="ru-RU" dirty="0"/>
              <a:t> </a:t>
            </a:r>
            <a:r>
              <a:rPr lang="ru-RU" dirty="0" err="1"/>
              <a:t>крові</a:t>
            </a:r>
            <a:r>
              <a:rPr lang="ru-RU" dirty="0"/>
              <a:t> при </a:t>
            </a:r>
            <a:r>
              <a:rPr lang="ru-RU" dirty="0" smtClean="0"/>
              <a:t>РО</a:t>
            </a:r>
            <a:r>
              <a:rPr lang="ru-RU" sz="2200" dirty="0" smtClean="0"/>
              <a:t>2</a:t>
            </a:r>
            <a:r>
              <a:rPr lang="ru-RU" dirty="0" smtClean="0"/>
              <a:t> </a:t>
            </a:r>
            <a:r>
              <a:rPr lang="ru-RU" dirty="0"/>
              <a:t>100 мм рт. ст. у 1 л </a:t>
            </a:r>
            <a:r>
              <a:rPr lang="ru-RU" dirty="0" err="1"/>
              <a:t>розчиняється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3 мл </a:t>
            </a:r>
            <a:r>
              <a:rPr lang="ru-RU" dirty="0" err="1"/>
              <a:t>кисню</a:t>
            </a:r>
            <a:endParaRPr lang="ru-RU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34486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250943"/>
            <a:ext cx="8229600" cy="564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68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01"/>
          <a:stretch/>
        </p:blipFill>
        <p:spPr>
          <a:xfrm>
            <a:off x="35496" y="0"/>
            <a:ext cx="9112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53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135" y="188640"/>
            <a:ext cx="7921730" cy="644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41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/>
              <a:t>Лейкоцити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0592"/>
            <a:ext cx="8640960" cy="369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6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" y="0"/>
            <a:ext cx="9142040" cy="684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0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ВНУТРІШНЕ СЕРЕДОВИЩЕ ОРГАНІЗМУ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" b="1987"/>
          <a:stretch/>
        </p:blipFill>
        <p:spPr bwMode="auto">
          <a:xfrm>
            <a:off x="539552" y="1710266"/>
            <a:ext cx="8280920" cy="488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12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98"/>
          <a:stretch/>
        </p:blipFill>
        <p:spPr>
          <a:xfrm>
            <a:off x="41127" y="44624"/>
            <a:ext cx="9084501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23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51" y="404664"/>
            <a:ext cx="8503237" cy="625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32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54"/>
          <a:stretch/>
        </p:blipFill>
        <p:spPr>
          <a:xfrm>
            <a:off x="-1074" y="44624"/>
            <a:ext cx="9145074" cy="66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95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БАЗОФІЛИ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err="1"/>
              <a:t>Функція</a:t>
            </a:r>
            <a:r>
              <a:rPr lang="ru-RU" dirty="0"/>
              <a:t> – </a:t>
            </a:r>
            <a:r>
              <a:rPr lang="ru-RU" dirty="0" err="1"/>
              <a:t>містять</a:t>
            </a:r>
            <a:r>
              <a:rPr lang="ru-RU" dirty="0"/>
              <a:t> </a:t>
            </a:r>
            <a:r>
              <a:rPr lang="ru-RU" dirty="0" err="1"/>
              <a:t>біологічно</a:t>
            </a:r>
            <a:r>
              <a:rPr lang="ru-RU" dirty="0"/>
              <a:t> </a:t>
            </a:r>
            <a:r>
              <a:rPr lang="ru-RU" dirty="0" err="1"/>
              <a:t>активні</a:t>
            </a:r>
            <a:r>
              <a:rPr lang="ru-RU" dirty="0"/>
              <a:t> </a:t>
            </a:r>
            <a:r>
              <a:rPr lang="ru-RU" dirty="0" err="1" smtClean="0"/>
              <a:t>речовини</a:t>
            </a:r>
            <a:r>
              <a:rPr lang="ru-RU" dirty="0" smtClean="0"/>
              <a:t>: 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i="1" dirty="0" err="1" smtClean="0"/>
              <a:t>Гістамін</a:t>
            </a:r>
            <a:r>
              <a:rPr lang="ru-RU" dirty="0" smtClean="0"/>
              <a:t> - </a:t>
            </a:r>
            <a:r>
              <a:rPr lang="ru-RU" dirty="0" err="1"/>
              <a:t>розширює</a:t>
            </a:r>
            <a:r>
              <a:rPr lang="ru-RU" dirty="0"/>
              <a:t> </a:t>
            </a:r>
            <a:r>
              <a:rPr lang="ru-RU" dirty="0" err="1"/>
              <a:t>кровоносні</a:t>
            </a:r>
            <a:r>
              <a:rPr lang="ru-RU" dirty="0"/>
              <a:t> </a:t>
            </a:r>
            <a:r>
              <a:rPr lang="ru-RU" dirty="0" err="1"/>
              <a:t>судини</a:t>
            </a:r>
            <a:r>
              <a:rPr lang="ru-RU" dirty="0"/>
              <a:t>, </a:t>
            </a:r>
          </a:p>
          <a:p>
            <a:r>
              <a:rPr lang="ru-RU" i="1" dirty="0" smtClean="0"/>
              <a:t>Гепарин</a:t>
            </a:r>
            <a:r>
              <a:rPr lang="ru-RU" dirty="0" smtClean="0"/>
              <a:t> </a:t>
            </a:r>
            <a:r>
              <a:rPr lang="ru-RU" dirty="0" err="1" smtClean="0"/>
              <a:t>антизсідальна</a:t>
            </a:r>
            <a:r>
              <a:rPr lang="ru-RU" dirty="0" smtClean="0"/>
              <a:t> </a:t>
            </a:r>
            <a:r>
              <a:rPr lang="ru-RU" dirty="0" err="1" smtClean="0"/>
              <a:t>речовина</a:t>
            </a:r>
            <a:r>
              <a:rPr lang="ru-RU" dirty="0" smtClean="0"/>
              <a:t>, </a:t>
            </a:r>
            <a:endParaRPr lang="ru-RU" dirty="0"/>
          </a:p>
          <a:p>
            <a:r>
              <a:rPr lang="ru-RU" i="1" dirty="0" err="1"/>
              <a:t>гіалуронова</a:t>
            </a:r>
            <a:r>
              <a:rPr lang="ru-RU" i="1" dirty="0"/>
              <a:t> </a:t>
            </a:r>
            <a:r>
              <a:rPr lang="ru-RU" i="1" dirty="0" smtClean="0"/>
              <a:t>кисло</a:t>
            </a:r>
            <a:r>
              <a:rPr lang="ru-RU" dirty="0" smtClean="0"/>
              <a:t>та - </a:t>
            </a:r>
            <a:r>
              <a:rPr lang="ru-RU" dirty="0" err="1"/>
              <a:t>впливає</a:t>
            </a:r>
            <a:r>
              <a:rPr lang="ru-RU" dirty="0"/>
              <a:t> на </a:t>
            </a:r>
            <a:r>
              <a:rPr lang="ru-RU" dirty="0" err="1"/>
              <a:t>проникність</a:t>
            </a:r>
            <a:r>
              <a:rPr lang="ru-RU" dirty="0"/>
              <a:t> </a:t>
            </a:r>
            <a:r>
              <a:rPr lang="ru-RU" dirty="0" err="1"/>
              <a:t>судинної</a:t>
            </a:r>
            <a:r>
              <a:rPr lang="ru-RU" dirty="0"/>
              <a:t> </a:t>
            </a:r>
            <a:r>
              <a:rPr lang="ru-RU" dirty="0" err="1"/>
              <a:t>стінки</a:t>
            </a:r>
            <a:r>
              <a:rPr lang="ru-RU" dirty="0"/>
              <a:t>, </a:t>
            </a:r>
          </a:p>
          <a:p>
            <a:r>
              <a:rPr lang="ru-RU" i="1" dirty="0"/>
              <a:t>фактор </a:t>
            </a:r>
            <a:r>
              <a:rPr lang="ru-RU" i="1" dirty="0" err="1"/>
              <a:t>активації</a:t>
            </a:r>
            <a:r>
              <a:rPr lang="ru-RU" i="1" dirty="0"/>
              <a:t> </a:t>
            </a:r>
            <a:r>
              <a:rPr lang="ru-RU" i="1" dirty="0" err="1"/>
              <a:t>тромбоцитів</a:t>
            </a:r>
            <a:r>
              <a:rPr lang="ru-RU" dirty="0"/>
              <a:t> - ФАТ (</a:t>
            </a:r>
            <a:r>
              <a:rPr lang="ru-RU" dirty="0" err="1"/>
              <a:t>з'єднання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володіє</a:t>
            </a:r>
            <a:r>
              <a:rPr lang="ru-RU" dirty="0"/>
              <a:t> </a:t>
            </a:r>
            <a:r>
              <a:rPr lang="ru-RU" dirty="0" err="1"/>
              <a:t>надзвичайно</a:t>
            </a:r>
            <a:r>
              <a:rPr lang="ru-RU" dirty="0"/>
              <a:t> широким спектром </a:t>
            </a:r>
            <a:r>
              <a:rPr lang="ru-RU" dirty="0" err="1"/>
              <a:t>дії</a:t>
            </a:r>
            <a:r>
              <a:rPr lang="ru-RU" dirty="0"/>
              <a:t>), </a:t>
            </a:r>
          </a:p>
          <a:p>
            <a:r>
              <a:rPr lang="ru-RU" i="1" dirty="0" err="1"/>
              <a:t>тромбоксаны</a:t>
            </a:r>
            <a:r>
              <a:rPr lang="ru-RU" dirty="0"/>
              <a:t> (</a:t>
            </a:r>
            <a:r>
              <a:rPr lang="ru-RU" dirty="0" err="1"/>
              <a:t>сполуки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сприяють</a:t>
            </a:r>
            <a:r>
              <a:rPr lang="ru-RU" dirty="0"/>
              <a:t> </a:t>
            </a:r>
            <a:r>
              <a:rPr lang="ru-RU" dirty="0" err="1"/>
              <a:t>агрегації</a:t>
            </a:r>
            <a:r>
              <a:rPr lang="ru-RU" dirty="0"/>
              <a:t> </a:t>
            </a:r>
            <a:r>
              <a:rPr lang="ru-RU" dirty="0" err="1"/>
              <a:t>тромбоцитів</a:t>
            </a:r>
            <a:r>
              <a:rPr lang="ru-RU" dirty="0"/>
              <a:t>), </a:t>
            </a:r>
          </a:p>
          <a:p>
            <a:r>
              <a:rPr lang="ru-RU" i="1" dirty="0" err="1"/>
              <a:t>лейкотрієни</a:t>
            </a:r>
            <a:r>
              <a:rPr lang="ru-RU" i="1" dirty="0"/>
              <a:t> і </a:t>
            </a:r>
            <a:r>
              <a:rPr lang="ru-RU" i="1" dirty="0" err="1"/>
              <a:t>простагландини</a:t>
            </a:r>
            <a:r>
              <a:rPr lang="ru-RU" i="1" dirty="0"/>
              <a:t> </a:t>
            </a:r>
            <a:r>
              <a:rPr lang="ru-RU" dirty="0"/>
              <a:t>- </a:t>
            </a:r>
            <a:r>
              <a:rPr lang="ru-RU" dirty="0" err="1"/>
              <a:t>похідні</a:t>
            </a:r>
            <a:r>
              <a:rPr lang="ru-RU" dirty="0"/>
              <a:t> </a:t>
            </a:r>
            <a:r>
              <a:rPr lang="ru-RU" dirty="0" err="1"/>
              <a:t>арахідонової</a:t>
            </a:r>
            <a:r>
              <a:rPr lang="ru-RU" dirty="0"/>
              <a:t> </a:t>
            </a:r>
            <a:r>
              <a:rPr lang="ru-RU" dirty="0" err="1"/>
              <a:t>кислоти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742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371"/>
          <a:stretch/>
        </p:blipFill>
        <p:spPr>
          <a:xfrm>
            <a:off x="0" y="116632"/>
            <a:ext cx="914400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05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ЕОЗИНОФІЛИ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algn="just"/>
            <a:r>
              <a:rPr lang="ru-RU" dirty="0" err="1"/>
              <a:t>Еозинофіли</a:t>
            </a:r>
            <a:r>
              <a:rPr lang="ru-RU" dirty="0"/>
              <a:t> </a:t>
            </a:r>
            <a:r>
              <a:rPr lang="ru-RU" dirty="0" err="1"/>
              <a:t>беруть</a:t>
            </a:r>
            <a:r>
              <a:rPr lang="ru-RU" dirty="0"/>
              <a:t> участь у </a:t>
            </a:r>
            <a:r>
              <a:rPr lang="ru-RU" dirty="0" err="1"/>
              <a:t>захисті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гельмінтів</a:t>
            </a:r>
            <a:r>
              <a:rPr lang="ru-RU" dirty="0"/>
              <a:t> і </a:t>
            </a:r>
            <a:r>
              <a:rPr lang="ru-RU" dirty="0" err="1"/>
              <a:t>найпростіших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uk-UA" dirty="0" smtClean="0"/>
              <a:t>І</a:t>
            </a:r>
            <a:r>
              <a:rPr lang="en-US" dirty="0" err="1" smtClean="0"/>
              <a:t>gG</a:t>
            </a:r>
            <a:r>
              <a:rPr lang="en-US" dirty="0"/>
              <a:t>, IgM, </a:t>
            </a:r>
            <a:r>
              <a:rPr lang="en-US" dirty="0" err="1"/>
              <a:t>IgE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417646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34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14"/>
          <a:stretch/>
        </p:blipFill>
        <p:spPr>
          <a:xfrm>
            <a:off x="0" y="116632"/>
            <a:ext cx="9127232" cy="642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619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75"/>
          <a:stretch/>
        </p:blipFill>
        <p:spPr>
          <a:xfrm>
            <a:off x="107504" y="44624"/>
            <a:ext cx="9036496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84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ЛІМФОЦИТИ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8856984" cy="583264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i="1" dirty="0"/>
              <a:t>Т-</a:t>
            </a:r>
            <a:r>
              <a:rPr lang="ru-RU" i="1" dirty="0" err="1"/>
              <a:t>кілери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вбивці</a:t>
            </a:r>
            <a:r>
              <a:rPr lang="ru-RU" dirty="0"/>
              <a:t> (</a:t>
            </a:r>
            <a:r>
              <a:rPr lang="ru-RU" dirty="0" err="1"/>
              <a:t>від</a:t>
            </a:r>
            <a:r>
              <a:rPr lang="ru-RU" dirty="0"/>
              <a:t> англ. </a:t>
            </a:r>
            <a:r>
              <a:rPr lang="en-US" dirty="0" err="1"/>
              <a:t>tu</a:t>
            </a:r>
            <a:r>
              <a:rPr lang="en-US" dirty="0"/>
              <a:t> kill - </a:t>
            </a:r>
            <a:r>
              <a:rPr lang="ru-RU" dirty="0" err="1"/>
              <a:t>вбивати</a:t>
            </a:r>
            <a:r>
              <a:rPr lang="ru-RU" dirty="0"/>
              <a:t>), </a:t>
            </a:r>
            <a:r>
              <a:rPr lang="ru-RU" dirty="0" err="1"/>
              <a:t>здійснюють</a:t>
            </a:r>
            <a:r>
              <a:rPr lang="ru-RU" dirty="0"/>
              <a:t> </a:t>
            </a:r>
            <a:r>
              <a:rPr lang="ru-RU" dirty="0" err="1"/>
              <a:t>лізис</a:t>
            </a:r>
            <a:r>
              <a:rPr lang="ru-RU" dirty="0"/>
              <a:t> </a:t>
            </a:r>
            <a:r>
              <a:rPr lang="ru-RU" dirty="0" err="1" smtClean="0"/>
              <a:t>клітин-мішеней</a:t>
            </a:r>
            <a:r>
              <a:rPr lang="ru-RU" dirty="0" smtClean="0"/>
              <a:t> </a:t>
            </a:r>
            <a:r>
              <a:rPr lang="ru-RU" dirty="0" err="1"/>
              <a:t>збудників</a:t>
            </a:r>
            <a:r>
              <a:rPr lang="ru-RU" dirty="0"/>
              <a:t> </a:t>
            </a:r>
            <a:r>
              <a:rPr lang="ru-RU" dirty="0" err="1"/>
              <a:t>інфекційних</a:t>
            </a:r>
            <a:r>
              <a:rPr lang="ru-RU" dirty="0"/>
              <a:t> хвороб, грибки, </a:t>
            </a:r>
            <a:r>
              <a:rPr lang="ru-RU" dirty="0" err="1"/>
              <a:t>мікобактерії</a:t>
            </a:r>
            <a:r>
              <a:rPr lang="ru-RU" dirty="0"/>
              <a:t>, </a:t>
            </a:r>
            <a:r>
              <a:rPr lang="ru-RU" dirty="0" err="1"/>
              <a:t>пухлинні</a:t>
            </a:r>
            <a:r>
              <a:rPr lang="ru-RU" dirty="0"/>
              <a:t> </a:t>
            </a:r>
            <a:r>
              <a:rPr lang="ru-RU" dirty="0" err="1"/>
              <a:t>клітини</a:t>
            </a:r>
            <a:r>
              <a:rPr lang="ru-RU" dirty="0"/>
              <a:t> і </a:t>
            </a:r>
            <a:r>
              <a:rPr lang="ru-RU" dirty="0" err="1"/>
              <a:t>ін</a:t>
            </a:r>
            <a:r>
              <a:rPr lang="ru-RU" dirty="0"/>
              <a:t> </a:t>
            </a:r>
          </a:p>
          <a:p>
            <a:pPr algn="just"/>
            <a:r>
              <a:rPr lang="ru-RU" i="1" dirty="0"/>
              <a:t>Т-</a:t>
            </a:r>
            <a:r>
              <a:rPr lang="ru-RU" i="1" dirty="0" err="1"/>
              <a:t>хелпери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помічники</a:t>
            </a:r>
            <a:r>
              <a:rPr lang="ru-RU" dirty="0"/>
              <a:t> </a:t>
            </a:r>
            <a:r>
              <a:rPr lang="ru-RU" dirty="0" err="1"/>
              <a:t>імунітету</a:t>
            </a:r>
            <a:r>
              <a:rPr lang="ru-RU" dirty="0"/>
              <a:t>. </a:t>
            </a:r>
            <a:r>
              <a:rPr lang="ru-RU" dirty="0" err="1"/>
              <a:t>Розрізняють</a:t>
            </a:r>
            <a:r>
              <a:rPr lang="ru-RU" dirty="0"/>
              <a:t> Т-Т-</a:t>
            </a:r>
            <a:r>
              <a:rPr lang="ru-RU" dirty="0" err="1"/>
              <a:t>хелпери</a:t>
            </a:r>
            <a:r>
              <a:rPr lang="ru-RU" dirty="0"/>
              <a:t>, </a:t>
            </a:r>
            <a:r>
              <a:rPr lang="ru-RU" dirty="0" err="1"/>
              <a:t>підсилюючі</a:t>
            </a:r>
            <a:r>
              <a:rPr lang="ru-RU" dirty="0"/>
              <a:t> </a:t>
            </a:r>
            <a:r>
              <a:rPr lang="ru-RU" dirty="0" err="1"/>
              <a:t>клітинний</a:t>
            </a:r>
            <a:r>
              <a:rPr lang="ru-RU" dirty="0"/>
              <a:t> </a:t>
            </a:r>
            <a:r>
              <a:rPr lang="ru-RU" dirty="0" err="1"/>
              <a:t>імунітет</a:t>
            </a:r>
            <a:r>
              <a:rPr lang="ru-RU" dirty="0"/>
              <a:t>, і Т-В </a:t>
            </a:r>
            <a:r>
              <a:rPr lang="ru-RU" dirty="0" err="1"/>
              <a:t>хелпери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полегшують</a:t>
            </a:r>
            <a:r>
              <a:rPr lang="ru-RU" dirty="0"/>
              <a:t> </a:t>
            </a:r>
            <a:r>
              <a:rPr lang="ru-RU" dirty="0" err="1"/>
              <a:t>гуморальний</a:t>
            </a:r>
            <a:r>
              <a:rPr lang="ru-RU" dirty="0"/>
              <a:t> </a:t>
            </a:r>
            <a:r>
              <a:rPr lang="ru-RU" dirty="0" err="1"/>
              <a:t>імунітет</a:t>
            </a:r>
            <a:r>
              <a:rPr lang="ru-RU" dirty="0"/>
              <a:t>. </a:t>
            </a:r>
          </a:p>
          <a:p>
            <a:pPr algn="just"/>
            <a:r>
              <a:rPr lang="ru-RU" i="1" dirty="0"/>
              <a:t>Т-</a:t>
            </a:r>
            <a:r>
              <a:rPr lang="ru-RU" i="1" dirty="0" err="1"/>
              <a:t>ампліфайеры</a:t>
            </a:r>
            <a:r>
              <a:rPr lang="ru-RU" dirty="0"/>
              <a:t> </a:t>
            </a:r>
            <a:r>
              <a:rPr lang="ru-RU" dirty="0" err="1"/>
              <a:t>посилюють</a:t>
            </a:r>
            <a:r>
              <a:rPr lang="ru-RU" dirty="0"/>
              <a:t> </a:t>
            </a:r>
            <a:r>
              <a:rPr lang="ru-RU" dirty="0" err="1"/>
              <a:t>функцію</a:t>
            </a:r>
            <a:r>
              <a:rPr lang="ru-RU" dirty="0"/>
              <a:t> Т - і В-</a:t>
            </a:r>
            <a:r>
              <a:rPr lang="ru-RU" dirty="0" err="1"/>
              <a:t>лімфоцитів</a:t>
            </a:r>
            <a:r>
              <a:rPr lang="ru-RU" dirty="0"/>
              <a:t>, </a:t>
            </a:r>
          </a:p>
          <a:p>
            <a:pPr algn="just"/>
            <a:r>
              <a:rPr lang="ru-RU" i="1" dirty="0" smtClean="0"/>
              <a:t>Т-</a:t>
            </a:r>
            <a:r>
              <a:rPr lang="ru-RU" i="1" dirty="0" err="1" smtClean="0"/>
              <a:t>супресори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err="1"/>
              <a:t>лімфоцити</a:t>
            </a:r>
            <a:r>
              <a:rPr lang="ru-RU" dirty="0"/>
              <a:t>, </a:t>
            </a:r>
            <a:r>
              <a:rPr lang="ru-RU" dirty="0" err="1"/>
              <a:t>перешкоджають</a:t>
            </a:r>
            <a:r>
              <a:rPr lang="ru-RU" dirty="0"/>
              <a:t> </a:t>
            </a:r>
            <a:r>
              <a:rPr lang="ru-RU" dirty="0" err="1"/>
              <a:t>імунної</a:t>
            </a:r>
            <a:r>
              <a:rPr lang="ru-RU" dirty="0"/>
              <a:t> </a:t>
            </a:r>
            <a:r>
              <a:rPr lang="ru-RU" dirty="0" err="1"/>
              <a:t>відповіді</a:t>
            </a:r>
            <a:r>
              <a:rPr lang="ru-RU" dirty="0"/>
              <a:t>. </a:t>
            </a:r>
            <a:r>
              <a:rPr lang="ru-RU" dirty="0" err="1"/>
              <a:t>Розрізняють</a:t>
            </a:r>
            <a:r>
              <a:rPr lang="ru-RU" dirty="0"/>
              <a:t> Т-Т-</a:t>
            </a:r>
            <a:r>
              <a:rPr lang="ru-RU" dirty="0" err="1"/>
              <a:t>супресори</a:t>
            </a:r>
            <a:r>
              <a:rPr lang="ru-RU" dirty="0"/>
              <a:t> </a:t>
            </a:r>
            <a:r>
              <a:rPr lang="ru-RU" dirty="0" err="1"/>
              <a:t>пригнічують</a:t>
            </a:r>
            <a:r>
              <a:rPr lang="ru-RU" dirty="0"/>
              <a:t> </a:t>
            </a:r>
            <a:r>
              <a:rPr lang="ru-RU" dirty="0" err="1"/>
              <a:t>клітинний</a:t>
            </a:r>
            <a:r>
              <a:rPr lang="ru-RU" dirty="0"/>
              <a:t> </a:t>
            </a:r>
            <a:r>
              <a:rPr lang="ru-RU" dirty="0" err="1"/>
              <a:t>імунітет</a:t>
            </a:r>
            <a:r>
              <a:rPr lang="ru-RU" dirty="0"/>
              <a:t>, і Т-В-</a:t>
            </a:r>
            <a:r>
              <a:rPr lang="ru-RU" dirty="0" err="1"/>
              <a:t>супресори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пригнічують</a:t>
            </a:r>
            <a:r>
              <a:rPr lang="ru-RU" dirty="0"/>
              <a:t> </a:t>
            </a:r>
            <a:r>
              <a:rPr lang="ru-RU" dirty="0" err="1"/>
              <a:t>гуморальний</a:t>
            </a:r>
            <a:r>
              <a:rPr lang="ru-RU" dirty="0"/>
              <a:t> </a:t>
            </a:r>
            <a:r>
              <a:rPr lang="ru-RU" dirty="0" err="1"/>
              <a:t>імунітет</a:t>
            </a:r>
            <a:r>
              <a:rPr lang="ru-RU" dirty="0"/>
              <a:t>. </a:t>
            </a:r>
          </a:p>
          <a:p>
            <a:pPr algn="just"/>
            <a:r>
              <a:rPr lang="ru-RU" i="1" dirty="0"/>
              <a:t>Т-</a:t>
            </a:r>
            <a:r>
              <a:rPr lang="ru-RU" i="1" dirty="0" err="1"/>
              <a:t>диференційні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en-US" dirty="0"/>
              <a:t>Td-</a:t>
            </a:r>
            <a:r>
              <a:rPr lang="ru-RU" dirty="0" err="1"/>
              <a:t>лімфоцити</a:t>
            </a:r>
            <a:r>
              <a:rPr lang="ru-RU" dirty="0"/>
              <a:t>, </a:t>
            </a:r>
            <a:r>
              <a:rPr lang="ru-RU" dirty="0" err="1"/>
              <a:t>регулюють</a:t>
            </a:r>
            <a:r>
              <a:rPr lang="ru-RU" dirty="0"/>
              <a:t> </a:t>
            </a:r>
            <a:r>
              <a:rPr lang="ru-RU" dirty="0" err="1"/>
              <a:t>функцію</a:t>
            </a:r>
            <a:r>
              <a:rPr lang="ru-RU" dirty="0"/>
              <a:t> </a:t>
            </a:r>
            <a:r>
              <a:rPr lang="ru-RU" dirty="0" err="1"/>
              <a:t>стовбурових</a:t>
            </a:r>
            <a:r>
              <a:rPr lang="ru-RU" dirty="0"/>
              <a:t> </a:t>
            </a:r>
            <a:r>
              <a:rPr lang="ru-RU" dirty="0" err="1"/>
              <a:t>кровотворних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впливають</a:t>
            </a:r>
            <a:r>
              <a:rPr lang="ru-RU" dirty="0"/>
              <a:t> на </a:t>
            </a:r>
            <a:r>
              <a:rPr lang="ru-RU" dirty="0" err="1"/>
              <a:t>співвідношення</a:t>
            </a:r>
            <a:r>
              <a:rPr lang="ru-RU" dirty="0"/>
              <a:t> </a:t>
            </a:r>
            <a:r>
              <a:rPr lang="ru-RU" dirty="0" err="1"/>
              <a:t>еритроцитарного</a:t>
            </a:r>
            <a:r>
              <a:rPr lang="ru-RU" dirty="0"/>
              <a:t>, лейкоцитарного і </a:t>
            </a:r>
            <a:r>
              <a:rPr lang="ru-RU" dirty="0" err="1"/>
              <a:t>тромбоцитарного</a:t>
            </a:r>
            <a:r>
              <a:rPr lang="ru-RU" dirty="0"/>
              <a:t> (мегакариоцитарного) </a:t>
            </a:r>
            <a:r>
              <a:rPr lang="ru-RU" dirty="0" err="1"/>
              <a:t>паростків</a:t>
            </a:r>
            <a:r>
              <a:rPr lang="ru-RU" dirty="0"/>
              <a:t> </a:t>
            </a:r>
            <a:r>
              <a:rPr lang="ru-RU" dirty="0" err="1"/>
              <a:t>кісткового</a:t>
            </a:r>
            <a:r>
              <a:rPr lang="ru-RU" dirty="0"/>
              <a:t> </a:t>
            </a:r>
            <a:r>
              <a:rPr lang="ru-RU" dirty="0" err="1"/>
              <a:t>мозку</a:t>
            </a:r>
            <a:r>
              <a:rPr lang="ru-RU" dirty="0"/>
              <a:t>. </a:t>
            </a:r>
          </a:p>
          <a:p>
            <a:pPr algn="just"/>
            <a:r>
              <a:rPr lang="ru-RU" i="1" dirty="0"/>
              <a:t>Т-</a:t>
            </a:r>
            <a:r>
              <a:rPr lang="ru-RU" i="1" dirty="0" err="1"/>
              <a:t>контрсупрессори</a:t>
            </a:r>
            <a:r>
              <a:rPr lang="ru-RU" dirty="0"/>
              <a:t> </a:t>
            </a:r>
            <a:r>
              <a:rPr lang="ru-RU" dirty="0" err="1"/>
              <a:t>перешкоджають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Т-</a:t>
            </a:r>
            <a:r>
              <a:rPr lang="ru-RU" dirty="0" err="1"/>
              <a:t>супресорів</a:t>
            </a:r>
            <a:r>
              <a:rPr lang="ru-RU" dirty="0"/>
              <a:t> і, </a:t>
            </a:r>
            <a:r>
              <a:rPr lang="ru-RU" dirty="0" err="1"/>
              <a:t>отже</a:t>
            </a:r>
            <a:r>
              <a:rPr lang="ru-RU" dirty="0"/>
              <a:t>, </a:t>
            </a:r>
            <a:r>
              <a:rPr lang="ru-RU" dirty="0" err="1"/>
              <a:t>підсилюють</a:t>
            </a:r>
            <a:r>
              <a:rPr lang="ru-RU" dirty="0"/>
              <a:t> </a:t>
            </a:r>
            <a:r>
              <a:rPr lang="ru-RU" dirty="0" err="1"/>
              <a:t>імунну</a:t>
            </a:r>
            <a:r>
              <a:rPr lang="ru-RU" dirty="0"/>
              <a:t> </a:t>
            </a:r>
            <a:r>
              <a:rPr lang="ru-RU" dirty="0" err="1"/>
              <a:t>відповідь</a:t>
            </a:r>
            <a:r>
              <a:rPr lang="ru-RU" dirty="0"/>
              <a:t>. </a:t>
            </a:r>
          </a:p>
          <a:p>
            <a:pPr algn="just"/>
            <a:r>
              <a:rPr lang="ru-RU" i="1" dirty="0"/>
              <a:t>Т-</a:t>
            </a:r>
            <a:r>
              <a:rPr lang="ru-RU" i="1" dirty="0" err="1"/>
              <a:t>клітини</a:t>
            </a:r>
            <a:r>
              <a:rPr lang="ru-RU" i="1" dirty="0"/>
              <a:t> </a:t>
            </a:r>
            <a:r>
              <a:rPr lang="ru-RU" i="1" dirty="0" err="1"/>
              <a:t>пам'яті</a:t>
            </a:r>
            <a:r>
              <a:rPr lang="ru-RU" dirty="0"/>
              <a:t> </a:t>
            </a:r>
            <a:r>
              <a:rPr lang="ru-RU" dirty="0" err="1"/>
              <a:t>зберігають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про </a:t>
            </a:r>
            <a:r>
              <a:rPr lang="ru-RU" dirty="0" err="1"/>
              <a:t>раніше</a:t>
            </a:r>
            <a:r>
              <a:rPr lang="ru-RU" dirty="0"/>
              <a:t> </a:t>
            </a:r>
            <a:r>
              <a:rPr lang="ru-RU" dirty="0" err="1"/>
              <a:t>діючі</a:t>
            </a:r>
            <a:r>
              <a:rPr lang="ru-RU" dirty="0"/>
              <a:t> </a:t>
            </a:r>
            <a:r>
              <a:rPr lang="ru-RU" dirty="0" err="1"/>
              <a:t>антигени</a:t>
            </a:r>
            <a:r>
              <a:rPr lang="ru-RU" dirty="0"/>
              <a:t> і таким чином </a:t>
            </a:r>
            <a:r>
              <a:rPr lang="ru-RU" dirty="0" err="1"/>
              <a:t>регулюють</a:t>
            </a:r>
            <a:r>
              <a:rPr lang="ru-RU" dirty="0"/>
              <a:t> так </a:t>
            </a:r>
            <a:r>
              <a:rPr lang="ru-RU" dirty="0" err="1"/>
              <a:t>звану</a:t>
            </a:r>
            <a:r>
              <a:rPr lang="ru-RU" dirty="0"/>
              <a:t> </a:t>
            </a:r>
            <a:r>
              <a:rPr lang="ru-RU" dirty="0" err="1"/>
              <a:t>вторинну</a:t>
            </a:r>
            <a:r>
              <a:rPr lang="ru-RU" dirty="0"/>
              <a:t> </a:t>
            </a:r>
            <a:r>
              <a:rPr lang="ru-RU" dirty="0" err="1"/>
              <a:t>імунну</a:t>
            </a:r>
            <a:r>
              <a:rPr lang="ru-RU" dirty="0"/>
              <a:t> </a:t>
            </a:r>
            <a:r>
              <a:rPr lang="ru-RU" dirty="0" err="1"/>
              <a:t>відповідь</a:t>
            </a:r>
            <a:r>
              <a:rPr lang="ru-RU" dirty="0"/>
              <a:t>, яка </a:t>
            </a:r>
            <a:r>
              <a:rPr lang="ru-RU" dirty="0" err="1"/>
              <a:t>проявляється</a:t>
            </a:r>
            <a:r>
              <a:rPr lang="ru-RU" dirty="0"/>
              <a:t> в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короткі</a:t>
            </a:r>
            <a:r>
              <a:rPr lang="ru-RU" dirty="0"/>
              <a:t> </a:t>
            </a:r>
            <a:r>
              <a:rPr lang="ru-RU" dirty="0" err="1"/>
              <a:t>терміни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666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6632"/>
            <a:ext cx="9036496" cy="655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55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ФУНКЦІЇ КРОВІ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Транспортна</a:t>
            </a:r>
          </a:p>
          <a:p>
            <a:pPr>
              <a:buFontTx/>
              <a:buChar char="-"/>
            </a:pP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Захисна</a:t>
            </a:r>
          </a:p>
          <a:p>
            <a:pPr>
              <a:buFontTx/>
              <a:buChar char="-"/>
            </a:pP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Гомеостатична</a:t>
            </a:r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67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85"/>
          <a:stretch/>
        </p:blipFill>
        <p:spPr>
          <a:xfrm>
            <a:off x="0" y="0"/>
            <a:ext cx="9144000" cy="652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18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27"/>
          <a:stretch/>
        </p:blipFill>
        <p:spPr>
          <a:xfrm>
            <a:off x="-39357" y="0"/>
            <a:ext cx="9291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404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207"/>
          <a:stretch/>
        </p:blipFill>
        <p:spPr>
          <a:xfrm>
            <a:off x="56654" y="116632"/>
            <a:ext cx="9087345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698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00" y="0"/>
            <a:ext cx="9121012" cy="67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09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64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770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0717" cy="687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221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678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30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975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417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18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ГЕМАТОКРИТ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1600200"/>
            <a:ext cx="3826768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222222"/>
                </a:solidFill>
                <a:latin typeface="Georgia" panose="02040502050405020303" pitchFamily="18" charset="0"/>
              </a:rPr>
              <a:t>Кров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 –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це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рідка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сполучна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тканина, до складу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якої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входять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плазма та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формені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елементи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. </a:t>
            </a:r>
            <a:endParaRPr lang="ru-RU" dirty="0" smtClean="0">
              <a:solidFill>
                <a:srgbClr val="222222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dirty="0" err="1" smtClean="0">
                <a:solidFill>
                  <a:srgbClr val="222222"/>
                </a:solidFill>
                <a:latin typeface="Georgia" panose="02040502050405020303" pitchFamily="18" charset="0"/>
              </a:rPr>
              <a:t>Об'єм</a:t>
            </a:r>
            <a:r>
              <a:rPr lang="ru-RU" dirty="0" smtClean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крові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становить у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середньому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5-6 </a:t>
            </a:r>
            <a:r>
              <a:rPr lang="ru-RU" dirty="0" smtClean="0">
                <a:solidFill>
                  <a:srgbClr val="222222"/>
                </a:solidFill>
                <a:latin typeface="Georgia" panose="02040502050405020303" pitchFamily="18" charset="0"/>
              </a:rPr>
              <a:t>л.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222222"/>
                </a:solidFill>
                <a:latin typeface="Georgia" panose="02040502050405020303" pitchFamily="18" charset="0"/>
              </a:rPr>
              <a:t>Відношення</a:t>
            </a:r>
            <a:r>
              <a:rPr lang="ru-RU" dirty="0" smtClean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об'єму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клітин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крові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до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плазми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називають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гематокритним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показником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Georgia" panose="02040502050405020303" pitchFamily="18" charset="0"/>
              </a:rPr>
              <a:t>або</a:t>
            </a:r>
            <a:r>
              <a:rPr lang="ru-RU" dirty="0">
                <a:solidFill>
                  <a:srgbClr val="222222"/>
                </a:solidFill>
                <a:latin typeface="Georgia" panose="02040502050405020303" pitchFamily="18" charset="0"/>
              </a:rPr>
              <a:t> </a:t>
            </a:r>
            <a:r>
              <a:rPr lang="ru-RU" i="1" dirty="0">
                <a:solidFill>
                  <a:srgbClr val="222222"/>
                </a:solidFill>
                <a:latin typeface="Georgia" panose="02040502050405020303" pitchFamily="18" charset="0"/>
              </a:rPr>
              <a:t>гематокритом.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0523"/>
            <a:ext cx="4165625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52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9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СКЛАД КРОВІ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4" t="6551"/>
          <a:stretch/>
        </p:blipFill>
        <p:spPr bwMode="auto">
          <a:xfrm>
            <a:off x="323528" y="1268760"/>
            <a:ext cx="8496944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4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3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21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46"/>
          <a:stretch/>
        </p:blipFill>
        <p:spPr>
          <a:xfrm>
            <a:off x="0" y="44624"/>
            <a:ext cx="9144000" cy="679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64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95536" y="476250"/>
            <a:ext cx="8111877" cy="56499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Альбуміни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(60 %,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38-60 г/л)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Функції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онкотичний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тиск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плазми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крові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буферну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систему,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резерв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поживних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речовин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зв'язують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жирні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кислоти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солі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жовчних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кислот,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білірубін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стероїдні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тиреоїдні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гормони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певні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ліки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43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617</Words>
  <Application>Microsoft Office PowerPoint</Application>
  <PresentationFormat>Экран (4:3)</PresentationFormat>
  <Paragraphs>81</Paragraphs>
  <Slides>50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5" baseType="lpstr">
      <vt:lpstr>Arial</vt:lpstr>
      <vt:lpstr>Calibri</vt:lpstr>
      <vt:lpstr>Georgia</vt:lpstr>
      <vt:lpstr>Times New Roman</vt:lpstr>
      <vt:lpstr>Тема Office</vt:lpstr>
      <vt:lpstr>Презентация PowerPoint</vt:lpstr>
      <vt:lpstr>Система крові – це сукупність: </vt:lpstr>
      <vt:lpstr>ВНУТРІШНЕ СЕРЕДОВИЩЕ ОРГАНІЗМУ</vt:lpstr>
      <vt:lpstr>ФУНКЦІЇ КРОВІ</vt:lpstr>
      <vt:lpstr>ГЕМАТОКРИТ</vt:lpstr>
      <vt:lpstr>СКЛАД КРОВІ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Осмотичний тиск</vt:lpstr>
      <vt:lpstr>Презентация PowerPoint</vt:lpstr>
      <vt:lpstr>Онкотичний тиск</vt:lpstr>
      <vt:lpstr>Презентация PowerPoint</vt:lpstr>
      <vt:lpstr>рН артеріальної крові – 7,43 рН венозної крові 7,35-7,36</vt:lpstr>
      <vt:lpstr>Регуляція сталості кислотно-основної реакції (КОР) здійснюється:</vt:lpstr>
      <vt:lpstr>Презентация PowerPoint</vt:lpstr>
      <vt:lpstr>Презентация PowerPoint</vt:lpstr>
      <vt:lpstr>Презентация PowerPoint</vt:lpstr>
      <vt:lpstr>Презентация PowerPoint</vt:lpstr>
      <vt:lpstr>ГЕМОГЛОБІН</vt:lpstr>
      <vt:lpstr>Сполуки гемоглобіну</vt:lpstr>
      <vt:lpstr>Киснева ємність крові (КЄК) </vt:lpstr>
      <vt:lpstr>Презентация PowerPoint</vt:lpstr>
      <vt:lpstr>Презентация PowerPoint</vt:lpstr>
      <vt:lpstr>Презентация PowerPoint</vt:lpstr>
      <vt:lpstr>Лейкоцити</vt:lpstr>
      <vt:lpstr>Презентация PowerPoint</vt:lpstr>
      <vt:lpstr>Презентация PowerPoint</vt:lpstr>
      <vt:lpstr>Презентация PowerPoint</vt:lpstr>
      <vt:lpstr>Презентация PowerPoint</vt:lpstr>
      <vt:lpstr>БАЗОФІЛИ</vt:lpstr>
      <vt:lpstr>Презентация PowerPoint</vt:lpstr>
      <vt:lpstr>ЕОЗИНОФІЛИ</vt:lpstr>
      <vt:lpstr>Презентация PowerPoint</vt:lpstr>
      <vt:lpstr>Презентация PowerPoint</vt:lpstr>
      <vt:lpstr>ЛІМФОЦИТИ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КРОВІ</dc:title>
  <cp:lastModifiedBy>Юра</cp:lastModifiedBy>
  <cp:revision>50</cp:revision>
  <cp:lastPrinted>2020-04-04T10:20:58Z</cp:lastPrinted>
  <dcterms:modified xsi:type="dcterms:W3CDTF">2021-02-14T20:49:36Z</dcterms:modified>
</cp:coreProperties>
</file>