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548680"/>
            <a:ext cx="6172200" cy="1174282"/>
          </a:xfrm>
        </p:spPr>
        <p:txBody>
          <a:bodyPr>
            <a:normAutofit/>
          </a:bodyPr>
          <a:lstStyle/>
          <a:p>
            <a:pPr algn="ctr"/>
            <a:r>
              <a:rPr lang="uk-UA" sz="4000" smtClean="0"/>
              <a:t>ЛЕКЦІЯ № 4</a:t>
            </a:r>
            <a:endParaRPr lang="ru-RU" sz="4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34672" cy="1371600"/>
          </a:xfrm>
        </p:spPr>
        <p:txBody>
          <a:bodyPr>
            <a:normAutofit/>
          </a:bodyPr>
          <a:lstStyle/>
          <a:p>
            <a:pPr algn="ctr"/>
            <a:r>
              <a:rPr lang="uk-UA" sz="4000" smtClean="0"/>
              <a:t>Розв’язання задач з генетики. Загальні поняття</a:t>
            </a:r>
            <a:endParaRPr lang="ru-RU" sz="4000" smtClean="0"/>
          </a:p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/>
          </a:bodyPr>
          <a:lstStyle/>
          <a:p>
            <a:pPr marL="63500" marR="70485" indent="44926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i="1" smtClean="0">
                <a:latin typeface="Times New Roman"/>
                <a:ea typeface="Times New Roman"/>
              </a:rPr>
              <a:t>Розв’язок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задач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записують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у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вигляді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генетичних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схем,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у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яких</a:t>
            </a:r>
            <a:r>
              <a:rPr lang="uk-UA" b="1" i="1" spc="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використовують</a:t>
            </a:r>
            <a:r>
              <a:rPr lang="uk-UA" b="1" i="1" spc="-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латинські літери для</a:t>
            </a:r>
            <a:r>
              <a:rPr lang="uk-UA" b="1" i="1" spc="-5" smtClean="0">
                <a:latin typeface="Times New Roman"/>
                <a:ea typeface="Times New Roman"/>
              </a:rPr>
              <a:t> </a:t>
            </a:r>
            <a:r>
              <a:rPr lang="uk-UA" b="1" i="1" smtClean="0">
                <a:latin typeface="Times New Roman"/>
                <a:ea typeface="Times New Roman"/>
              </a:rPr>
              <a:t>умовних позначень:</a:t>
            </a:r>
            <a:endParaRPr lang="ru-RU" b="1" i="1" smtClean="0">
              <a:latin typeface="Times New Roman"/>
              <a:ea typeface="Times New Roman"/>
            </a:endParaRPr>
          </a:p>
          <a:p>
            <a:pPr marL="63500" indent="449263" algn="just">
              <a:lnSpc>
                <a:spcPct val="115000"/>
              </a:lnSpc>
              <a:buSzPts val="1400"/>
              <a:buNone/>
            </a:pPr>
            <a:r>
              <a:rPr lang="uk-UA" smtClean="0">
                <a:latin typeface="Times New Roman"/>
                <a:ea typeface="Times New Roman"/>
              </a:rPr>
              <a:t>1) Р</a:t>
            </a:r>
            <a:r>
              <a:rPr lang="uk-UA" spc="-1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батьківські</a:t>
            </a:r>
            <a:r>
              <a:rPr lang="uk-UA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організми,</a:t>
            </a:r>
            <a:r>
              <a:rPr lang="uk-UA" spc="-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♀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жіночий,</a:t>
            </a:r>
            <a:r>
              <a:rPr lang="uk-UA" spc="-1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♂</a:t>
            </a:r>
            <a:r>
              <a:rPr lang="uk-UA" spc="-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чоловічий;</a:t>
            </a:r>
            <a:endParaRPr lang="ru-RU" sz="1800" smtClean="0">
              <a:latin typeface="Times New Roman"/>
              <a:ea typeface="Times New Roman"/>
            </a:endParaRPr>
          </a:p>
          <a:p>
            <a:pPr marL="63500" indent="449263" algn="just">
              <a:lnSpc>
                <a:spcPct val="115000"/>
              </a:lnSpc>
              <a:buSzPts val="1400"/>
              <a:buNone/>
            </a:pPr>
            <a:r>
              <a:rPr lang="uk-UA" smtClean="0">
                <a:latin typeface="Times New Roman"/>
                <a:ea typeface="Times New Roman"/>
              </a:rPr>
              <a:t>2) х</a:t>
            </a:r>
            <a:r>
              <a:rPr lang="uk-UA" spc="-2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1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знак</a:t>
            </a:r>
            <a:r>
              <a:rPr lang="uk-UA" spc="-1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схрещування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між</a:t>
            </a:r>
            <a:r>
              <a:rPr lang="uk-UA" spc="-3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батьківськими</a:t>
            </a:r>
            <a:r>
              <a:rPr lang="uk-UA" spc="-1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генотипами;</a:t>
            </a:r>
            <a:endParaRPr lang="ru-RU" sz="1800" smtClean="0">
              <a:latin typeface="Times New Roman"/>
              <a:ea typeface="Times New Roman"/>
            </a:endParaRPr>
          </a:p>
          <a:p>
            <a:pPr marL="63500" marR="71120" indent="449263" algn="just">
              <a:lnSpc>
                <a:spcPct val="115000"/>
              </a:lnSpc>
              <a:buSzPts val="1400"/>
              <a:buNone/>
              <a:tabLst>
                <a:tab pos="750570" algn="l"/>
              </a:tabLst>
            </a:pPr>
            <a:r>
              <a:rPr lang="uk-UA" smtClean="0">
                <a:latin typeface="Times New Roman"/>
                <a:ea typeface="Times New Roman"/>
              </a:rPr>
              <a:t>3) Р </a:t>
            </a:r>
            <a:r>
              <a:rPr lang="uk-UA" smtClean="0">
                <a:latin typeface="Times New Roman"/>
                <a:ea typeface="Times New Roman"/>
              </a:rPr>
              <a:t>– гібридні покоління, цифровий індекс відповідає порядковому</a:t>
            </a:r>
            <a:r>
              <a:rPr lang="uk-UA" spc="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номеру</a:t>
            </a:r>
            <a:r>
              <a:rPr lang="uk-UA" spc="-3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гібридного</a:t>
            </a:r>
            <a:r>
              <a:rPr lang="uk-UA" spc="-2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покоління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(F1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перше</a:t>
            </a:r>
            <a:r>
              <a:rPr lang="uk-UA" spc="-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покоління,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F2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–</a:t>
            </a:r>
            <a:r>
              <a:rPr lang="uk-UA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друге</a:t>
            </a:r>
            <a:r>
              <a:rPr lang="uk-UA" spc="-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покоління);</a:t>
            </a:r>
            <a:endParaRPr lang="ru-RU" sz="1800" smtClean="0">
              <a:latin typeface="Times New Roman"/>
              <a:ea typeface="Times New Roman"/>
            </a:endParaRPr>
          </a:p>
          <a:p>
            <a:pPr marL="63500" indent="449263" algn="just">
              <a:lnSpc>
                <a:spcPct val="115000"/>
              </a:lnSpc>
              <a:buSzPts val="1400"/>
              <a:buNone/>
            </a:pPr>
            <a:r>
              <a:rPr lang="uk-UA" b="1" i="1" smtClean="0">
                <a:latin typeface="Times New Roman"/>
                <a:ea typeface="Times New Roman"/>
              </a:rPr>
              <a:t>4) А</a:t>
            </a:r>
            <a:r>
              <a:rPr lang="uk-UA" b="1" i="1" spc="1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—</a:t>
            </a:r>
            <a:r>
              <a:rPr lang="uk-UA" spc="-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домінантний алель;</a:t>
            </a:r>
            <a:endParaRPr lang="ru-RU" smtClean="0">
              <a:latin typeface="Times New Roman"/>
              <a:ea typeface="Times New Roman"/>
            </a:endParaRPr>
          </a:p>
          <a:p>
            <a:pPr marL="63500" marR="71120" indent="449263" algn="just">
              <a:lnSpc>
                <a:spcPct val="115000"/>
              </a:lnSpc>
              <a:buSzPts val="1400"/>
              <a:buNone/>
              <a:tabLst>
                <a:tab pos="750570" algn="l"/>
              </a:tabLst>
            </a:pPr>
            <a:r>
              <a:rPr lang="uk-UA" b="1" i="1" smtClean="0">
                <a:latin typeface="Times New Roman"/>
                <a:ea typeface="Times New Roman"/>
              </a:rPr>
              <a:t>5) а</a:t>
            </a:r>
            <a:r>
              <a:rPr lang="uk-UA" b="1" i="1" spc="-2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—</a:t>
            </a:r>
            <a:r>
              <a:rPr lang="uk-UA" spc="-30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рецесивний</a:t>
            </a:r>
            <a:r>
              <a:rPr lang="uk-UA" spc="-35" smtClean="0">
                <a:latin typeface="Times New Roman"/>
                <a:ea typeface="Times New Roman"/>
              </a:rPr>
              <a:t> </a:t>
            </a:r>
            <a:r>
              <a:rPr lang="uk-UA" smtClean="0">
                <a:latin typeface="Times New Roman"/>
                <a:ea typeface="Times New Roman"/>
              </a:rPr>
              <a:t>алель.</a:t>
            </a:r>
            <a:endParaRPr lang="ru-RU" smtClean="0">
              <a:latin typeface="Times New Roman"/>
              <a:ea typeface="Times New Roman"/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uk-UA" b="1" i="1" smtClean="0"/>
              <a:t>Деякі правила розв’язування генетичних </a:t>
            </a:r>
            <a:r>
              <a:rPr lang="uk-UA" b="1" i="1" smtClean="0"/>
              <a:t>задач</a:t>
            </a:r>
            <a:r>
              <a:rPr lang="ru-RU" b="1" i="1" smtClean="0"/>
              <a:t>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640960" cy="5544616"/>
          </a:xfrm>
        </p:spPr>
        <p:txBody>
          <a:bodyPr>
            <a:normAutofit lnSpcReduction="10000"/>
          </a:bodyPr>
          <a:lstStyle/>
          <a:p>
            <a:pPr marL="90488" indent="360363" algn="just"/>
            <a:r>
              <a:rPr lang="uk-UA" b="1" smtClean="0"/>
              <a:t>Правило 1.</a:t>
            </a:r>
            <a:r>
              <a:rPr lang="uk-UA" smtClean="0"/>
              <a:t> Якщо під час схрещування двох однакових за фенотипом особин в їх потомстві спостерігається розщеплення ознак, то ці особини гетерозиготні.</a:t>
            </a:r>
            <a:endParaRPr lang="ru-RU" smtClean="0"/>
          </a:p>
          <a:p>
            <a:pPr marL="90488" indent="360363" algn="just"/>
            <a:r>
              <a:rPr lang="uk-UA" b="1" smtClean="0"/>
              <a:t>Правило 2.</a:t>
            </a:r>
            <a:r>
              <a:rPr lang="uk-UA" smtClean="0"/>
              <a:t> Якщо в результаті схрещування особин, що відрізняються за фенотипом за одною парою ознак, отримується потомство, у якого спостерігається розщеплення цієї ж пари ознак, то одна з батьківських особин була гетерозиготна, а інша - гомозиготна за рецесивною ознакою.</a:t>
            </a:r>
            <a:endParaRPr lang="ru-RU" smtClean="0"/>
          </a:p>
          <a:p>
            <a:pPr marL="90488" indent="360363" algn="just"/>
            <a:r>
              <a:rPr lang="uk-UA" b="1" smtClean="0"/>
              <a:t>Правило 3.</a:t>
            </a:r>
            <a:r>
              <a:rPr lang="uk-UA" smtClean="0"/>
              <a:t> Якщо під час схрещування однакових за фенотипом особин (за одною парою ознак) у першому поколінні гібридів відбувається розщеплення ознак на три фенотипічні групи у співвідношенні 1: 2:1, то це свідчить про неповне домінування й про те, що батьківські особини гетерозиготні.</a:t>
            </a: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472608"/>
          </a:xfrm>
        </p:spPr>
        <p:txBody>
          <a:bodyPr>
            <a:normAutofit/>
          </a:bodyPr>
          <a:lstStyle/>
          <a:p>
            <a:pPr marL="90488" indent="360363" algn="just"/>
            <a:r>
              <a:rPr lang="uk-UA" b="1" smtClean="0"/>
              <a:t>Правило 4.</a:t>
            </a:r>
            <a:r>
              <a:rPr lang="uk-UA" smtClean="0"/>
              <a:t> Якщо під час схрещування однакових за фенотипом особин у потомстві відбувається розщеплення ознак у співвідношенні 9:3:3: 1, то вихідні особини були дигетерозиготні.</a:t>
            </a:r>
            <a:endParaRPr lang="ru-RU" smtClean="0"/>
          </a:p>
          <a:p>
            <a:pPr marL="90488" indent="360363" algn="just"/>
            <a:r>
              <a:rPr lang="uk-UA" b="1" smtClean="0"/>
              <a:t>Правило 5.</a:t>
            </a:r>
            <a:r>
              <a:rPr lang="uk-UA" smtClean="0"/>
              <a:t> Якщо під час схрещування однакових за фенотипом особин у потомстві відбувається розщеплення ознак у співвідношеннях 9:3:4; 9:6:1,9:7; 12:3:1; 13:3; 15:1, то це свідчить про явище взаємодії генів; при розщепленні 9:3:4; 9:6:1 і 9:7 – про комплементарну взаємодію генів, а розщеплення у співвідношеннях 12:3:1; 13:3 і 15:1 - про епістатичну взаємодію.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uk-UA" b="1" i="1" smtClean="0"/>
              <a:t>Деякі правила розв’язування генетичних </a:t>
            </a:r>
            <a:r>
              <a:rPr lang="uk-UA" b="1" i="1" smtClean="0"/>
              <a:t>задач</a:t>
            </a:r>
            <a:r>
              <a:rPr lang="ru-RU" b="1" i="1" smtClean="0"/>
              <a:t>: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uk-UA" b="1" i="1" smtClean="0"/>
              <a:t>ПРИКЛАДИ РОЗВ'ЯЗАННЯ ТИПОВИХ ЗАДАЧ </a:t>
            </a:r>
            <a:r>
              <a:rPr lang="uk-UA" b="1" i="1" smtClean="0"/>
              <a:t>З </a:t>
            </a:r>
            <a:r>
              <a:rPr lang="uk-UA" b="1" i="1" smtClean="0"/>
              <a:t>ГЕНЕТИКИ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smtClean="0"/>
              <a:t>Задача 1.</a:t>
            </a:r>
            <a:endParaRPr lang="ru-RU" b="1" smtClean="0"/>
          </a:p>
          <a:p>
            <a:pPr marL="90488" indent="360363">
              <a:buNone/>
            </a:pPr>
            <a:r>
              <a:rPr lang="uk-UA" smtClean="0"/>
              <a:t>Дві чорні самки миші схрещувались з коричневим самцем. Одна самка за декілька раз народила 20 чорних і 17 коричневих потемків, друга - 33 чорних. Визначить генотип батьків і потомства.</a:t>
            </a:r>
            <a:endParaRPr lang="ru-RU" smtClean="0"/>
          </a:p>
          <a:p>
            <a:pPr marL="90488" indent="360363">
              <a:buNone/>
            </a:pPr>
            <a:r>
              <a:rPr lang="uk-UA" b="1" u="sng" smtClean="0"/>
              <a:t>Дано:</a:t>
            </a:r>
            <a:endParaRPr lang="ru-RU" b="1" u="sng" smtClean="0"/>
          </a:p>
          <a:p>
            <a:pPr marL="90488" indent="360363">
              <a:buNone/>
            </a:pPr>
            <a:r>
              <a:rPr lang="uk-UA" smtClean="0"/>
              <a:t>А - чорне забарвлення мишей;</a:t>
            </a:r>
            <a:endParaRPr lang="ru-RU" smtClean="0"/>
          </a:p>
          <a:p>
            <a:pPr marL="90488" indent="360363">
              <a:buNone/>
            </a:pPr>
            <a:r>
              <a:rPr lang="uk-UA" smtClean="0"/>
              <a:t>а - коричне забарвлення мишей; АА - чорне забарвлення мишей:</a:t>
            </a:r>
            <a:endParaRPr lang="ru-RU" smtClean="0"/>
          </a:p>
          <a:p>
            <a:pPr marL="90488" indent="360363">
              <a:buNone/>
            </a:pPr>
            <a:r>
              <a:rPr lang="uk-UA" smtClean="0"/>
              <a:t>Аа - чорне забарвлення мишей; аа - коричне забарвлення мишей</a:t>
            </a:r>
            <a:r>
              <a:rPr lang="uk-UA" smtClean="0"/>
              <a:t>. </a:t>
            </a:r>
            <a:endParaRPr lang="uk-UA" smtClean="0"/>
          </a:p>
          <a:p>
            <a:pPr marL="90488" indent="360363">
              <a:buNone/>
            </a:pPr>
            <a:r>
              <a:rPr lang="uk-UA" smtClean="0"/>
              <a:t>Р </a:t>
            </a:r>
            <a:r>
              <a:rPr lang="uk-UA" smtClean="0"/>
              <a:t>- ?</a:t>
            </a:r>
            <a:endParaRPr lang="ru-RU" smtClean="0"/>
          </a:p>
          <a:p>
            <a:pPr marL="90488" indent="360363">
              <a:buNone/>
            </a:pPr>
            <a:r>
              <a:rPr lang="uk-UA" smtClean="0"/>
              <a:t>F1 - ?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algn="ctr">
              <a:buNone/>
            </a:pPr>
            <a:r>
              <a:rPr lang="uk-UA" b="1" u="sng" smtClean="0"/>
              <a:t>Розв’язок</a:t>
            </a:r>
            <a:endParaRPr lang="ru-RU" smtClean="0"/>
          </a:p>
          <a:p>
            <a:endParaRPr lang="ru-RU"/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6624736" cy="2514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422108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uk-UA" sz="2400" b="1" u="sng" smtClean="0"/>
              <a:t>Відповідь:</a:t>
            </a:r>
            <a:r>
              <a:rPr lang="uk-UA" sz="2400" smtClean="0"/>
              <a:t> Самець гомозиготний рецесивний (аа). Перша самка гетерозиготна (Аа), її 20 чорних потомків гетерозиготні (Аа), 17 33 коричневих – гомозиготні рецесивні (аа). Друга самка – гомозиготна домінантна (АА), її 30 потомків – гетерозиготні (Аа).</a:t>
            </a: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64488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90488" indent="360363" algn="ctr">
              <a:buNone/>
            </a:pPr>
            <a:r>
              <a:rPr lang="uk-UA" b="1" smtClean="0"/>
              <a:t>Задача 2</a:t>
            </a:r>
            <a:endParaRPr lang="ru-RU" b="1" smtClean="0"/>
          </a:p>
          <a:p>
            <a:pPr marL="90488" indent="360363" algn="just">
              <a:buNone/>
            </a:pPr>
            <a:r>
              <a:rPr lang="uk-UA" smtClean="0"/>
              <a:t>У кукурудзи забарвлені гладенькі зерна домінують над білими зморшкуватими. Які зернівки будуть від схрещування рослини, що має жовті гладенькі зернівки, з рослиною з білими зморшкуватими зернівками? Яке розщеплення ознак буде від схрещування двох гібридних рослин?</a:t>
            </a:r>
            <a:endParaRPr lang="ru-RU" smtClean="0"/>
          </a:p>
          <a:p>
            <a:pPr marL="90488" indent="360363" algn="just">
              <a:buNone/>
            </a:pPr>
            <a:r>
              <a:rPr lang="uk-UA" b="1" u="sng" smtClean="0"/>
              <a:t>Методика розв'язання:</a:t>
            </a:r>
            <a:r>
              <a:rPr lang="uk-UA" smtClean="0"/>
              <a:t> Як видно з умови задачі, ми маємо справу з двома ознаками - кольором і формою зернівок, які контролюються двома парами алельних генів. Позначимо ці пари відповідними літерами (А) і (В). Оскільки в умові задачі не сказано, гомо- чи гетерозиготною була рослина з жовтими гладенькими зернівками, то у процесі вирішення задачі можуть бути різні варіанти.</a:t>
            </a:r>
            <a:endParaRPr lang="ru-RU" smtClean="0"/>
          </a:p>
          <a:p>
            <a:pPr marL="90488" lvl="0" indent="360363">
              <a:buNone/>
            </a:pPr>
            <a:r>
              <a:rPr lang="uk-UA" b="1" i="1" smtClean="0"/>
              <a:t>Жіноча рослина гомозиготна за обома ознаками.</a:t>
            </a:r>
            <a:endParaRPr lang="ru-RU" b="1" i="1" smtClean="0"/>
          </a:p>
          <a:p>
            <a:pPr marL="90488" indent="360363">
              <a:buNone/>
            </a:pPr>
            <a:r>
              <a:rPr lang="uk-UA" smtClean="0"/>
              <a:t>Р♀ААВВ х♂ аавв</a:t>
            </a:r>
            <a:endParaRPr lang="ru-RU" smtClean="0"/>
          </a:p>
          <a:p>
            <a:pPr marL="90488" indent="360363">
              <a:buNone/>
            </a:pPr>
            <a:r>
              <a:rPr lang="uk-UA" b="1" i="1" smtClean="0"/>
              <a:t>Жіночі гамети при цьому типі схрещування будуть однотипні – АВ, чоловічі також однотипні – ав.</a:t>
            </a:r>
            <a:endParaRPr lang="ru-RU" b="1" i="1" smtClean="0"/>
          </a:p>
          <a:p>
            <a:pPr marL="90488" indent="360363">
              <a:buNone/>
            </a:pPr>
            <a:r>
              <a:rPr lang="uk-UA" b="1" i="1" smtClean="0"/>
              <a:t>Якщо материнська рослина була гетерозиготна за обома ознаками, схема схрещування матиме </a:t>
            </a:r>
            <a:r>
              <a:rPr lang="uk-UA" b="1" i="1" smtClean="0"/>
              <a:t>такий </a:t>
            </a:r>
            <a:r>
              <a:rPr lang="uk-UA" b="1" i="1" smtClean="0"/>
              <a:t>вигляд:</a:t>
            </a:r>
            <a:r>
              <a:rPr lang="ru-RU" b="1" i="1" smtClean="0"/>
              <a:t> </a:t>
            </a:r>
            <a:r>
              <a:rPr lang="uk-UA" smtClean="0"/>
              <a:t>Р </a:t>
            </a:r>
            <a:r>
              <a:rPr lang="uk-UA" smtClean="0"/>
              <a:t>♀АаВвх ♂аавв</a:t>
            </a:r>
            <a:endParaRPr lang="ru-RU" smtClean="0"/>
          </a:p>
          <a:p>
            <a:pPr marL="90488" indent="360363">
              <a:buNone/>
            </a:pPr>
            <a:endParaRPr lang="ru-RU" smtClean="0"/>
          </a:p>
          <a:p>
            <a:pPr marL="90488" indent="360363" algn="just">
              <a:buNone/>
            </a:pPr>
            <a:r>
              <a:rPr lang="uk-UA" smtClean="0"/>
              <a:t>Жіночі </a:t>
            </a:r>
            <a:r>
              <a:rPr lang="uk-UA" smtClean="0"/>
              <a:t>гамети при цьому типі схрещування будуть 4 типів: АВ, Ав, аВ, ав. </a:t>
            </a:r>
            <a:r>
              <a:rPr lang="uk-UA" b="1" u="sng" smtClean="0"/>
              <a:t>Решітка Пінетта</a:t>
            </a:r>
            <a:r>
              <a:rPr lang="uk-UA" smtClean="0"/>
              <a:t> буде вже на 16 клітин, оскільки кожна з батьківських форм утворює по 4 типи гамет (4x4 = 16), а не по 2, як при моногибридному схрещуванні</a:t>
            </a:r>
            <a:r>
              <a:rPr lang="uk-UA" smtClean="0"/>
              <a:t>. </a:t>
            </a:r>
            <a:endParaRPr lang="uk-UA" smtClean="0"/>
          </a:p>
          <a:p>
            <a:pPr marL="90488" indent="360363" algn="just">
              <a:buNone/>
            </a:pPr>
            <a:r>
              <a:rPr lang="uk-UA" smtClean="0"/>
              <a:t>У </a:t>
            </a:r>
            <a:r>
              <a:rPr lang="uk-UA" smtClean="0"/>
              <a:t>результаті цього схрещування ми дістали 4 </a:t>
            </a:r>
            <a:r>
              <a:rPr lang="uk-UA" smtClean="0"/>
              <a:t>різні </a:t>
            </a:r>
            <a:r>
              <a:rPr lang="uk-UA" smtClean="0"/>
              <a:t>фенотипи </a:t>
            </a:r>
            <a:r>
              <a:rPr lang="uk-UA" smtClean="0"/>
              <a:t>у співвідношенні 1:1:1:1. Це рослини з забарвленими гладенькими зернівками, забарвленими зморшкуватими, білими гладенькими і білими </a:t>
            </a:r>
            <a:r>
              <a:rPr lang="uk-UA" smtClean="0"/>
              <a:t>зморшкуватими</a:t>
            </a:r>
            <a:r>
              <a:rPr lang="uk-UA" smtClean="0"/>
              <a:t>.</a:t>
            </a:r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3312368"/>
          </a:xfrm>
        </p:spPr>
        <p:txBody>
          <a:bodyPr/>
          <a:lstStyle/>
          <a:p>
            <a:pPr marL="0" indent="450850" algn="just">
              <a:buNone/>
            </a:pPr>
            <a:r>
              <a:rPr lang="uk-UA" sz="2200" smtClean="0"/>
              <a:t>2) Є </a:t>
            </a:r>
            <a:r>
              <a:rPr lang="uk-UA" sz="2200" smtClean="0"/>
              <a:t>ще 2 варіанти розв’язання задачі. Материнська рослина з домінантними ознаками могла бути гетерозиготною за однією ознакою </a:t>
            </a:r>
            <a:r>
              <a:rPr lang="uk-UA" sz="2200" smtClean="0"/>
              <a:t>і </a:t>
            </a:r>
            <a:r>
              <a:rPr lang="uk-UA" sz="2200" smtClean="0"/>
              <a:t>гомозиготною – за іншою. Це АаВВ і </a:t>
            </a:r>
            <a:r>
              <a:rPr lang="uk-UA" sz="2200" smtClean="0"/>
              <a:t>ААВв</a:t>
            </a:r>
            <a:r>
              <a:rPr lang="uk-UA" sz="2200" smtClean="0"/>
              <a:t>.</a:t>
            </a:r>
          </a:p>
          <a:p>
            <a:pPr>
              <a:buNone/>
            </a:pPr>
            <a:endParaRPr lang="ru-RU"/>
          </a:p>
        </p:txBody>
      </p:sp>
      <p:pic>
        <p:nvPicPr>
          <p:cNvPr id="4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7776864" cy="1944216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12976"/>
            <a:ext cx="856895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3613" algn="l"/>
              </a:tabLst>
            </a:pPr>
            <a:r>
              <a:rPr kumimoji="0" lang="uk-UA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Р♀ АаВВ х </a:t>
            </a:r>
            <a:r>
              <a:rPr kumimoji="0" lang="uk-UA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♂</a:t>
            </a:r>
            <a:r>
              <a:rPr kumimoji="0" lang="uk-UA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аавв</a:t>
            </a:r>
          </a:p>
          <a:p>
            <a:pPr indent="450850" algn="just"/>
            <a:r>
              <a:rPr lang="uk-UA" sz="2200" smtClean="0"/>
              <a:t>У цьому варіанті ми маємо 2 фенотипових класи: забарвлені гладенькі і білі гладенькі зернівки в однаковій кількості (1:1).</a:t>
            </a:r>
            <a:endParaRPr lang="ru-RU" sz="2200" smtClean="0"/>
          </a:p>
          <a:p>
            <a:r>
              <a:rPr lang="uk-UA" smtClean="0"/>
              <a:t> </a:t>
            </a:r>
            <a:endParaRPr lang="ru-RU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3613" algn="l"/>
              </a:tabLst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4293096"/>
            <a:ext cx="7632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141296"/>
          </a:xfrm>
        </p:spPr>
        <p:txBody>
          <a:bodyPr/>
          <a:lstStyle/>
          <a:p>
            <a:pPr marL="90488" indent="360363" algn="just">
              <a:buNone/>
            </a:pPr>
            <a:r>
              <a:rPr lang="uk-UA" sz="2200" smtClean="0"/>
              <a:t>б) Р ♀ААВв х ♂аавв</a:t>
            </a:r>
            <a:endParaRPr lang="ru-RU" sz="2200" smtClean="0"/>
          </a:p>
          <a:p>
            <a:pPr marL="90488" indent="360363" algn="just">
              <a:buNone/>
            </a:pPr>
            <a:r>
              <a:rPr lang="uk-UA" sz="2200" smtClean="0"/>
              <a:t>Аналогічно маємо 2 фенотипових класи: забарвлені гладенькі і забарвлені зморшкуваті в однаковій кількості (1:1).</a:t>
            </a:r>
            <a:endParaRPr lang="ru-RU" sz="2200" smtClean="0"/>
          </a:p>
          <a:p>
            <a:endParaRPr lang="ru-RU"/>
          </a:p>
        </p:txBody>
      </p:sp>
      <p:pic>
        <p:nvPicPr>
          <p:cNvPr id="4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7416823" cy="41201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24936" cy="6473952"/>
          </a:xfrm>
        </p:spPr>
        <p:txBody>
          <a:bodyPr/>
          <a:lstStyle/>
          <a:p>
            <a:pPr marL="90488" indent="360363" algn="just">
              <a:buNone/>
            </a:pPr>
            <a:r>
              <a:rPr lang="uk-UA" smtClean="0"/>
              <a:t>3) Схрещуємо дві гибридні гетерозиготні за обома ознаками рослини: Р ♀АаВв х ♂АаВв</a:t>
            </a:r>
            <a:endParaRPr lang="ru-RU" smtClean="0"/>
          </a:p>
          <a:p>
            <a:pPr marL="90488" indent="360363" algn="just">
              <a:buNone/>
            </a:pPr>
            <a:r>
              <a:rPr lang="uk-UA" smtClean="0"/>
              <a:t>Маємо розщеплення 9:3:3:1; жов. гл.: жов. зм.: білі гл.: білі зм. </a:t>
            </a:r>
            <a:endParaRPr lang="ru-RU" smtClean="0"/>
          </a:p>
          <a:p>
            <a:endParaRPr lang="ru-RU"/>
          </a:p>
        </p:txBody>
      </p:sp>
      <p:pic>
        <p:nvPicPr>
          <p:cNvPr id="4" name="image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8208912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0871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smtClean="0"/>
              <a:t>Задача 3</a:t>
            </a:r>
            <a:endParaRPr lang="ru-RU" smtClean="0"/>
          </a:p>
          <a:p>
            <a:pPr marL="90488" indent="450850" algn="just">
              <a:buNone/>
            </a:pPr>
            <a:r>
              <a:rPr lang="uk-UA" smtClean="0"/>
              <a:t>При схрещуванні між собою широколисткових садових ротиків завжди утворюються рослини з широкими листками, а при схрещуванні вузьколисткових - рослини з вузькими листками. Від схрещування широколисткової рослини з вузьколистковою виникають рослини з листками проміжної ширини</a:t>
            </a:r>
            <a:r>
              <a:rPr lang="uk-UA" smtClean="0"/>
              <a:t>. </a:t>
            </a:r>
            <a:endParaRPr lang="uk-UA" smtClean="0"/>
          </a:p>
          <a:p>
            <a:pPr marL="90488" indent="450850" algn="just">
              <a:buNone/>
            </a:pPr>
            <a:r>
              <a:rPr lang="uk-UA" smtClean="0"/>
              <a:t>Яке </a:t>
            </a:r>
            <a:r>
              <a:rPr lang="uk-UA" smtClean="0"/>
              <a:t>буде покоління від двох особин з листками проміжної ширини</a:t>
            </a:r>
            <a:r>
              <a:rPr lang="uk-UA" smtClean="0"/>
              <a:t>? </a:t>
            </a:r>
            <a:endParaRPr lang="uk-UA" smtClean="0"/>
          </a:p>
          <a:p>
            <a:pPr marL="90488" indent="450850" algn="just">
              <a:buNone/>
            </a:pPr>
            <a:r>
              <a:rPr lang="uk-UA" smtClean="0"/>
              <a:t>Що </a:t>
            </a:r>
            <a:r>
              <a:rPr lang="uk-UA" smtClean="0"/>
              <a:t>одержимо від схрещування вузьколисткової рослини з рослиною, що має проміжне листя?</a:t>
            </a:r>
            <a:endParaRPr lang="ru-RU" smtClean="0"/>
          </a:p>
          <a:p>
            <a:pPr marL="90488" indent="450850" algn="just">
              <a:buNone/>
            </a:pPr>
            <a:r>
              <a:rPr lang="uk-UA" b="1" smtClean="0"/>
              <a:t>Методика розв’язання</a:t>
            </a:r>
            <a:r>
              <a:rPr lang="uk-UA" smtClean="0"/>
              <a:t>: 3 умови задачі зрозуміло, що рослини, обрані для схрещування, були гомозиготними. Від схрещування широколисткових рослин з вузьколистковими дістали рослини з листками проміжної ширини. За генотипом це були гетерозиготні рослини. Позначимо ген, що зумовлює широкі листки буквою Ш, а ген вузьколисткості – ш. Генотип рослин з широкими листками буде ШШ, а вузьколисткості – шш. Проміжна форма матиме генотип Шш. Запишемо схему схрещування гібридів:</a:t>
            </a:r>
            <a:endParaRPr lang="ru-RU" smtClean="0"/>
          </a:p>
          <a:p>
            <a:pPr marL="90488" indent="450850" algn="just">
              <a:buNone/>
            </a:pPr>
            <a:r>
              <a:rPr lang="uk-UA" smtClean="0"/>
              <a:t>Р ♀Шш х ♂Шш</a:t>
            </a:r>
            <a:endParaRPr lang="ru-RU" smtClean="0"/>
          </a:p>
          <a:p>
            <a:pPr marL="90488" indent="450850" algn="just"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uk-UA" b="1" u="sng" smtClean="0"/>
              <a:t>Розписуємо гамети в решітку Пеннета і малюємо схрещування. </a:t>
            </a:r>
            <a:endParaRPr lang="ru-RU" b="1" u="sng" smtClean="0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uk-UA" smtClean="0"/>
              <a:t>ВСТУП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352928" cy="4464496"/>
          </a:xfrm>
        </p:spPr>
        <p:txBody>
          <a:bodyPr>
            <a:normAutofit lnSpcReduction="10000"/>
          </a:bodyPr>
          <a:lstStyle/>
          <a:p>
            <a:pPr marL="90488" indent="360363" algn="just">
              <a:lnSpc>
                <a:spcPct val="150000"/>
              </a:lnSpc>
              <a:buNone/>
            </a:pPr>
            <a:r>
              <a:rPr lang="uk-UA" sz="2800" smtClean="0"/>
              <a:t>Більшість генетичних задач за методами розв’язання зводяться до 2 типів (Н.І. Дегтярьова):</a:t>
            </a:r>
            <a:endParaRPr lang="ru-RU" sz="2800" smtClean="0"/>
          </a:p>
          <a:p>
            <a:pPr marL="90488" lvl="0" indent="360363" algn="just">
              <a:lnSpc>
                <a:spcPct val="150000"/>
              </a:lnSpc>
              <a:buNone/>
            </a:pPr>
            <a:r>
              <a:rPr lang="uk-UA" sz="2800" smtClean="0"/>
              <a:t>1) визначення </a:t>
            </a:r>
            <a:r>
              <a:rPr lang="uk-UA" sz="2800" smtClean="0"/>
              <a:t>фенотипів нащадків за генотипами батьків;</a:t>
            </a:r>
            <a:endParaRPr lang="ru-RU" sz="2800" smtClean="0"/>
          </a:p>
          <a:p>
            <a:pPr marL="90488" lvl="0" indent="360363" algn="just">
              <a:lnSpc>
                <a:spcPct val="150000"/>
              </a:lnSpc>
              <a:buNone/>
            </a:pPr>
            <a:r>
              <a:rPr lang="uk-UA" sz="2800" smtClean="0"/>
              <a:t>2) встановлення </a:t>
            </a:r>
            <a:r>
              <a:rPr lang="uk-UA" sz="2800" smtClean="0"/>
              <a:t>генотипів батьків за фенотипами нащадків.</a:t>
            </a:r>
            <a:endParaRPr lang="ru-RU" sz="2800" smtClean="0"/>
          </a:p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3933056"/>
          </a:xfrm>
        </p:spPr>
        <p:txBody>
          <a:bodyPr/>
          <a:lstStyle/>
          <a:p>
            <a:pPr>
              <a:buNone/>
            </a:pPr>
            <a:r>
              <a:rPr lang="uk-UA" smtClean="0"/>
              <a:t>F1</a:t>
            </a:r>
            <a:endParaRPr lang="ru-RU" smtClean="0"/>
          </a:p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76672"/>
          <a:ext cx="8604447" cy="2963988"/>
        </p:xfrm>
        <a:graphic>
          <a:graphicData uri="http://schemas.openxmlformats.org/drawingml/2006/table">
            <a:tbl>
              <a:tblPr/>
              <a:tblGrid>
                <a:gridCol w="2868149"/>
                <a:gridCol w="2868149"/>
                <a:gridCol w="2868149"/>
              </a:tblGrid>
              <a:tr h="1561908"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uk-UA" sz="4000" smtClean="0">
                          <a:latin typeface="Times New Roman"/>
                          <a:ea typeface="Times New Roman"/>
                          <a:cs typeface="Times New Roman"/>
                        </a:rPr>
                        <a:t>♂</a:t>
                      </a:r>
                      <a:r>
                        <a:rPr lang="ru-RU" sz="400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4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000">
                          <a:latin typeface="Times New Roman"/>
                          <a:ea typeface="Times New Roman"/>
                          <a:cs typeface="Times New Roman"/>
                        </a:rPr>
                        <a:t>♀</a:t>
                      </a:r>
                      <a:endParaRPr lang="ru-RU" sz="4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00"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00"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8134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  <a:cs typeface="Times New Roman"/>
                        </a:rPr>
                        <a:t>шш</a:t>
                      </a:r>
                    </a:p>
                  </a:txBody>
                  <a:tcPr marL="67277" marR="67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3717032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uk-UA" sz="2200" smtClean="0"/>
              <a:t>З решітки видно, що в поколінні від схрещування двох рослин з проміжною шириною листків дістали розщеплення 1:2:1. тобто 25% рослин широколисткових, 25% – вузько-листкових, 50% – рослин з листками проміжної ширини.</a:t>
            </a:r>
            <a:endParaRPr lang="ru-RU" sz="2200" smtClean="0"/>
          </a:p>
          <a:p>
            <a:pPr indent="450850" algn="just"/>
            <a:r>
              <a:rPr lang="uk-UA" sz="2200" smtClean="0"/>
              <a:t>Якщо схрестити за аналогічною схемою вузьколисткову рослину з рослиною, що має листки проміжної ширини, дістанемо 50% рослин з вузькими листками (генотип шш) і 50% рослин з листками проміжної ширини (генотип Шш).</a:t>
            </a:r>
            <a:endParaRPr lang="ru-RU" sz="2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7467600" cy="1143000"/>
          </a:xfrm>
        </p:spPr>
        <p:txBody>
          <a:bodyPr/>
          <a:lstStyle/>
          <a:p>
            <a:pPr algn="ctr"/>
            <a:r>
              <a:rPr lang="ru-RU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352928" cy="5565232"/>
          </a:xfrm>
        </p:spPr>
        <p:txBody>
          <a:bodyPr/>
          <a:lstStyle/>
          <a:p>
            <a:pPr marL="0" indent="360363" algn="just">
              <a:buNone/>
            </a:pPr>
            <a:r>
              <a:rPr lang="uk-UA" sz="2800" u="sng" smtClean="0"/>
              <a:t>Задачі першого типу</a:t>
            </a:r>
            <a:r>
              <a:rPr lang="uk-UA" sz="2800" smtClean="0"/>
              <a:t> базуються на основі законів одноманітності ознак першого покоління та розширення ознак у другому покоління в співвідношенні 3:1 (для моногібридного схрещування) і в співвідношенні 1:1 (для аналізуючого </a:t>
            </a:r>
            <a:r>
              <a:rPr lang="uk-UA" sz="2800" smtClean="0"/>
              <a:t>схрещування</a:t>
            </a:r>
            <a:r>
              <a:rPr lang="uk-UA" sz="2800" smtClean="0"/>
              <a:t>).</a:t>
            </a:r>
          </a:p>
          <a:p>
            <a:pPr marL="0" indent="360363" algn="just">
              <a:buNone/>
            </a:pPr>
            <a:endParaRPr lang="ru-RU" sz="2800" smtClean="0"/>
          </a:p>
          <a:p>
            <a:pPr marL="0" indent="360363" algn="just">
              <a:buNone/>
            </a:pPr>
            <a:r>
              <a:rPr lang="uk-UA" sz="2800" u="sng" smtClean="0"/>
              <a:t>Задачі другого типу</a:t>
            </a:r>
            <a:r>
              <a:rPr lang="uk-UA" sz="2800" smtClean="0"/>
              <a:t> розв’язуються на основі закону незалежного розподілу генів і положень, що з нього виходять.</a:t>
            </a:r>
            <a:endParaRPr lang="ru-RU" sz="2800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uk-UA" b="1" i="1" smtClean="0"/>
              <a:t>Труднощі під час розв’язування задач і шляхи їх </a:t>
            </a:r>
            <a:r>
              <a:rPr lang="uk-UA" b="1" i="1" smtClean="0"/>
              <a:t>подолання</a:t>
            </a:r>
            <a:r>
              <a:rPr lang="uk-UA" b="1" i="1" smtClean="0"/>
              <a:t>: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661248"/>
          </a:xfrm>
        </p:spPr>
        <p:txBody>
          <a:bodyPr>
            <a:normAutofit fontScale="92500" lnSpcReduction="20000"/>
          </a:bodyPr>
          <a:lstStyle/>
          <a:p>
            <a:pPr marL="90488" indent="360363" algn="just"/>
            <a:r>
              <a:rPr lang="uk-UA" smtClean="0"/>
              <a:t>дефіцит </a:t>
            </a:r>
            <a:r>
              <a:rPr lang="uk-UA" smtClean="0"/>
              <a:t>часу (його можливо знайти за умов скорочення часу на усне викладання матеріалу, що вивчається; застосування блочного подання матеріалу):</a:t>
            </a:r>
            <a:endParaRPr lang="ru-RU" smtClean="0"/>
          </a:p>
          <a:p>
            <a:pPr marL="90488" lvl="0" indent="360363" algn="just"/>
            <a:r>
              <a:rPr lang="uk-UA" smtClean="0"/>
              <a:t>складність у сприйнятті абстрактних умов задач (можливо спростити, забезпечив учнів текстами задач, щоб вони не писали під диктовку: широко використовуючи кольорові дидактичні картки);</a:t>
            </a:r>
            <a:endParaRPr lang="ru-RU" smtClean="0"/>
          </a:p>
          <a:p>
            <a:pPr marL="90488" lvl="0" indent="360363" algn="just"/>
            <a:r>
              <a:rPr lang="uk-UA" smtClean="0"/>
              <a:t>низький рівень самостійності учнів (підвищується підбором оптимальних прийомів допомоги вчителя. На першому етапі вчитель демонструє всьому класу методику розв’язання типової задачі; на другому етапі – учні розв’язують подібні задачі, користуючись консультацією вчителя: а на третьому – повністю самостійно розв’язують задачі;</a:t>
            </a:r>
            <a:endParaRPr lang="ru-RU" smtClean="0"/>
          </a:p>
          <a:p>
            <a:pPr marL="90488" lvl="0" indent="360363" algn="just"/>
            <a:r>
              <a:rPr lang="uk-UA" smtClean="0"/>
              <a:t>помилки у використанні генетичної символіки, запису умови задачі, нелогічне побудування розв’язка задачі (усунення таких помилок досягається розробкою алгоритмів розв'язання типових задач, використанням загальноприйнятих прийомів вирішення задач з різних дисциплін - математики, фізики, хімії).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4896" cy="1066130"/>
          </a:xfrm>
        </p:spPr>
        <p:txBody>
          <a:bodyPr>
            <a:normAutofit/>
          </a:bodyPr>
          <a:lstStyle/>
          <a:p>
            <a:pPr algn="ctr"/>
            <a:r>
              <a:rPr lang="uk-UA" b="1" i="1" smtClean="0"/>
              <a:t>Основні вимоги до розв’язування генетичних </a:t>
            </a:r>
            <a:r>
              <a:rPr lang="uk-UA" b="1" i="1" smtClean="0"/>
              <a:t>задач</a:t>
            </a:r>
            <a:r>
              <a:rPr lang="uk-UA" b="1" i="1" smtClean="0"/>
              <a:t>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96944" cy="5349208"/>
          </a:xfrm>
        </p:spPr>
        <p:txBody>
          <a:bodyPr/>
          <a:lstStyle/>
          <a:p>
            <a:pPr marL="0" indent="450850" algn="just">
              <a:lnSpc>
                <a:spcPct val="150000"/>
              </a:lnSpc>
              <a:buNone/>
            </a:pPr>
            <a:r>
              <a:rPr lang="uk-UA" sz="2800" smtClean="0"/>
              <a:t>а) розв’язувати свідомо;</a:t>
            </a:r>
            <a:endParaRPr lang="ru-RU" sz="2800" smtClean="0"/>
          </a:p>
          <a:p>
            <a:pPr marL="0" indent="450850" algn="just">
              <a:lnSpc>
                <a:spcPct val="150000"/>
              </a:lnSpc>
              <a:buNone/>
            </a:pPr>
            <a:r>
              <a:rPr lang="uk-UA" sz="2800" smtClean="0"/>
              <a:t>б) керуватися теоретичними знаннями; в) дії записувати послідовно та акуратно;</a:t>
            </a:r>
            <a:endParaRPr lang="ru-RU" sz="2800" smtClean="0"/>
          </a:p>
          <a:p>
            <a:pPr marL="0" indent="450850" algn="just">
              <a:lnSpc>
                <a:spcPct val="150000"/>
              </a:lnSpc>
              <a:buNone/>
            </a:pPr>
            <a:r>
              <a:rPr lang="uk-UA" sz="2800" smtClean="0"/>
              <a:t>г) сорти гамет у осіб, які схрещуються, визначати на основі механізму мейозу;</a:t>
            </a:r>
            <a:endParaRPr lang="ru-RU" sz="2800" smtClean="0"/>
          </a:p>
          <a:p>
            <a:pPr marL="0" indent="450850" algn="just">
              <a:lnSpc>
                <a:spcPct val="150000"/>
              </a:lnSpc>
              <a:buNone/>
            </a:pPr>
            <a:r>
              <a:rPr lang="uk-UA" sz="2800" smtClean="0"/>
              <a:t>д) відповіді записувати в кінці розв’язання.</a:t>
            </a:r>
            <a:endParaRPr lang="ru-RU" sz="2800" smtClean="0"/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uk-UA" sz="4000" b="1" smtClean="0"/>
              <a:t>Основні поняття</a:t>
            </a:r>
            <a:endParaRPr lang="ru-RU" sz="4000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24936" cy="5637240"/>
          </a:xfrm>
        </p:spPr>
        <p:txBody>
          <a:bodyPr>
            <a:normAutofit/>
          </a:bodyPr>
          <a:lstStyle/>
          <a:p>
            <a:pPr marL="90488" indent="360363" algn="just"/>
            <a:r>
              <a:rPr lang="uk-UA" b="1" i="1" smtClean="0"/>
              <a:t>Генетика</a:t>
            </a:r>
            <a:r>
              <a:rPr lang="uk-UA" smtClean="0"/>
              <a:t>	(від грецьк. "генезис" – походження) – наука про закономірності спадковості та мінливості організмів.</a:t>
            </a:r>
            <a:endParaRPr lang="ru-RU" smtClean="0"/>
          </a:p>
          <a:p>
            <a:pPr marL="90488" indent="360363" algn="just"/>
            <a:r>
              <a:rPr lang="uk-UA" b="1" i="1" smtClean="0"/>
              <a:t>Спадковість </a:t>
            </a:r>
            <a:r>
              <a:rPr lang="uk-UA" smtClean="0"/>
              <a:t>— властивість організмів передавати свої ознаки потомству.</a:t>
            </a:r>
            <a:endParaRPr lang="ru-RU" smtClean="0"/>
          </a:p>
          <a:p>
            <a:pPr marL="90488" indent="360363" algn="just"/>
            <a:r>
              <a:rPr lang="uk-UA" b="1" i="1" smtClean="0"/>
              <a:t>Мінливість</a:t>
            </a:r>
            <a:r>
              <a:rPr lang="uk-UA" i="1" smtClean="0"/>
              <a:t> </a:t>
            </a:r>
            <a:r>
              <a:rPr lang="uk-UA" smtClean="0"/>
              <a:t>— властивість організмів набувати нових ознак.</a:t>
            </a:r>
            <a:endParaRPr lang="ru-RU" smtClean="0"/>
          </a:p>
          <a:p>
            <a:pPr marL="90488" indent="360363" algn="just"/>
            <a:r>
              <a:rPr lang="uk-UA" b="1" i="1" smtClean="0"/>
              <a:t>Ген</a:t>
            </a:r>
            <a:r>
              <a:rPr lang="uk-UA" smtClean="0"/>
              <a:t> (від. грецьк. "генос" – народження) – ділянка молекули ДНК, яка відповідає за одну ознаку, тобто за структуру певної молекули білка.</a:t>
            </a:r>
            <a:endParaRPr lang="ru-RU" smtClean="0"/>
          </a:p>
          <a:p>
            <a:pPr marL="90488" indent="360363" algn="just"/>
            <a:r>
              <a:rPr lang="uk-UA" b="1" i="1" smtClean="0"/>
              <a:t>Генотип </a:t>
            </a:r>
            <a:r>
              <a:rPr lang="uk-UA" smtClean="0"/>
              <a:t>— сукупність усіх генів організму. При розв'язанні задач із генетики термін  генотип вживають у його вузькому значенні, маючи на увазі тільки ті гени, що зумовлюють досліджувані ознаки.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669360"/>
          </a:xfrm>
        </p:spPr>
        <p:txBody>
          <a:bodyPr>
            <a:normAutofit lnSpcReduction="10000"/>
          </a:bodyPr>
          <a:lstStyle/>
          <a:p>
            <a:pPr marL="90488" indent="360363" algn="just"/>
            <a:r>
              <a:rPr lang="uk-UA" b="1" i="1" smtClean="0"/>
              <a:t>Стать організмів</a:t>
            </a:r>
            <a:r>
              <a:rPr lang="uk-UA" smtClean="0"/>
              <a:t> – сукупність морфологічних і фізіологічних особливостей, які визначаються у момент запліднення сперматозоїдом яйцеклітини і залежать від статевих хромосом, які несе сперматозоїд.</a:t>
            </a:r>
            <a:endParaRPr lang="ru-RU" smtClean="0"/>
          </a:p>
          <a:p>
            <a:pPr marL="90488" indent="360363" algn="just"/>
            <a:r>
              <a:rPr lang="uk-UA" b="1" i="1" smtClean="0"/>
              <a:t>Статеві хромосоми  </a:t>
            </a:r>
            <a:r>
              <a:rPr lang="uk-UA" smtClean="0"/>
              <a:t>– хромосоми, по яких чоловіча стать відрізняється від жіночої. Статеві хромосоми жіночого організму всі однакові (ХХ) і визначають жіночу стать. Статеві хромосоми чоловічого організму різні (ХY): Х визначає жіночу стать, а Y –чоловічу стать. Оскільки всі сперматозоїди утворюються шляхом  мейотичного розподілу клітин, половина їх несе Х-хромосоми, а половина – Y  -хромосоми. Вірогідність отримання чоловічої  та жіночої статі однакова.</a:t>
            </a:r>
            <a:endParaRPr lang="ru-RU" smtClean="0"/>
          </a:p>
          <a:p>
            <a:pPr marL="90488" indent="360363" algn="just"/>
            <a:r>
              <a:rPr lang="uk-UA" b="1" i="1" smtClean="0"/>
              <a:t>Фенотип </a:t>
            </a:r>
            <a:r>
              <a:rPr lang="uk-UA" smtClean="0"/>
              <a:t>— це сукупність усіх ознак і властивостей організму, які формуються внаслідок взаємодії його генотипу й зовнішнього середовища. При розв'язанні задач із генетики термін фенотип вживають у вузькому значенні, маючи на увазі певні конкретні ознаки </a:t>
            </a:r>
            <a:r>
              <a:rPr lang="uk-UA" smtClean="0"/>
              <a:t>організму</a:t>
            </a:r>
            <a:r>
              <a:rPr lang="uk-UA" smtClean="0"/>
              <a:t>.</a:t>
            </a: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80720"/>
          </a:xfrm>
        </p:spPr>
        <p:txBody>
          <a:bodyPr>
            <a:normAutofit lnSpcReduction="10000"/>
          </a:bodyPr>
          <a:lstStyle/>
          <a:p>
            <a:pPr marL="90488" indent="360363" algn="just">
              <a:buNone/>
            </a:pPr>
            <a:r>
              <a:rPr lang="uk-UA" smtClean="0"/>
              <a:t>Розрізняють поняття </a:t>
            </a:r>
            <a:r>
              <a:rPr lang="uk-UA" b="1" smtClean="0"/>
              <a:t>«ознака»</a:t>
            </a:r>
            <a:r>
              <a:rPr lang="uk-UA" smtClean="0"/>
              <a:t> і </a:t>
            </a:r>
            <a:r>
              <a:rPr lang="uk-UA" b="1" smtClean="0"/>
              <a:t>«прояви ознаки».</a:t>
            </a:r>
            <a:r>
              <a:rPr lang="uk-UA" smtClean="0"/>
              <a:t> Наприклад, така ознака, як  «колір насіння гороху» має два прояви — «жовтий колір» і «зелений колір», ознака «колір  квітки гороху»  має  такі прояви,  як «червоний колір» і «білий колір». Один із проявів ознаки є домінантним, другий — рецесивним.</a:t>
            </a:r>
            <a:endParaRPr lang="ru-RU" smtClean="0"/>
          </a:p>
          <a:p>
            <a:pPr marL="90488" indent="360363" algn="just">
              <a:buNone/>
            </a:pPr>
            <a:r>
              <a:rPr lang="uk-UA" b="1" i="1" smtClean="0"/>
              <a:t>Гомологічні хромосоми</a:t>
            </a:r>
            <a:r>
              <a:rPr lang="uk-UA" smtClean="0"/>
              <a:t> (від. грецьк. "гомос" – однаковий) – парні хромосоми, які однакові за формою, розміром, набором генів. В диплоїдній клітині набір хромосом завжди парний: одна хромосома з пари – материнського походження, інша – батьківського.</a:t>
            </a:r>
            <a:endParaRPr lang="ru-RU" smtClean="0"/>
          </a:p>
          <a:p>
            <a:pPr marL="90488" indent="360363" algn="just">
              <a:buNone/>
            </a:pPr>
            <a:r>
              <a:rPr lang="uk-UA" b="1" i="1" smtClean="0"/>
              <a:t>Домінантна ознака</a:t>
            </a:r>
            <a:r>
              <a:rPr lang="uk-UA" smtClean="0"/>
              <a:t> (від лат. "домінас" – пануючий) –  переважаюча ознака, яка проявляється у нащадків гетерозиготних особин.</a:t>
            </a:r>
            <a:endParaRPr lang="ru-RU" smtClean="0"/>
          </a:p>
          <a:p>
            <a:pPr marL="90488" indent="360363" algn="just">
              <a:buNone/>
            </a:pPr>
            <a:r>
              <a:rPr lang="uk-UA" b="1" i="1" smtClean="0"/>
              <a:t>Рецесивна ознака</a:t>
            </a:r>
            <a:r>
              <a:rPr lang="uk-UA" smtClean="0"/>
              <a:t> (від лат. "рецесус" – відступ) – ознака, яка передається по спадковості, але пригнічується, не проявляється у гетерозиготних нащадків, отриманих при схрещуванні.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80720"/>
          </a:xfrm>
        </p:spPr>
        <p:txBody>
          <a:bodyPr>
            <a:normAutofit/>
          </a:bodyPr>
          <a:lstStyle/>
          <a:p>
            <a:pPr marL="90488" indent="360363" algn="just">
              <a:buNone/>
            </a:pPr>
            <a:r>
              <a:rPr lang="uk-UA" smtClean="0"/>
              <a:t>У найпростішому випадку певна ознака зумовлена відповідним геном. Ген може перебувати в різних формах, які розміщені в гомологічних хромосомах і відрізняються за структурою. Різні форми одного й того ж самого гена називаються </a:t>
            </a:r>
            <a:r>
              <a:rPr lang="uk-UA" b="1" i="1" smtClean="0"/>
              <a:t>алелями</a:t>
            </a:r>
            <a:r>
              <a:rPr lang="uk-UA" smtClean="0"/>
              <a:t>. Наприклад, певний ген відповідає за колір насіння й має два алелі — домінантний і рецесивний, які відповідно зумовлюють жовтий і зелений кольори.</a:t>
            </a:r>
            <a:endParaRPr lang="ru-RU" smtClean="0"/>
          </a:p>
          <a:p>
            <a:pPr marL="90488" indent="360363" algn="just">
              <a:buNone/>
            </a:pPr>
            <a:r>
              <a:rPr lang="uk-UA" smtClean="0"/>
              <a:t>Отже, ген зумовлює певну ознаку, а його алелі —  різні прояви цієї ознаки.</a:t>
            </a:r>
            <a:endParaRPr lang="ru-RU" smtClean="0"/>
          </a:p>
          <a:p>
            <a:pPr marL="90488" indent="360363" algn="just">
              <a:buNone/>
            </a:pPr>
            <a:r>
              <a:rPr lang="uk-UA" b="1" i="1" smtClean="0"/>
              <a:t>Локус </a:t>
            </a:r>
            <a:r>
              <a:rPr lang="uk-UA" smtClean="0"/>
              <a:t>– ділянка хромосоми, в якій розміщений ген.</a:t>
            </a:r>
            <a:endParaRPr lang="ru-RU" smtClean="0"/>
          </a:p>
          <a:p>
            <a:pPr marL="90488" indent="360363" algn="just">
              <a:buNone/>
            </a:pPr>
            <a:r>
              <a:rPr lang="uk-UA" smtClean="0"/>
              <a:t>Організм, гомологічні хромосоми якого містять однакові алелі того чи іншого гена, називають    </a:t>
            </a:r>
            <a:r>
              <a:rPr lang="uk-UA" b="1" i="1" smtClean="0"/>
              <a:t>гомозиготним</a:t>
            </a:r>
            <a:r>
              <a:rPr lang="uk-UA" b="1" smtClean="0"/>
              <a:t>.</a:t>
            </a:r>
            <a:endParaRPr lang="ru-RU" smtClean="0"/>
          </a:p>
          <a:p>
            <a:pPr marL="90488" indent="360363" algn="just">
              <a:buNone/>
            </a:pPr>
            <a:r>
              <a:rPr lang="uk-UA" smtClean="0"/>
              <a:t>Організм, гомологічні хромосоми якого  містять різні алелі того чи іншого гена, називають </a:t>
            </a:r>
            <a:r>
              <a:rPr lang="uk-UA" b="1" i="1" smtClean="0"/>
              <a:t>гетерозиготним</a:t>
            </a:r>
            <a:r>
              <a:rPr lang="uk-UA" b="1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1757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ЛЕКЦІЯ № 4</vt:lpstr>
      <vt:lpstr>ВСТУП</vt:lpstr>
      <vt:lpstr>Слайд 3</vt:lpstr>
      <vt:lpstr>Труднощі під час розв’язування задач і шляхи їх подолання:</vt:lpstr>
      <vt:lpstr>Основні вимоги до розв’язування генетичних задач:</vt:lpstr>
      <vt:lpstr>Основні поняття</vt:lpstr>
      <vt:lpstr>Слайд 7</vt:lpstr>
      <vt:lpstr>Слайд 8</vt:lpstr>
      <vt:lpstr>Слайд 9</vt:lpstr>
      <vt:lpstr>Слайд 10</vt:lpstr>
      <vt:lpstr>Деякі правила розв’язування генетичних задач:</vt:lpstr>
      <vt:lpstr>Деякі правила розв’язування генетичних задач:</vt:lpstr>
      <vt:lpstr>ПРИКЛАДИ РОЗВ'ЯЗАННЯ ТИПОВИХ ЗАДАЧ З ГЕНЕТИКИ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4</dc:title>
  <dc:creator>Vika</dc:creator>
  <cp:lastModifiedBy>Пользователь Windows</cp:lastModifiedBy>
  <cp:revision>5</cp:revision>
  <dcterms:created xsi:type="dcterms:W3CDTF">2023-09-18T09:22:11Z</dcterms:created>
  <dcterms:modified xsi:type="dcterms:W3CDTF">2023-09-18T11:32:28Z</dcterms:modified>
</cp:coreProperties>
</file>