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5" r:id="rId6"/>
    <p:sldId id="263" r:id="rId7"/>
    <p:sldId id="266" r:id="rId8"/>
    <p:sldId id="267" r:id="rId9"/>
    <p:sldId id="268" r:id="rId10"/>
    <p:sldId id="269" r:id="rId11"/>
    <p:sldId id="270" r:id="rId12"/>
    <p:sldId id="271" r:id="rId13"/>
    <p:sldId id="260" r:id="rId14"/>
    <p:sldId id="261" r:id="rId15"/>
    <p:sldId id="262" r:id="rId16"/>
    <p:sldId id="264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50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A76EB9D5-7E1A-4433-8B21-2237CC26FA2C}" type="datetimeFigureOut">
              <a:rPr lang="en-US" dirty="0"/>
              <a:t>2/2/23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8A19-B9D6-4696-A74D-9FEF900C8B6A}" type="datetimeFigureOut">
              <a:rPr lang="en-US" dirty="0"/>
              <a:t>2/2/23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5100-39B0-4914-BBD6-34F267582565}" type="datetimeFigureOut">
              <a:rPr lang="en-US" dirty="0"/>
              <a:t>2/2/23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F837-FEDB-44F2-8FB5-4F56FC548A33}" type="datetimeFigureOut">
              <a:rPr lang="en-US" dirty="0"/>
              <a:t>2/2/23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EC2AB55-62C0-407E-B706-C907B44B0BFC}" type="datetimeFigureOut">
              <a:rPr lang="en-US" dirty="0"/>
              <a:t>2/2/23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BB33F-FEF5-4E73-A5F9-307689FE77C6}" type="datetimeFigureOut">
              <a:rPr lang="en-US" dirty="0"/>
              <a:t>2/2/23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5FA4-F0B8-4D71-BC92-932E3A1502F8}" type="datetimeFigureOut">
              <a:rPr lang="en-US" dirty="0"/>
              <a:t>2/2/23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9F80-C2CE-4D6A-80E4-D3515AD92BC6}" type="datetimeFigureOut">
              <a:rPr lang="en-US" dirty="0"/>
              <a:t>2/2/23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220E-EF40-477E-B84C-637FC7CE78DB}" type="datetimeFigureOut">
              <a:rPr lang="en-US" dirty="0"/>
              <a:t>2/2/23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8D63-E026-4E54-B301-C824E1BD14F3}" type="datetimeFigureOut">
              <a:rPr lang="en-US" dirty="0"/>
              <a:t>2/2/23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C423185-9573-406A-8068-0AB4F2335019}" type="datetimeFigureOut">
              <a:rPr lang="en-US" dirty="0"/>
              <a:t>2/2/23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C5516DA-9D86-4E1E-A623-C11F9F74EB59}" type="datetimeFigureOut">
              <a:rPr lang="en-US" dirty="0"/>
              <a:t>2/2/23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E277E1-E174-7E72-F72C-AD618631D3D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/>
              <a:t>Витоки модерної хореографії 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82BE10B-47C6-1EB7-C4CA-E480690C9F3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6117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46310BA9-7491-D718-38C5-E3366C294E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2613" y="554038"/>
            <a:ext cx="10542587" cy="5481637"/>
          </a:xfrm>
        </p:spPr>
        <p:txBody>
          <a:bodyPr>
            <a:normAutofit/>
          </a:bodyPr>
          <a:lstStyle/>
          <a:p>
            <a:r>
              <a:rPr lang="ru-RU" sz="3200" b="0" dirty="0">
                <a:solidFill>
                  <a:srgbClr val="222222"/>
                </a:solidFill>
                <a:effectLst/>
              </a:rPr>
              <a:t>У </a:t>
            </a:r>
            <a:r>
              <a:rPr lang="ru-RU" sz="3200" b="0" dirty="0" err="1">
                <a:solidFill>
                  <a:srgbClr val="222222"/>
                </a:solidFill>
                <a:effectLst/>
              </a:rPr>
              <a:t>цілому</a:t>
            </a:r>
            <a:r>
              <a:rPr lang="ru-RU" sz="3200" b="0" dirty="0">
                <a:solidFill>
                  <a:srgbClr val="222222"/>
                </a:solidFill>
                <a:effectLst/>
              </a:rPr>
              <a:t> система </a:t>
            </a:r>
            <a:r>
              <a:rPr lang="ru-RU" sz="3200" b="0" dirty="0" err="1">
                <a:solidFill>
                  <a:srgbClr val="222222"/>
                </a:solidFill>
                <a:effectLst/>
              </a:rPr>
              <a:t>музично-ритмічного</a:t>
            </a:r>
            <a:r>
              <a:rPr lang="ru-RU" sz="3200" b="0" dirty="0">
                <a:solidFill>
                  <a:srgbClr val="222222"/>
                </a:solidFill>
                <a:effectLst/>
              </a:rPr>
              <a:t> </a:t>
            </a:r>
            <a:r>
              <a:rPr lang="ru-RU" sz="3200" b="0" dirty="0" err="1">
                <a:solidFill>
                  <a:srgbClr val="222222"/>
                </a:solidFill>
                <a:effectLst/>
              </a:rPr>
              <a:t>виховання</a:t>
            </a:r>
            <a:r>
              <a:rPr lang="ru-RU" sz="3200" b="0" dirty="0">
                <a:solidFill>
                  <a:srgbClr val="222222"/>
                </a:solidFill>
                <a:effectLst/>
              </a:rPr>
              <a:t> </a:t>
            </a:r>
            <a:r>
              <a:rPr lang="ru-RU" sz="3200" b="0" dirty="0" err="1">
                <a:solidFill>
                  <a:srgbClr val="222222"/>
                </a:solidFill>
                <a:effectLst/>
              </a:rPr>
              <a:t>Еміля</a:t>
            </a:r>
            <a:r>
              <a:rPr lang="ru-RU" sz="3200" b="0" dirty="0">
                <a:solidFill>
                  <a:srgbClr val="222222"/>
                </a:solidFill>
                <a:effectLst/>
              </a:rPr>
              <a:t> Жак-</a:t>
            </a:r>
            <a:r>
              <a:rPr lang="ru-RU" sz="3200" b="0" dirty="0" err="1">
                <a:solidFill>
                  <a:srgbClr val="222222"/>
                </a:solidFill>
                <a:effectLst/>
              </a:rPr>
              <a:t>Далькроза</a:t>
            </a:r>
            <a:r>
              <a:rPr lang="ru-RU" sz="3200" b="0" dirty="0">
                <a:solidFill>
                  <a:srgbClr val="222222"/>
                </a:solidFill>
                <a:effectLst/>
              </a:rPr>
              <a:t> </a:t>
            </a:r>
            <a:r>
              <a:rPr lang="ru-RU" sz="3200" b="0" dirty="0" err="1">
                <a:solidFill>
                  <a:srgbClr val="222222"/>
                </a:solidFill>
                <a:effectLst/>
              </a:rPr>
              <a:t>передбачає</a:t>
            </a:r>
            <a:r>
              <a:rPr lang="ru-RU" sz="3200" b="0" dirty="0">
                <a:solidFill>
                  <a:srgbClr val="222222"/>
                </a:solidFill>
                <a:effectLst/>
              </a:rPr>
              <a:t>:</a:t>
            </a:r>
          </a:p>
          <a:p>
            <a:pPr marL="0" indent="0">
              <a:buNone/>
            </a:pPr>
            <a:endParaRPr lang="ru-RU" sz="3200" dirty="0">
              <a:solidFill>
                <a:srgbClr val="222222"/>
              </a:solidFill>
            </a:endParaRPr>
          </a:p>
          <a:p>
            <a:pPr marL="0" indent="0">
              <a:buNone/>
            </a:pPr>
            <a:r>
              <a:rPr lang="ru-RU" sz="3200" b="0" dirty="0">
                <a:solidFill>
                  <a:srgbClr val="222222"/>
                </a:solidFill>
                <a:effectLst/>
              </a:rPr>
              <a:t>- </a:t>
            </a:r>
            <a:r>
              <a:rPr lang="ru-RU" sz="3200" b="0" dirty="0" err="1">
                <a:solidFill>
                  <a:srgbClr val="222222"/>
                </a:solidFill>
                <a:effectLst/>
              </a:rPr>
              <a:t>ритмічну</a:t>
            </a:r>
            <a:r>
              <a:rPr lang="ru-RU" sz="3200" b="0" dirty="0">
                <a:solidFill>
                  <a:srgbClr val="222222"/>
                </a:solidFill>
                <a:effectLst/>
              </a:rPr>
              <a:t> </a:t>
            </a:r>
            <a:r>
              <a:rPr lang="ru-RU" sz="3200" b="0" dirty="0" err="1">
                <a:solidFill>
                  <a:srgbClr val="222222"/>
                </a:solidFill>
                <a:effectLst/>
              </a:rPr>
              <a:t>гімнастику</a:t>
            </a:r>
            <a:r>
              <a:rPr lang="ru-RU" sz="3200" b="0" dirty="0">
                <a:solidFill>
                  <a:srgbClr val="222222"/>
                </a:solidFill>
                <a:effectLst/>
              </a:rPr>
              <a:t>;</a:t>
            </a:r>
            <a:br>
              <a:rPr lang="ru-RU" sz="3200" dirty="0"/>
            </a:br>
            <a:endParaRPr lang="ru-RU" sz="3200" dirty="0"/>
          </a:p>
          <a:p>
            <a:pPr marL="0" indent="0">
              <a:buNone/>
            </a:pPr>
            <a:r>
              <a:rPr lang="ru-RU" sz="3200" dirty="0"/>
              <a:t>- </a:t>
            </a:r>
            <a:r>
              <a:rPr lang="ru-RU" sz="3200" b="0" dirty="0" err="1">
                <a:solidFill>
                  <a:srgbClr val="222222"/>
                </a:solidFill>
                <a:effectLst/>
              </a:rPr>
              <a:t>сольфеджіо</a:t>
            </a:r>
            <a:r>
              <a:rPr lang="ru-RU" sz="3200" b="0" dirty="0">
                <a:solidFill>
                  <a:srgbClr val="222222"/>
                </a:solidFill>
                <a:effectLst/>
              </a:rPr>
              <a:t>;</a:t>
            </a:r>
            <a:br>
              <a:rPr lang="ru-RU" sz="3200" dirty="0"/>
            </a:br>
            <a:br>
              <a:rPr lang="ru-RU" sz="3200" dirty="0"/>
            </a:br>
            <a:r>
              <a:rPr lang="ru-RU" sz="3200" dirty="0"/>
              <a:t>- </a:t>
            </a:r>
            <a:r>
              <a:rPr lang="ru-RU" sz="3200" b="0" dirty="0" err="1">
                <a:solidFill>
                  <a:srgbClr val="222222"/>
                </a:solidFill>
                <a:effectLst/>
              </a:rPr>
              <a:t>музично-пластичні</a:t>
            </a:r>
            <a:r>
              <a:rPr lang="ru-RU" sz="3200" b="0" dirty="0">
                <a:solidFill>
                  <a:srgbClr val="222222"/>
                </a:solidFill>
                <a:effectLst/>
              </a:rPr>
              <a:t> </a:t>
            </a:r>
            <a:r>
              <a:rPr lang="ru-RU" sz="3200" b="0" dirty="0" err="1">
                <a:solidFill>
                  <a:srgbClr val="222222"/>
                </a:solidFill>
                <a:effectLst/>
              </a:rPr>
              <a:t>імпровізації</a:t>
            </a:r>
            <a:r>
              <a:rPr lang="ru-RU" sz="3200" b="0" dirty="0">
                <a:solidFill>
                  <a:srgbClr val="222222"/>
                </a:solidFill>
                <a:effectLst/>
              </a:rPr>
              <a:t>.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1637593385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005EE92-C3FD-0A01-C8B4-43D10D8E17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164" y="678873"/>
            <a:ext cx="10474036" cy="5356167"/>
          </a:xfrm>
        </p:spPr>
        <p:txBody>
          <a:bodyPr>
            <a:normAutofit/>
          </a:bodyPr>
          <a:lstStyle/>
          <a:p>
            <a:r>
              <a:rPr lang="ru-RU" sz="2400" b="0" i="0" dirty="0">
                <a:solidFill>
                  <a:srgbClr val="222222"/>
                </a:solidFill>
                <a:effectLst/>
              </a:rPr>
              <a:t>Система </a:t>
            </a:r>
            <a:r>
              <a:rPr lang="ru-RU" sz="2400" b="0" i="0" dirty="0" err="1">
                <a:solidFill>
                  <a:srgbClr val="222222"/>
                </a:solidFill>
                <a:effectLst/>
              </a:rPr>
              <a:t>музично-ритмічного</a:t>
            </a:r>
            <a:r>
              <a:rPr lang="ru-RU" sz="2400" b="0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2400" b="0" i="0" dirty="0" err="1">
                <a:solidFill>
                  <a:srgbClr val="222222"/>
                </a:solidFill>
                <a:effectLst/>
              </a:rPr>
              <a:t>виховання</a:t>
            </a:r>
            <a:r>
              <a:rPr lang="ru-RU" sz="2400" b="0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2400" b="0" i="0" dirty="0" err="1">
                <a:solidFill>
                  <a:srgbClr val="222222"/>
                </a:solidFill>
                <a:effectLst/>
              </a:rPr>
              <a:t>має</a:t>
            </a:r>
            <a:r>
              <a:rPr lang="ru-RU" sz="2400" b="0" i="0" dirty="0">
                <a:solidFill>
                  <a:srgbClr val="222222"/>
                </a:solidFill>
                <a:effectLst/>
              </a:rPr>
              <a:t> два </a:t>
            </a:r>
            <a:r>
              <a:rPr lang="ru-RU" sz="2400" b="0" i="0" dirty="0" err="1">
                <a:solidFill>
                  <a:srgbClr val="222222"/>
                </a:solidFill>
                <a:effectLst/>
              </a:rPr>
              <a:t>рівня</a:t>
            </a:r>
            <a:r>
              <a:rPr lang="ru-RU" sz="2400" b="0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2400" b="0" i="0" dirty="0" err="1">
                <a:solidFill>
                  <a:srgbClr val="222222"/>
                </a:solidFill>
                <a:effectLst/>
              </a:rPr>
              <a:t>складності</a:t>
            </a:r>
            <a:r>
              <a:rPr lang="ru-RU" sz="2400" b="0" i="0" dirty="0">
                <a:solidFill>
                  <a:srgbClr val="222222"/>
                </a:solidFill>
                <a:effectLst/>
              </a:rPr>
              <a:t>, </a:t>
            </a:r>
            <a:r>
              <a:rPr lang="ru-RU" sz="2400" b="0" i="0" dirty="0" err="1">
                <a:solidFill>
                  <a:srgbClr val="222222"/>
                </a:solidFill>
                <a:effectLst/>
              </a:rPr>
              <a:t>які</a:t>
            </a:r>
            <a:r>
              <a:rPr lang="ru-RU" sz="2400" b="0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2400" b="0" i="0" dirty="0" err="1">
                <a:solidFill>
                  <a:srgbClr val="222222"/>
                </a:solidFill>
                <a:effectLst/>
              </a:rPr>
              <a:t>передбачають</a:t>
            </a:r>
            <a:r>
              <a:rPr lang="ru-RU" sz="2400" b="0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2400" b="0" i="0" dirty="0" err="1">
                <a:solidFill>
                  <a:srgbClr val="222222"/>
                </a:solidFill>
                <a:effectLst/>
              </a:rPr>
              <a:t>завдання</a:t>
            </a:r>
            <a:r>
              <a:rPr lang="ru-RU" sz="2400" b="0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2400" b="0" i="0" dirty="0" err="1">
                <a:solidFill>
                  <a:srgbClr val="222222"/>
                </a:solidFill>
                <a:effectLst/>
              </a:rPr>
              <a:t>масового</a:t>
            </a:r>
            <a:r>
              <a:rPr lang="ru-RU" sz="2400" b="0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2400" b="0" i="0" dirty="0" err="1">
                <a:solidFill>
                  <a:srgbClr val="222222"/>
                </a:solidFill>
                <a:effectLst/>
              </a:rPr>
              <a:t>музичного</a:t>
            </a:r>
            <a:r>
              <a:rPr lang="ru-RU" sz="2400" b="0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2400" b="0" i="0" dirty="0" err="1">
                <a:solidFill>
                  <a:srgbClr val="222222"/>
                </a:solidFill>
                <a:effectLst/>
              </a:rPr>
              <a:t>виховання</a:t>
            </a:r>
            <a:r>
              <a:rPr lang="ru-RU" sz="2400" b="0" i="0" dirty="0">
                <a:solidFill>
                  <a:srgbClr val="222222"/>
                </a:solidFill>
                <a:effectLst/>
              </a:rPr>
              <a:t> та </a:t>
            </a:r>
            <a:r>
              <a:rPr lang="ru-RU" sz="2400" b="0" i="0" dirty="0" err="1">
                <a:solidFill>
                  <a:srgbClr val="222222"/>
                </a:solidFill>
                <a:effectLst/>
              </a:rPr>
              <a:t>музичного</a:t>
            </a:r>
            <a:br>
              <a:rPr lang="ru-RU" sz="2400" dirty="0"/>
            </a:br>
            <a:br>
              <a:rPr lang="ru-RU" sz="2400" dirty="0"/>
            </a:br>
            <a:r>
              <a:rPr lang="ru-RU" sz="2400" b="0" i="0" dirty="0" err="1">
                <a:solidFill>
                  <a:srgbClr val="222222"/>
                </a:solidFill>
                <a:effectLst/>
              </a:rPr>
              <a:t>навчання</a:t>
            </a:r>
            <a:r>
              <a:rPr lang="ru-RU" sz="2400" b="0" i="0" dirty="0">
                <a:solidFill>
                  <a:srgbClr val="222222"/>
                </a:solidFill>
                <a:effectLst/>
              </a:rPr>
              <a:t>. </a:t>
            </a:r>
            <a:r>
              <a:rPr lang="ru-RU" sz="2400" b="0" i="0" dirty="0" err="1">
                <a:solidFill>
                  <a:srgbClr val="222222"/>
                </a:solidFill>
                <a:effectLst/>
              </a:rPr>
              <a:t>Зокрема</a:t>
            </a:r>
            <a:r>
              <a:rPr lang="ru-RU" sz="2400" b="0" i="0" dirty="0">
                <a:solidFill>
                  <a:srgbClr val="222222"/>
                </a:solidFill>
                <a:effectLst/>
              </a:rPr>
              <a:t>, </a:t>
            </a:r>
            <a:r>
              <a:rPr lang="ru-RU" sz="2400" b="0" i="0" dirty="0" err="1">
                <a:solidFill>
                  <a:srgbClr val="222222"/>
                </a:solidFill>
                <a:effectLst/>
              </a:rPr>
              <a:t>це</a:t>
            </a:r>
            <a:r>
              <a:rPr lang="ru-RU" sz="2400" b="0" i="0" dirty="0">
                <a:solidFill>
                  <a:srgbClr val="222222"/>
                </a:solidFill>
                <a:effectLst/>
              </a:rPr>
              <a:t>:</a:t>
            </a:r>
            <a:br>
              <a:rPr lang="ru-RU" sz="2400" dirty="0"/>
            </a:br>
            <a:br>
              <a:rPr lang="ru-RU" sz="2400" dirty="0"/>
            </a:br>
            <a:r>
              <a:rPr lang="ru-RU" sz="2400" b="0" i="0" dirty="0" err="1">
                <a:solidFill>
                  <a:srgbClr val="222222"/>
                </a:solidFill>
                <a:effectLst/>
              </a:rPr>
              <a:t>елементарний</a:t>
            </a:r>
            <a:r>
              <a:rPr lang="ru-RU" sz="2400" b="0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2400" b="0" i="0" dirty="0" err="1">
                <a:solidFill>
                  <a:srgbClr val="222222"/>
                </a:solidFill>
                <a:effectLst/>
              </a:rPr>
              <a:t>рівень</a:t>
            </a:r>
            <a:r>
              <a:rPr lang="ru-RU" sz="2400" b="0" i="0" dirty="0">
                <a:solidFill>
                  <a:srgbClr val="222222"/>
                </a:solidFill>
                <a:effectLst/>
              </a:rPr>
              <a:t> — </a:t>
            </a:r>
            <a:r>
              <a:rPr lang="ru-RU" sz="2400" b="0" i="0" dirty="0" err="1">
                <a:solidFill>
                  <a:srgbClr val="222222"/>
                </a:solidFill>
                <a:effectLst/>
              </a:rPr>
              <a:t>пробудження</a:t>
            </a:r>
            <a:r>
              <a:rPr lang="ru-RU" sz="2400" b="0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2400" b="0" i="0" dirty="0" err="1">
                <a:solidFill>
                  <a:srgbClr val="222222"/>
                </a:solidFill>
                <a:effectLst/>
              </a:rPr>
              <a:t>емоційної</a:t>
            </a:r>
            <a:r>
              <a:rPr lang="ru-RU" sz="2400" b="0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2400" b="0" i="0" dirty="0" err="1">
                <a:solidFill>
                  <a:srgbClr val="222222"/>
                </a:solidFill>
                <a:effectLst/>
              </a:rPr>
              <a:t>чутливості</a:t>
            </a:r>
            <a:r>
              <a:rPr lang="ru-RU" sz="2400" b="0" i="0" dirty="0">
                <a:solidFill>
                  <a:srgbClr val="222222"/>
                </a:solidFill>
                <a:effectLst/>
              </a:rPr>
              <a:t> до </a:t>
            </a:r>
            <a:r>
              <a:rPr lang="ru-RU" sz="2400" b="0" i="0" dirty="0" err="1">
                <a:solidFill>
                  <a:srgbClr val="222222"/>
                </a:solidFill>
                <a:effectLst/>
              </a:rPr>
              <a:t>музики</a:t>
            </a:r>
            <a:r>
              <a:rPr lang="ru-RU" sz="2400" b="0" i="0" dirty="0">
                <a:solidFill>
                  <a:srgbClr val="222222"/>
                </a:solidFill>
                <a:effectLst/>
              </a:rPr>
              <a:t>;</a:t>
            </a:r>
            <a:br>
              <a:rPr lang="ru-RU" sz="2400" dirty="0"/>
            </a:br>
            <a:br>
              <a:rPr lang="ru-RU" sz="2400" dirty="0"/>
            </a:br>
            <a:r>
              <a:rPr lang="ru-RU" sz="2400" b="0" i="0" dirty="0" err="1">
                <a:solidFill>
                  <a:srgbClr val="222222"/>
                </a:solidFill>
                <a:effectLst/>
              </a:rPr>
              <a:t>складний</a:t>
            </a:r>
            <a:r>
              <a:rPr lang="ru-RU" sz="2400" b="0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2400" b="0" i="0" dirty="0" err="1">
                <a:solidFill>
                  <a:srgbClr val="222222"/>
                </a:solidFill>
                <a:effectLst/>
              </a:rPr>
              <a:t>рівень</a:t>
            </a:r>
            <a:r>
              <a:rPr lang="ru-RU" sz="2400" b="0" i="0" dirty="0">
                <a:solidFill>
                  <a:srgbClr val="222222"/>
                </a:solidFill>
                <a:effectLst/>
              </a:rPr>
              <a:t> базис </a:t>
            </a:r>
            <a:r>
              <a:rPr lang="ru-RU" sz="2400" b="0" i="0" dirty="0" err="1">
                <a:solidFill>
                  <a:srgbClr val="222222"/>
                </a:solidFill>
                <a:effectLst/>
              </a:rPr>
              <a:t>професійної</a:t>
            </a:r>
            <a:r>
              <a:rPr lang="ru-RU" sz="2400" b="0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2400" b="0" i="0" dirty="0" err="1">
                <a:solidFill>
                  <a:srgbClr val="222222"/>
                </a:solidFill>
                <a:effectLst/>
              </a:rPr>
              <a:t>музичної</a:t>
            </a:r>
            <a:r>
              <a:rPr lang="ru-RU" sz="2400" b="0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2400" b="0" i="0" dirty="0" err="1">
                <a:solidFill>
                  <a:srgbClr val="222222"/>
                </a:solidFill>
                <a:effectLst/>
              </a:rPr>
              <a:t>освіти</a:t>
            </a:r>
            <a:r>
              <a:rPr lang="ru-RU" sz="2400" b="0" i="0" dirty="0">
                <a:solidFill>
                  <a:srgbClr val="222222"/>
                </a:solidFill>
                <a:effectLst/>
              </a:rPr>
              <a:t>. Для </a:t>
            </a:r>
            <a:r>
              <a:rPr lang="ru-RU" sz="2400" b="0" i="0" dirty="0" err="1">
                <a:solidFill>
                  <a:srgbClr val="222222"/>
                </a:solidFill>
                <a:effectLst/>
              </a:rPr>
              <a:t>роботи</a:t>
            </a:r>
            <a:r>
              <a:rPr lang="ru-RU" sz="2400" b="0" i="0" dirty="0">
                <a:solidFill>
                  <a:srgbClr val="222222"/>
                </a:solidFill>
                <a:effectLst/>
              </a:rPr>
              <a:t> з </a:t>
            </a:r>
            <a:r>
              <a:rPr lang="ru-RU" sz="2400" b="0" i="0" dirty="0" err="1">
                <a:solidFill>
                  <a:srgbClr val="222222"/>
                </a:solidFill>
                <a:effectLst/>
              </a:rPr>
              <a:t>дітьми</a:t>
            </a:r>
            <a:r>
              <a:rPr lang="ru-RU" sz="2400" b="0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2400" b="0" i="0" dirty="0" err="1">
                <a:solidFill>
                  <a:srgbClr val="222222"/>
                </a:solidFill>
                <a:effectLst/>
              </a:rPr>
              <a:t>насамперед</a:t>
            </a:r>
            <a:r>
              <a:rPr lang="ru-RU" sz="2400" b="0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2400" b="0" i="0" dirty="0" err="1">
                <a:solidFill>
                  <a:srgbClr val="222222"/>
                </a:solidFill>
                <a:effectLst/>
              </a:rPr>
              <a:t>використовувався</a:t>
            </a:r>
            <a:r>
              <a:rPr lang="ru-RU" sz="2400" b="0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2400" b="0" i="0" dirty="0" err="1">
                <a:solidFill>
                  <a:srgbClr val="222222"/>
                </a:solidFill>
                <a:effectLst/>
              </a:rPr>
              <a:t>елементарний</a:t>
            </a:r>
            <a:r>
              <a:rPr lang="ru-RU" sz="2400" b="0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2400" b="0" i="0" dirty="0" err="1">
                <a:solidFill>
                  <a:srgbClr val="222222"/>
                </a:solidFill>
                <a:effectLst/>
              </a:rPr>
              <a:t>рівень</a:t>
            </a:r>
            <a:r>
              <a:rPr lang="ru-RU" sz="2400" b="0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2400" b="0" i="0" dirty="0" err="1">
                <a:solidFill>
                  <a:srgbClr val="222222"/>
                </a:solidFill>
                <a:effectLst/>
              </a:rPr>
              <a:t>навчання</a:t>
            </a:r>
            <a:r>
              <a:rPr lang="ru-RU" sz="2400" b="0" i="0" dirty="0">
                <a:solidFill>
                  <a:srgbClr val="222222"/>
                </a:solidFill>
                <a:effectLst/>
              </a:rPr>
              <a:t>, з </a:t>
            </a:r>
            <a:r>
              <a:rPr lang="ru-RU" sz="2400" b="0" i="0" dirty="0" err="1">
                <a:solidFill>
                  <a:srgbClr val="222222"/>
                </a:solidFill>
                <a:effectLst/>
              </a:rPr>
              <a:t>домінуючими</a:t>
            </a:r>
            <a:r>
              <a:rPr lang="ru-RU" sz="2400" b="0" i="0" dirty="0">
                <a:solidFill>
                  <a:srgbClr val="222222"/>
                </a:solidFill>
                <a:effectLst/>
              </a:rPr>
              <a:t> формами - </a:t>
            </a:r>
            <a:r>
              <a:rPr lang="ru-RU" sz="2400" b="0" i="0" dirty="0" err="1">
                <a:solidFill>
                  <a:srgbClr val="222222"/>
                </a:solidFill>
                <a:effectLst/>
              </a:rPr>
              <a:t>ритмічною</a:t>
            </a:r>
            <a:r>
              <a:rPr lang="ru-RU" sz="2400" b="0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2400" b="0" i="0" dirty="0" err="1">
                <a:solidFill>
                  <a:srgbClr val="222222"/>
                </a:solidFill>
                <a:effectLst/>
              </a:rPr>
              <a:t>гімнастикою</a:t>
            </a:r>
            <a:r>
              <a:rPr lang="ru-RU" sz="2400" b="0" i="0" dirty="0">
                <a:solidFill>
                  <a:srgbClr val="222222"/>
                </a:solidFill>
                <a:effectLst/>
              </a:rPr>
              <a:t> та </a:t>
            </a:r>
            <a:r>
              <a:rPr lang="ru-RU" sz="2400" b="0" i="0" dirty="0" err="1">
                <a:solidFill>
                  <a:srgbClr val="222222"/>
                </a:solidFill>
                <a:effectLst/>
              </a:rPr>
              <a:t>музичною</a:t>
            </a:r>
            <a:br>
              <a:rPr lang="ru-RU" sz="2400" dirty="0"/>
            </a:br>
            <a:br>
              <a:rPr lang="ru-RU" sz="2400" dirty="0"/>
            </a:br>
            <a:r>
              <a:rPr lang="ru-RU" sz="2400" b="0" i="0" dirty="0">
                <a:solidFill>
                  <a:srgbClr val="222222"/>
                </a:solidFill>
                <a:effectLst/>
              </a:rPr>
              <a:t>пластичною </a:t>
            </a:r>
            <a:r>
              <a:rPr lang="ru-RU" sz="2400" b="0" i="0" dirty="0" err="1">
                <a:solidFill>
                  <a:srgbClr val="222222"/>
                </a:solidFill>
                <a:effectLst/>
              </a:rPr>
              <a:t>імпровізацією</a:t>
            </a:r>
            <a:r>
              <a:rPr lang="ru-RU" sz="2400" b="0" i="0" dirty="0">
                <a:solidFill>
                  <a:srgbClr val="222222"/>
                </a:solidFill>
                <a:effectLst/>
              </a:rPr>
              <a:t>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2442145231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ABC1BD5-B128-F323-76E7-02E14D4D17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473" y="512618"/>
            <a:ext cx="10598727" cy="5522422"/>
          </a:xfrm>
        </p:spPr>
        <p:txBody>
          <a:bodyPr>
            <a:normAutofit/>
          </a:bodyPr>
          <a:lstStyle/>
          <a:p>
            <a:r>
              <a:rPr lang="ru-RU" sz="1600" b="0" i="0" dirty="0" err="1">
                <a:solidFill>
                  <a:srgbClr val="222222"/>
                </a:solidFill>
                <a:effectLst/>
              </a:rPr>
              <a:t>Ритмічна</a:t>
            </a:r>
            <a:r>
              <a:rPr lang="ru-RU" sz="1600" b="0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1600" b="0" i="0" dirty="0" err="1">
                <a:solidFill>
                  <a:srgbClr val="222222"/>
                </a:solidFill>
                <a:effectLst/>
              </a:rPr>
              <a:t>гімнастика</a:t>
            </a:r>
            <a:r>
              <a:rPr lang="ru-RU" sz="1600" b="0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1600" b="0" i="0" dirty="0" err="1">
                <a:solidFill>
                  <a:srgbClr val="222222"/>
                </a:solidFill>
                <a:effectLst/>
              </a:rPr>
              <a:t>це</a:t>
            </a:r>
            <a:r>
              <a:rPr lang="ru-RU" sz="1600" b="0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1600" b="0" i="0" dirty="0" err="1">
                <a:solidFill>
                  <a:srgbClr val="222222"/>
                </a:solidFill>
                <a:effectLst/>
              </a:rPr>
              <a:t>поєднання</a:t>
            </a:r>
            <a:r>
              <a:rPr lang="ru-RU" sz="1600" b="0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1600" b="0" i="0" dirty="0" err="1">
                <a:solidFill>
                  <a:srgbClr val="222222"/>
                </a:solidFill>
                <a:effectLst/>
              </a:rPr>
              <a:t>музики</a:t>
            </a:r>
            <a:r>
              <a:rPr lang="ru-RU" sz="1600" b="0" i="0" dirty="0">
                <a:solidFill>
                  <a:srgbClr val="222222"/>
                </a:solidFill>
                <a:effectLst/>
              </a:rPr>
              <a:t> з пластикою </a:t>
            </a:r>
            <a:r>
              <a:rPr lang="ru-RU" sz="1600" b="0" i="0" dirty="0" err="1">
                <a:solidFill>
                  <a:srgbClr val="222222"/>
                </a:solidFill>
                <a:effectLst/>
              </a:rPr>
              <a:t>жестів</a:t>
            </a:r>
            <a:r>
              <a:rPr lang="ru-RU" sz="1600" b="0" i="0" dirty="0">
                <a:solidFill>
                  <a:srgbClr val="222222"/>
                </a:solidFill>
                <a:effectLst/>
              </a:rPr>
              <a:t>, </a:t>
            </a:r>
            <a:r>
              <a:rPr lang="ru-RU" sz="1600" b="0" i="0" dirty="0" err="1">
                <a:solidFill>
                  <a:srgbClr val="222222"/>
                </a:solidFill>
                <a:effectLst/>
              </a:rPr>
              <a:t>або</a:t>
            </a:r>
            <a:r>
              <a:rPr lang="ru-RU" sz="1600" b="0" i="0" dirty="0">
                <a:solidFill>
                  <a:srgbClr val="222222"/>
                </a:solidFill>
                <a:effectLst/>
              </a:rPr>
              <a:t> як казав - сам </a:t>
            </a:r>
            <a:r>
              <a:rPr lang="ru-RU" sz="1600" b="0" i="0" dirty="0" err="1">
                <a:solidFill>
                  <a:srgbClr val="222222"/>
                </a:solidFill>
                <a:effectLst/>
              </a:rPr>
              <a:t>Еміль</a:t>
            </a:r>
            <a:r>
              <a:rPr lang="ru-RU" sz="1600" b="0" i="0" dirty="0">
                <a:solidFill>
                  <a:srgbClr val="222222"/>
                </a:solidFill>
                <a:effectLst/>
              </a:rPr>
              <a:t> Жак-</a:t>
            </a:r>
            <a:r>
              <a:rPr lang="ru-RU" sz="1600" b="0" i="0" dirty="0" err="1">
                <a:solidFill>
                  <a:srgbClr val="222222"/>
                </a:solidFill>
                <a:effectLst/>
              </a:rPr>
              <a:t>Далькроз</a:t>
            </a:r>
            <a:r>
              <a:rPr lang="ru-RU" sz="1600" b="0" i="0" dirty="0">
                <a:solidFill>
                  <a:srgbClr val="222222"/>
                </a:solidFill>
                <a:effectLst/>
              </a:rPr>
              <a:t>, «</a:t>
            </a:r>
            <a:r>
              <a:rPr lang="ru-RU" sz="1600" b="0" i="0" dirty="0" err="1">
                <a:solidFill>
                  <a:srgbClr val="222222"/>
                </a:solidFill>
                <a:effectLst/>
              </a:rPr>
              <a:t>переливання</a:t>
            </a:r>
            <a:r>
              <a:rPr lang="ru-RU" sz="1600" b="0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1600" b="0" i="0" dirty="0" err="1">
                <a:solidFill>
                  <a:srgbClr val="222222"/>
                </a:solidFill>
                <a:effectLst/>
              </a:rPr>
              <a:t>звуків</a:t>
            </a:r>
            <a:r>
              <a:rPr lang="ru-RU" sz="1600" b="0" i="0" dirty="0">
                <a:solidFill>
                  <a:srgbClr val="222222"/>
                </a:solidFill>
                <a:effectLst/>
              </a:rPr>
              <a:t> у </a:t>
            </a:r>
            <a:r>
              <a:rPr lang="ru-RU" sz="1600" b="0" i="0" dirty="0" err="1">
                <a:solidFill>
                  <a:srgbClr val="222222"/>
                </a:solidFill>
                <a:effectLst/>
              </a:rPr>
              <a:t>людські</a:t>
            </a:r>
            <a:r>
              <a:rPr lang="ru-RU" sz="1600" b="0" i="0" dirty="0">
                <a:solidFill>
                  <a:srgbClr val="222222"/>
                </a:solidFill>
                <a:effectLst/>
              </a:rPr>
              <a:t> рухи, яке </a:t>
            </a:r>
            <a:r>
              <a:rPr lang="ru-RU" sz="1600" b="0" i="0" dirty="0" err="1">
                <a:solidFill>
                  <a:srgbClr val="222222"/>
                </a:solidFill>
                <a:effectLst/>
              </a:rPr>
              <a:t>передбачає</a:t>
            </a:r>
            <a:r>
              <a:rPr lang="ru-RU" sz="1600" b="0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1600" b="0" i="0" dirty="0" err="1">
                <a:solidFill>
                  <a:srgbClr val="222222"/>
                </a:solidFill>
                <a:effectLst/>
              </a:rPr>
              <a:t>глибоке</a:t>
            </a:r>
            <a:r>
              <a:rPr lang="ru-RU" sz="1600" b="0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1600" b="0" i="0" dirty="0" err="1">
                <a:solidFill>
                  <a:srgbClr val="222222"/>
                </a:solidFill>
                <a:effectLst/>
              </a:rPr>
              <a:t>переживання</a:t>
            </a:r>
            <a:r>
              <a:rPr lang="ru-RU" sz="1600" b="0" i="0" dirty="0">
                <a:solidFill>
                  <a:srgbClr val="222222"/>
                </a:solidFill>
                <a:effectLst/>
              </a:rPr>
              <a:t> та </a:t>
            </a:r>
            <a:r>
              <a:rPr lang="ru-RU" sz="1600" b="0" i="0" dirty="0" err="1">
                <a:solidFill>
                  <a:srgbClr val="222222"/>
                </a:solidFill>
                <a:effectLst/>
              </a:rPr>
              <a:t>розуміння</a:t>
            </a:r>
            <a:r>
              <a:rPr lang="ru-RU" sz="1600" b="0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1600" b="0" i="0" dirty="0" err="1">
                <a:solidFill>
                  <a:srgbClr val="222222"/>
                </a:solidFill>
                <a:effectLst/>
              </a:rPr>
              <a:t>краси</a:t>
            </a:r>
            <a:r>
              <a:rPr lang="ru-RU" sz="1600" b="0" i="0" dirty="0">
                <a:solidFill>
                  <a:srgbClr val="222222"/>
                </a:solidFill>
                <a:effectLst/>
              </a:rPr>
              <a:t> і </a:t>
            </a:r>
            <a:r>
              <a:rPr lang="ru-RU" sz="1600" b="0" i="0" dirty="0" err="1">
                <a:solidFill>
                  <a:srgbClr val="222222"/>
                </a:solidFill>
                <a:effectLst/>
              </a:rPr>
              <a:t>законів</a:t>
            </a:r>
            <a:r>
              <a:rPr lang="ru-RU" sz="1600" b="0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1600" b="0" i="0" dirty="0" err="1">
                <a:solidFill>
                  <a:srgbClr val="222222"/>
                </a:solidFill>
                <a:effectLst/>
              </a:rPr>
              <a:t>музики</a:t>
            </a:r>
            <a:r>
              <a:rPr lang="ru-RU" sz="1600" b="0" i="0" dirty="0">
                <a:solidFill>
                  <a:srgbClr val="222222"/>
                </a:solidFill>
                <a:effectLst/>
              </a:rPr>
              <a:t>. </a:t>
            </a:r>
            <a:r>
              <a:rPr lang="ru-RU" sz="1600" b="0" i="0" dirty="0" err="1">
                <a:solidFill>
                  <a:srgbClr val="222222"/>
                </a:solidFill>
                <a:effectLst/>
              </a:rPr>
              <a:t>Швейцарський</a:t>
            </a:r>
            <a:r>
              <a:rPr lang="ru-RU" sz="1600" b="0" i="0" dirty="0">
                <a:solidFill>
                  <a:srgbClr val="222222"/>
                </a:solidFill>
                <a:effectLst/>
              </a:rPr>
              <a:t> педагог </a:t>
            </a:r>
            <a:r>
              <a:rPr lang="ru-RU" sz="1600" b="0" i="0" dirty="0" err="1">
                <a:solidFill>
                  <a:srgbClr val="222222"/>
                </a:solidFill>
                <a:effectLst/>
              </a:rPr>
              <a:t>вважав</a:t>
            </a:r>
            <a:r>
              <a:rPr lang="ru-RU" sz="1600" b="0" i="0" dirty="0">
                <a:solidFill>
                  <a:srgbClr val="222222"/>
                </a:solidFill>
                <a:effectLst/>
              </a:rPr>
              <a:t> ритм </a:t>
            </a:r>
            <a:r>
              <a:rPr lang="ru-RU" sz="1600" b="0" i="0" dirty="0" err="1">
                <a:solidFill>
                  <a:srgbClr val="222222"/>
                </a:solidFill>
                <a:effectLst/>
              </a:rPr>
              <a:t>провідним</a:t>
            </a:r>
            <a:r>
              <a:rPr lang="ru-RU" sz="1600" b="0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1600" b="0" i="0" dirty="0" err="1">
                <a:solidFill>
                  <a:srgbClr val="222222"/>
                </a:solidFill>
                <a:effectLst/>
              </a:rPr>
              <a:t>виховним</a:t>
            </a:r>
            <a:r>
              <a:rPr lang="ru-RU" sz="1600" b="0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1600" b="0" i="0" dirty="0" err="1">
                <a:solidFill>
                  <a:srgbClr val="222222"/>
                </a:solidFill>
                <a:effectLst/>
              </a:rPr>
              <a:t>чинником</a:t>
            </a:r>
            <a:r>
              <a:rPr lang="ru-RU" sz="1600" b="0" i="0" dirty="0">
                <a:solidFill>
                  <a:srgbClr val="222222"/>
                </a:solidFill>
                <a:effectLst/>
              </a:rPr>
              <a:t>, </a:t>
            </a:r>
            <a:r>
              <a:rPr lang="ru-RU" sz="1600" b="0" i="0" dirty="0" err="1">
                <a:solidFill>
                  <a:srgbClr val="222222"/>
                </a:solidFill>
                <a:effectLst/>
              </a:rPr>
              <a:t>часовим</a:t>
            </a:r>
            <a:r>
              <a:rPr lang="ru-RU" sz="1600" b="0" i="0" dirty="0">
                <a:solidFill>
                  <a:srgbClr val="222222"/>
                </a:solidFill>
                <a:effectLst/>
              </a:rPr>
              <a:t> й </a:t>
            </a:r>
            <a:r>
              <a:rPr lang="ru-RU" sz="1600" b="0" i="0" dirty="0" err="1">
                <a:solidFill>
                  <a:srgbClr val="222222"/>
                </a:solidFill>
                <a:effectLst/>
              </a:rPr>
              <a:t>акцентним</a:t>
            </a:r>
            <a:r>
              <a:rPr lang="ru-RU" sz="1600" b="0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1600" b="0" i="0" dirty="0" err="1">
                <a:solidFill>
                  <a:srgbClr val="222222"/>
                </a:solidFill>
                <a:effectLst/>
              </a:rPr>
              <a:t>елементом</a:t>
            </a:r>
            <a:r>
              <a:rPr lang="ru-RU" sz="1600" b="0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1600" b="0" i="0" dirty="0" err="1">
                <a:solidFill>
                  <a:srgbClr val="222222"/>
                </a:solidFill>
                <a:effectLst/>
              </a:rPr>
              <a:t>усіх</a:t>
            </a:r>
            <a:r>
              <a:rPr lang="ru-RU" sz="1600" b="0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1600" b="0" i="0" dirty="0" err="1">
                <a:solidFill>
                  <a:srgbClr val="222222"/>
                </a:solidFill>
                <a:effectLst/>
              </a:rPr>
              <a:t>засобів</a:t>
            </a:r>
            <a:r>
              <a:rPr lang="ru-RU" sz="1600" b="0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1600" b="0" i="0" dirty="0" err="1">
                <a:solidFill>
                  <a:srgbClr val="222222"/>
                </a:solidFill>
                <a:effectLst/>
              </a:rPr>
              <a:t>виразності</a:t>
            </a:r>
            <a:r>
              <a:rPr lang="ru-RU" sz="1600" b="0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1600" b="0" i="0" dirty="0" err="1">
                <a:solidFill>
                  <a:srgbClr val="222222"/>
                </a:solidFill>
                <a:effectLst/>
              </a:rPr>
              <a:t>музичної</a:t>
            </a:r>
            <a:r>
              <a:rPr lang="ru-RU" sz="1600" b="0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1600" b="0" i="0" dirty="0" err="1">
                <a:solidFill>
                  <a:srgbClr val="222222"/>
                </a:solidFill>
                <a:effectLst/>
              </a:rPr>
              <a:t>мови</a:t>
            </a:r>
            <a:r>
              <a:rPr lang="ru-RU" sz="1600" b="0" i="0" dirty="0">
                <a:solidFill>
                  <a:srgbClr val="222222"/>
                </a:solidFill>
                <a:effectLst/>
              </a:rPr>
              <a:t>. </a:t>
            </a:r>
            <a:r>
              <a:rPr lang="ru-RU" sz="1600" b="0" i="0" dirty="0" err="1">
                <a:solidFill>
                  <a:srgbClr val="222222"/>
                </a:solidFill>
                <a:effectLst/>
              </a:rPr>
              <a:t>Саме</a:t>
            </a:r>
            <a:r>
              <a:rPr lang="ru-RU" sz="1600" b="0" i="0" dirty="0">
                <a:solidFill>
                  <a:srgbClr val="222222"/>
                </a:solidFill>
                <a:effectLst/>
              </a:rPr>
              <a:t> синтез ритму з </a:t>
            </a:r>
            <a:r>
              <a:rPr lang="ru-RU" sz="1600" b="0" i="0" dirty="0" err="1">
                <a:solidFill>
                  <a:srgbClr val="222222"/>
                </a:solidFill>
                <a:effectLst/>
              </a:rPr>
              <a:t>усіма</a:t>
            </a:r>
            <a:r>
              <a:rPr lang="ru-RU" sz="1600" b="0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1600" b="0" i="0" dirty="0" err="1">
                <a:solidFill>
                  <a:srgbClr val="222222"/>
                </a:solidFill>
                <a:effectLst/>
              </a:rPr>
              <a:t>іншими</a:t>
            </a:r>
            <a:r>
              <a:rPr lang="ru-RU" sz="1600" b="0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1600" b="0" i="0" dirty="0" err="1">
                <a:solidFill>
                  <a:srgbClr val="222222"/>
                </a:solidFill>
                <a:effectLst/>
              </a:rPr>
              <a:t>засобами</a:t>
            </a:r>
            <a:r>
              <a:rPr lang="ru-RU" sz="1600" b="0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1600" b="0" i="0" dirty="0" err="1">
                <a:solidFill>
                  <a:srgbClr val="222222"/>
                </a:solidFill>
                <a:effectLst/>
              </a:rPr>
              <a:t>виразності</a:t>
            </a:r>
            <a:r>
              <a:rPr lang="ru-RU" sz="1600" b="0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1600" b="0" i="0" dirty="0" err="1">
                <a:solidFill>
                  <a:srgbClr val="222222"/>
                </a:solidFill>
                <a:effectLst/>
              </a:rPr>
              <a:t>музичної</a:t>
            </a:r>
            <a:r>
              <a:rPr lang="ru-RU" sz="1600" b="0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1600" b="0" i="0" dirty="0" err="1">
                <a:solidFill>
                  <a:srgbClr val="222222"/>
                </a:solidFill>
                <a:effectLst/>
              </a:rPr>
              <a:t>мови</a:t>
            </a:r>
            <a:r>
              <a:rPr lang="ru-RU" sz="1600" b="0" i="0" dirty="0">
                <a:solidFill>
                  <a:srgbClr val="222222"/>
                </a:solidFill>
                <a:effectLst/>
              </a:rPr>
              <a:t>, </a:t>
            </a:r>
            <a:r>
              <a:rPr lang="ru-RU" sz="1600" b="0" i="0" dirty="0" err="1">
                <a:solidFill>
                  <a:srgbClr val="222222"/>
                </a:solidFill>
                <a:effectLst/>
              </a:rPr>
              <a:t>зі</a:t>
            </a:r>
            <a:r>
              <a:rPr lang="ru-RU" sz="1600" b="0" i="0" dirty="0">
                <a:solidFill>
                  <a:srgbClr val="222222"/>
                </a:solidFill>
                <a:effectLst/>
              </a:rPr>
              <a:t> структурою і формою </a:t>
            </a:r>
            <a:r>
              <a:rPr lang="ru-RU" sz="1600" b="0" i="0" dirty="0" err="1">
                <a:solidFill>
                  <a:srgbClr val="222222"/>
                </a:solidFill>
                <a:effectLst/>
              </a:rPr>
              <a:t>твору</a:t>
            </a:r>
            <a:r>
              <a:rPr lang="ru-RU" sz="1600" b="0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1600" b="0" i="0" dirty="0" err="1">
                <a:solidFill>
                  <a:srgbClr val="222222"/>
                </a:solidFill>
                <a:effectLst/>
              </a:rPr>
              <a:t>надае</a:t>
            </a:r>
            <a:r>
              <a:rPr lang="ru-RU" sz="1600" b="0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1600" b="0" i="0" dirty="0" err="1">
                <a:solidFill>
                  <a:srgbClr val="222222"/>
                </a:solidFill>
                <a:effectLst/>
              </a:rPr>
              <a:t>системі</a:t>
            </a:r>
            <a:r>
              <a:rPr lang="ru-RU" sz="1600" b="0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1600" b="0" i="0" dirty="0" err="1">
                <a:solidFill>
                  <a:srgbClr val="222222"/>
                </a:solidFill>
                <a:effectLst/>
              </a:rPr>
              <a:t>Еміля</a:t>
            </a:r>
            <a:r>
              <a:rPr lang="ru-RU" sz="1600" b="0" i="0" dirty="0">
                <a:solidFill>
                  <a:srgbClr val="222222"/>
                </a:solidFill>
                <a:effectLst/>
              </a:rPr>
              <a:t> Жак-</a:t>
            </a:r>
            <a:r>
              <a:rPr lang="ru-RU" sz="1600" b="0" i="0" dirty="0" err="1">
                <a:solidFill>
                  <a:srgbClr val="222222"/>
                </a:solidFill>
                <a:effectLst/>
              </a:rPr>
              <a:t>Далькроза</a:t>
            </a:r>
            <a:r>
              <a:rPr lang="ru-RU" sz="1600" b="0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1600" b="0" i="0" dirty="0" err="1">
                <a:solidFill>
                  <a:srgbClr val="222222"/>
                </a:solidFill>
                <a:effectLst/>
              </a:rPr>
              <a:t>цілісності</a:t>
            </a:r>
            <a:r>
              <a:rPr lang="ru-RU" sz="1600" b="0" i="0" dirty="0">
                <a:solidFill>
                  <a:srgbClr val="222222"/>
                </a:solidFill>
                <a:effectLst/>
              </a:rPr>
              <a:t> і </a:t>
            </a:r>
            <a:r>
              <a:rPr lang="ru-RU" sz="1600" b="0" i="0" dirty="0" err="1">
                <a:solidFill>
                  <a:srgbClr val="222222"/>
                </a:solidFill>
                <a:effectLst/>
              </a:rPr>
              <a:t>широти</a:t>
            </a:r>
            <a:r>
              <a:rPr lang="ru-RU" sz="1600" b="0" i="0" dirty="0">
                <a:solidFill>
                  <a:srgbClr val="222222"/>
                </a:solidFill>
                <a:effectLst/>
              </a:rPr>
              <a:t> комплексного </a:t>
            </a:r>
            <a:r>
              <a:rPr lang="ru-RU" sz="1600" b="0" i="0" dirty="0" err="1">
                <a:solidFill>
                  <a:srgbClr val="222222"/>
                </a:solidFill>
                <a:effectLst/>
              </a:rPr>
              <a:t>впливу</a:t>
            </a:r>
            <a:r>
              <a:rPr lang="ru-RU" sz="1600" b="0" i="0" dirty="0">
                <a:solidFill>
                  <a:srgbClr val="222222"/>
                </a:solidFill>
                <a:effectLst/>
              </a:rPr>
              <a:t> на </a:t>
            </a:r>
            <a:r>
              <a:rPr lang="ru-RU" sz="1600" b="0" i="0" dirty="0" err="1">
                <a:solidFill>
                  <a:srgbClr val="222222"/>
                </a:solidFill>
                <a:effectLst/>
              </a:rPr>
              <a:t>особистість</a:t>
            </a:r>
            <a:r>
              <a:rPr lang="ru-RU" sz="1600" b="0" i="0" dirty="0">
                <a:solidFill>
                  <a:srgbClr val="222222"/>
                </a:solidFill>
                <a:effectLst/>
              </a:rPr>
              <a:t>.</a:t>
            </a:r>
            <a:br>
              <a:rPr lang="ru-RU" sz="1600" dirty="0"/>
            </a:br>
            <a:br>
              <a:rPr lang="ru-RU" sz="1600" dirty="0"/>
            </a:br>
            <a:r>
              <a:rPr lang="ru-RU" sz="1600" b="0" i="0" dirty="0">
                <a:solidFill>
                  <a:srgbClr val="222222"/>
                </a:solidFill>
                <a:effectLst/>
              </a:rPr>
              <a:t>На </a:t>
            </a:r>
            <a:r>
              <a:rPr lang="ru-RU" sz="1600" b="0" i="0" dirty="0" err="1">
                <a:solidFill>
                  <a:srgbClr val="222222"/>
                </a:solidFill>
                <a:effectLst/>
              </a:rPr>
              <a:t>відміну</a:t>
            </a:r>
            <a:r>
              <a:rPr lang="ru-RU" sz="1600" b="0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1600" b="0" i="0" dirty="0" err="1">
                <a:solidFill>
                  <a:srgbClr val="222222"/>
                </a:solidFill>
                <a:effectLst/>
              </a:rPr>
              <a:t>від</a:t>
            </a:r>
            <a:r>
              <a:rPr lang="ru-RU" sz="1600" b="0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1600" b="0" i="0" dirty="0" err="1">
                <a:solidFill>
                  <a:srgbClr val="222222"/>
                </a:solidFill>
                <a:effectLst/>
              </a:rPr>
              <a:t>звичайної</a:t>
            </a:r>
            <a:r>
              <a:rPr lang="ru-RU" sz="1600" b="0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1600" b="0" i="0" dirty="0" err="1">
                <a:solidFill>
                  <a:srgbClr val="222222"/>
                </a:solidFill>
                <a:effectLst/>
              </a:rPr>
              <a:t>гімнастики</a:t>
            </a:r>
            <a:r>
              <a:rPr lang="ru-RU" sz="1600" b="0" i="0" dirty="0">
                <a:solidFill>
                  <a:srgbClr val="222222"/>
                </a:solidFill>
                <a:effectLst/>
              </a:rPr>
              <a:t>, </a:t>
            </a:r>
            <a:r>
              <a:rPr lang="ru-RU" sz="1600" b="0" i="0" dirty="0" err="1">
                <a:solidFill>
                  <a:srgbClr val="222222"/>
                </a:solidFill>
                <a:effectLst/>
              </a:rPr>
              <a:t>підпорядкованої</a:t>
            </a:r>
            <a:r>
              <a:rPr lang="ru-RU" sz="1600" b="0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1600" b="0" i="0" dirty="0" err="1">
                <a:solidFill>
                  <a:srgbClr val="222222"/>
                </a:solidFill>
                <a:effectLst/>
              </a:rPr>
              <a:t>лише</a:t>
            </a:r>
            <a:r>
              <a:rPr lang="ru-RU" sz="1600" b="0" i="0" dirty="0">
                <a:solidFill>
                  <a:srgbClr val="222222"/>
                </a:solidFill>
                <a:effectLst/>
              </a:rPr>
              <a:t> метру, в </a:t>
            </a:r>
            <a:r>
              <a:rPr lang="ru-RU" sz="1600" b="0" i="0" dirty="0" err="1">
                <a:solidFill>
                  <a:srgbClr val="222222"/>
                </a:solidFill>
                <a:effectLst/>
              </a:rPr>
              <a:t>ритмопластичних</a:t>
            </a:r>
            <a:r>
              <a:rPr lang="ru-RU" sz="1600" b="0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1600" b="0" i="0" dirty="0" err="1">
                <a:solidFill>
                  <a:srgbClr val="222222"/>
                </a:solidFill>
                <a:effectLst/>
              </a:rPr>
              <a:t>вправах</a:t>
            </a:r>
            <a:r>
              <a:rPr lang="ru-RU" sz="1600" b="0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1600" b="0" i="0" dirty="0" err="1">
                <a:solidFill>
                  <a:srgbClr val="222222"/>
                </a:solidFill>
                <a:effectLst/>
              </a:rPr>
              <a:t>швейцарського</a:t>
            </a:r>
            <a:r>
              <a:rPr lang="ru-RU" sz="1600" b="0" i="0" dirty="0">
                <a:solidFill>
                  <a:srgbClr val="222222"/>
                </a:solidFill>
                <a:effectLst/>
              </a:rPr>
              <a:t> педагога </a:t>
            </a:r>
            <a:r>
              <a:rPr lang="ru-RU" sz="1600" b="0" i="0" dirty="0" err="1">
                <a:solidFill>
                  <a:srgbClr val="222222"/>
                </a:solidFill>
                <a:effectLst/>
              </a:rPr>
              <a:t>всі</a:t>
            </a:r>
            <a:r>
              <a:rPr lang="ru-RU" sz="1600" b="0" i="0" dirty="0">
                <a:solidFill>
                  <a:srgbClr val="222222"/>
                </a:solidFill>
                <a:effectLst/>
              </a:rPr>
              <a:t> рухи </a:t>
            </a:r>
            <a:r>
              <a:rPr lang="ru-RU" sz="1600" b="0" i="0" dirty="0" err="1">
                <a:solidFill>
                  <a:srgbClr val="222222"/>
                </a:solidFill>
                <a:effectLst/>
              </a:rPr>
              <a:t>йшли</a:t>
            </a:r>
            <a:r>
              <a:rPr lang="ru-RU" sz="1600" b="0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1600" b="0" i="0" dirty="0" err="1">
                <a:solidFill>
                  <a:srgbClr val="222222"/>
                </a:solidFill>
                <a:effectLst/>
              </a:rPr>
              <a:t>від</a:t>
            </a:r>
            <a:r>
              <a:rPr lang="ru-RU" sz="1600" b="0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1600" b="0" i="0" dirty="0" err="1">
                <a:solidFill>
                  <a:srgbClr val="222222"/>
                </a:solidFill>
                <a:effectLst/>
              </a:rPr>
              <a:t>музики</a:t>
            </a:r>
            <a:r>
              <a:rPr lang="ru-RU" sz="1600" b="0" i="0" dirty="0">
                <a:solidFill>
                  <a:srgbClr val="222222"/>
                </a:solidFill>
                <a:effectLst/>
              </a:rPr>
              <a:t> - основного </a:t>
            </a:r>
            <a:r>
              <a:rPr lang="ru-RU" sz="1600" b="0" i="0" dirty="0" err="1">
                <a:solidFill>
                  <a:srgbClr val="222222"/>
                </a:solidFill>
                <a:effectLst/>
              </a:rPr>
              <a:t>системотворчого</a:t>
            </a:r>
            <a:r>
              <a:rPr lang="ru-RU" sz="1600" b="0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1600" b="0" i="0" dirty="0" err="1">
                <a:solidFill>
                  <a:srgbClr val="222222"/>
                </a:solidFill>
                <a:effectLst/>
              </a:rPr>
              <a:t>елемента</a:t>
            </a:r>
            <a:r>
              <a:rPr lang="ru-RU" sz="1600" b="0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1600" b="0" i="0" dirty="0" err="1">
                <a:solidFill>
                  <a:srgbClr val="222222"/>
                </a:solidFill>
                <a:effectLst/>
              </a:rPr>
              <a:t>музичних</a:t>
            </a:r>
            <a:r>
              <a:rPr lang="ru-RU" sz="1600" b="0" i="0" dirty="0">
                <a:solidFill>
                  <a:srgbClr val="222222"/>
                </a:solidFill>
                <a:effectLst/>
              </a:rPr>
              <a:t> занять. </a:t>
            </a:r>
            <a:r>
              <a:rPr lang="ru-RU" sz="1600" b="0" i="0" dirty="0" err="1">
                <a:solidFill>
                  <a:srgbClr val="222222"/>
                </a:solidFill>
                <a:effectLst/>
              </a:rPr>
              <a:t>Перші</a:t>
            </a:r>
            <a:r>
              <a:rPr lang="ru-RU" sz="1600" b="0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1600" b="0" i="0" dirty="0" err="1">
                <a:solidFill>
                  <a:srgbClr val="222222"/>
                </a:solidFill>
                <a:effectLst/>
              </a:rPr>
              <a:t>заняття</a:t>
            </a:r>
            <a:br>
              <a:rPr lang="ru-RU" sz="1600" dirty="0"/>
            </a:br>
            <a:br>
              <a:rPr lang="ru-RU" sz="1600" dirty="0"/>
            </a:br>
            <a:r>
              <a:rPr lang="ru-RU" sz="1600" b="0" i="0" dirty="0" err="1">
                <a:solidFill>
                  <a:srgbClr val="222222"/>
                </a:solidFill>
                <a:effectLst/>
              </a:rPr>
              <a:t>ритмічною</a:t>
            </a:r>
            <a:r>
              <a:rPr lang="ru-RU" sz="1600" b="0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1600" b="0" i="0" dirty="0" err="1">
                <a:solidFill>
                  <a:srgbClr val="222222"/>
                </a:solidFill>
                <a:effectLst/>
              </a:rPr>
              <a:t>гімнастикою</a:t>
            </a:r>
            <a:r>
              <a:rPr lang="ru-RU" sz="1600" b="0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1600" b="0" i="0" dirty="0" err="1">
                <a:solidFill>
                  <a:srgbClr val="222222"/>
                </a:solidFill>
                <a:effectLst/>
              </a:rPr>
              <a:t>були</a:t>
            </a:r>
            <a:r>
              <a:rPr lang="ru-RU" sz="1600" b="0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1600" b="0" i="0" dirty="0" err="1">
                <a:solidFill>
                  <a:srgbClr val="222222"/>
                </a:solidFill>
                <a:effectLst/>
              </a:rPr>
              <a:t>ігрового</a:t>
            </a:r>
            <a:r>
              <a:rPr lang="ru-RU" sz="1600" b="0" i="0" dirty="0">
                <a:solidFill>
                  <a:srgbClr val="222222"/>
                </a:solidFill>
                <a:effectLst/>
              </a:rPr>
              <a:t> характеру і </a:t>
            </a:r>
            <a:r>
              <a:rPr lang="ru-RU" sz="1600" b="0" i="0" dirty="0" err="1">
                <a:solidFill>
                  <a:srgbClr val="222222"/>
                </a:solidFill>
                <a:effectLst/>
              </a:rPr>
              <a:t>поступового</a:t>
            </a:r>
            <a:r>
              <a:rPr lang="ru-RU" sz="1600" b="0" i="0" dirty="0">
                <a:solidFill>
                  <a:srgbClr val="222222"/>
                </a:solidFill>
                <a:effectLst/>
              </a:rPr>
              <a:t> переходили до </a:t>
            </a:r>
            <a:r>
              <a:rPr lang="ru-RU" sz="1600" b="0" i="0" dirty="0" err="1">
                <a:solidFill>
                  <a:srgbClr val="222222"/>
                </a:solidFill>
                <a:effectLst/>
              </a:rPr>
              <a:t>сольфеджіо</a:t>
            </a:r>
            <a:r>
              <a:rPr lang="ru-RU" sz="1600" b="0" i="0" dirty="0">
                <a:solidFill>
                  <a:srgbClr val="222222"/>
                </a:solidFill>
                <a:effectLst/>
              </a:rPr>
              <a:t>, яке </a:t>
            </a:r>
            <a:r>
              <a:rPr lang="ru-RU" sz="1600" b="0" i="0" dirty="0" err="1">
                <a:solidFill>
                  <a:srgbClr val="222222"/>
                </a:solidFill>
                <a:effectLst/>
              </a:rPr>
              <a:t>Еміль</a:t>
            </a:r>
            <a:r>
              <a:rPr lang="ru-RU" sz="1600" b="0" i="0" dirty="0">
                <a:solidFill>
                  <a:srgbClr val="222222"/>
                </a:solidFill>
                <a:effectLst/>
              </a:rPr>
              <a:t> Жак-</a:t>
            </a:r>
            <a:r>
              <a:rPr lang="ru-RU" sz="1600" b="0" i="0" dirty="0" err="1">
                <a:solidFill>
                  <a:srgbClr val="222222"/>
                </a:solidFill>
                <a:effectLst/>
              </a:rPr>
              <a:t>Далькроз</a:t>
            </a:r>
            <a:r>
              <a:rPr lang="ru-RU" sz="1600" b="0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1600" b="0" i="0" dirty="0" err="1">
                <a:solidFill>
                  <a:srgbClr val="222222"/>
                </a:solidFill>
                <a:effectLst/>
              </a:rPr>
              <a:t>називав</a:t>
            </a:r>
            <a:r>
              <a:rPr lang="ru-RU" sz="1600" b="0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1600" b="0" i="0" dirty="0" err="1">
                <a:solidFill>
                  <a:srgbClr val="222222"/>
                </a:solidFill>
                <a:effectLst/>
              </a:rPr>
              <a:t>сольфеджіо</a:t>
            </a:r>
            <a:r>
              <a:rPr lang="ru-RU" sz="1600" b="0" i="0" dirty="0">
                <a:solidFill>
                  <a:srgbClr val="222222"/>
                </a:solidFill>
                <a:effectLst/>
              </a:rPr>
              <a:t> для </a:t>
            </a:r>
            <a:r>
              <a:rPr lang="ru-RU" sz="1600" b="0" i="0" dirty="0" err="1">
                <a:solidFill>
                  <a:srgbClr val="222222"/>
                </a:solidFill>
                <a:effectLst/>
              </a:rPr>
              <a:t>тіла</a:t>
            </a:r>
            <a:r>
              <a:rPr lang="ru-RU" sz="1600" b="0" i="0" dirty="0">
                <a:solidFill>
                  <a:srgbClr val="222222"/>
                </a:solidFill>
                <a:effectLst/>
              </a:rPr>
              <a:t>». </a:t>
            </a:r>
            <a:r>
              <a:rPr lang="ru-RU" sz="1600" b="0" i="0" dirty="0" err="1">
                <a:solidFill>
                  <a:srgbClr val="222222"/>
                </a:solidFill>
                <a:effectLst/>
              </a:rPr>
              <a:t>Його</a:t>
            </a:r>
            <a:br>
              <a:rPr lang="ru-RU" sz="1600" dirty="0"/>
            </a:br>
            <a:br>
              <a:rPr lang="ru-RU" sz="1600" dirty="0"/>
            </a:br>
            <a:r>
              <a:rPr lang="ru-RU" sz="1600" b="0" i="0" dirty="0">
                <a:solidFill>
                  <a:srgbClr val="222222"/>
                </a:solidFill>
                <a:effectLst/>
              </a:rPr>
              <a:t>основу </a:t>
            </a:r>
            <a:r>
              <a:rPr lang="ru-RU" sz="1600" b="0" i="0" dirty="0" err="1">
                <a:solidFill>
                  <a:srgbClr val="222222"/>
                </a:solidFill>
                <a:effectLst/>
              </a:rPr>
              <a:t>складали</a:t>
            </a:r>
            <a:r>
              <a:rPr lang="ru-RU" sz="1600" b="0" i="0" dirty="0">
                <a:solidFill>
                  <a:srgbClr val="222222"/>
                </a:solidFill>
                <a:effectLst/>
              </a:rPr>
              <a:t>:</a:t>
            </a:r>
            <a:br>
              <a:rPr lang="ru-RU" sz="1600" dirty="0"/>
            </a:br>
            <a:br>
              <a:rPr lang="ru-RU" sz="1600" dirty="0"/>
            </a:br>
            <a:r>
              <a:rPr lang="ru-RU" sz="1600" b="0" i="0" dirty="0">
                <a:solidFill>
                  <a:srgbClr val="222222"/>
                </a:solidFill>
                <a:effectLst/>
              </a:rPr>
              <a:t>* </a:t>
            </a:r>
            <a:r>
              <a:rPr lang="ru-RU" sz="1600" b="0" i="0" dirty="0" err="1">
                <a:solidFill>
                  <a:srgbClr val="222222"/>
                </a:solidFill>
                <a:effectLst/>
              </a:rPr>
              <a:t>розвиток</a:t>
            </a:r>
            <a:r>
              <a:rPr lang="ru-RU" sz="1600" b="0" i="0" dirty="0">
                <a:solidFill>
                  <a:srgbClr val="222222"/>
                </a:solidFill>
                <a:effectLst/>
              </a:rPr>
              <a:t> слуху до абсолютного; * </a:t>
            </a:r>
            <a:r>
              <a:rPr lang="ru-RU" sz="1600" b="0" i="0" dirty="0" err="1">
                <a:solidFill>
                  <a:srgbClr val="222222"/>
                </a:solidFill>
                <a:effectLst/>
              </a:rPr>
              <a:t>вміння</a:t>
            </a:r>
            <a:r>
              <a:rPr lang="ru-RU" sz="1600" b="0" i="0" dirty="0">
                <a:solidFill>
                  <a:srgbClr val="222222"/>
                </a:solidFill>
                <a:effectLst/>
              </a:rPr>
              <a:t> «</a:t>
            </a:r>
            <a:r>
              <a:rPr lang="ru-RU" sz="1600" b="0" i="0" dirty="0" err="1">
                <a:solidFill>
                  <a:srgbClr val="222222"/>
                </a:solidFill>
                <a:effectLst/>
              </a:rPr>
              <a:t>чути</a:t>
            </a:r>
            <a:r>
              <a:rPr lang="ru-RU" sz="1600" b="0" i="0" dirty="0">
                <a:solidFill>
                  <a:srgbClr val="222222"/>
                </a:solidFill>
                <a:effectLst/>
              </a:rPr>
              <a:t> те, </a:t>
            </a:r>
            <a:r>
              <a:rPr lang="ru-RU" sz="1600" b="0" i="0" dirty="0" err="1">
                <a:solidFill>
                  <a:srgbClr val="222222"/>
                </a:solidFill>
                <a:effectLst/>
              </a:rPr>
              <a:t>що</a:t>
            </a:r>
            <a:r>
              <a:rPr lang="ru-RU" sz="1600" b="0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1600" b="0" i="0" dirty="0" err="1">
                <a:solidFill>
                  <a:srgbClr val="222222"/>
                </a:solidFill>
                <a:effectLst/>
              </a:rPr>
              <a:t>бачиш</a:t>
            </a:r>
            <a:r>
              <a:rPr lang="ru-RU" sz="1600" b="0" i="0" dirty="0">
                <a:solidFill>
                  <a:srgbClr val="222222"/>
                </a:solidFill>
                <a:effectLst/>
              </a:rPr>
              <a:t>, і </a:t>
            </a:r>
            <a:r>
              <a:rPr lang="ru-RU" sz="1600" b="0" i="0" dirty="0" err="1">
                <a:solidFill>
                  <a:srgbClr val="222222"/>
                </a:solidFill>
                <a:effectLst/>
              </a:rPr>
              <a:t>бачити</a:t>
            </a:r>
            <a:r>
              <a:rPr lang="ru-RU" sz="1600" b="0" i="0" dirty="0">
                <a:solidFill>
                  <a:srgbClr val="222222"/>
                </a:solidFill>
                <a:effectLst/>
              </a:rPr>
              <a:t> те, </a:t>
            </a:r>
            <a:r>
              <a:rPr lang="ru-RU" sz="1600" b="0" i="0" dirty="0" err="1">
                <a:solidFill>
                  <a:srgbClr val="222222"/>
                </a:solidFill>
                <a:effectLst/>
              </a:rPr>
              <a:t>що</a:t>
            </a:r>
            <a:r>
              <a:rPr lang="ru-RU" sz="1600" b="0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1600" b="0" i="0" dirty="0" err="1">
                <a:solidFill>
                  <a:srgbClr val="222222"/>
                </a:solidFill>
                <a:effectLst/>
              </a:rPr>
              <a:t>чуеш</a:t>
            </a:r>
            <a:r>
              <a:rPr lang="ru-RU" sz="1600" b="0" i="0" dirty="0">
                <a:solidFill>
                  <a:srgbClr val="222222"/>
                </a:solidFill>
                <a:effectLst/>
              </a:rPr>
              <a:t>»;</a:t>
            </a:r>
            <a:br>
              <a:rPr lang="ru-RU" sz="1600" dirty="0"/>
            </a:br>
            <a:br>
              <a:rPr lang="ru-RU" sz="1600" dirty="0"/>
            </a:br>
            <a:r>
              <a:rPr lang="ru-RU" sz="1600" b="0" i="0" dirty="0">
                <a:solidFill>
                  <a:srgbClr val="222222"/>
                </a:solidFill>
                <a:effectLst/>
              </a:rPr>
              <a:t>* </a:t>
            </a:r>
            <a:r>
              <a:rPr lang="ru-RU" sz="1600" b="0" i="0" dirty="0" err="1">
                <a:solidFill>
                  <a:srgbClr val="222222"/>
                </a:solidFill>
                <a:effectLst/>
              </a:rPr>
              <a:t>оволодіння</a:t>
            </a:r>
            <a:r>
              <a:rPr lang="ru-RU" sz="1600" b="0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1600" b="0" i="0" dirty="0" err="1">
                <a:solidFill>
                  <a:srgbClr val="222222"/>
                </a:solidFill>
                <a:effectLst/>
              </a:rPr>
              <a:t>музичною</a:t>
            </a:r>
            <a:r>
              <a:rPr lang="ru-RU" sz="1600" b="0" i="0" dirty="0">
                <a:solidFill>
                  <a:srgbClr val="222222"/>
                </a:solidFill>
                <a:effectLst/>
              </a:rPr>
              <a:t> грамотою. </a:t>
            </a:r>
            <a:r>
              <a:rPr lang="ru-RU" sz="1600" b="0" i="0" dirty="0" err="1">
                <a:solidFill>
                  <a:srgbClr val="222222"/>
                </a:solidFill>
                <a:effectLst/>
              </a:rPr>
              <a:t>Еміль</a:t>
            </a:r>
            <a:r>
              <a:rPr lang="ru-RU" sz="1600" b="0" i="0" dirty="0">
                <a:solidFill>
                  <a:srgbClr val="222222"/>
                </a:solidFill>
                <a:effectLst/>
              </a:rPr>
              <a:t> Жак-</a:t>
            </a:r>
            <a:r>
              <a:rPr lang="ru-RU" sz="1600" b="0" i="0" dirty="0" err="1">
                <a:solidFill>
                  <a:srgbClr val="222222"/>
                </a:solidFill>
                <a:effectLst/>
              </a:rPr>
              <a:t>Далькроз</a:t>
            </a:r>
            <a:r>
              <a:rPr lang="ru-RU" sz="1600" b="0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1600" b="0" i="0" dirty="0" err="1">
                <a:solidFill>
                  <a:srgbClr val="222222"/>
                </a:solidFill>
                <a:effectLst/>
              </a:rPr>
              <a:t>вважав</a:t>
            </a:r>
            <a:r>
              <a:rPr lang="ru-RU" sz="1600" b="0" i="0" dirty="0">
                <a:solidFill>
                  <a:srgbClr val="222222"/>
                </a:solidFill>
                <a:effectLst/>
              </a:rPr>
              <a:t>, </a:t>
            </a:r>
            <a:r>
              <a:rPr lang="ru-RU" sz="1600" b="0" i="0" dirty="0" err="1">
                <a:solidFill>
                  <a:srgbClr val="222222"/>
                </a:solidFill>
                <a:effectLst/>
              </a:rPr>
              <a:t>що</a:t>
            </a:r>
            <a:r>
              <a:rPr lang="ru-RU" sz="1600" b="0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1600" b="0" i="0" dirty="0" err="1">
                <a:solidFill>
                  <a:srgbClr val="222222"/>
                </a:solidFill>
                <a:effectLst/>
              </a:rPr>
              <a:t>часте</a:t>
            </a:r>
            <a:r>
              <a:rPr lang="ru-RU" sz="1600" b="0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1600" b="0" i="0" dirty="0" err="1">
                <a:solidFill>
                  <a:srgbClr val="222222"/>
                </a:solidFill>
                <a:effectLst/>
              </a:rPr>
              <a:t>використання</a:t>
            </a:r>
            <a:r>
              <a:rPr lang="ru-RU" sz="1600" b="0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1600" b="0" i="0" dirty="0" err="1">
                <a:solidFill>
                  <a:srgbClr val="222222"/>
                </a:solidFill>
                <a:effectLst/>
              </a:rPr>
              <a:t>однієї</a:t>
            </a:r>
            <a:r>
              <a:rPr lang="ru-RU" sz="1600" b="0" i="0" dirty="0">
                <a:solidFill>
                  <a:srgbClr val="222222"/>
                </a:solidFill>
                <a:effectLst/>
              </a:rPr>
              <a:t> й </a:t>
            </a:r>
            <a:r>
              <a:rPr lang="ru-RU" sz="1600" b="0" i="0" dirty="0" err="1">
                <a:solidFill>
                  <a:srgbClr val="222222"/>
                </a:solidFill>
                <a:effectLst/>
              </a:rPr>
              <a:t>тієї</a:t>
            </a:r>
            <a:r>
              <a:rPr lang="ru-RU" sz="1600" b="0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1600" b="0" i="0" dirty="0" err="1">
                <a:solidFill>
                  <a:srgbClr val="222222"/>
                </a:solidFill>
                <a:effectLst/>
              </a:rPr>
              <a:t>самої</a:t>
            </a:r>
            <a:r>
              <a:rPr lang="ru-RU" sz="1600" b="0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1600" b="0" i="0" dirty="0" err="1">
                <a:solidFill>
                  <a:srgbClr val="222222"/>
                </a:solidFill>
                <a:effectLst/>
              </a:rPr>
              <a:t>музики</a:t>
            </a:r>
            <a:r>
              <a:rPr lang="ru-RU" sz="1600" b="0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1600" b="0" i="0" dirty="0" err="1">
                <a:solidFill>
                  <a:srgbClr val="222222"/>
                </a:solidFill>
                <a:effectLst/>
              </a:rPr>
              <a:t>унеможливлює</a:t>
            </a:r>
            <a:r>
              <a:rPr lang="ru-RU" sz="1600" b="0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1600" b="0" i="0" dirty="0" err="1">
                <a:solidFill>
                  <a:srgbClr val="222222"/>
                </a:solidFill>
                <a:effectLst/>
              </a:rPr>
              <a:t>спонтанні</a:t>
            </a:r>
            <a:r>
              <a:rPr lang="ru-RU" sz="1600" b="0" i="0" dirty="0">
                <a:solidFill>
                  <a:srgbClr val="222222"/>
                </a:solidFill>
                <a:effectLst/>
              </a:rPr>
              <a:t>, </a:t>
            </a:r>
            <a:r>
              <a:rPr lang="ru-RU" sz="1600" b="0" i="0" dirty="0" err="1">
                <a:solidFill>
                  <a:srgbClr val="222222"/>
                </a:solidFill>
                <a:effectLst/>
              </a:rPr>
              <a:t>індивідуальні</a:t>
            </a:r>
            <a:r>
              <a:rPr lang="ru-RU" sz="1600" b="0" i="0" dirty="0">
                <a:solidFill>
                  <a:srgbClr val="222222"/>
                </a:solidFill>
                <a:effectLst/>
              </a:rPr>
              <a:t> прояви </a:t>
            </a:r>
            <a:r>
              <a:rPr lang="ru-RU" sz="1600" b="0" i="0" dirty="0" err="1">
                <a:solidFill>
                  <a:srgbClr val="222222"/>
                </a:solidFill>
                <a:effectLst/>
              </a:rPr>
              <a:t>рухової</a:t>
            </a:r>
            <a:r>
              <a:rPr lang="ru-RU" sz="1600" b="0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1600" b="0" i="0" dirty="0" err="1">
                <a:solidFill>
                  <a:srgbClr val="222222"/>
                </a:solidFill>
                <a:effectLst/>
              </a:rPr>
              <a:t>активності</a:t>
            </a:r>
            <a:r>
              <a:rPr lang="ru-RU" sz="1600" b="0" i="0" dirty="0">
                <a:solidFill>
                  <a:srgbClr val="222222"/>
                </a:solidFill>
                <a:effectLst/>
              </a:rPr>
              <a:t>, а </a:t>
            </a:r>
            <a:r>
              <a:rPr lang="ru-RU" sz="1600" b="0" i="0" dirty="0" err="1">
                <a:solidFill>
                  <a:srgbClr val="222222"/>
                </a:solidFill>
                <a:effectLst/>
              </a:rPr>
              <a:t>відтак</a:t>
            </a:r>
            <a:r>
              <a:rPr lang="ru-RU" sz="1600" b="0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1600" b="0" i="0" dirty="0" err="1">
                <a:solidFill>
                  <a:srgbClr val="222222"/>
                </a:solidFill>
                <a:effectLst/>
              </a:rPr>
              <a:t>сприяє</a:t>
            </a:r>
            <a:r>
              <a:rPr lang="ru-RU" sz="1600" b="0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1600" b="0" i="0" dirty="0" err="1">
                <a:solidFill>
                  <a:srgbClr val="222222"/>
                </a:solidFill>
                <a:effectLst/>
              </a:rPr>
              <a:t>утворенню</a:t>
            </a:r>
            <a:r>
              <a:rPr lang="ru-RU" sz="1600" b="0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1600" b="0" i="0" dirty="0" err="1">
                <a:solidFill>
                  <a:srgbClr val="222222"/>
                </a:solidFill>
                <a:effectLst/>
              </a:rPr>
              <a:t>штампів</a:t>
            </a:r>
            <a:r>
              <a:rPr lang="ru-RU" sz="1600" b="0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1600" b="0" i="0" dirty="0" err="1">
                <a:solidFill>
                  <a:srgbClr val="222222"/>
                </a:solidFill>
                <a:effectLst/>
              </a:rPr>
              <a:t>рухових</a:t>
            </a:r>
            <a:r>
              <a:rPr lang="ru-RU" sz="1600" b="0" i="0" dirty="0">
                <a:solidFill>
                  <a:srgbClr val="222222"/>
                </a:solidFill>
                <a:effectLst/>
              </a:rPr>
              <a:t> форм </a:t>
            </a:r>
            <a:r>
              <a:rPr lang="ru-RU" sz="1600" b="0" i="0" dirty="0" err="1">
                <a:solidFill>
                  <a:srgbClr val="222222"/>
                </a:solidFill>
                <a:effectLst/>
              </a:rPr>
              <a:t>емоційного</a:t>
            </a:r>
            <a:r>
              <a:rPr lang="ru-RU" sz="1600" b="0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1600" b="0" i="0" dirty="0" err="1">
                <a:solidFill>
                  <a:srgbClr val="222222"/>
                </a:solidFill>
                <a:effectLst/>
              </a:rPr>
              <a:t>відгуку</a:t>
            </a:r>
            <a:r>
              <a:rPr lang="ru-RU" sz="1600" b="0" i="0" dirty="0">
                <a:solidFill>
                  <a:srgbClr val="222222"/>
                </a:solidFill>
                <a:effectLst/>
              </a:rPr>
              <a:t> на </a:t>
            </a:r>
            <a:r>
              <a:rPr lang="ru-RU" sz="1600" b="0" i="0" dirty="0" err="1">
                <a:solidFill>
                  <a:srgbClr val="222222"/>
                </a:solidFill>
                <a:effectLst/>
              </a:rPr>
              <a:t>знайому</a:t>
            </a:r>
            <a:r>
              <a:rPr lang="ru-RU" sz="1600" b="0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1600" b="0" i="0" dirty="0" err="1">
                <a:solidFill>
                  <a:srgbClr val="222222"/>
                </a:solidFill>
                <a:effectLst/>
              </a:rPr>
              <a:t>музику</a:t>
            </a:r>
            <a:r>
              <a:rPr lang="ru-RU" sz="1600" b="0" i="0" dirty="0">
                <a:solidFill>
                  <a:srgbClr val="222222"/>
                </a:solidFill>
                <a:effectLst/>
              </a:rPr>
              <a:t>. Тому в </a:t>
            </a:r>
            <a:r>
              <a:rPr lang="ru-RU" sz="1600" b="0" i="0" dirty="0" err="1">
                <a:solidFill>
                  <a:srgbClr val="222222"/>
                </a:solidFill>
                <a:effectLst/>
              </a:rPr>
              <a:t>основі</a:t>
            </a:r>
            <a:r>
              <a:rPr lang="ru-RU" sz="1600" b="0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1600" b="0" i="0" dirty="0" err="1">
                <a:solidFill>
                  <a:srgbClr val="222222"/>
                </a:solidFill>
                <a:effectLst/>
              </a:rPr>
              <a:t>його</a:t>
            </a:r>
            <a:r>
              <a:rPr lang="ru-RU" sz="1600" b="0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1600" b="0" i="0" dirty="0" err="1">
                <a:solidFill>
                  <a:srgbClr val="222222"/>
                </a:solidFill>
                <a:effectLst/>
              </a:rPr>
              <a:t>педагогічної</a:t>
            </a:r>
            <a:r>
              <a:rPr lang="ru-RU" sz="1600" b="0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1600" b="0" i="0" dirty="0" err="1">
                <a:solidFill>
                  <a:srgbClr val="222222"/>
                </a:solidFill>
                <a:effectLst/>
              </a:rPr>
              <a:t>системи</a:t>
            </a:r>
            <a:r>
              <a:rPr lang="ru-RU" sz="1600" b="0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1600" b="0" i="0" dirty="0" err="1">
                <a:solidFill>
                  <a:srgbClr val="222222"/>
                </a:solidFill>
                <a:effectLst/>
              </a:rPr>
              <a:t>саме</a:t>
            </a:r>
            <a:r>
              <a:rPr lang="ru-RU" sz="1600" b="0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1600" b="0" i="0" dirty="0" err="1">
                <a:solidFill>
                  <a:srgbClr val="222222"/>
                </a:solidFill>
                <a:effectLst/>
              </a:rPr>
              <a:t>імпровізація</a:t>
            </a:r>
            <a:r>
              <a:rPr lang="ru-RU" sz="1600" b="0" i="0" dirty="0">
                <a:solidFill>
                  <a:srgbClr val="222222"/>
                </a:solidFill>
                <a:effectLst/>
              </a:rPr>
              <a:t> як метод </a:t>
            </a:r>
            <a:r>
              <a:rPr lang="ru-RU" sz="1600" b="0" i="0" dirty="0" err="1">
                <a:solidFill>
                  <a:srgbClr val="222222"/>
                </a:solidFill>
                <a:effectLst/>
              </a:rPr>
              <a:t>осягнення</a:t>
            </a:r>
            <a:r>
              <a:rPr lang="ru-RU" sz="1600" b="0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1600" b="0" i="0" dirty="0" err="1">
                <a:solidFill>
                  <a:srgbClr val="222222"/>
                </a:solidFill>
                <a:effectLst/>
              </a:rPr>
              <a:t>музики</a:t>
            </a:r>
            <a:r>
              <a:rPr lang="ru-RU" sz="1600" b="0" i="0" dirty="0">
                <a:solidFill>
                  <a:srgbClr val="222222"/>
                </a:solidFill>
                <a:effectLst/>
              </a:rPr>
              <a:t> та </a:t>
            </a:r>
            <a:r>
              <a:rPr lang="ru-RU" sz="1600" b="0" i="0" dirty="0" err="1">
                <a:solidFill>
                  <a:srgbClr val="222222"/>
                </a:solidFill>
                <a:effectLst/>
              </a:rPr>
              <a:t>музичного</a:t>
            </a:r>
            <a:r>
              <a:rPr lang="ru-RU" sz="1600" b="0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1600" b="0" i="0" dirty="0" err="1">
                <a:solidFill>
                  <a:srgbClr val="222222"/>
                </a:solidFill>
                <a:effectLst/>
              </a:rPr>
              <a:t>виховання</a:t>
            </a:r>
            <a:endParaRPr lang="uk-UA" sz="1600" dirty="0"/>
          </a:p>
        </p:txBody>
      </p:sp>
    </p:spTree>
    <p:extLst>
      <p:ext uri="{BB962C8B-B14F-4D97-AF65-F5344CB8AC3E}">
        <p14:creationId xmlns:p14="http://schemas.microsoft.com/office/powerpoint/2010/main" val="3066776173"/>
      </p:ext>
    </p:extLst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1D6647F-C574-12DF-4E4C-0542973771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49700" y="1314450"/>
            <a:ext cx="7670800" cy="5905500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ru-RU" sz="3200" i="1" dirty="0">
                <a:solidFill>
                  <a:srgbClr val="222222"/>
                </a:solidFill>
                <a:effectLst/>
              </a:rPr>
              <a:t>Айседора Дункан — одна з перших </a:t>
            </a:r>
            <a:r>
              <a:rPr lang="ru-RU" sz="3200" i="1" dirty="0" err="1">
                <a:solidFill>
                  <a:srgbClr val="222222"/>
                </a:solidFill>
                <a:effectLst/>
              </a:rPr>
              <a:t>представниць</a:t>
            </a:r>
            <a:r>
              <a:rPr lang="ru-RU" sz="3200" i="1" dirty="0">
                <a:solidFill>
                  <a:srgbClr val="222222"/>
                </a:solidFill>
                <a:effectLst/>
              </a:rPr>
              <a:t> стилю модерн. З </a:t>
            </a:r>
            <a:r>
              <a:rPr lang="ru-RU" sz="3200" i="1" dirty="0" err="1">
                <a:solidFill>
                  <a:srgbClr val="222222"/>
                </a:solidFill>
                <a:effectLst/>
              </a:rPr>
              <a:t>дитинства</a:t>
            </a:r>
            <a:r>
              <a:rPr lang="ru-RU" sz="3200" i="1" dirty="0">
                <a:solidFill>
                  <a:srgbClr val="222222"/>
                </a:solidFill>
                <a:effectLst/>
              </a:rPr>
              <a:t> вона </a:t>
            </a:r>
            <a:r>
              <a:rPr lang="ru-RU" sz="3200" i="1" dirty="0" err="1">
                <a:solidFill>
                  <a:srgbClr val="222222"/>
                </a:solidFill>
                <a:effectLst/>
              </a:rPr>
              <a:t>сприймала</a:t>
            </a:r>
            <a:r>
              <a:rPr lang="ru-RU" sz="3200" i="1" dirty="0">
                <a:solidFill>
                  <a:srgbClr val="222222"/>
                </a:solidFill>
                <a:effectLst/>
              </a:rPr>
              <a:t> </a:t>
            </a:r>
            <a:r>
              <a:rPr lang="ru-RU" sz="3200" i="1" dirty="0" err="1">
                <a:solidFill>
                  <a:srgbClr val="222222"/>
                </a:solidFill>
                <a:effectLst/>
              </a:rPr>
              <a:t>танець</a:t>
            </a:r>
            <a:r>
              <a:rPr lang="ru-RU" sz="3200" i="1" dirty="0">
                <a:solidFill>
                  <a:srgbClr val="222222"/>
                </a:solidFill>
                <a:effectLst/>
              </a:rPr>
              <a:t> як </a:t>
            </a:r>
            <a:r>
              <a:rPr lang="ru-RU" sz="3200" i="1" dirty="0" err="1">
                <a:solidFill>
                  <a:srgbClr val="222222"/>
                </a:solidFill>
                <a:effectLst/>
              </a:rPr>
              <a:t>природний</a:t>
            </a:r>
            <a:r>
              <a:rPr lang="ru-RU" sz="3200" i="1" dirty="0">
                <a:solidFill>
                  <a:srgbClr val="222222"/>
                </a:solidFill>
                <a:effectLst/>
              </a:rPr>
              <a:t> рух </a:t>
            </a:r>
            <a:r>
              <a:rPr lang="ru-RU" sz="3200" i="1" dirty="0" err="1">
                <a:solidFill>
                  <a:srgbClr val="222222"/>
                </a:solidFill>
                <a:effectLst/>
              </a:rPr>
              <a:t>тіла</a:t>
            </a:r>
            <a:r>
              <a:rPr lang="ru-RU" sz="3200" i="1" dirty="0">
                <a:solidFill>
                  <a:srgbClr val="222222"/>
                </a:solidFill>
                <a:effectLst/>
              </a:rPr>
              <a:t>, а не </a:t>
            </a:r>
            <a:r>
              <a:rPr lang="ru-RU" sz="3200" i="1" dirty="0" err="1">
                <a:solidFill>
                  <a:srgbClr val="222222"/>
                </a:solidFill>
                <a:effectLst/>
              </a:rPr>
              <a:t>жорстку</a:t>
            </a:r>
            <a:r>
              <a:rPr lang="ru-RU" sz="3200" i="1" dirty="0">
                <a:solidFill>
                  <a:srgbClr val="222222"/>
                </a:solidFill>
                <a:effectLst/>
              </a:rPr>
              <a:t> систему </a:t>
            </a:r>
            <a:r>
              <a:rPr lang="ru-RU" sz="3200" i="1" dirty="0" err="1">
                <a:solidFill>
                  <a:srgbClr val="222222"/>
                </a:solidFill>
                <a:effectLst/>
              </a:rPr>
              <a:t>відпрацьованих</a:t>
            </a:r>
            <a:r>
              <a:rPr lang="ru-RU" sz="3200" i="1" dirty="0">
                <a:solidFill>
                  <a:srgbClr val="222222"/>
                </a:solidFill>
                <a:effectLst/>
              </a:rPr>
              <a:t> </a:t>
            </a:r>
            <a:r>
              <a:rPr lang="ru-RU" sz="3200" i="1" dirty="0" err="1">
                <a:solidFill>
                  <a:srgbClr val="222222"/>
                </a:solidFill>
                <a:effectLst/>
              </a:rPr>
              <a:t>рухів</a:t>
            </a:r>
            <a:r>
              <a:rPr lang="ru-RU" sz="3200" i="1" dirty="0">
                <a:solidFill>
                  <a:srgbClr val="222222"/>
                </a:solidFill>
                <a:effectLst/>
              </a:rPr>
              <a:t> (як у </a:t>
            </a:r>
            <a:r>
              <a:rPr lang="ru-RU" sz="3200" i="1" dirty="0" err="1">
                <a:solidFill>
                  <a:srgbClr val="222222"/>
                </a:solidFill>
                <a:effectLst/>
              </a:rPr>
              <a:t>балеті</a:t>
            </a:r>
            <a:r>
              <a:rPr lang="ru-RU" sz="3200" i="1" dirty="0">
                <a:solidFill>
                  <a:srgbClr val="222222"/>
                </a:solidFill>
                <a:effectLst/>
              </a:rPr>
              <a:t>). </a:t>
            </a:r>
            <a:r>
              <a:rPr lang="ru-RU" sz="3200" i="1" dirty="0" err="1">
                <a:solidFill>
                  <a:srgbClr val="222222"/>
                </a:solidFill>
                <a:effectLst/>
              </a:rPr>
              <a:t>Танцюючи</a:t>
            </a:r>
            <a:r>
              <a:rPr lang="ru-RU" sz="3200" i="1" dirty="0">
                <a:solidFill>
                  <a:srgbClr val="222222"/>
                </a:solidFill>
                <a:effectLst/>
              </a:rPr>
              <a:t>, вона </a:t>
            </a:r>
            <a:r>
              <a:rPr lang="ru-RU" sz="3200" i="1" dirty="0" err="1">
                <a:solidFill>
                  <a:srgbClr val="222222"/>
                </a:solidFill>
                <a:effectLst/>
              </a:rPr>
              <a:t>завжди</a:t>
            </a:r>
            <a:r>
              <a:rPr lang="ru-RU" sz="3200" i="1" dirty="0">
                <a:solidFill>
                  <a:srgbClr val="222222"/>
                </a:solidFill>
                <a:effectLst/>
              </a:rPr>
              <a:t> </a:t>
            </a:r>
            <a:r>
              <a:rPr lang="ru-RU" sz="3200" i="1" dirty="0" err="1">
                <a:solidFill>
                  <a:srgbClr val="222222"/>
                </a:solidFill>
                <a:effectLst/>
              </a:rPr>
              <a:t>імпровізувала</a:t>
            </a:r>
            <a:r>
              <a:rPr lang="ru-RU" sz="3200" i="1" dirty="0">
                <a:solidFill>
                  <a:srgbClr val="222222"/>
                </a:solidFill>
                <a:effectLst/>
              </a:rPr>
              <a:t>, </a:t>
            </a:r>
            <a:r>
              <a:rPr lang="ru-RU" sz="3200" i="1" dirty="0" err="1">
                <a:solidFill>
                  <a:srgbClr val="222222"/>
                </a:solidFill>
                <a:effectLst/>
              </a:rPr>
              <a:t>слідувала</a:t>
            </a:r>
            <a:r>
              <a:rPr lang="ru-RU" sz="3200" i="1" dirty="0">
                <a:solidFill>
                  <a:srgbClr val="222222"/>
                </a:solidFill>
                <a:effectLst/>
              </a:rPr>
              <a:t> </a:t>
            </a:r>
            <a:r>
              <a:rPr lang="ru-RU" sz="3200" i="1" dirty="0" err="1">
                <a:solidFill>
                  <a:srgbClr val="222222"/>
                </a:solidFill>
                <a:effectLst/>
              </a:rPr>
              <a:t>своїй</a:t>
            </a:r>
            <a:r>
              <a:rPr lang="ru-RU" sz="3200" i="1" dirty="0">
                <a:solidFill>
                  <a:srgbClr val="222222"/>
                </a:solidFill>
                <a:effectLst/>
              </a:rPr>
              <a:t> </a:t>
            </a:r>
            <a:r>
              <a:rPr lang="ru-RU" sz="3200" i="1" dirty="0" err="1">
                <a:solidFill>
                  <a:srgbClr val="222222"/>
                </a:solidFill>
                <a:effectLst/>
              </a:rPr>
              <a:t>фантазії</a:t>
            </a:r>
            <a:r>
              <a:rPr lang="ru-RU" sz="3200" i="1" dirty="0">
                <a:solidFill>
                  <a:srgbClr val="222222"/>
                </a:solidFill>
                <a:effectLst/>
              </a:rPr>
              <a:t>. </a:t>
            </a:r>
            <a:endParaRPr lang="uk-UA" sz="3200" i="1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A3FC574-446A-25F3-8902-6FEDC5FCD7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524" y="679450"/>
            <a:ext cx="2746375" cy="411956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85330631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D45C42-BCC1-E7CD-4283-E50BC08AA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5500" y="408914"/>
            <a:ext cx="9144000" cy="602006"/>
          </a:xfrm>
        </p:spPr>
        <p:txBody>
          <a:bodyPr>
            <a:normAutofit fontScale="90000"/>
          </a:bodyPr>
          <a:lstStyle/>
          <a:p>
            <a:r>
              <a:rPr lang="uk-UA" b="1" dirty="0"/>
              <a:t>Життєпис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C544179-5905-970F-5A92-B37128F3C6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8500" y="1010920"/>
            <a:ext cx="10185400" cy="5554980"/>
          </a:xfrm>
        </p:spPr>
        <p:txBody>
          <a:bodyPr>
            <a:noAutofit/>
          </a:bodyPr>
          <a:lstStyle/>
          <a:p>
            <a:r>
              <a:rPr lang="ru-RU" sz="2400" b="1" i="0" dirty="0">
                <a:solidFill>
                  <a:srgbClr val="222222"/>
                </a:solidFill>
                <a:effectLst/>
              </a:rPr>
              <a:t>У 1904 </a:t>
            </a:r>
            <a:r>
              <a:rPr lang="ru-RU" sz="2400" b="1" i="0" dirty="0" err="1">
                <a:solidFill>
                  <a:srgbClr val="222222"/>
                </a:solidFill>
                <a:effectLst/>
              </a:rPr>
              <a:t>році</a:t>
            </a:r>
            <a:r>
              <a:rPr lang="ru-RU" sz="2400" b="1" i="0" dirty="0">
                <a:solidFill>
                  <a:srgbClr val="222222"/>
                </a:solidFill>
                <a:effectLst/>
              </a:rPr>
              <a:t> в </a:t>
            </a:r>
            <a:r>
              <a:rPr lang="ru-RU" sz="2400" b="1" i="0" dirty="0" err="1">
                <a:solidFill>
                  <a:srgbClr val="222222"/>
                </a:solidFill>
                <a:effectLst/>
              </a:rPr>
              <a:t>Німеччині</a:t>
            </a:r>
            <a:r>
              <a:rPr lang="ru-RU" sz="2400" b="1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2400" b="1" i="0" dirty="0" err="1">
                <a:solidFill>
                  <a:srgbClr val="222222"/>
                </a:solidFill>
                <a:effectLst/>
              </a:rPr>
              <a:t>відкрила</a:t>
            </a:r>
            <a:r>
              <a:rPr lang="ru-RU" sz="2400" b="1" i="0" dirty="0">
                <a:solidFill>
                  <a:srgbClr val="222222"/>
                </a:solidFill>
                <a:effectLst/>
              </a:rPr>
              <a:t> свою першу </a:t>
            </a:r>
            <a:r>
              <a:rPr lang="ru-RU" sz="2400" b="1" i="0" dirty="0" err="1">
                <a:solidFill>
                  <a:srgbClr val="222222"/>
                </a:solidFill>
                <a:effectLst/>
              </a:rPr>
              <a:t>танцювальну</a:t>
            </a:r>
            <a:r>
              <a:rPr lang="ru-RU" sz="2400" b="1" i="0" dirty="0">
                <a:solidFill>
                  <a:srgbClr val="222222"/>
                </a:solidFill>
                <a:effectLst/>
              </a:rPr>
              <a:t> школу.</a:t>
            </a:r>
            <a:br>
              <a:rPr lang="ru-RU" sz="2400" b="1" dirty="0"/>
            </a:br>
            <a:endParaRPr lang="ru-RU" sz="2400" b="1" i="0" dirty="0">
              <a:solidFill>
                <a:srgbClr val="222222"/>
              </a:solidFill>
              <a:effectLst/>
            </a:endParaRPr>
          </a:p>
          <a:p>
            <a:r>
              <a:rPr lang="ru-RU" sz="2400" b="1" i="0" dirty="0">
                <a:solidFill>
                  <a:srgbClr val="222222"/>
                </a:solidFill>
                <a:effectLst/>
              </a:rPr>
              <a:t>До 1902 року </a:t>
            </a:r>
            <a:r>
              <a:rPr lang="ru-RU" sz="2400" b="1" i="0" dirty="0" err="1">
                <a:solidFill>
                  <a:srgbClr val="222222"/>
                </a:solidFill>
                <a:effectLst/>
              </a:rPr>
              <a:t>виступала</a:t>
            </a:r>
            <a:r>
              <a:rPr lang="ru-RU" sz="2400" b="1" i="0" dirty="0">
                <a:solidFill>
                  <a:srgbClr val="222222"/>
                </a:solidFill>
                <a:effectLst/>
              </a:rPr>
              <a:t> разом </a:t>
            </a:r>
            <a:r>
              <a:rPr lang="ru-RU" sz="2400" b="1" i="0" dirty="0" err="1">
                <a:solidFill>
                  <a:srgbClr val="222222"/>
                </a:solidFill>
                <a:effectLst/>
              </a:rPr>
              <a:t>із</a:t>
            </a:r>
            <a:r>
              <a:rPr lang="ru-RU" sz="2400" b="1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2400" b="1" i="0" dirty="0" err="1">
                <a:solidFill>
                  <a:srgbClr val="222222"/>
                </a:solidFill>
                <a:effectLst/>
              </a:rPr>
              <a:t>Лоі</a:t>
            </a:r>
            <a:r>
              <a:rPr lang="ru-RU" sz="2400" b="1" i="0" dirty="0">
                <a:solidFill>
                  <a:srgbClr val="222222"/>
                </a:solidFill>
                <a:effectLst/>
              </a:rPr>
              <a:t> Фуллер, </a:t>
            </a:r>
            <a:r>
              <a:rPr lang="ru-RU" sz="2400" b="1" i="0" dirty="0" err="1">
                <a:solidFill>
                  <a:srgbClr val="222222"/>
                </a:solidFill>
                <a:effectLst/>
              </a:rPr>
              <a:t>котра</a:t>
            </a:r>
            <a:r>
              <a:rPr lang="ru-RU" sz="2400" b="1" i="0" dirty="0">
                <a:solidFill>
                  <a:srgbClr val="222222"/>
                </a:solidFill>
                <a:effectLst/>
              </a:rPr>
              <a:t> кардинально </a:t>
            </a:r>
            <a:r>
              <a:rPr lang="ru-RU" sz="2400" b="1" i="0" dirty="0" err="1">
                <a:solidFill>
                  <a:srgbClr val="222222"/>
                </a:solidFill>
                <a:effectLst/>
              </a:rPr>
              <a:t>вплинула</a:t>
            </a:r>
            <a:r>
              <a:rPr lang="ru-RU" sz="2400" b="1" i="0" dirty="0">
                <a:solidFill>
                  <a:srgbClr val="222222"/>
                </a:solidFill>
                <a:effectLst/>
              </a:rPr>
              <a:t> на </a:t>
            </a:r>
            <a:r>
              <a:rPr lang="ru-RU" sz="2400" b="1" i="0" dirty="0" err="1">
                <a:solidFill>
                  <a:srgbClr val="222222"/>
                </a:solidFill>
                <a:effectLst/>
              </a:rPr>
              <a:t>формування</a:t>
            </a:r>
            <a:r>
              <a:rPr lang="ru-RU" sz="2400" b="1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2400" b="1" i="0" dirty="0" err="1">
                <a:solidFill>
                  <a:srgbClr val="222222"/>
                </a:solidFill>
                <a:effectLst/>
              </a:rPr>
              <a:t>виконавського</a:t>
            </a:r>
            <a:r>
              <a:rPr lang="ru-RU" sz="2400" b="1" i="0" dirty="0">
                <a:solidFill>
                  <a:srgbClr val="222222"/>
                </a:solidFill>
                <a:effectLst/>
              </a:rPr>
              <a:t> стилю Дункан.</a:t>
            </a:r>
            <a:br>
              <a:rPr lang="ru-RU" sz="2400" b="1" dirty="0"/>
            </a:br>
            <a:br>
              <a:rPr lang="ru-RU" sz="2400" b="1" dirty="0"/>
            </a:br>
            <a:r>
              <a:rPr lang="ru-RU" sz="2400" b="1" i="0" dirty="0">
                <a:solidFill>
                  <a:srgbClr val="222222"/>
                </a:solidFill>
                <a:effectLst/>
              </a:rPr>
              <a:t>У 18 </a:t>
            </a:r>
            <a:r>
              <a:rPr lang="ru-RU" sz="2400" b="1" i="0" dirty="0" err="1">
                <a:solidFill>
                  <a:srgbClr val="222222"/>
                </a:solidFill>
                <a:effectLst/>
              </a:rPr>
              <a:t>років</a:t>
            </a:r>
            <a:r>
              <a:rPr lang="ru-RU" sz="2400" b="1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2400" b="1" i="0" dirty="0" err="1">
                <a:solidFill>
                  <a:srgbClr val="222222"/>
                </a:solidFill>
                <a:effectLst/>
              </a:rPr>
              <a:t>переїхала</a:t>
            </a:r>
            <a:r>
              <a:rPr lang="ru-RU" sz="2400" b="1" i="0" dirty="0">
                <a:solidFill>
                  <a:srgbClr val="222222"/>
                </a:solidFill>
                <a:effectLst/>
              </a:rPr>
              <a:t> до Чикаго, де стала </a:t>
            </a:r>
            <a:r>
              <a:rPr lang="ru-RU" sz="2400" b="1" i="0" dirty="0" err="1">
                <a:solidFill>
                  <a:srgbClr val="222222"/>
                </a:solidFill>
                <a:effectLst/>
              </a:rPr>
              <a:t>виступати</a:t>
            </a:r>
            <a:r>
              <a:rPr lang="ru-RU" sz="2400" b="1" i="0" dirty="0">
                <a:solidFill>
                  <a:srgbClr val="222222"/>
                </a:solidFill>
                <a:effectLst/>
              </a:rPr>
              <a:t> з </a:t>
            </a:r>
            <a:r>
              <a:rPr lang="ru-RU" sz="2400" b="1" i="0" dirty="0" err="1">
                <a:solidFill>
                  <a:srgbClr val="222222"/>
                </a:solidFill>
                <a:effectLst/>
              </a:rPr>
              <a:t>танцювальними</a:t>
            </a:r>
            <a:r>
              <a:rPr lang="ru-RU" sz="2400" b="1" i="0" dirty="0">
                <a:solidFill>
                  <a:srgbClr val="222222"/>
                </a:solidFill>
                <a:effectLst/>
              </a:rPr>
              <a:t> номерами у </a:t>
            </a:r>
            <a:r>
              <a:rPr lang="ru-RU" sz="2400" b="1" i="0" dirty="0" err="1">
                <a:solidFill>
                  <a:srgbClr val="222222"/>
                </a:solidFill>
                <a:effectLst/>
              </a:rPr>
              <a:t>нічних</a:t>
            </a:r>
            <a:r>
              <a:rPr lang="ru-RU" sz="2400" b="1" i="0" dirty="0">
                <a:solidFill>
                  <a:srgbClr val="222222"/>
                </a:solidFill>
                <a:effectLst/>
              </a:rPr>
              <a:t> клубах. Дункан </a:t>
            </a:r>
            <a:r>
              <a:rPr lang="ru-RU" sz="2400" b="1" i="0" dirty="0" err="1">
                <a:solidFill>
                  <a:srgbClr val="222222"/>
                </a:solidFill>
                <a:effectLst/>
              </a:rPr>
              <a:t>демонстрували</a:t>
            </a:r>
            <a:r>
              <a:rPr lang="ru-RU" sz="2400" b="1" i="0" dirty="0">
                <a:solidFill>
                  <a:srgbClr val="222222"/>
                </a:solidFill>
                <a:effectLst/>
              </a:rPr>
              <a:t> там як </a:t>
            </a:r>
            <a:r>
              <a:rPr lang="ru-RU" sz="2400" b="1" i="0" dirty="0" err="1">
                <a:solidFill>
                  <a:srgbClr val="222222"/>
                </a:solidFill>
                <a:effectLst/>
              </a:rPr>
              <a:t>екзотичну</a:t>
            </a:r>
            <a:r>
              <a:rPr lang="ru-RU" sz="2400" b="1" i="0" dirty="0">
                <a:solidFill>
                  <a:srgbClr val="222222"/>
                </a:solidFill>
                <a:effectLst/>
              </a:rPr>
              <a:t> диковинку, </a:t>
            </a:r>
            <a:r>
              <a:rPr lang="ru-RU" sz="2400" b="1" i="0" dirty="0" err="1">
                <a:solidFill>
                  <a:srgbClr val="222222"/>
                </a:solidFill>
                <a:effectLst/>
              </a:rPr>
              <a:t>бо</a:t>
            </a:r>
            <a:r>
              <a:rPr lang="ru-RU" sz="2400" b="1" i="0" dirty="0">
                <a:solidFill>
                  <a:srgbClr val="222222"/>
                </a:solidFill>
                <a:effectLst/>
              </a:rPr>
              <a:t> вона </a:t>
            </a:r>
            <a:r>
              <a:rPr lang="ru-RU" sz="2400" b="1" i="0" dirty="0" err="1">
                <a:solidFill>
                  <a:srgbClr val="222222"/>
                </a:solidFill>
                <a:effectLst/>
              </a:rPr>
              <a:t>танцювала</a:t>
            </a:r>
            <a:r>
              <a:rPr lang="ru-RU" sz="2400" b="1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2400" b="1" i="0" dirty="0" err="1">
                <a:solidFill>
                  <a:srgbClr val="222222"/>
                </a:solidFill>
                <a:effectLst/>
              </a:rPr>
              <a:t>босоніж</a:t>
            </a:r>
            <a:r>
              <a:rPr lang="ru-RU" sz="2400" b="1" i="0" dirty="0">
                <a:solidFill>
                  <a:srgbClr val="222222"/>
                </a:solidFill>
                <a:effectLst/>
              </a:rPr>
              <a:t> у </a:t>
            </a:r>
            <a:r>
              <a:rPr lang="ru-RU" sz="2400" b="1" i="0" dirty="0" err="1">
                <a:solidFill>
                  <a:srgbClr val="222222"/>
                </a:solidFill>
                <a:effectLst/>
              </a:rPr>
              <a:t>грецькому</a:t>
            </a:r>
            <a:r>
              <a:rPr lang="ru-RU" sz="2400" b="1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2400" b="1" i="0" dirty="0" err="1">
                <a:solidFill>
                  <a:srgbClr val="222222"/>
                </a:solidFill>
                <a:effectLst/>
              </a:rPr>
              <a:t>хітоні</a:t>
            </a:r>
            <a:r>
              <a:rPr lang="ru-RU" sz="2400" b="1" i="0" dirty="0">
                <a:solidFill>
                  <a:srgbClr val="222222"/>
                </a:solidFill>
                <a:effectLst/>
              </a:rPr>
              <a:t>, </a:t>
            </a:r>
            <a:r>
              <a:rPr lang="ru-RU" sz="2400" b="1" i="0" dirty="0" err="1">
                <a:solidFill>
                  <a:srgbClr val="222222"/>
                </a:solidFill>
                <a:effectLst/>
              </a:rPr>
              <a:t>що</a:t>
            </a:r>
            <a:r>
              <a:rPr lang="ru-RU" sz="2400" b="1" i="0" dirty="0">
                <a:solidFill>
                  <a:srgbClr val="222222"/>
                </a:solidFill>
                <a:effectLst/>
              </a:rPr>
              <a:t> на той час </a:t>
            </a:r>
            <a:r>
              <a:rPr lang="ru-RU" sz="2400" b="1" i="0" dirty="0" err="1">
                <a:solidFill>
                  <a:srgbClr val="222222"/>
                </a:solidFill>
                <a:effectLst/>
              </a:rPr>
              <a:t>неймовірно</a:t>
            </a:r>
            <a:r>
              <a:rPr lang="ru-RU" sz="2400" b="1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2400" b="1" i="0" dirty="0" err="1">
                <a:solidFill>
                  <a:srgbClr val="222222"/>
                </a:solidFill>
                <a:effectLst/>
              </a:rPr>
              <a:t>шокувало</a:t>
            </a:r>
            <a:r>
              <a:rPr lang="ru-RU" sz="2400" b="1" i="0" dirty="0">
                <a:solidFill>
                  <a:srgbClr val="222222"/>
                </a:solidFill>
                <a:effectLst/>
              </a:rPr>
              <a:t> і </a:t>
            </a:r>
            <a:r>
              <a:rPr lang="ru-RU" sz="2400" b="1" i="0" dirty="0" err="1">
                <a:solidFill>
                  <a:srgbClr val="222222"/>
                </a:solidFill>
                <a:effectLst/>
              </a:rPr>
              <a:t>вражало</a:t>
            </a:r>
            <a:r>
              <a:rPr lang="ru-RU" sz="2400" b="1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2400" b="1" i="0" dirty="0" err="1">
                <a:solidFill>
                  <a:srgbClr val="222222"/>
                </a:solidFill>
                <a:effectLst/>
              </a:rPr>
              <a:t>публіку</a:t>
            </a:r>
            <a:r>
              <a:rPr lang="ru-RU" sz="2400" b="1" i="0" dirty="0">
                <a:solidFill>
                  <a:srgbClr val="222222"/>
                </a:solidFill>
                <a:effectLst/>
              </a:rPr>
              <a:t>.</a:t>
            </a:r>
            <a:br>
              <a:rPr lang="ru-RU" sz="1600" b="1" dirty="0"/>
            </a:br>
            <a:br>
              <a:rPr lang="ru-RU" sz="1600" b="1" dirty="0"/>
            </a:br>
            <a:endParaRPr lang="uk-UA" sz="1600" b="1" dirty="0"/>
          </a:p>
        </p:txBody>
      </p:sp>
    </p:spTree>
    <p:extLst>
      <p:ext uri="{BB962C8B-B14F-4D97-AF65-F5344CB8AC3E}">
        <p14:creationId xmlns:p14="http://schemas.microsoft.com/office/powerpoint/2010/main" val="1234364365"/>
      </p:ext>
    </p:extLst>
  </p:cSld>
  <p:clrMapOvr>
    <a:masterClrMapping/>
  </p:clrMapOvr>
  <p:transition spd="slow"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29D9A63-6014-EDE2-534E-CFE7BCAFFF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00" y="773430"/>
            <a:ext cx="10477500" cy="5311140"/>
          </a:xfrm>
        </p:spPr>
        <p:txBody>
          <a:bodyPr>
            <a:normAutofit/>
          </a:bodyPr>
          <a:lstStyle/>
          <a:p>
            <a:r>
              <a:rPr lang="ru-RU" sz="2000" b="1" i="0" dirty="0">
                <a:solidFill>
                  <a:srgbClr val="222222"/>
                </a:solidFill>
                <a:effectLst/>
              </a:rPr>
              <a:t>У 1903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році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 разом з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усією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 родиною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здійснила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артистичне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паломництво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 до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Греції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. Тут Дункан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ініціювала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будівництво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 храму на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горі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Копанос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 для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проведення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танцювальних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 занять (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сьогодні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— Центр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вивчення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танцю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імені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Айседори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 і Раймонда Дункан).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Виступи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 Дункан у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храмі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супроводжувалися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 хором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вибраних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 нею десяти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хлопчиків-співаків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, з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якими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 вона з 1904 року давала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концерти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 у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Відні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,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Мюнхені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,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Берліні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.</a:t>
            </a:r>
            <a:br>
              <a:rPr lang="ru-RU" sz="2000" b="1" dirty="0"/>
            </a:br>
            <a:br>
              <a:rPr lang="ru-RU" sz="2000" b="1" dirty="0"/>
            </a:br>
            <a:r>
              <a:rPr lang="ru-RU" sz="2000" b="1" i="0" dirty="0">
                <a:solidFill>
                  <a:srgbClr val="222222"/>
                </a:solidFill>
                <a:effectLst/>
              </a:rPr>
              <a:t>У 1904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році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познайомилася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 з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театральним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режисером-модерністом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Едвардом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 Гордоном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Крегом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.</a:t>
            </a:r>
            <a:br>
              <a:rPr lang="ru-RU" sz="2000" b="1" dirty="0"/>
            </a:br>
            <a:br>
              <a:rPr lang="ru-RU" sz="2000" b="1" dirty="0"/>
            </a:br>
            <a:r>
              <a:rPr lang="ru-RU" sz="2000" b="1" i="0" dirty="0">
                <a:solidFill>
                  <a:srgbClr val="222222"/>
                </a:solidFill>
                <a:effectLst/>
              </a:rPr>
              <a:t>В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кінці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 1904 — початку 1905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років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 дала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кілька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концертів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 в Санкт-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Петербурзі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 і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Москві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, де,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зокрема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,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познайомилася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зі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Станіславським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.</a:t>
            </a:r>
            <a:br>
              <a:rPr lang="ru-RU" sz="2000" b="1" dirty="0"/>
            </a:br>
            <a:br>
              <a:rPr lang="ru-RU" sz="2000" b="1" dirty="0"/>
            </a:br>
            <a:r>
              <a:rPr lang="ru-RU" sz="2000" b="1" i="0" dirty="0">
                <a:solidFill>
                  <a:srgbClr val="222222"/>
                </a:solidFill>
                <a:effectLst/>
              </a:rPr>
              <a:t>У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січні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 1913 року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знову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виїхала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 на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гастролі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 до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Росії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. Тут у Дункан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знайшлося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чимало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шанувальників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 і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послідовників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,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які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започаткували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власні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студії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вільного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,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або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 пластичного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танцю</a:t>
            </a:r>
            <a:r>
              <a:rPr lang="ru-RU" sz="20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3705486986"/>
      </p:ext>
    </p:extLst>
  </p:cSld>
  <p:clrMapOvr>
    <a:masterClrMapping/>
  </p:clrMapOvr>
  <p:transition spd="slow">
    <p:wip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EEC1B5-3B51-A152-95ED-FD466CD6F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Дякую за увагу</a:t>
            </a:r>
          </a:p>
        </p:txBody>
      </p:sp>
    </p:spTree>
    <p:extLst>
      <p:ext uri="{BB962C8B-B14F-4D97-AF65-F5344CB8AC3E}">
        <p14:creationId xmlns:p14="http://schemas.microsoft.com/office/powerpoint/2010/main" val="2525738245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2F07B1-18A5-E134-7913-C286D14DE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5134"/>
            <a:ext cx="10058400" cy="1371600"/>
          </a:xfrm>
        </p:spPr>
        <p:txBody>
          <a:bodyPr/>
          <a:lstStyle/>
          <a:p>
            <a:r>
              <a:rPr lang="uk-UA" dirty="0"/>
              <a:t>Зміст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5F7B00E-3FA4-59AF-7837-BDFB2DD498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016734"/>
            <a:ext cx="10058400" cy="3931920"/>
          </a:xfrm>
        </p:spPr>
        <p:txBody>
          <a:bodyPr>
            <a:normAutofit/>
          </a:bodyPr>
          <a:lstStyle/>
          <a:p>
            <a:r>
              <a:rPr lang="uk-UA" sz="2400" dirty="0">
                <a:hlinkClick r:id="rId2" action="ppaction://hlinksldjump"/>
              </a:rPr>
              <a:t>- Характеристика модерного мистецтва.</a:t>
            </a:r>
            <a:endParaRPr lang="uk-UA" sz="2400" dirty="0"/>
          </a:p>
          <a:p>
            <a:r>
              <a:rPr lang="uk-UA" sz="2400" dirty="0">
                <a:hlinkClick r:id="rId3" action="ppaction://hlinksldjump"/>
              </a:rPr>
              <a:t>- Теорія Ф. </a:t>
            </a:r>
            <a:r>
              <a:rPr lang="uk-UA" sz="2400" dirty="0" err="1">
                <a:hlinkClick r:id="rId3" action="ppaction://hlinksldjump"/>
              </a:rPr>
              <a:t>Дельсарта</a:t>
            </a:r>
            <a:r>
              <a:rPr lang="uk-UA" sz="2400" dirty="0">
                <a:hlinkClick r:id="rId3" action="ppaction://hlinksldjump"/>
              </a:rPr>
              <a:t>. Система Е. Жака-</a:t>
            </a:r>
            <a:r>
              <a:rPr lang="uk-UA" sz="2400" dirty="0" err="1">
                <a:hlinkClick r:id="rId3" action="ppaction://hlinksldjump"/>
              </a:rPr>
              <a:t>Далькроза</a:t>
            </a:r>
            <a:r>
              <a:rPr lang="uk-UA" sz="2400" dirty="0">
                <a:hlinkClick r:id="rId3" action="ppaction://hlinksldjump"/>
              </a:rPr>
              <a:t>. </a:t>
            </a:r>
            <a:endParaRPr lang="uk-UA" sz="2400" dirty="0"/>
          </a:p>
          <a:p>
            <a:r>
              <a:rPr lang="uk-UA" sz="2400" dirty="0">
                <a:hlinkClick r:id="rId4" action="ppaction://hlinksldjump"/>
              </a:rPr>
              <a:t>- Творча діяльність А. Дункан. Основні ознаки танцю «модерн».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178347542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65E7FDA-10F1-EC4A-AC97-EB2BE88B62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71500" y="558800"/>
            <a:ext cx="6299200" cy="2616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400" b="1" dirty="0">
                <a:solidFill>
                  <a:srgbClr val="222222"/>
                </a:solidFill>
                <a:effectLst/>
              </a:rPr>
              <a:t>Танець</a:t>
            </a:r>
            <a:r>
              <a:rPr lang="ru-RU" sz="2400" b="1" dirty="0">
                <a:solidFill>
                  <a:srgbClr val="222222"/>
                </a:solidFill>
                <a:effectLst/>
              </a:rPr>
              <a:t> модерн – </a:t>
            </a:r>
            <a:r>
              <a:rPr lang="uk-UA" sz="2400" b="1" dirty="0">
                <a:solidFill>
                  <a:srgbClr val="222222"/>
                </a:solidFill>
                <a:effectLst/>
              </a:rPr>
              <a:t>це</a:t>
            </a:r>
            <a:r>
              <a:rPr lang="ru-RU" sz="2400" b="1" dirty="0">
                <a:solidFill>
                  <a:srgbClr val="222222"/>
                </a:solidFill>
                <a:effectLst/>
              </a:rPr>
              <a:t> вид </a:t>
            </a:r>
            <a:r>
              <a:rPr lang="uk-UA" sz="2400" b="1" dirty="0">
                <a:solidFill>
                  <a:srgbClr val="222222"/>
                </a:solidFill>
                <a:effectLst/>
              </a:rPr>
              <a:t>хореографії</a:t>
            </a:r>
            <a:r>
              <a:rPr lang="ru-RU" sz="2400" b="1" dirty="0">
                <a:solidFill>
                  <a:srgbClr val="222222"/>
                </a:solidFill>
                <a:effectLst/>
              </a:rPr>
              <a:t> </a:t>
            </a:r>
            <a:r>
              <a:rPr lang="ru-RU" sz="2400" b="1" dirty="0" err="1">
                <a:solidFill>
                  <a:srgbClr val="222222"/>
                </a:solidFill>
                <a:effectLst/>
              </a:rPr>
              <a:t>який</a:t>
            </a:r>
            <a:r>
              <a:rPr lang="ru-RU" sz="2400" b="1" dirty="0">
                <a:solidFill>
                  <a:srgbClr val="222222"/>
                </a:solidFill>
                <a:effectLst/>
              </a:rPr>
              <a:t> </a:t>
            </a:r>
            <a:r>
              <a:rPr lang="ru-RU" sz="2400" b="1" dirty="0" err="1">
                <a:solidFill>
                  <a:srgbClr val="222222"/>
                </a:solidFill>
                <a:effectLst/>
              </a:rPr>
              <a:t>виник</a:t>
            </a:r>
            <a:r>
              <a:rPr lang="ru-RU" sz="2400" b="1" dirty="0">
                <a:solidFill>
                  <a:srgbClr val="222222"/>
                </a:solidFill>
                <a:effectLst/>
              </a:rPr>
              <a:t> </a:t>
            </a:r>
            <a:r>
              <a:rPr lang="ru-RU" sz="2400" b="1" dirty="0" err="1">
                <a:solidFill>
                  <a:srgbClr val="222222"/>
                </a:solidFill>
                <a:effectLst/>
              </a:rPr>
              <a:t>завдяки</a:t>
            </a:r>
            <a:r>
              <a:rPr lang="ru-RU" sz="2400" b="1" dirty="0">
                <a:solidFill>
                  <a:srgbClr val="222222"/>
                </a:solidFill>
                <a:effectLst/>
              </a:rPr>
              <a:t> </a:t>
            </a:r>
            <a:r>
              <a:rPr lang="ru-RU" sz="2400" b="1" dirty="0" err="1">
                <a:solidFill>
                  <a:srgbClr val="222222"/>
                </a:solidFill>
                <a:effectLst/>
              </a:rPr>
              <a:t>класичній</a:t>
            </a:r>
            <a:r>
              <a:rPr lang="ru-RU" sz="2400" b="1" dirty="0">
                <a:solidFill>
                  <a:srgbClr val="222222"/>
                </a:solidFill>
                <a:effectLst/>
              </a:rPr>
              <a:t> </a:t>
            </a:r>
            <a:r>
              <a:rPr lang="ru-RU" sz="2400" b="1" dirty="0" err="1">
                <a:solidFill>
                  <a:srgbClr val="222222"/>
                </a:solidFill>
                <a:effectLst/>
              </a:rPr>
              <a:t>хореографії</a:t>
            </a:r>
            <a:r>
              <a:rPr lang="ru-RU" sz="2400" b="1" dirty="0">
                <a:solidFill>
                  <a:srgbClr val="222222"/>
                </a:solidFill>
                <a:effectLst/>
              </a:rPr>
              <a:t>, вся база </a:t>
            </a:r>
            <a:r>
              <a:rPr lang="ru-RU" sz="2400" b="1" dirty="0" err="1">
                <a:solidFill>
                  <a:srgbClr val="222222"/>
                </a:solidFill>
                <a:effectLst/>
              </a:rPr>
              <a:t>із</a:t>
            </a:r>
            <a:r>
              <a:rPr lang="ru-RU" sz="2400" b="1" dirty="0">
                <a:solidFill>
                  <a:srgbClr val="222222"/>
                </a:solidFill>
                <a:effectLst/>
              </a:rPr>
              <a:t> стилю </a:t>
            </a:r>
            <a:r>
              <a:rPr lang="ru-RU" sz="2400" b="1" dirty="0" err="1">
                <a:solidFill>
                  <a:srgbClr val="222222"/>
                </a:solidFill>
                <a:effectLst/>
              </a:rPr>
              <a:t>танцю</a:t>
            </a:r>
            <a:r>
              <a:rPr lang="ru-RU" sz="2400" b="1" dirty="0">
                <a:solidFill>
                  <a:srgbClr val="222222"/>
                </a:solidFill>
                <a:effectLst/>
              </a:rPr>
              <a:t> модерн </a:t>
            </a:r>
            <a:r>
              <a:rPr lang="ru-RU" sz="2400" b="1" dirty="0" err="1">
                <a:solidFill>
                  <a:srgbClr val="222222"/>
                </a:solidFill>
                <a:effectLst/>
              </a:rPr>
              <a:t>складається</a:t>
            </a:r>
            <a:r>
              <a:rPr lang="ru-RU" sz="2400" b="1" dirty="0">
                <a:solidFill>
                  <a:srgbClr val="222222"/>
                </a:solidFill>
                <a:effectLst/>
              </a:rPr>
              <a:t> з </a:t>
            </a:r>
            <a:r>
              <a:rPr lang="ru-RU" sz="2400" b="1" dirty="0" err="1">
                <a:solidFill>
                  <a:srgbClr val="222222"/>
                </a:solidFill>
                <a:effectLst/>
              </a:rPr>
              <a:t>балетної</a:t>
            </a:r>
            <a:r>
              <a:rPr lang="ru-RU" sz="2400" b="1" dirty="0">
                <a:solidFill>
                  <a:srgbClr val="222222"/>
                </a:solidFill>
                <a:effectLst/>
              </a:rPr>
              <a:t> </a:t>
            </a:r>
            <a:r>
              <a:rPr lang="ru-RU" sz="2400" b="1" dirty="0" err="1">
                <a:solidFill>
                  <a:srgbClr val="222222"/>
                </a:solidFill>
                <a:effectLst/>
              </a:rPr>
              <a:t>бази</a:t>
            </a:r>
            <a:r>
              <a:rPr lang="ru-RU" sz="2400" b="1" dirty="0">
                <a:solidFill>
                  <a:srgbClr val="222222"/>
                </a:solidFill>
                <a:effectLst/>
              </a:rPr>
              <a:t>.  Стиль модерн </a:t>
            </a:r>
            <a:r>
              <a:rPr lang="ru-RU" sz="2400" b="1" dirty="0" err="1">
                <a:solidFill>
                  <a:srgbClr val="222222"/>
                </a:solidFill>
                <a:effectLst/>
              </a:rPr>
              <a:t>несе</a:t>
            </a:r>
            <a:r>
              <a:rPr lang="ru-RU" sz="2400" b="1" dirty="0">
                <a:solidFill>
                  <a:srgbClr val="222222"/>
                </a:solidFill>
                <a:effectLst/>
              </a:rPr>
              <a:t> в </a:t>
            </a:r>
            <a:r>
              <a:rPr lang="ru-RU" sz="2400" b="1" dirty="0" err="1">
                <a:solidFill>
                  <a:srgbClr val="222222"/>
                </a:solidFill>
                <a:effectLst/>
              </a:rPr>
              <a:t>собі</a:t>
            </a:r>
            <a:r>
              <a:rPr lang="ru-RU" sz="2400" b="1" dirty="0">
                <a:solidFill>
                  <a:srgbClr val="222222"/>
                </a:solidFill>
                <a:effectLst/>
              </a:rPr>
              <a:t> </a:t>
            </a:r>
            <a:r>
              <a:rPr lang="ru-RU" sz="2400" b="1" dirty="0" err="1">
                <a:solidFill>
                  <a:srgbClr val="222222"/>
                </a:solidFill>
                <a:effectLst/>
              </a:rPr>
              <a:t>чіткі</a:t>
            </a:r>
            <a:r>
              <a:rPr lang="ru-RU" sz="2400" b="1" dirty="0">
                <a:solidFill>
                  <a:srgbClr val="222222"/>
                </a:solidFill>
                <a:effectLst/>
              </a:rPr>
              <a:t> </a:t>
            </a:r>
            <a:r>
              <a:rPr lang="ru-RU" sz="2400" b="1" dirty="0" err="1">
                <a:solidFill>
                  <a:srgbClr val="222222"/>
                </a:solidFill>
                <a:effectLst/>
              </a:rPr>
              <a:t>лінії</a:t>
            </a:r>
            <a:r>
              <a:rPr lang="ru-RU" sz="2400" b="1" dirty="0">
                <a:solidFill>
                  <a:srgbClr val="222222"/>
                </a:solidFill>
                <a:effectLst/>
              </a:rPr>
              <a:t> рук і </a:t>
            </a:r>
            <a:r>
              <a:rPr lang="ru-RU" sz="2400" b="1" dirty="0" err="1">
                <a:solidFill>
                  <a:srgbClr val="222222"/>
                </a:solidFill>
                <a:effectLst/>
              </a:rPr>
              <a:t>ніг</a:t>
            </a:r>
            <a:r>
              <a:rPr lang="ru-RU" sz="2400" b="1" dirty="0">
                <a:solidFill>
                  <a:srgbClr val="222222"/>
                </a:solidFill>
                <a:effectLst/>
              </a:rPr>
              <a:t> , </a:t>
            </a:r>
            <a:r>
              <a:rPr lang="ru-RU" sz="2400" b="1" dirty="0" err="1">
                <a:solidFill>
                  <a:srgbClr val="222222"/>
                </a:solidFill>
                <a:effectLst/>
              </a:rPr>
              <a:t>усі</a:t>
            </a:r>
            <a:r>
              <a:rPr lang="ru-RU" sz="2400" b="1" dirty="0">
                <a:solidFill>
                  <a:srgbClr val="222222"/>
                </a:solidFill>
                <a:effectLst/>
              </a:rPr>
              <a:t> </a:t>
            </a:r>
            <a:r>
              <a:rPr lang="ru-RU" sz="2400" b="1" dirty="0" err="1">
                <a:solidFill>
                  <a:srgbClr val="222222"/>
                </a:solidFill>
                <a:effectLst/>
              </a:rPr>
              <a:t>класичні</a:t>
            </a:r>
            <a:r>
              <a:rPr lang="ru-RU" sz="2400" b="1" dirty="0">
                <a:solidFill>
                  <a:srgbClr val="222222"/>
                </a:solidFill>
                <a:effectLst/>
              </a:rPr>
              <a:t> </a:t>
            </a:r>
            <a:r>
              <a:rPr lang="ru-RU" sz="2400" b="1" dirty="0" err="1">
                <a:solidFill>
                  <a:srgbClr val="222222"/>
                </a:solidFill>
                <a:effectLst/>
              </a:rPr>
              <a:t>позиції</a:t>
            </a:r>
            <a:r>
              <a:rPr lang="ru-RU" sz="2400" b="1" dirty="0">
                <a:solidFill>
                  <a:srgbClr val="222222"/>
                </a:solidFill>
                <a:effectLst/>
              </a:rPr>
              <a:t> </a:t>
            </a:r>
            <a:r>
              <a:rPr lang="ru-RU" sz="2400" b="1" dirty="0" err="1">
                <a:solidFill>
                  <a:srgbClr val="222222"/>
                </a:solidFill>
                <a:effectLst/>
              </a:rPr>
              <a:t>виконуються</a:t>
            </a:r>
            <a:r>
              <a:rPr lang="ru-RU" sz="2400" b="1" dirty="0">
                <a:solidFill>
                  <a:srgbClr val="222222"/>
                </a:solidFill>
                <a:effectLst/>
              </a:rPr>
              <a:t> так само як і в </a:t>
            </a:r>
            <a:r>
              <a:rPr lang="ru-RU" sz="2400" b="1" dirty="0" err="1">
                <a:solidFill>
                  <a:srgbClr val="222222"/>
                </a:solidFill>
                <a:effectLst/>
              </a:rPr>
              <a:t>балеті</a:t>
            </a:r>
            <a:r>
              <a:rPr lang="ru-RU" sz="2400" b="1" dirty="0">
                <a:solidFill>
                  <a:srgbClr val="222222"/>
                </a:solidFill>
                <a:effectLst/>
              </a:rPr>
              <a:t>, </a:t>
            </a:r>
            <a:r>
              <a:rPr lang="ru-RU" sz="2400" b="1" dirty="0" err="1">
                <a:solidFill>
                  <a:srgbClr val="222222"/>
                </a:solidFill>
                <a:effectLst/>
              </a:rPr>
              <a:t>лише</a:t>
            </a:r>
            <a:r>
              <a:rPr lang="ru-RU" sz="2400" b="1" dirty="0">
                <a:solidFill>
                  <a:srgbClr val="222222"/>
                </a:solidFill>
                <a:effectLst/>
              </a:rPr>
              <a:t> в </a:t>
            </a:r>
            <a:r>
              <a:rPr lang="ru-RU" sz="2400" b="1" dirty="0" err="1">
                <a:solidFill>
                  <a:srgbClr val="222222"/>
                </a:solidFill>
                <a:effectLst/>
              </a:rPr>
              <a:t>деяких</a:t>
            </a:r>
            <a:r>
              <a:rPr lang="ru-RU" sz="2400" b="1" dirty="0">
                <a:solidFill>
                  <a:srgbClr val="222222"/>
                </a:solidFill>
                <a:effectLst/>
              </a:rPr>
              <a:t> моментах </a:t>
            </a:r>
            <a:r>
              <a:rPr lang="ru-RU" sz="2400" b="1" dirty="0" err="1">
                <a:solidFill>
                  <a:srgbClr val="222222"/>
                </a:solidFill>
                <a:effectLst/>
              </a:rPr>
              <a:t>зустрічаються</a:t>
            </a:r>
            <a:r>
              <a:rPr lang="ru-RU" sz="2400" b="1" dirty="0">
                <a:solidFill>
                  <a:srgbClr val="222222"/>
                </a:solidFill>
                <a:effectLst/>
              </a:rPr>
              <a:t> </a:t>
            </a:r>
            <a:r>
              <a:rPr lang="ru-RU" sz="2400" b="1" dirty="0" err="1">
                <a:solidFill>
                  <a:srgbClr val="222222"/>
                </a:solidFill>
                <a:effectLst/>
              </a:rPr>
              <a:t>паралельні</a:t>
            </a:r>
            <a:r>
              <a:rPr lang="ru-RU" sz="2400" b="1" dirty="0">
                <a:solidFill>
                  <a:srgbClr val="222222"/>
                </a:solidFill>
                <a:effectLst/>
              </a:rPr>
              <a:t> а не </a:t>
            </a:r>
            <a:r>
              <a:rPr lang="ru-RU" sz="2400" b="1" dirty="0" err="1">
                <a:solidFill>
                  <a:srgbClr val="222222"/>
                </a:solidFill>
                <a:effectLst/>
              </a:rPr>
              <a:t>розвернуті</a:t>
            </a:r>
            <a:r>
              <a:rPr lang="ru-RU" sz="2400" b="1" dirty="0">
                <a:solidFill>
                  <a:srgbClr val="222222"/>
                </a:solidFill>
                <a:effectLst/>
              </a:rPr>
              <a:t> </a:t>
            </a:r>
            <a:r>
              <a:rPr lang="ru-RU" sz="2400" b="1" dirty="0" err="1">
                <a:solidFill>
                  <a:srgbClr val="222222"/>
                </a:solidFill>
                <a:effectLst/>
              </a:rPr>
              <a:t>лінії</a:t>
            </a:r>
            <a:r>
              <a:rPr lang="ru-RU" sz="2400" b="1" dirty="0">
                <a:solidFill>
                  <a:srgbClr val="222222"/>
                </a:solidFill>
                <a:effectLst/>
              </a:rPr>
              <a:t>. </a:t>
            </a:r>
            <a:r>
              <a:rPr lang="ru-RU" sz="2400" b="1" dirty="0" err="1">
                <a:solidFill>
                  <a:srgbClr val="222222"/>
                </a:solidFill>
                <a:effectLst/>
              </a:rPr>
              <a:t>Що</a:t>
            </a:r>
            <a:r>
              <a:rPr lang="ru-RU" sz="2400" b="1" dirty="0">
                <a:solidFill>
                  <a:srgbClr val="222222"/>
                </a:solidFill>
                <a:effectLst/>
              </a:rPr>
              <a:t> </a:t>
            </a:r>
            <a:r>
              <a:rPr lang="ru-RU" sz="2400" b="1" dirty="0" err="1">
                <a:solidFill>
                  <a:srgbClr val="222222"/>
                </a:solidFill>
                <a:effectLst/>
              </a:rPr>
              <a:t>стосується</a:t>
            </a:r>
            <a:r>
              <a:rPr lang="ru-RU" sz="2400" b="1" dirty="0">
                <a:solidFill>
                  <a:srgbClr val="222222"/>
                </a:solidFill>
                <a:effectLst/>
              </a:rPr>
              <a:t> </a:t>
            </a:r>
            <a:r>
              <a:rPr lang="ru-RU" sz="2400" b="1" dirty="0" err="1">
                <a:solidFill>
                  <a:srgbClr val="222222"/>
                </a:solidFill>
                <a:effectLst/>
              </a:rPr>
              <a:t>форми</a:t>
            </a:r>
            <a:r>
              <a:rPr lang="ru-RU" sz="2400" b="1" dirty="0">
                <a:solidFill>
                  <a:srgbClr val="222222"/>
                </a:solidFill>
                <a:effectLst/>
              </a:rPr>
              <a:t> </a:t>
            </a:r>
            <a:r>
              <a:rPr lang="ru-RU" sz="2400" b="1" dirty="0" err="1">
                <a:solidFill>
                  <a:srgbClr val="222222"/>
                </a:solidFill>
                <a:effectLst/>
              </a:rPr>
              <a:t>одягу</a:t>
            </a:r>
            <a:r>
              <a:rPr lang="ru-RU" sz="2400" b="1" dirty="0">
                <a:solidFill>
                  <a:srgbClr val="222222"/>
                </a:solidFill>
                <a:effectLst/>
              </a:rPr>
              <a:t> і </a:t>
            </a:r>
            <a:r>
              <a:rPr lang="ru-RU" sz="2400" b="1" dirty="0" err="1">
                <a:solidFill>
                  <a:srgbClr val="222222"/>
                </a:solidFill>
                <a:effectLst/>
              </a:rPr>
              <a:t>костюмів,взуття</a:t>
            </a:r>
            <a:r>
              <a:rPr lang="ru-RU" sz="2400" b="1" dirty="0">
                <a:solidFill>
                  <a:srgbClr val="222222"/>
                </a:solidFill>
                <a:effectLst/>
              </a:rPr>
              <a:t> в </a:t>
            </a:r>
            <a:r>
              <a:rPr lang="ru-RU" sz="2400" b="1" dirty="0" err="1">
                <a:solidFill>
                  <a:srgbClr val="222222"/>
                </a:solidFill>
                <a:effectLst/>
              </a:rPr>
              <a:t>яких</a:t>
            </a:r>
            <a:r>
              <a:rPr lang="ru-RU" sz="2400" b="1" dirty="0">
                <a:solidFill>
                  <a:srgbClr val="222222"/>
                </a:solidFill>
                <a:effectLst/>
              </a:rPr>
              <a:t>  </a:t>
            </a:r>
            <a:r>
              <a:rPr lang="ru-RU" sz="2400" b="1" dirty="0" err="1">
                <a:solidFill>
                  <a:srgbClr val="222222"/>
                </a:solidFill>
                <a:effectLst/>
              </a:rPr>
              <a:t>танцюють</a:t>
            </a:r>
            <a:r>
              <a:rPr lang="ru-RU" sz="2400" b="1" dirty="0">
                <a:solidFill>
                  <a:srgbClr val="222222"/>
                </a:solidFill>
                <a:effectLst/>
              </a:rPr>
              <a:t> </a:t>
            </a:r>
            <a:r>
              <a:rPr lang="en-US" sz="2400" b="1" dirty="0">
                <a:solidFill>
                  <a:srgbClr val="222222"/>
                </a:solidFill>
                <a:effectLst/>
              </a:rPr>
              <a:t>modern dance </a:t>
            </a:r>
            <a:r>
              <a:rPr lang="ru-RU" sz="2400" b="1" dirty="0">
                <a:solidFill>
                  <a:srgbClr val="222222"/>
                </a:solidFill>
                <a:effectLst/>
              </a:rPr>
              <a:t>то тут </a:t>
            </a:r>
            <a:r>
              <a:rPr lang="ru-RU" sz="2400" b="1" dirty="0" err="1">
                <a:solidFill>
                  <a:srgbClr val="222222"/>
                </a:solidFill>
                <a:effectLst/>
              </a:rPr>
              <a:t>немає</a:t>
            </a:r>
            <a:r>
              <a:rPr lang="ru-RU" sz="2400" b="1" dirty="0">
                <a:solidFill>
                  <a:srgbClr val="222222"/>
                </a:solidFill>
                <a:effectLst/>
              </a:rPr>
              <a:t> </a:t>
            </a:r>
            <a:r>
              <a:rPr lang="ru-RU" sz="2400" b="1" dirty="0" err="1">
                <a:solidFill>
                  <a:srgbClr val="222222"/>
                </a:solidFill>
                <a:effectLst/>
              </a:rPr>
              <a:t>якихось</a:t>
            </a:r>
            <a:r>
              <a:rPr lang="ru-RU" sz="2400" b="1" dirty="0">
                <a:solidFill>
                  <a:srgbClr val="222222"/>
                </a:solidFill>
                <a:effectLst/>
              </a:rPr>
              <a:t> </a:t>
            </a:r>
            <a:r>
              <a:rPr lang="ru-RU" sz="2400" b="1" dirty="0" err="1">
                <a:solidFill>
                  <a:srgbClr val="222222"/>
                </a:solidFill>
                <a:effectLst/>
              </a:rPr>
              <a:t>певних</a:t>
            </a:r>
            <a:r>
              <a:rPr lang="ru-RU" sz="2400" b="1" dirty="0">
                <a:solidFill>
                  <a:srgbClr val="222222"/>
                </a:solidFill>
                <a:effectLst/>
              </a:rPr>
              <a:t> </a:t>
            </a:r>
            <a:r>
              <a:rPr lang="ru-RU" sz="2400" b="1" dirty="0" err="1">
                <a:solidFill>
                  <a:srgbClr val="222222"/>
                </a:solidFill>
                <a:effectLst/>
              </a:rPr>
              <a:t>зобов’язань</a:t>
            </a:r>
            <a:r>
              <a:rPr lang="ru-RU" sz="2400" b="1" dirty="0">
                <a:solidFill>
                  <a:srgbClr val="222222"/>
                </a:solidFill>
                <a:effectLst/>
              </a:rPr>
              <a:t>, модерн любить </a:t>
            </a:r>
            <a:r>
              <a:rPr lang="ru-RU" sz="2400" b="1" dirty="0" err="1">
                <a:solidFill>
                  <a:srgbClr val="222222"/>
                </a:solidFill>
                <a:effectLst/>
              </a:rPr>
              <a:t>легкість</a:t>
            </a:r>
            <a:r>
              <a:rPr lang="ru-RU" sz="2400" b="1" dirty="0">
                <a:solidFill>
                  <a:srgbClr val="222222"/>
                </a:solidFill>
                <a:effectLst/>
              </a:rPr>
              <a:t> і простоту, </a:t>
            </a:r>
            <a:r>
              <a:rPr lang="ru-RU" sz="2400" b="1" dirty="0" err="1">
                <a:solidFill>
                  <a:srgbClr val="222222"/>
                </a:solidFill>
                <a:effectLst/>
              </a:rPr>
              <a:t>якомога</a:t>
            </a:r>
            <a:r>
              <a:rPr lang="ru-RU" sz="2400" b="1" dirty="0">
                <a:solidFill>
                  <a:srgbClr val="222222"/>
                </a:solidFill>
                <a:effectLst/>
              </a:rPr>
              <a:t> </a:t>
            </a:r>
            <a:r>
              <a:rPr lang="ru-RU" sz="2400" b="1" dirty="0" err="1">
                <a:solidFill>
                  <a:srgbClr val="222222"/>
                </a:solidFill>
                <a:effectLst/>
              </a:rPr>
              <a:t>більшу</a:t>
            </a:r>
            <a:r>
              <a:rPr lang="ru-RU" sz="2400" b="1" dirty="0">
                <a:solidFill>
                  <a:srgbClr val="222222"/>
                </a:solidFill>
                <a:effectLst/>
              </a:rPr>
              <a:t> </a:t>
            </a:r>
            <a:r>
              <a:rPr lang="ru-RU" sz="2400" b="1" dirty="0" err="1">
                <a:solidFill>
                  <a:srgbClr val="222222"/>
                </a:solidFill>
                <a:effectLst/>
              </a:rPr>
              <a:t>близькість</a:t>
            </a:r>
            <a:r>
              <a:rPr lang="ru-RU" sz="2400" b="1" dirty="0">
                <a:solidFill>
                  <a:srgbClr val="222222"/>
                </a:solidFill>
                <a:effectLst/>
              </a:rPr>
              <a:t> до </a:t>
            </a:r>
            <a:r>
              <a:rPr lang="ru-RU" sz="2400" b="1" dirty="0" err="1">
                <a:solidFill>
                  <a:srgbClr val="222222"/>
                </a:solidFill>
                <a:effectLst/>
              </a:rPr>
              <a:t>природи</a:t>
            </a:r>
            <a:r>
              <a:rPr lang="ru-RU" sz="2400" b="1" dirty="0">
                <a:solidFill>
                  <a:srgbClr val="222222"/>
                </a:solidFill>
                <a:effectLst/>
              </a:rPr>
              <a:t> , тому </a:t>
            </a:r>
            <a:r>
              <a:rPr lang="ru-RU" sz="2400" b="1" dirty="0" err="1">
                <a:solidFill>
                  <a:srgbClr val="222222"/>
                </a:solidFill>
                <a:effectLst/>
              </a:rPr>
              <a:t>частіше</a:t>
            </a:r>
            <a:r>
              <a:rPr lang="ru-RU" sz="2400" b="1" dirty="0">
                <a:solidFill>
                  <a:srgbClr val="222222"/>
                </a:solidFill>
                <a:effectLst/>
              </a:rPr>
              <a:t> за все </a:t>
            </a:r>
            <a:r>
              <a:rPr lang="ru-RU" sz="2400" b="1" dirty="0" err="1">
                <a:solidFill>
                  <a:srgbClr val="222222"/>
                </a:solidFill>
                <a:effectLst/>
              </a:rPr>
              <a:t>танцюється</a:t>
            </a:r>
            <a:r>
              <a:rPr lang="ru-RU" sz="2400" b="1" dirty="0">
                <a:solidFill>
                  <a:srgbClr val="222222"/>
                </a:solidFill>
                <a:effectLst/>
              </a:rPr>
              <a:t> модерн </a:t>
            </a:r>
            <a:r>
              <a:rPr lang="ru-RU" sz="2400" b="1" dirty="0" err="1">
                <a:solidFill>
                  <a:srgbClr val="222222"/>
                </a:solidFill>
                <a:effectLst/>
              </a:rPr>
              <a:t>босим</a:t>
            </a:r>
            <a:r>
              <a:rPr lang="ru-RU" sz="2400" b="1" dirty="0">
                <a:solidFill>
                  <a:srgbClr val="222222"/>
                </a:solidFill>
                <a:effectLst/>
              </a:rPr>
              <a:t> </a:t>
            </a:r>
            <a:r>
              <a:rPr lang="ru-RU" sz="2400" b="1" dirty="0" err="1">
                <a:solidFill>
                  <a:srgbClr val="222222"/>
                </a:solidFill>
                <a:effectLst/>
              </a:rPr>
              <a:t>або</a:t>
            </a:r>
            <a:r>
              <a:rPr lang="ru-RU" sz="2400" b="1" dirty="0">
                <a:solidFill>
                  <a:srgbClr val="222222"/>
                </a:solidFill>
                <a:effectLst/>
              </a:rPr>
              <a:t> в </a:t>
            </a:r>
            <a:r>
              <a:rPr lang="ru-RU" sz="2400" b="1" dirty="0" err="1">
                <a:solidFill>
                  <a:srgbClr val="222222"/>
                </a:solidFill>
                <a:effectLst/>
              </a:rPr>
              <a:t>пів</a:t>
            </a:r>
            <a:r>
              <a:rPr lang="ru-RU" sz="2400" b="1" dirty="0">
                <a:solidFill>
                  <a:srgbClr val="222222"/>
                </a:solidFill>
                <a:effectLst/>
              </a:rPr>
              <a:t> чешках </a:t>
            </a:r>
            <a:r>
              <a:rPr lang="ru-RU" sz="2400" b="1" dirty="0" err="1">
                <a:solidFill>
                  <a:srgbClr val="222222"/>
                </a:solidFill>
                <a:effectLst/>
              </a:rPr>
              <a:t>які</a:t>
            </a:r>
            <a:r>
              <a:rPr lang="ru-RU" sz="2400" b="1" dirty="0">
                <a:solidFill>
                  <a:srgbClr val="222222"/>
                </a:solidFill>
                <a:effectLst/>
              </a:rPr>
              <a:t> </a:t>
            </a:r>
            <a:r>
              <a:rPr lang="ru-RU" sz="2400" b="1" dirty="0" err="1">
                <a:solidFill>
                  <a:srgbClr val="222222"/>
                </a:solidFill>
                <a:effectLst/>
              </a:rPr>
              <a:t>закривають</a:t>
            </a:r>
            <a:r>
              <a:rPr lang="ru-RU" sz="2400" b="1" dirty="0">
                <a:solidFill>
                  <a:srgbClr val="222222"/>
                </a:solidFill>
                <a:effectLst/>
              </a:rPr>
              <a:t> </a:t>
            </a:r>
            <a:r>
              <a:rPr lang="ru-RU" sz="2400" b="1" dirty="0" err="1">
                <a:solidFill>
                  <a:srgbClr val="222222"/>
                </a:solidFill>
                <a:effectLst/>
              </a:rPr>
              <a:t>лише</a:t>
            </a:r>
            <a:r>
              <a:rPr lang="ru-RU" sz="2400" b="1" dirty="0">
                <a:solidFill>
                  <a:srgbClr val="222222"/>
                </a:solidFill>
                <a:effectLst/>
              </a:rPr>
              <a:t> </a:t>
            </a:r>
            <a:r>
              <a:rPr lang="ru-RU" sz="2400" b="1" dirty="0" err="1">
                <a:solidFill>
                  <a:srgbClr val="222222"/>
                </a:solidFill>
                <a:effectLst/>
              </a:rPr>
              <a:t>пальці</a:t>
            </a:r>
            <a:r>
              <a:rPr lang="ru-RU" sz="2400" b="1" dirty="0">
                <a:solidFill>
                  <a:srgbClr val="222222"/>
                </a:solidFill>
                <a:effectLst/>
              </a:rPr>
              <a:t> </a:t>
            </a:r>
            <a:r>
              <a:rPr lang="ru-RU" sz="2400" b="1" dirty="0" err="1">
                <a:solidFill>
                  <a:srgbClr val="222222"/>
                </a:solidFill>
                <a:effectLst/>
              </a:rPr>
              <a:t>ніг</a:t>
            </a:r>
            <a:r>
              <a:rPr lang="ru-RU" sz="2400" b="1" dirty="0">
                <a:solidFill>
                  <a:srgbClr val="222222"/>
                </a:solidFill>
                <a:effectLst/>
              </a:rPr>
              <a:t>.</a:t>
            </a:r>
            <a:br>
              <a:rPr lang="ru-RU" sz="2400" b="1" i="1" dirty="0"/>
            </a:br>
            <a:br>
              <a:rPr lang="ru-RU" sz="2400" i="1" dirty="0"/>
            </a:br>
            <a:endParaRPr lang="ru-RU" sz="2400" i="1" dirty="0"/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07F49516-14BC-D3E9-492C-02C15B7CF1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8200" y="1574800"/>
            <a:ext cx="4191238" cy="279241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417027401"/>
      </p:ext>
    </p:extLst>
  </p:cSld>
  <p:clrMapOvr>
    <a:masterClrMapping/>
  </p:clrMapOvr>
  <p:transition spd="slow" advClick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644E116-AA41-C67B-4986-BCB03D24EC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900" y="558800"/>
            <a:ext cx="10655300" cy="5476240"/>
          </a:xfrm>
        </p:spPr>
        <p:txBody>
          <a:bodyPr>
            <a:normAutofit/>
          </a:bodyPr>
          <a:lstStyle/>
          <a:p>
            <a:r>
              <a:rPr lang="ru-RU" sz="3600" b="1" i="0" dirty="0" err="1">
                <a:solidFill>
                  <a:srgbClr val="222222"/>
                </a:solidFill>
                <a:effectLst/>
              </a:rPr>
              <a:t>Музикальний</a:t>
            </a:r>
            <a:r>
              <a:rPr lang="ru-RU" sz="3600" b="1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3600" b="1" i="0" dirty="0" err="1">
                <a:solidFill>
                  <a:srgbClr val="222222"/>
                </a:solidFill>
                <a:effectLst/>
              </a:rPr>
              <a:t>супровід</a:t>
            </a:r>
            <a:r>
              <a:rPr lang="ru-RU" sz="3600" b="1" i="0" dirty="0">
                <a:solidFill>
                  <a:srgbClr val="222222"/>
                </a:solidFill>
                <a:effectLst/>
              </a:rPr>
              <a:t> у модерну </a:t>
            </a:r>
            <a:r>
              <a:rPr lang="ru-RU" sz="3600" b="1" i="0" dirty="0" err="1">
                <a:solidFill>
                  <a:srgbClr val="222222"/>
                </a:solidFill>
                <a:effectLst/>
              </a:rPr>
              <a:t>зазвичай</a:t>
            </a:r>
            <a:r>
              <a:rPr lang="ru-RU" sz="3600" b="1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3600" b="1" i="0" dirty="0" err="1">
                <a:solidFill>
                  <a:srgbClr val="222222"/>
                </a:solidFill>
                <a:effectLst/>
              </a:rPr>
              <a:t>дуже</a:t>
            </a:r>
            <a:r>
              <a:rPr lang="ru-RU" sz="3600" b="1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3600" b="1" i="0" dirty="0" err="1">
                <a:solidFill>
                  <a:srgbClr val="222222"/>
                </a:solidFill>
                <a:effectLst/>
              </a:rPr>
              <a:t>лаконічний</a:t>
            </a:r>
            <a:r>
              <a:rPr lang="ru-RU" sz="3600" b="1" i="0" dirty="0">
                <a:solidFill>
                  <a:srgbClr val="222222"/>
                </a:solidFill>
                <a:effectLst/>
              </a:rPr>
              <a:t> і </a:t>
            </a:r>
            <a:r>
              <a:rPr lang="ru-RU" sz="3600" b="1" i="0" dirty="0" err="1">
                <a:solidFill>
                  <a:srgbClr val="222222"/>
                </a:solidFill>
                <a:effectLst/>
              </a:rPr>
              <a:t>простий</a:t>
            </a:r>
            <a:r>
              <a:rPr lang="ru-RU" sz="3600" b="1" i="0" dirty="0">
                <a:solidFill>
                  <a:srgbClr val="222222"/>
                </a:solidFill>
                <a:effectLst/>
              </a:rPr>
              <a:t>, </a:t>
            </a:r>
            <a:r>
              <a:rPr lang="ru-RU" sz="3600" b="1" i="0" dirty="0" err="1">
                <a:solidFill>
                  <a:srgbClr val="222222"/>
                </a:solidFill>
                <a:effectLst/>
              </a:rPr>
              <a:t>це</a:t>
            </a:r>
            <a:r>
              <a:rPr lang="ru-RU" sz="3600" b="1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3600" b="1" i="0" dirty="0" err="1">
                <a:solidFill>
                  <a:srgbClr val="222222"/>
                </a:solidFill>
                <a:effectLst/>
              </a:rPr>
              <a:t>може</a:t>
            </a:r>
            <a:r>
              <a:rPr lang="ru-RU" sz="3600" b="1" i="0" dirty="0">
                <a:solidFill>
                  <a:srgbClr val="222222"/>
                </a:solidFill>
                <a:effectLst/>
              </a:rPr>
              <a:t> бути один </a:t>
            </a:r>
            <a:r>
              <a:rPr lang="ru-RU" sz="3600" b="1" i="0" dirty="0" err="1">
                <a:solidFill>
                  <a:srgbClr val="222222"/>
                </a:solidFill>
                <a:effectLst/>
              </a:rPr>
              <a:t>музикальний</a:t>
            </a:r>
            <a:r>
              <a:rPr lang="ru-RU" sz="3600" b="1" i="0" dirty="0">
                <a:solidFill>
                  <a:srgbClr val="222222"/>
                </a:solidFill>
                <a:effectLst/>
              </a:rPr>
              <a:t> мотив </a:t>
            </a:r>
            <a:r>
              <a:rPr lang="ru-RU" sz="3600" b="1" i="0" dirty="0" err="1">
                <a:solidFill>
                  <a:srgbClr val="222222"/>
                </a:solidFill>
                <a:effectLst/>
              </a:rPr>
              <a:t>від</a:t>
            </a:r>
            <a:r>
              <a:rPr lang="ru-RU" sz="3600" b="1" i="0" dirty="0">
                <a:solidFill>
                  <a:srgbClr val="222222"/>
                </a:solidFill>
                <a:effectLst/>
              </a:rPr>
              <a:t> початку до </a:t>
            </a:r>
            <a:r>
              <a:rPr lang="ru-RU" sz="3600" b="1" i="0" dirty="0" err="1">
                <a:solidFill>
                  <a:srgbClr val="222222"/>
                </a:solidFill>
                <a:effectLst/>
              </a:rPr>
              <a:t>кінця</a:t>
            </a:r>
            <a:r>
              <a:rPr lang="ru-RU" sz="3600" b="1" i="0" dirty="0">
                <a:solidFill>
                  <a:srgbClr val="222222"/>
                </a:solidFill>
                <a:effectLst/>
              </a:rPr>
              <a:t>, </a:t>
            </a:r>
            <a:r>
              <a:rPr lang="ru-RU" sz="3600" b="1" i="0" dirty="0" err="1">
                <a:solidFill>
                  <a:srgbClr val="222222"/>
                </a:solidFill>
                <a:effectLst/>
              </a:rPr>
              <a:t>або</a:t>
            </a:r>
            <a:r>
              <a:rPr lang="ru-RU" sz="3600" b="1" i="0" dirty="0">
                <a:solidFill>
                  <a:srgbClr val="222222"/>
                </a:solidFill>
                <a:effectLst/>
              </a:rPr>
              <a:t> ж </a:t>
            </a:r>
            <a:r>
              <a:rPr lang="ru-RU" sz="3600" b="1" i="0" dirty="0" err="1">
                <a:solidFill>
                  <a:srgbClr val="222222"/>
                </a:solidFill>
                <a:effectLst/>
              </a:rPr>
              <a:t>навпаки</a:t>
            </a:r>
            <a:r>
              <a:rPr lang="ru-RU" sz="3600" b="1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3600" b="1" i="0" dirty="0" err="1">
                <a:solidFill>
                  <a:srgbClr val="222222"/>
                </a:solidFill>
                <a:effectLst/>
              </a:rPr>
              <a:t>із</a:t>
            </a:r>
            <a:r>
              <a:rPr lang="ru-RU" sz="3600" b="1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3600" b="1" i="0" dirty="0" err="1">
                <a:solidFill>
                  <a:srgbClr val="222222"/>
                </a:solidFill>
                <a:effectLst/>
              </a:rPr>
              <a:t>різкими</a:t>
            </a:r>
            <a:r>
              <a:rPr lang="ru-RU" sz="3600" b="1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3600" b="1" i="0" dirty="0" err="1">
                <a:solidFill>
                  <a:srgbClr val="222222"/>
                </a:solidFill>
                <a:effectLst/>
              </a:rPr>
              <a:t>неочікуваними</a:t>
            </a:r>
            <a:r>
              <a:rPr lang="ru-RU" sz="3600" b="1" i="0" dirty="0">
                <a:solidFill>
                  <a:srgbClr val="222222"/>
                </a:solidFill>
                <a:effectLst/>
              </a:rPr>
              <a:t> переходами , </a:t>
            </a:r>
            <a:r>
              <a:rPr lang="ru-RU" sz="3600" b="1" i="0" dirty="0" err="1">
                <a:solidFill>
                  <a:srgbClr val="222222"/>
                </a:solidFill>
                <a:effectLst/>
              </a:rPr>
              <a:t>також</a:t>
            </a:r>
            <a:r>
              <a:rPr lang="ru-RU" sz="3600" b="1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3600" b="1" i="0" dirty="0" err="1">
                <a:solidFill>
                  <a:srgbClr val="222222"/>
                </a:solidFill>
                <a:effectLst/>
              </a:rPr>
              <a:t>це</a:t>
            </a:r>
            <a:r>
              <a:rPr lang="ru-RU" sz="3600" b="1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3600" b="1" i="0" dirty="0" err="1">
                <a:solidFill>
                  <a:srgbClr val="222222"/>
                </a:solidFill>
                <a:effectLst/>
              </a:rPr>
              <a:t>може</a:t>
            </a:r>
            <a:r>
              <a:rPr lang="ru-RU" sz="3600" b="1" i="0" dirty="0">
                <a:solidFill>
                  <a:srgbClr val="222222"/>
                </a:solidFill>
                <a:effectLst/>
              </a:rPr>
              <a:t> бути </a:t>
            </a:r>
            <a:r>
              <a:rPr lang="ru-RU" sz="3600" b="1" i="0" dirty="0" err="1">
                <a:solidFill>
                  <a:srgbClr val="222222"/>
                </a:solidFill>
                <a:effectLst/>
              </a:rPr>
              <a:t>вокальний</a:t>
            </a:r>
            <a:r>
              <a:rPr lang="ru-RU" sz="3600" b="1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3600" b="1" i="0" dirty="0" err="1">
                <a:solidFill>
                  <a:srgbClr val="222222"/>
                </a:solidFill>
                <a:effectLst/>
              </a:rPr>
              <a:t>супровід</a:t>
            </a:r>
            <a:r>
              <a:rPr lang="ru-RU" sz="3600" b="1" i="0" dirty="0">
                <a:solidFill>
                  <a:srgbClr val="222222"/>
                </a:solidFill>
                <a:effectLst/>
              </a:rPr>
              <a:t> без </a:t>
            </a:r>
            <a:r>
              <a:rPr lang="ru-RU" sz="3600" b="1" i="0" dirty="0" err="1">
                <a:solidFill>
                  <a:srgbClr val="222222"/>
                </a:solidFill>
                <a:effectLst/>
              </a:rPr>
              <a:t>музики</a:t>
            </a:r>
            <a:r>
              <a:rPr lang="ru-RU" sz="3600" b="1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3600" b="1" i="0" dirty="0" err="1">
                <a:solidFill>
                  <a:srgbClr val="222222"/>
                </a:solidFill>
                <a:effectLst/>
              </a:rPr>
              <a:t>або</a:t>
            </a:r>
            <a:r>
              <a:rPr lang="ru-RU" sz="3600" b="1" i="0" dirty="0">
                <a:solidFill>
                  <a:srgbClr val="222222"/>
                </a:solidFill>
                <a:effectLst/>
              </a:rPr>
              <a:t> ж звуки </a:t>
            </a:r>
            <a:r>
              <a:rPr lang="ru-RU" sz="3600" b="1" i="0" dirty="0" err="1">
                <a:solidFill>
                  <a:srgbClr val="222222"/>
                </a:solidFill>
                <a:effectLst/>
              </a:rPr>
              <a:t>природи</a:t>
            </a:r>
            <a:r>
              <a:rPr lang="ru-RU" sz="3600" b="1" i="0" dirty="0">
                <a:solidFill>
                  <a:srgbClr val="222222"/>
                </a:solidFill>
                <a:effectLst/>
              </a:rPr>
              <a:t>, </a:t>
            </a:r>
            <a:r>
              <a:rPr lang="ru-RU" sz="3600" b="1" i="0" dirty="0" err="1">
                <a:solidFill>
                  <a:srgbClr val="222222"/>
                </a:solidFill>
                <a:effectLst/>
              </a:rPr>
              <a:t>чи</a:t>
            </a:r>
            <a:r>
              <a:rPr lang="ru-RU" sz="3600" b="1" i="0" dirty="0">
                <a:solidFill>
                  <a:srgbClr val="222222"/>
                </a:solidFill>
                <a:effectLst/>
              </a:rPr>
              <a:t> звуки </a:t>
            </a:r>
            <a:r>
              <a:rPr lang="ru-RU" sz="3600" b="1" i="0" dirty="0" err="1">
                <a:solidFill>
                  <a:srgbClr val="222222"/>
                </a:solidFill>
                <a:effectLst/>
              </a:rPr>
              <a:t>лише</a:t>
            </a:r>
            <a:r>
              <a:rPr lang="ru-RU" sz="3600" b="1" i="0" dirty="0">
                <a:solidFill>
                  <a:srgbClr val="222222"/>
                </a:solidFill>
                <a:effectLst/>
              </a:rPr>
              <a:t> одного </a:t>
            </a:r>
            <a:r>
              <a:rPr lang="ru-RU" sz="3600" b="1" i="0" dirty="0" err="1">
                <a:solidFill>
                  <a:srgbClr val="222222"/>
                </a:solidFill>
                <a:effectLst/>
              </a:rPr>
              <a:t>музикального</a:t>
            </a:r>
            <a:r>
              <a:rPr lang="ru-RU" sz="3600" b="1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3600" b="1" i="0" dirty="0" err="1">
                <a:solidFill>
                  <a:srgbClr val="222222"/>
                </a:solidFill>
                <a:effectLst/>
              </a:rPr>
              <a:t>інструменту</a:t>
            </a:r>
            <a:r>
              <a:rPr lang="ru-RU" sz="3600" b="1" i="0" dirty="0">
                <a:solidFill>
                  <a:srgbClr val="222222"/>
                </a:solidFill>
                <a:effectLst/>
              </a:rPr>
              <a:t>.</a:t>
            </a:r>
            <a:endParaRPr lang="uk-UA" sz="3600" b="1" dirty="0"/>
          </a:p>
        </p:txBody>
      </p:sp>
    </p:spTree>
    <p:extLst>
      <p:ext uri="{BB962C8B-B14F-4D97-AF65-F5344CB8AC3E}">
        <p14:creationId xmlns:p14="http://schemas.microsoft.com/office/powerpoint/2010/main" val="138299865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82B568-BE75-55B8-5B94-5517D6F64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Франсуа </a:t>
            </a:r>
            <a:r>
              <a:rPr lang="uk-UA" dirty="0" err="1"/>
              <a:t>Дельсарт</a:t>
            </a:r>
            <a:r>
              <a:rPr lang="uk-UA" dirty="0"/>
              <a:t> 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5C2231DE-9DA0-E5B7-6D23-05373F3A4E1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8989" r="8989"/>
          <a:stretch/>
        </p:blipFill>
        <p:spPr>
          <a:xfrm>
            <a:off x="952526" y="2014194"/>
            <a:ext cx="2539947" cy="374808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Объект 5">
            <a:extLst>
              <a:ext uri="{FF2B5EF4-FFF2-40B4-BE49-F238E27FC236}">
                <a16:creationId xmlns:a16="http://schemas.microsoft.com/office/drawing/2014/main" id="{9287D7F8-1A67-F2B0-C0ED-00E3D00D75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48100" y="2103120"/>
            <a:ext cx="7277100" cy="3749040"/>
          </a:xfrm>
        </p:spPr>
        <p:txBody>
          <a:bodyPr>
            <a:normAutofit/>
          </a:bodyPr>
          <a:lstStyle/>
          <a:p>
            <a:r>
              <a:rPr lang="ru-RU" sz="2000" b="1" i="0" dirty="0" err="1">
                <a:solidFill>
                  <a:srgbClr val="222222"/>
                </a:solidFill>
                <a:effectLst/>
              </a:rPr>
              <a:t>Подальші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події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життя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 Франсуа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Дельсарта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висвітлюють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майже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всі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біо­графи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 ХІХ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століття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: “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Повертаючись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 з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похорону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,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він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втратив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свідомість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 на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полі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. </a:t>
            </a:r>
          </a:p>
          <a:p>
            <a:r>
              <a:rPr lang="ru-RU" sz="2000" b="1" i="0" dirty="0">
                <a:solidFill>
                  <a:srgbClr val="222222"/>
                </a:solidFill>
                <a:effectLst/>
              </a:rPr>
              <a:t>Коли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він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прийшов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 до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тями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, то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почув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віддалені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 звуки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музики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, і не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знаючи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,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звідки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 вона лине, подумав,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що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це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музика</a:t>
            </a:r>
            <a:r>
              <a:rPr lang="ru-RU" sz="2000" b="1" dirty="0">
                <a:solidFill>
                  <a:srgbClr val="222222"/>
                </a:solidFill>
              </a:rPr>
              <a:t>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ангелів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.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Відтоді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він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мріяв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ні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 про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що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інше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крім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музики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,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він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хотів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почути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 все,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що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тільки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можливо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,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він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прагнув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ви­вчати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її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”</a:t>
            </a:r>
            <a:endParaRPr lang="uk-UA" sz="2000" b="1" dirty="0"/>
          </a:p>
        </p:txBody>
      </p:sp>
    </p:spTree>
    <p:extLst>
      <p:ext uri="{BB962C8B-B14F-4D97-AF65-F5344CB8AC3E}">
        <p14:creationId xmlns:p14="http://schemas.microsoft.com/office/powerpoint/2010/main" val="473550282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6B7F29A-BC3E-2567-6954-6CBBB2ECEA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4700" y="609600"/>
            <a:ext cx="10350500" cy="5425440"/>
          </a:xfrm>
        </p:spPr>
        <p:txBody>
          <a:bodyPr>
            <a:normAutofit/>
          </a:bodyPr>
          <a:lstStyle/>
          <a:p>
            <a:br>
              <a:rPr lang="ru-RU" sz="2000" b="1" dirty="0"/>
            </a:br>
            <a:r>
              <a:rPr lang="ru-RU" sz="2000" b="1" i="0" dirty="0" err="1">
                <a:solidFill>
                  <a:srgbClr val="222222"/>
                </a:solidFill>
                <a:effectLst/>
              </a:rPr>
              <a:t>Втім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інші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послідовники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прикладної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естетики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називали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цей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епізод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 з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життя</a:t>
            </a:r>
            <a:br>
              <a:rPr lang="ru-RU" sz="2000" b="1" dirty="0"/>
            </a:br>
            <a:r>
              <a:rPr lang="ru-RU" sz="2000" b="1" i="0" dirty="0" err="1">
                <a:solidFill>
                  <a:srgbClr val="222222"/>
                </a:solidFill>
                <a:effectLst/>
              </a:rPr>
              <a:t>Дельсарта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 не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інакше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 як “транс”, “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екстаз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”, “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містичне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видіння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”, “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провидіння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”, в</a:t>
            </a:r>
            <a:br>
              <a:rPr lang="ru-RU" sz="2000" b="1" dirty="0"/>
            </a:br>
            <a:r>
              <a:rPr lang="ru-RU" sz="2000" b="1" i="0" dirty="0" err="1">
                <a:solidFill>
                  <a:srgbClr val="222222"/>
                </a:solidFill>
                <a:effectLst/>
              </a:rPr>
              <a:t>якому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 Франсуа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побачив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 свою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майбутню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теорію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.</a:t>
            </a:r>
            <a:br>
              <a:rPr lang="ru-RU" sz="2000" b="1" dirty="0"/>
            </a:br>
            <a:r>
              <a:rPr lang="ru-RU" sz="2000" b="1" i="0" dirty="0">
                <a:solidFill>
                  <a:srgbClr val="222222"/>
                </a:solidFill>
                <a:effectLst/>
              </a:rPr>
              <a:t>За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свідченнями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Анжеліки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 Арно, в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цей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 час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Дельсарт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прагнув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самотужки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пі­знати</a:t>
            </a:r>
            <a:br>
              <a:rPr lang="ru-RU" sz="2000" b="1" dirty="0"/>
            </a:br>
            <a:r>
              <a:rPr lang="ru-RU" sz="2000" b="1" i="0" dirty="0" err="1">
                <a:solidFill>
                  <a:srgbClr val="222222"/>
                </a:solidFill>
                <a:effectLst/>
              </a:rPr>
              <a:t>таємниці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музики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: “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Він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усвідомлював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,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що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знаючи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певну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кількість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знаків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,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можна</a:t>
            </a:r>
            <a:br>
              <a:rPr lang="ru-RU" sz="2000" b="1" dirty="0"/>
            </a:br>
            <a:r>
              <a:rPr lang="ru-RU" sz="2000" b="1" i="0" dirty="0" err="1">
                <a:solidFill>
                  <a:srgbClr val="222222"/>
                </a:solidFill>
                <a:effectLst/>
              </a:rPr>
              <a:t>співати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 й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грати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 на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інструменті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.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Він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 говорив про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це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 з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усіма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,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хто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тільки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його</a:t>
            </a:r>
            <a:br>
              <a:rPr lang="ru-RU" sz="2000" b="1" dirty="0"/>
            </a:br>
            <a:r>
              <a:rPr lang="ru-RU" sz="2000" b="1" i="0" dirty="0" err="1">
                <a:solidFill>
                  <a:srgbClr val="222222"/>
                </a:solidFill>
                <a:effectLst/>
              </a:rPr>
              <a:t>слухав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;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він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намагався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 про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це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довідатися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 і все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з’ясувати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” [128, с. 275].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Таке</a:t>
            </a:r>
            <a:br>
              <a:rPr lang="ru-RU" sz="2000" b="1" dirty="0"/>
            </a:br>
            <a:r>
              <a:rPr lang="ru-RU" sz="2000" b="1" i="0" dirty="0">
                <a:solidFill>
                  <a:srgbClr val="222222"/>
                </a:solidFill>
                <a:effectLst/>
              </a:rPr>
              <a:t>“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вивчення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”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музики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сьогодні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викликає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лише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посмішку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,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проте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 в Арно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немає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навіть</a:t>
            </a:r>
            <a:br>
              <a:rPr lang="ru-RU" sz="2000" b="1" dirty="0"/>
            </a:br>
            <a:r>
              <a:rPr lang="ru-RU" sz="2000" b="1" i="0" dirty="0" err="1">
                <a:solidFill>
                  <a:srgbClr val="222222"/>
                </a:solidFill>
                <a:effectLst/>
              </a:rPr>
              <a:t>натяку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 на </a:t>
            </a:r>
            <a:r>
              <a:rPr lang="ru-RU" sz="2000" b="1" i="0" dirty="0" err="1">
                <a:solidFill>
                  <a:srgbClr val="222222"/>
                </a:solidFill>
                <a:effectLst/>
              </a:rPr>
              <a:t>глузування</a:t>
            </a:r>
            <a:r>
              <a:rPr lang="ru-RU" sz="2000" b="1" i="0" dirty="0">
                <a:solidFill>
                  <a:srgbClr val="222222"/>
                </a:solidFill>
                <a:effectLst/>
              </a:rPr>
              <a:t>.</a:t>
            </a:r>
            <a:br>
              <a:rPr lang="ru-RU" sz="2000" b="1" dirty="0"/>
            </a:br>
            <a:endParaRPr lang="uk-UA" sz="2000" b="1" dirty="0"/>
          </a:p>
        </p:txBody>
      </p:sp>
    </p:spTree>
    <p:extLst>
      <p:ext uri="{BB962C8B-B14F-4D97-AF65-F5344CB8AC3E}">
        <p14:creationId xmlns:p14="http://schemas.microsoft.com/office/powerpoint/2010/main" val="1331905697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9F2CFD46-8F91-307C-2B94-10A5764D40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508000"/>
            <a:ext cx="10439400" cy="5527675"/>
          </a:xfrm>
        </p:spPr>
        <p:txBody>
          <a:bodyPr>
            <a:normAutofit/>
          </a:bodyPr>
          <a:lstStyle/>
          <a:p>
            <a:r>
              <a:rPr lang="ru-RU" sz="2400" b="1" i="0" dirty="0" err="1">
                <a:solidFill>
                  <a:srgbClr val="222222"/>
                </a:solidFill>
                <a:effectLst/>
              </a:rPr>
              <a:t>Дельсарт</a:t>
            </a:r>
            <a:r>
              <a:rPr lang="ru-RU" sz="2400" b="1" i="0" dirty="0">
                <a:solidFill>
                  <a:srgbClr val="222222"/>
                </a:solidFill>
                <a:effectLst/>
              </a:rPr>
              <a:t> не </a:t>
            </a:r>
            <a:r>
              <a:rPr lang="ru-RU" sz="2400" b="1" i="0" dirty="0" err="1">
                <a:solidFill>
                  <a:srgbClr val="222222"/>
                </a:solidFill>
                <a:effectLst/>
              </a:rPr>
              <a:t>залишив</a:t>
            </a:r>
            <a:r>
              <a:rPr lang="ru-RU" sz="2400" b="1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2400" b="1" i="0" dirty="0" err="1">
                <a:solidFill>
                  <a:srgbClr val="222222"/>
                </a:solidFill>
                <a:effectLst/>
              </a:rPr>
              <a:t>письмової</a:t>
            </a:r>
            <a:r>
              <a:rPr lang="ru-RU" sz="2400" b="1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2400" b="1" i="0" dirty="0" err="1">
                <a:solidFill>
                  <a:srgbClr val="222222"/>
                </a:solidFill>
                <a:effectLst/>
              </a:rPr>
              <a:t>версії</a:t>
            </a:r>
            <a:r>
              <a:rPr lang="ru-RU" sz="2400" b="1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2400" b="1" i="0" dirty="0" err="1">
                <a:solidFill>
                  <a:srgbClr val="222222"/>
                </a:solidFill>
                <a:effectLst/>
              </a:rPr>
              <a:t>своєї</a:t>
            </a:r>
            <a:r>
              <a:rPr lang="ru-RU" sz="2400" b="1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2400" b="1" i="0" dirty="0" err="1">
                <a:solidFill>
                  <a:srgbClr val="222222"/>
                </a:solidFill>
                <a:effectLst/>
              </a:rPr>
              <a:t>системи</a:t>
            </a:r>
            <a:r>
              <a:rPr lang="ru-RU" sz="2400" b="1" i="0" dirty="0">
                <a:solidFill>
                  <a:srgbClr val="222222"/>
                </a:solidFill>
                <a:effectLst/>
              </a:rPr>
              <a:t>.  </a:t>
            </a:r>
            <a:r>
              <a:rPr lang="ru-RU" sz="2400" b="1" i="0" dirty="0" err="1">
                <a:solidFill>
                  <a:srgbClr val="222222"/>
                </a:solidFill>
                <a:effectLst/>
              </a:rPr>
              <a:t>Декілька</a:t>
            </a:r>
            <a:r>
              <a:rPr lang="ru-RU" sz="2400" b="1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2400" b="1" i="0" dirty="0" err="1">
                <a:solidFill>
                  <a:srgbClr val="222222"/>
                </a:solidFill>
                <a:effectLst/>
              </a:rPr>
              <a:t>учнів</a:t>
            </a:r>
            <a:r>
              <a:rPr lang="ru-RU" sz="2400" b="1" i="0" dirty="0">
                <a:solidFill>
                  <a:srgbClr val="222222"/>
                </a:solidFill>
                <a:effectLst/>
              </a:rPr>
              <a:t>, </a:t>
            </a:r>
            <a:r>
              <a:rPr lang="ru-RU" sz="2400" b="1" i="0" dirty="0" err="1">
                <a:solidFill>
                  <a:srgbClr val="222222"/>
                </a:solidFill>
                <a:effectLst/>
              </a:rPr>
              <a:t>його</a:t>
            </a:r>
            <a:r>
              <a:rPr lang="ru-RU" sz="2400" b="1" i="0" dirty="0">
                <a:solidFill>
                  <a:srgbClr val="222222"/>
                </a:solidFill>
                <a:effectLst/>
              </a:rPr>
              <a:t> дочки, </a:t>
            </a:r>
            <a:r>
              <a:rPr lang="ru-RU" sz="2400" b="1" i="0" dirty="0" err="1">
                <a:solidFill>
                  <a:srgbClr val="222222"/>
                </a:solidFill>
                <a:effectLst/>
              </a:rPr>
              <a:t>кілька</a:t>
            </a:r>
            <a:r>
              <a:rPr lang="ru-RU" sz="2400" b="1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2400" b="1" i="0" dirty="0" err="1">
                <a:solidFill>
                  <a:srgbClr val="222222"/>
                </a:solidFill>
                <a:effectLst/>
              </a:rPr>
              <a:t>захоплених</a:t>
            </a:r>
            <a:r>
              <a:rPr lang="ru-RU" sz="2400" b="1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2400" b="1" i="0" dirty="0" err="1">
                <a:solidFill>
                  <a:srgbClr val="222222"/>
                </a:solidFill>
                <a:effectLst/>
              </a:rPr>
              <a:t>американських</a:t>
            </a:r>
            <a:r>
              <a:rPr lang="ru-RU" sz="2400" b="1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2400" b="1" i="0" dirty="0" err="1">
                <a:solidFill>
                  <a:srgbClr val="222222"/>
                </a:solidFill>
                <a:effectLst/>
              </a:rPr>
              <a:t>послідовниць</a:t>
            </a:r>
            <a:r>
              <a:rPr lang="ru-RU" sz="2400" b="1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2400" b="1" i="0" dirty="0" err="1">
                <a:solidFill>
                  <a:srgbClr val="222222"/>
                </a:solidFill>
                <a:effectLst/>
              </a:rPr>
              <a:t>зібрали</a:t>
            </a:r>
            <a:r>
              <a:rPr lang="ru-RU" sz="2400" b="1" i="0" dirty="0">
                <a:solidFill>
                  <a:srgbClr val="222222"/>
                </a:solidFill>
                <a:effectLst/>
              </a:rPr>
              <a:t> все, </a:t>
            </a:r>
            <a:r>
              <a:rPr lang="ru-RU" sz="2400" b="1" i="0" dirty="0" err="1">
                <a:solidFill>
                  <a:srgbClr val="222222"/>
                </a:solidFill>
                <a:effectLst/>
              </a:rPr>
              <a:t>що</a:t>
            </a:r>
            <a:r>
              <a:rPr lang="ru-RU" sz="2400" b="1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2400" b="1" i="0" dirty="0" err="1">
                <a:solidFill>
                  <a:srgbClr val="222222"/>
                </a:solidFill>
                <a:effectLst/>
              </a:rPr>
              <a:t>залишилося</a:t>
            </a:r>
            <a:r>
              <a:rPr lang="ru-RU" sz="2400" b="1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2400" b="1" i="0" dirty="0" err="1">
                <a:solidFill>
                  <a:srgbClr val="222222"/>
                </a:solidFill>
                <a:effectLst/>
              </a:rPr>
              <a:t>після</a:t>
            </a:r>
            <a:r>
              <a:rPr lang="ru-RU" sz="2400" b="1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2400" b="1" i="0" dirty="0" err="1">
                <a:solidFill>
                  <a:srgbClr val="222222"/>
                </a:solidFill>
                <a:effectLst/>
              </a:rPr>
              <a:t>нього</a:t>
            </a:r>
            <a:r>
              <a:rPr lang="ru-RU" sz="2400" b="1" i="0" dirty="0">
                <a:solidFill>
                  <a:srgbClr val="222222"/>
                </a:solidFill>
                <a:effectLst/>
              </a:rPr>
              <a:t> в </a:t>
            </a:r>
            <a:r>
              <a:rPr lang="ru-RU" sz="2400" b="1" i="0" dirty="0" err="1">
                <a:solidFill>
                  <a:srgbClr val="222222"/>
                </a:solidFill>
                <a:effectLst/>
              </a:rPr>
              <a:t>записниках</a:t>
            </a:r>
            <a:r>
              <a:rPr lang="ru-RU" sz="2400" b="1" i="0" dirty="0">
                <a:solidFill>
                  <a:srgbClr val="222222"/>
                </a:solidFill>
                <a:effectLst/>
              </a:rPr>
              <a:t>, на </a:t>
            </a:r>
            <a:r>
              <a:rPr lang="ru-RU" sz="2400" b="1" i="0" dirty="0" err="1">
                <a:solidFill>
                  <a:srgbClr val="222222"/>
                </a:solidFill>
                <a:effectLst/>
              </a:rPr>
              <a:t>клаптиках</a:t>
            </a:r>
            <a:r>
              <a:rPr lang="ru-RU" sz="2400" b="1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2400" b="1" i="0" dirty="0" err="1">
                <a:solidFill>
                  <a:srgbClr val="222222"/>
                </a:solidFill>
                <a:effectLst/>
              </a:rPr>
              <a:t>паперу</a:t>
            </a:r>
            <a:r>
              <a:rPr lang="ru-RU" sz="2400" b="1" i="0" dirty="0">
                <a:solidFill>
                  <a:srgbClr val="222222"/>
                </a:solidFill>
                <a:effectLst/>
              </a:rPr>
              <a:t>, </a:t>
            </a:r>
            <a:r>
              <a:rPr lang="ru-RU" sz="2400" b="1" i="0" dirty="0" err="1">
                <a:solidFill>
                  <a:srgbClr val="222222"/>
                </a:solidFill>
                <a:effectLst/>
              </a:rPr>
              <a:t>або</a:t>
            </a:r>
            <a:r>
              <a:rPr lang="ru-RU" sz="2400" b="1" i="0" dirty="0">
                <a:solidFill>
                  <a:srgbClr val="222222"/>
                </a:solidFill>
                <a:effectLst/>
              </a:rPr>
              <a:t> в </a:t>
            </a:r>
            <a:r>
              <a:rPr lang="ru-RU" sz="2400" b="1" i="0" dirty="0" err="1">
                <a:solidFill>
                  <a:srgbClr val="222222"/>
                </a:solidFill>
                <a:effectLst/>
              </a:rPr>
              <a:t>нотатках</a:t>
            </a:r>
            <a:r>
              <a:rPr lang="ru-RU" sz="2400" b="1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2400" b="1" i="0" dirty="0" err="1">
                <a:solidFill>
                  <a:srgbClr val="222222"/>
                </a:solidFill>
                <a:effectLst/>
              </a:rPr>
              <a:t>сторонніх</a:t>
            </a:r>
            <a:r>
              <a:rPr lang="ru-RU" sz="2400" b="1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2400" b="1" i="0" dirty="0" err="1">
                <a:solidFill>
                  <a:srgbClr val="222222"/>
                </a:solidFill>
                <a:effectLst/>
              </a:rPr>
              <a:t>осіб</a:t>
            </a:r>
            <a:r>
              <a:rPr lang="ru-RU" sz="2400" b="1" i="0" dirty="0">
                <a:solidFill>
                  <a:srgbClr val="222222"/>
                </a:solidFill>
                <a:effectLst/>
              </a:rPr>
              <a:t>, і </a:t>
            </a:r>
            <a:r>
              <a:rPr lang="ru-RU" sz="2400" b="1" i="0" dirty="0" err="1">
                <a:solidFill>
                  <a:srgbClr val="222222"/>
                </a:solidFill>
                <a:effectLst/>
              </a:rPr>
              <a:t>врятували</a:t>
            </a:r>
            <a:r>
              <a:rPr lang="ru-RU" sz="2400" b="1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2400" b="1" i="0" dirty="0" err="1">
                <a:solidFill>
                  <a:srgbClr val="222222"/>
                </a:solidFill>
                <a:effectLst/>
              </a:rPr>
              <a:t>від</a:t>
            </a:r>
            <a:r>
              <a:rPr lang="ru-RU" sz="2400" b="1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2400" b="1" i="0" dirty="0" err="1">
                <a:solidFill>
                  <a:srgbClr val="222222"/>
                </a:solidFill>
                <a:effectLst/>
              </a:rPr>
              <a:t>загибелі</a:t>
            </a:r>
            <a:r>
              <a:rPr lang="ru-RU" sz="2400" b="1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2400" b="1" i="0" dirty="0" err="1">
                <a:solidFill>
                  <a:srgbClr val="222222"/>
                </a:solidFill>
                <a:effectLst/>
              </a:rPr>
              <a:t>дорогоцінну</a:t>
            </a:r>
            <a:r>
              <a:rPr lang="ru-RU" sz="2400" b="1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2400" b="1" i="0" dirty="0" err="1">
                <a:solidFill>
                  <a:srgbClr val="222222"/>
                </a:solidFill>
                <a:effectLst/>
              </a:rPr>
              <a:t>спадщину</a:t>
            </a:r>
            <a:r>
              <a:rPr lang="ru-RU" sz="2400" b="1" i="0" dirty="0">
                <a:solidFill>
                  <a:srgbClr val="222222"/>
                </a:solidFill>
                <a:effectLst/>
              </a:rPr>
              <a:t>.</a:t>
            </a:r>
            <a:br>
              <a:rPr lang="ru-RU" sz="2400" b="1" dirty="0"/>
            </a:br>
            <a:br>
              <a:rPr lang="ru-RU" sz="2400" b="1" dirty="0"/>
            </a:br>
            <a:r>
              <a:rPr lang="ru-RU" sz="2400" b="1" i="0" dirty="0" err="1">
                <a:solidFill>
                  <a:srgbClr val="222222"/>
                </a:solidFill>
                <a:effectLst/>
              </a:rPr>
              <a:t>Декілька</a:t>
            </a:r>
            <a:r>
              <a:rPr lang="ru-RU" sz="2400" b="1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2400" b="1" i="0" dirty="0" err="1">
                <a:solidFill>
                  <a:srgbClr val="222222"/>
                </a:solidFill>
                <a:effectLst/>
              </a:rPr>
              <a:t>видань</a:t>
            </a:r>
            <a:r>
              <a:rPr lang="ru-RU" sz="2400" b="1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2400" b="1" i="0" dirty="0" err="1">
                <a:solidFill>
                  <a:srgbClr val="222222"/>
                </a:solidFill>
                <a:effectLst/>
              </a:rPr>
              <a:t>системи</a:t>
            </a:r>
            <a:r>
              <a:rPr lang="ru-RU" sz="2400" b="1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2400" b="1" i="0" dirty="0" err="1">
                <a:solidFill>
                  <a:srgbClr val="222222"/>
                </a:solidFill>
                <a:effectLst/>
              </a:rPr>
              <a:t>Дельсарта</a:t>
            </a:r>
            <a:r>
              <a:rPr lang="ru-RU" sz="2400" b="1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2400" b="1" i="0" dirty="0" err="1">
                <a:solidFill>
                  <a:srgbClr val="222222"/>
                </a:solidFill>
                <a:effectLst/>
              </a:rPr>
              <a:t>вийшло</a:t>
            </a:r>
            <a:r>
              <a:rPr lang="ru-RU" sz="2400" b="1" i="0" dirty="0">
                <a:solidFill>
                  <a:srgbClr val="222222"/>
                </a:solidFill>
                <a:effectLst/>
              </a:rPr>
              <a:t> з-</a:t>
            </a:r>
            <a:r>
              <a:rPr lang="ru-RU" sz="2400" b="1" i="0" dirty="0" err="1">
                <a:solidFill>
                  <a:srgbClr val="222222"/>
                </a:solidFill>
                <a:effectLst/>
              </a:rPr>
              <a:t>під</a:t>
            </a:r>
            <a:r>
              <a:rPr lang="ru-RU" sz="2400" b="1" i="0" dirty="0">
                <a:solidFill>
                  <a:srgbClr val="222222"/>
                </a:solidFill>
                <a:effectLst/>
              </a:rPr>
              <a:t> пера </a:t>
            </a:r>
            <a:r>
              <a:rPr lang="ru-RU" sz="2400" b="1" i="0" dirty="0" err="1">
                <a:solidFill>
                  <a:srgbClr val="222222"/>
                </a:solidFill>
                <a:effectLst/>
              </a:rPr>
              <a:t>інших</a:t>
            </a:r>
            <a:r>
              <a:rPr lang="ru-RU" sz="2400" b="1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2400" b="1" i="0" dirty="0" err="1">
                <a:solidFill>
                  <a:srgbClr val="222222"/>
                </a:solidFill>
                <a:effectLst/>
              </a:rPr>
              <a:t>авторів</a:t>
            </a:r>
            <a:r>
              <a:rPr lang="ru-RU" sz="2400" b="1" i="0" dirty="0">
                <a:solidFill>
                  <a:srgbClr val="222222"/>
                </a:solidFill>
                <a:effectLst/>
              </a:rPr>
              <a:t>, </a:t>
            </a:r>
            <a:r>
              <a:rPr lang="ru-RU" sz="2400" b="1" i="0" dirty="0" err="1">
                <a:solidFill>
                  <a:srgbClr val="222222"/>
                </a:solidFill>
                <a:effectLst/>
              </a:rPr>
              <a:t>почалося</a:t>
            </a:r>
            <a:r>
              <a:rPr lang="ru-RU" sz="2400" b="1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2400" b="1" i="0" dirty="0" err="1">
                <a:solidFill>
                  <a:srgbClr val="222222"/>
                </a:solidFill>
                <a:effectLst/>
              </a:rPr>
              <a:t>поступове</a:t>
            </a:r>
            <a:r>
              <a:rPr lang="ru-RU" sz="2400" b="1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2400" b="1" i="0" dirty="0" err="1">
                <a:solidFill>
                  <a:srgbClr val="222222"/>
                </a:solidFill>
                <a:effectLst/>
              </a:rPr>
              <a:t>вихолощення</a:t>
            </a:r>
            <a:r>
              <a:rPr lang="ru-RU" sz="2400" b="1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2400" b="1" i="0" dirty="0" err="1">
                <a:solidFill>
                  <a:srgbClr val="222222"/>
                </a:solidFill>
                <a:effectLst/>
              </a:rPr>
              <a:t>змістовності</a:t>
            </a:r>
            <a:r>
              <a:rPr lang="ru-RU" sz="2400" b="1" i="0" dirty="0">
                <a:solidFill>
                  <a:srgbClr val="222222"/>
                </a:solidFill>
                <a:effectLst/>
              </a:rPr>
              <a:t>.  «</a:t>
            </a:r>
            <a:r>
              <a:rPr lang="ru-RU" sz="2400" b="1" i="0" dirty="0" err="1">
                <a:solidFill>
                  <a:srgbClr val="222222"/>
                </a:solidFill>
                <a:effectLst/>
              </a:rPr>
              <a:t>Вчення</a:t>
            </a:r>
            <a:r>
              <a:rPr lang="ru-RU" sz="2400" b="1" i="0" dirty="0">
                <a:solidFill>
                  <a:srgbClr val="222222"/>
                </a:solidFill>
                <a:effectLst/>
              </a:rPr>
              <a:t>, </a:t>
            </a:r>
            <a:r>
              <a:rPr lang="ru-RU" sz="2400" b="1" i="0" dirty="0" err="1">
                <a:solidFill>
                  <a:srgbClr val="222222"/>
                </a:solidFill>
                <a:effectLst/>
              </a:rPr>
              <a:t>побудоване</a:t>
            </a:r>
            <a:r>
              <a:rPr lang="ru-RU" sz="2400" b="1" i="0" dirty="0">
                <a:solidFill>
                  <a:srgbClr val="222222"/>
                </a:solidFill>
                <a:effectLst/>
              </a:rPr>
              <a:t> на </a:t>
            </a:r>
            <a:r>
              <a:rPr lang="ru-RU" sz="2400" b="1" i="0" dirty="0" err="1">
                <a:solidFill>
                  <a:srgbClr val="222222"/>
                </a:solidFill>
                <a:effectLst/>
              </a:rPr>
              <a:t>глибокій</a:t>
            </a:r>
            <a:r>
              <a:rPr lang="ru-RU" sz="2400" b="1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2400" b="1" i="0" dirty="0" err="1">
                <a:solidFill>
                  <a:srgbClr val="222222"/>
                </a:solidFill>
                <a:effectLst/>
              </a:rPr>
              <a:t>філософській</a:t>
            </a:r>
            <a:r>
              <a:rPr lang="ru-RU" sz="2400" b="1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2400" b="1" i="0" dirty="0" err="1">
                <a:solidFill>
                  <a:srgbClr val="222222"/>
                </a:solidFill>
                <a:effectLst/>
              </a:rPr>
              <a:t>основі</a:t>
            </a:r>
            <a:r>
              <a:rPr lang="ru-RU" sz="2400" b="1" i="0" dirty="0">
                <a:solidFill>
                  <a:srgbClr val="222222"/>
                </a:solidFill>
                <a:effectLst/>
              </a:rPr>
              <a:t>, з </a:t>
            </a:r>
            <a:r>
              <a:rPr lang="ru-RU" sz="2400" b="1" i="0" dirty="0" err="1">
                <a:solidFill>
                  <a:srgbClr val="222222"/>
                </a:solidFill>
                <a:effectLst/>
              </a:rPr>
              <a:t>науковою</a:t>
            </a:r>
            <a:r>
              <a:rPr lang="ru-RU" sz="2400" b="1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2400" b="1" i="0" dirty="0" err="1">
                <a:solidFill>
                  <a:srgbClr val="222222"/>
                </a:solidFill>
                <a:effectLst/>
              </a:rPr>
              <a:t>послідовністю</a:t>
            </a:r>
            <a:r>
              <a:rPr lang="ru-RU" sz="2400" b="1" i="0" dirty="0">
                <a:solidFill>
                  <a:srgbClr val="222222"/>
                </a:solidFill>
                <a:effectLst/>
              </a:rPr>
              <a:t>, </a:t>
            </a:r>
            <a:r>
              <a:rPr lang="ru-RU" sz="2400" b="1" i="0" dirty="0" err="1">
                <a:solidFill>
                  <a:srgbClr val="222222"/>
                </a:solidFill>
                <a:effectLst/>
              </a:rPr>
              <a:t>багате</a:t>
            </a:r>
            <a:r>
              <a:rPr lang="ru-RU" sz="2400" b="1" i="0" dirty="0">
                <a:solidFill>
                  <a:srgbClr val="222222"/>
                </a:solidFill>
                <a:effectLst/>
              </a:rPr>
              <a:t> на </a:t>
            </a:r>
            <a:r>
              <a:rPr lang="ru-RU" sz="2400" b="1" i="0" dirty="0" err="1">
                <a:solidFill>
                  <a:srgbClr val="222222"/>
                </a:solidFill>
                <a:effectLst/>
              </a:rPr>
              <a:t>невичерпні</a:t>
            </a:r>
            <a:r>
              <a:rPr lang="ru-RU" sz="2400" b="1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2400" b="1" i="0" dirty="0" err="1">
                <a:solidFill>
                  <a:srgbClr val="222222"/>
                </a:solidFill>
                <a:effectLst/>
              </a:rPr>
              <a:t>можливості</a:t>
            </a:r>
            <a:r>
              <a:rPr lang="ru-RU" sz="2400" b="1" i="0" dirty="0">
                <a:solidFill>
                  <a:srgbClr val="222222"/>
                </a:solidFill>
                <a:effectLst/>
              </a:rPr>
              <a:t> в </a:t>
            </a:r>
            <a:r>
              <a:rPr lang="ru-RU" sz="2400" b="1" i="0" dirty="0" err="1">
                <a:solidFill>
                  <a:srgbClr val="222222"/>
                </a:solidFill>
                <a:effectLst/>
              </a:rPr>
              <a:t>сенсі</a:t>
            </a:r>
            <a:r>
              <a:rPr lang="ru-RU" sz="2400" b="1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2400" b="1" i="0" dirty="0" err="1">
                <a:solidFill>
                  <a:srgbClr val="222222"/>
                </a:solidFill>
                <a:effectLst/>
              </a:rPr>
              <a:t>застосування</a:t>
            </a:r>
            <a:r>
              <a:rPr lang="ru-RU" sz="2400" b="1" i="0" dirty="0">
                <a:solidFill>
                  <a:srgbClr val="222222"/>
                </a:solidFill>
                <a:effectLst/>
              </a:rPr>
              <a:t> в </a:t>
            </a:r>
            <a:r>
              <a:rPr lang="ru-RU" sz="2400" b="1" i="0" dirty="0" err="1">
                <a:solidFill>
                  <a:srgbClr val="222222"/>
                </a:solidFill>
                <a:effectLst/>
              </a:rPr>
              <a:t>мистецтві</a:t>
            </a:r>
            <a:r>
              <a:rPr lang="ru-RU" sz="2400" b="1" i="0" dirty="0">
                <a:solidFill>
                  <a:srgbClr val="222222"/>
                </a:solidFill>
                <a:effectLst/>
              </a:rPr>
              <a:t>, </a:t>
            </a:r>
            <a:r>
              <a:rPr lang="ru-RU" sz="2400" b="1" i="0" dirty="0" err="1">
                <a:solidFill>
                  <a:srgbClr val="222222"/>
                </a:solidFill>
                <a:effectLst/>
              </a:rPr>
              <a:t>визначилося</a:t>
            </a:r>
            <a:r>
              <a:rPr lang="ru-RU" sz="2400" b="1" i="0" dirty="0">
                <a:solidFill>
                  <a:srgbClr val="222222"/>
                </a:solidFill>
                <a:effectLst/>
              </a:rPr>
              <a:t> в </a:t>
            </a:r>
            <a:r>
              <a:rPr lang="ru-RU" sz="2400" b="1" i="0" dirty="0" err="1">
                <a:solidFill>
                  <a:srgbClr val="222222"/>
                </a:solidFill>
                <a:effectLst/>
              </a:rPr>
              <a:t>третьому</a:t>
            </a:r>
            <a:r>
              <a:rPr lang="ru-RU" sz="2400" b="1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2400" b="1" i="0" dirty="0" err="1">
                <a:solidFill>
                  <a:srgbClr val="222222"/>
                </a:solidFill>
                <a:effectLst/>
              </a:rPr>
              <a:t>поколінні</a:t>
            </a:r>
            <a:r>
              <a:rPr lang="ru-RU" sz="2400" b="1" i="0" dirty="0">
                <a:solidFill>
                  <a:srgbClr val="222222"/>
                </a:solidFill>
                <a:effectLst/>
              </a:rPr>
              <a:t>, як система „</a:t>
            </a:r>
            <a:r>
              <a:rPr lang="ru-RU" sz="2400" b="1" i="0" dirty="0" err="1">
                <a:solidFill>
                  <a:srgbClr val="222222"/>
                </a:solidFill>
                <a:effectLst/>
              </a:rPr>
              <a:t>естетичної</a:t>
            </a:r>
            <a:r>
              <a:rPr lang="ru-RU" sz="2400" b="1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2400" b="1" i="0" dirty="0" err="1">
                <a:solidFill>
                  <a:srgbClr val="222222"/>
                </a:solidFill>
                <a:effectLst/>
              </a:rPr>
              <a:t>гімнастики</a:t>
            </a:r>
            <a:r>
              <a:rPr lang="ru-RU" sz="2400" b="1" i="0" dirty="0">
                <a:solidFill>
                  <a:srgbClr val="222222"/>
                </a:solidFill>
                <a:effectLst/>
              </a:rPr>
              <a:t>“, з </a:t>
            </a:r>
            <a:r>
              <a:rPr lang="ru-RU" sz="2400" b="1" i="0" dirty="0" err="1">
                <a:solidFill>
                  <a:srgbClr val="222222"/>
                </a:solidFill>
                <a:effectLst/>
              </a:rPr>
              <a:t>додаванням</a:t>
            </a:r>
            <a:r>
              <a:rPr lang="ru-RU" sz="2400" b="1" i="0" dirty="0">
                <a:solidFill>
                  <a:srgbClr val="222222"/>
                </a:solidFill>
                <a:effectLst/>
              </a:rPr>
              <a:t> „</a:t>
            </a:r>
            <a:r>
              <a:rPr lang="ru-RU" sz="2400" b="1" i="0" dirty="0" err="1">
                <a:solidFill>
                  <a:srgbClr val="222222"/>
                </a:solidFill>
                <a:effectLst/>
              </a:rPr>
              <a:t>вільних</a:t>
            </a:r>
            <a:r>
              <a:rPr lang="ru-RU" sz="2400" b="1" i="0" dirty="0">
                <a:solidFill>
                  <a:srgbClr val="222222"/>
                </a:solidFill>
                <a:effectLst/>
              </a:rPr>
              <a:t> </a:t>
            </a:r>
            <a:r>
              <a:rPr lang="ru-RU" sz="2400" b="1" i="0" dirty="0" err="1">
                <a:solidFill>
                  <a:srgbClr val="222222"/>
                </a:solidFill>
                <a:effectLst/>
              </a:rPr>
              <a:t>танців</a:t>
            </a:r>
            <a:r>
              <a:rPr lang="ru-RU" sz="2400" b="1" i="0" dirty="0">
                <a:solidFill>
                  <a:srgbClr val="222222"/>
                </a:solidFill>
                <a:effectLst/>
              </a:rPr>
              <a:t>“»</a:t>
            </a:r>
            <a:endParaRPr lang="uk-UA" sz="2400" b="1" dirty="0"/>
          </a:p>
        </p:txBody>
      </p:sp>
    </p:spTree>
    <p:extLst>
      <p:ext uri="{BB962C8B-B14F-4D97-AF65-F5344CB8AC3E}">
        <p14:creationId xmlns:p14="http://schemas.microsoft.com/office/powerpoint/2010/main" val="3265601103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>
            <a:extLst>
              <a:ext uri="{FF2B5EF4-FFF2-40B4-BE49-F238E27FC236}">
                <a16:creationId xmlns:a16="http://schemas.microsoft.com/office/drawing/2014/main" id="{5523576D-D3F9-A191-D7B7-17C699E76CB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66799" y="1300684"/>
            <a:ext cx="2539947" cy="374808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Объект 4">
            <a:extLst>
              <a:ext uri="{FF2B5EF4-FFF2-40B4-BE49-F238E27FC236}">
                <a16:creationId xmlns:a16="http://schemas.microsoft.com/office/drawing/2014/main" id="{B2703423-DA25-05CD-E3DF-819DD5F597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114800" y="983674"/>
            <a:ext cx="7010401" cy="48684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0" i="1" dirty="0">
                <a:solidFill>
                  <a:srgbClr val="222222"/>
                </a:solidFill>
                <a:effectLst/>
              </a:rPr>
              <a:t> </a:t>
            </a:r>
            <a:r>
              <a:rPr lang="ru-RU" sz="4000" b="0" i="1" dirty="0" err="1">
                <a:solidFill>
                  <a:srgbClr val="222222"/>
                </a:solidFill>
                <a:effectLst/>
              </a:rPr>
              <a:t>Ти</a:t>
            </a:r>
            <a:r>
              <a:rPr lang="ru-RU" sz="4000" b="0" i="1" dirty="0">
                <a:solidFill>
                  <a:srgbClr val="222222"/>
                </a:solidFill>
                <a:effectLst/>
              </a:rPr>
              <a:t> сам </a:t>
            </a:r>
            <a:r>
              <a:rPr lang="ru-RU" sz="4000" b="0" i="1" dirty="0" err="1">
                <a:solidFill>
                  <a:srgbClr val="222222"/>
                </a:solidFill>
                <a:effectLst/>
              </a:rPr>
              <a:t>твір</a:t>
            </a:r>
            <a:r>
              <a:rPr lang="ru-RU" sz="4000" b="0" i="1" dirty="0">
                <a:solidFill>
                  <a:srgbClr val="222222"/>
                </a:solidFill>
                <a:effectLst/>
              </a:rPr>
              <a:t> </a:t>
            </a:r>
            <a:r>
              <a:rPr lang="ru-RU" sz="4000" b="0" i="1" dirty="0" err="1">
                <a:solidFill>
                  <a:srgbClr val="222222"/>
                </a:solidFill>
                <a:effectLst/>
              </a:rPr>
              <a:t>мистецтва</a:t>
            </a:r>
            <a:r>
              <a:rPr lang="ru-RU" sz="4000" b="0" i="1" dirty="0">
                <a:solidFill>
                  <a:srgbClr val="222222"/>
                </a:solidFill>
                <a:effectLst/>
              </a:rPr>
              <a:t> -</a:t>
            </a:r>
            <a:br>
              <a:rPr lang="ru-RU" sz="4000" i="1" dirty="0"/>
            </a:br>
            <a:br>
              <a:rPr lang="ru-RU" sz="4000" i="1" dirty="0"/>
            </a:br>
            <a:r>
              <a:rPr lang="ru-RU" sz="4000" b="0" i="1" dirty="0" err="1">
                <a:solidFill>
                  <a:srgbClr val="222222"/>
                </a:solidFill>
                <a:effectLst/>
              </a:rPr>
              <a:t>відкрий</a:t>
            </a:r>
            <a:r>
              <a:rPr lang="ru-RU" sz="4000" b="0" i="1" dirty="0">
                <a:solidFill>
                  <a:srgbClr val="222222"/>
                </a:solidFill>
                <a:effectLst/>
              </a:rPr>
              <a:t> </a:t>
            </a:r>
            <a:r>
              <a:rPr lang="ru-RU" sz="4000" b="0" i="1" dirty="0" err="1">
                <a:solidFill>
                  <a:srgbClr val="222222"/>
                </a:solidFill>
                <a:effectLst/>
              </a:rPr>
              <a:t>мистецтво</a:t>
            </a:r>
            <a:r>
              <a:rPr lang="ru-RU" sz="4000" b="0" i="1" dirty="0">
                <a:solidFill>
                  <a:srgbClr val="222222"/>
                </a:solidFill>
                <a:effectLst/>
              </a:rPr>
              <a:t> у самому </a:t>
            </a:r>
            <a:r>
              <a:rPr lang="ru-RU" sz="4000" b="0" i="1" dirty="0" err="1">
                <a:solidFill>
                  <a:srgbClr val="222222"/>
                </a:solidFill>
                <a:effectLst/>
              </a:rPr>
              <a:t>собі</a:t>
            </a:r>
            <a:r>
              <a:rPr lang="ru-RU" sz="4000" b="0" i="1" dirty="0">
                <a:solidFill>
                  <a:srgbClr val="222222"/>
                </a:solidFill>
                <a:effectLst/>
              </a:rPr>
              <a:t>» </a:t>
            </a:r>
          </a:p>
          <a:p>
            <a:pPr marL="0" indent="0">
              <a:buNone/>
            </a:pPr>
            <a:endParaRPr lang="ru-RU" sz="2400" b="0" i="1" dirty="0">
              <a:solidFill>
                <a:srgbClr val="222222"/>
              </a:solidFill>
              <a:effectLst/>
            </a:endParaRPr>
          </a:p>
          <a:p>
            <a:pPr marL="0" indent="0">
              <a:buNone/>
            </a:pPr>
            <a:r>
              <a:rPr lang="ru-RU" sz="2400" b="1" i="1" dirty="0" err="1">
                <a:solidFill>
                  <a:srgbClr val="222222"/>
                </a:solidFill>
                <a:effectLst/>
              </a:rPr>
              <a:t>Еміль</a:t>
            </a:r>
            <a:r>
              <a:rPr lang="ru-RU" sz="2400" b="1" i="1" dirty="0">
                <a:solidFill>
                  <a:srgbClr val="222222"/>
                </a:solidFill>
                <a:effectLst/>
              </a:rPr>
              <a:t> Жак-</a:t>
            </a:r>
            <a:r>
              <a:rPr lang="ru-RU" sz="2400" b="1" i="1" dirty="0" err="1">
                <a:solidFill>
                  <a:srgbClr val="222222"/>
                </a:solidFill>
                <a:effectLst/>
              </a:rPr>
              <a:t>Далькроз</a:t>
            </a:r>
            <a:br>
              <a:rPr lang="ru-RU" sz="2400" i="1" dirty="0"/>
            </a:br>
            <a:endParaRPr lang="uk-UA" sz="2400" i="1" dirty="0"/>
          </a:p>
        </p:txBody>
      </p:sp>
    </p:spTree>
    <p:extLst>
      <p:ext uri="{BB962C8B-B14F-4D97-AF65-F5344CB8AC3E}">
        <p14:creationId xmlns:p14="http://schemas.microsoft.com/office/powerpoint/2010/main" val="381191838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5185EA27-1CAF-F276-D329-E7B351043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0" i="1" dirty="0">
                <a:solidFill>
                  <a:srgbClr val="222222"/>
                </a:solidFill>
                <a:effectLst/>
                <a:latin typeface="+mn-lt"/>
              </a:rPr>
              <a:t>Система </a:t>
            </a:r>
            <a:r>
              <a:rPr lang="ru-RU" sz="3600" b="0" i="1" dirty="0" err="1">
                <a:solidFill>
                  <a:srgbClr val="222222"/>
                </a:solidFill>
                <a:effectLst/>
                <a:latin typeface="+mn-lt"/>
              </a:rPr>
              <a:t>музично-ритмічного</a:t>
            </a:r>
            <a:r>
              <a:rPr lang="ru-RU" sz="3600" b="0" i="1" dirty="0">
                <a:solidFill>
                  <a:srgbClr val="222222"/>
                </a:solidFill>
                <a:effectLst/>
                <a:latin typeface="+mn-lt"/>
              </a:rPr>
              <a:t> </a:t>
            </a:r>
            <a:r>
              <a:rPr lang="ru-RU" sz="3600" b="0" i="1" dirty="0" err="1">
                <a:solidFill>
                  <a:srgbClr val="222222"/>
                </a:solidFill>
                <a:effectLst/>
                <a:latin typeface="+mn-lt"/>
              </a:rPr>
              <a:t>виховання</a:t>
            </a:r>
            <a:r>
              <a:rPr lang="ru-RU" sz="3600" b="0" i="1" dirty="0">
                <a:solidFill>
                  <a:srgbClr val="222222"/>
                </a:solidFill>
                <a:effectLst/>
                <a:latin typeface="+mn-lt"/>
              </a:rPr>
              <a:t> </a:t>
            </a:r>
            <a:r>
              <a:rPr lang="ru-RU" sz="3600" b="0" i="1" dirty="0" err="1">
                <a:solidFill>
                  <a:srgbClr val="222222"/>
                </a:solidFill>
                <a:effectLst/>
                <a:latin typeface="+mn-lt"/>
              </a:rPr>
              <a:t>Еміля</a:t>
            </a:r>
            <a:r>
              <a:rPr lang="ru-RU" sz="3600" b="0" i="1" dirty="0">
                <a:solidFill>
                  <a:srgbClr val="222222"/>
                </a:solidFill>
                <a:effectLst/>
                <a:latin typeface="+mn-lt"/>
              </a:rPr>
              <a:t> Жак -</a:t>
            </a:r>
            <a:r>
              <a:rPr lang="ru-RU" sz="3600" b="0" i="1" dirty="0" err="1">
                <a:solidFill>
                  <a:srgbClr val="222222"/>
                </a:solidFill>
                <a:effectLst/>
                <a:latin typeface="+mn-lt"/>
              </a:rPr>
              <a:t>Далькроза</a:t>
            </a:r>
            <a:r>
              <a:rPr lang="ru-RU" sz="3600" b="0" i="1" dirty="0">
                <a:solidFill>
                  <a:srgbClr val="222222"/>
                </a:solidFill>
                <a:effectLst/>
                <a:latin typeface="+mn-lt"/>
              </a:rPr>
              <a:t> (1865-1950)</a:t>
            </a:r>
            <a:endParaRPr lang="uk-UA" sz="3600" i="1" dirty="0">
              <a:latin typeface="+mn-lt"/>
            </a:endParaRP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13F57B9-97D7-642A-6E1A-CEB79A812A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b="0" i="0" dirty="0">
                <a:solidFill>
                  <a:srgbClr val="222222"/>
                </a:solidFill>
                <a:effectLst/>
              </a:rPr>
              <a:t>Система </a:t>
            </a:r>
            <a:r>
              <a:rPr lang="ru-RU" b="0" i="0" dirty="0" err="1">
                <a:solidFill>
                  <a:srgbClr val="222222"/>
                </a:solidFill>
                <a:effectLst/>
              </a:rPr>
              <a:t>музично-ритмічного</a:t>
            </a:r>
            <a:r>
              <a:rPr lang="ru-RU" b="0" i="0" dirty="0">
                <a:solidFill>
                  <a:srgbClr val="222222"/>
                </a:solidFill>
                <a:effectLst/>
              </a:rPr>
              <a:t> </a:t>
            </a:r>
            <a:r>
              <a:rPr lang="ru-RU" b="0" i="0" dirty="0" err="1">
                <a:solidFill>
                  <a:srgbClr val="222222"/>
                </a:solidFill>
                <a:effectLst/>
              </a:rPr>
              <a:t>виховання</a:t>
            </a:r>
            <a:r>
              <a:rPr lang="ru-RU" b="0" i="0" dirty="0">
                <a:solidFill>
                  <a:srgbClr val="222222"/>
                </a:solidFill>
                <a:effectLst/>
              </a:rPr>
              <a:t> </a:t>
            </a:r>
            <a:r>
              <a:rPr lang="ru-RU" b="0" i="0" dirty="0" err="1">
                <a:solidFill>
                  <a:srgbClr val="222222"/>
                </a:solidFill>
                <a:effectLst/>
              </a:rPr>
              <a:t>швейцарського</a:t>
            </a:r>
            <a:r>
              <a:rPr lang="ru-RU" b="0" i="0" dirty="0">
                <a:solidFill>
                  <a:srgbClr val="222222"/>
                </a:solidFill>
                <a:effectLst/>
              </a:rPr>
              <a:t> педагога і композитора </a:t>
            </a:r>
            <a:r>
              <a:rPr lang="ru-RU" b="0" i="0" dirty="0" err="1">
                <a:solidFill>
                  <a:srgbClr val="222222"/>
                </a:solidFill>
                <a:effectLst/>
              </a:rPr>
              <a:t>Еміля</a:t>
            </a:r>
            <a:r>
              <a:rPr lang="ru-RU" b="0" i="0" dirty="0">
                <a:solidFill>
                  <a:srgbClr val="222222"/>
                </a:solidFill>
                <a:effectLst/>
              </a:rPr>
              <a:t> Жак </a:t>
            </a:r>
            <a:r>
              <a:rPr lang="ru-RU" b="0" i="0" dirty="0" err="1">
                <a:solidFill>
                  <a:srgbClr val="222222"/>
                </a:solidFill>
                <a:effectLst/>
              </a:rPr>
              <a:t>Далькроза</a:t>
            </a:r>
            <a:r>
              <a:rPr lang="ru-RU" b="0" i="0" dirty="0">
                <a:solidFill>
                  <a:srgbClr val="222222"/>
                </a:solidFill>
                <a:effectLst/>
              </a:rPr>
              <a:t> </a:t>
            </a:r>
            <a:r>
              <a:rPr lang="ru-RU" b="0" i="0" dirty="0" err="1">
                <a:solidFill>
                  <a:srgbClr val="222222"/>
                </a:solidFill>
                <a:effectLst/>
              </a:rPr>
              <a:t>отримала</a:t>
            </a:r>
            <a:r>
              <a:rPr lang="ru-RU" b="0" i="0" dirty="0">
                <a:solidFill>
                  <a:srgbClr val="222222"/>
                </a:solidFill>
                <a:effectLst/>
              </a:rPr>
              <a:t> </a:t>
            </a:r>
            <a:r>
              <a:rPr lang="ru-RU" b="0" i="0" dirty="0" err="1">
                <a:solidFill>
                  <a:srgbClr val="222222"/>
                </a:solidFill>
                <a:effectLst/>
              </a:rPr>
              <a:t>визнання</a:t>
            </a:r>
            <a:r>
              <a:rPr lang="ru-RU" b="0" i="0" dirty="0">
                <a:solidFill>
                  <a:srgbClr val="222222"/>
                </a:solidFill>
                <a:effectLst/>
              </a:rPr>
              <a:t> </a:t>
            </a:r>
            <a:r>
              <a:rPr lang="ru-RU" b="0" i="0" dirty="0" err="1">
                <a:solidFill>
                  <a:srgbClr val="222222"/>
                </a:solidFill>
                <a:effectLst/>
              </a:rPr>
              <a:t>ще</a:t>
            </a:r>
            <a:r>
              <a:rPr lang="ru-RU" b="0" i="0" dirty="0">
                <a:solidFill>
                  <a:srgbClr val="222222"/>
                </a:solidFill>
                <a:effectLst/>
              </a:rPr>
              <a:t> на початку ХХ </a:t>
            </a:r>
            <a:r>
              <a:rPr lang="ru-RU" b="0" i="0" dirty="0" err="1">
                <a:solidFill>
                  <a:srgbClr val="222222"/>
                </a:solidFill>
                <a:effectLst/>
              </a:rPr>
              <a:t>століття</a:t>
            </a:r>
            <a:r>
              <a:rPr lang="ru-RU" b="0" i="0" dirty="0">
                <a:solidFill>
                  <a:srgbClr val="222222"/>
                </a:solidFill>
                <a:effectLst/>
              </a:rPr>
              <a:t>. Вона </a:t>
            </a:r>
            <a:r>
              <a:rPr lang="ru-RU" b="0" i="0" dirty="0" err="1">
                <a:solidFill>
                  <a:srgbClr val="222222"/>
                </a:solidFill>
                <a:effectLst/>
              </a:rPr>
              <a:t>була</a:t>
            </a:r>
            <a:r>
              <a:rPr lang="ru-RU" b="0" i="0" dirty="0">
                <a:solidFill>
                  <a:srgbClr val="222222"/>
                </a:solidFill>
                <a:effectLst/>
              </a:rPr>
              <a:t> </a:t>
            </a:r>
            <a:r>
              <a:rPr lang="ru-RU" b="0" i="0" dirty="0" err="1">
                <a:solidFill>
                  <a:srgbClr val="222222"/>
                </a:solidFill>
                <a:effectLst/>
              </a:rPr>
              <a:t>прогресивною</a:t>
            </a:r>
            <a:r>
              <a:rPr lang="ru-RU" b="0" i="0" dirty="0">
                <a:solidFill>
                  <a:srgbClr val="222222"/>
                </a:solidFill>
                <a:effectLst/>
              </a:rPr>
              <a:t>, </a:t>
            </a:r>
            <a:r>
              <a:rPr lang="ru-RU" b="0" i="0" dirty="0" err="1">
                <a:solidFill>
                  <a:srgbClr val="222222"/>
                </a:solidFill>
                <a:effectLst/>
              </a:rPr>
              <a:t>принципово</a:t>
            </a:r>
            <a:r>
              <a:rPr lang="ru-RU" b="0" i="0" dirty="0">
                <a:solidFill>
                  <a:srgbClr val="222222"/>
                </a:solidFill>
                <a:effectLst/>
              </a:rPr>
              <a:t> новою та </a:t>
            </a:r>
            <a:r>
              <a:rPr lang="ru-RU" b="0" i="0" dirty="0" err="1">
                <a:solidFill>
                  <a:srgbClr val="222222"/>
                </a:solidFill>
                <a:effectLst/>
              </a:rPr>
              <a:t>гуманістично</a:t>
            </a:r>
            <a:r>
              <a:rPr lang="ru-RU" b="0" i="0" dirty="0">
                <a:solidFill>
                  <a:srgbClr val="222222"/>
                </a:solidFill>
                <a:effectLst/>
              </a:rPr>
              <a:t> </a:t>
            </a:r>
            <a:r>
              <a:rPr lang="ru-RU" b="0" i="0" dirty="0" err="1">
                <a:solidFill>
                  <a:srgbClr val="222222"/>
                </a:solidFill>
                <a:effectLst/>
              </a:rPr>
              <a:t>спрямованою</a:t>
            </a:r>
            <a:r>
              <a:rPr lang="ru-RU" b="0" i="0" dirty="0">
                <a:solidFill>
                  <a:srgbClr val="222222"/>
                </a:solidFill>
                <a:effectLst/>
              </a:rPr>
              <a:t>, </a:t>
            </a:r>
            <a:r>
              <a:rPr lang="ru-RU" b="0" i="0" dirty="0" err="1">
                <a:solidFill>
                  <a:srgbClr val="222222"/>
                </a:solidFill>
                <a:effectLst/>
              </a:rPr>
              <a:t>адже</a:t>
            </a:r>
            <a:r>
              <a:rPr lang="ru-RU" b="0" i="0" dirty="0">
                <a:solidFill>
                  <a:srgbClr val="222222"/>
                </a:solidFill>
                <a:effectLst/>
              </a:rPr>
              <a:t> </a:t>
            </a:r>
            <a:r>
              <a:rPr lang="ru-RU" b="0" i="0" dirty="0" err="1">
                <a:solidFill>
                  <a:srgbClr val="222222"/>
                </a:solidFill>
                <a:effectLst/>
              </a:rPr>
              <a:t>пропонувала</a:t>
            </a:r>
            <a:r>
              <a:rPr lang="ru-RU" b="0" i="0" dirty="0">
                <a:solidFill>
                  <a:srgbClr val="222222"/>
                </a:solidFill>
                <a:effectLst/>
              </a:rPr>
              <a:t> </a:t>
            </a:r>
            <a:r>
              <a:rPr lang="ru-RU" b="0" i="0" dirty="0" err="1">
                <a:solidFill>
                  <a:srgbClr val="222222"/>
                </a:solidFill>
                <a:effectLst/>
              </a:rPr>
              <a:t>виховувати</a:t>
            </a:r>
            <a:r>
              <a:rPr lang="ru-RU" b="0" i="0" dirty="0">
                <a:solidFill>
                  <a:srgbClr val="222222"/>
                </a:solidFill>
                <a:effectLst/>
              </a:rPr>
              <a:t> </a:t>
            </a:r>
            <a:r>
              <a:rPr lang="ru-RU" b="0" i="0" dirty="0" err="1">
                <a:solidFill>
                  <a:srgbClr val="222222"/>
                </a:solidFill>
                <a:effectLst/>
              </a:rPr>
              <a:t>особистість</a:t>
            </a:r>
            <a:r>
              <a:rPr lang="ru-RU" b="0" i="0" dirty="0">
                <a:solidFill>
                  <a:srgbClr val="222222"/>
                </a:solidFill>
                <a:effectLst/>
              </a:rPr>
              <a:t> через </a:t>
            </a:r>
            <a:r>
              <a:rPr lang="ru-RU" b="0" i="0" dirty="0" err="1">
                <a:solidFill>
                  <a:srgbClr val="222222"/>
                </a:solidFill>
                <a:effectLst/>
              </a:rPr>
              <a:t>звеличення</a:t>
            </a:r>
            <a:r>
              <a:rPr lang="ru-RU" b="0" i="0" dirty="0">
                <a:solidFill>
                  <a:srgbClr val="222222"/>
                </a:solidFill>
                <a:effectLst/>
              </a:rPr>
              <a:t> </a:t>
            </a:r>
            <a:r>
              <a:rPr lang="ru-RU" b="0" i="0" dirty="0" err="1">
                <a:solidFill>
                  <a:srgbClr val="222222"/>
                </a:solidFill>
                <a:effectLst/>
              </a:rPr>
              <a:t>її</a:t>
            </a:r>
            <a:r>
              <a:rPr lang="ru-RU" b="0" i="0" dirty="0">
                <a:solidFill>
                  <a:srgbClr val="222222"/>
                </a:solidFill>
                <a:effectLst/>
              </a:rPr>
              <a:t> духовного </a:t>
            </a:r>
            <a:r>
              <a:rPr lang="ru-RU" b="0" i="0" dirty="0" err="1">
                <a:solidFill>
                  <a:srgbClr val="222222"/>
                </a:solidFill>
                <a:effectLst/>
              </a:rPr>
              <a:t>життя</a:t>
            </a:r>
            <a:r>
              <a:rPr lang="ru-RU" b="0" i="0" dirty="0">
                <a:solidFill>
                  <a:srgbClr val="222222"/>
                </a:solidFill>
                <a:effectLst/>
              </a:rPr>
              <a:t>, </a:t>
            </a:r>
            <a:r>
              <a:rPr lang="ru-RU" b="0" i="0" dirty="0" err="1">
                <a:solidFill>
                  <a:srgbClr val="222222"/>
                </a:solidFill>
                <a:effectLst/>
              </a:rPr>
              <a:t>залучення</a:t>
            </a:r>
            <a:r>
              <a:rPr lang="ru-RU" b="0" i="0" dirty="0">
                <a:solidFill>
                  <a:srgbClr val="222222"/>
                </a:solidFill>
                <a:effectLst/>
              </a:rPr>
              <a:t> </a:t>
            </a:r>
            <a:r>
              <a:rPr lang="ru-RU" b="0" i="0" dirty="0" err="1">
                <a:solidFill>
                  <a:srgbClr val="222222"/>
                </a:solidFill>
                <a:effectLst/>
              </a:rPr>
              <a:t>її</a:t>
            </a:r>
            <a:r>
              <a:rPr lang="ru-RU" b="0" i="0" dirty="0">
                <a:solidFill>
                  <a:srgbClr val="222222"/>
                </a:solidFill>
                <a:effectLst/>
              </a:rPr>
              <a:t> до </a:t>
            </a:r>
            <a:r>
              <a:rPr lang="ru-RU" b="0" i="0" dirty="0" err="1">
                <a:solidFill>
                  <a:srgbClr val="222222"/>
                </a:solidFill>
                <a:effectLst/>
              </a:rPr>
              <a:t>мистецтва</a:t>
            </a:r>
            <a:r>
              <a:rPr lang="ru-RU" b="0" i="0" dirty="0">
                <a:solidFill>
                  <a:srgbClr val="222222"/>
                </a:solidFill>
                <a:effectLst/>
              </a:rPr>
              <a:t>.</a:t>
            </a:r>
            <a:br>
              <a:rPr lang="ru-RU" dirty="0"/>
            </a:br>
            <a:br>
              <a:rPr lang="ru-RU" dirty="0"/>
            </a:br>
            <a:r>
              <a:rPr lang="ru-RU" b="0" i="0" dirty="0">
                <a:solidFill>
                  <a:srgbClr val="222222"/>
                </a:solidFill>
                <a:effectLst/>
              </a:rPr>
              <a:t>Створена </a:t>
            </a:r>
            <a:r>
              <a:rPr lang="ru-RU" b="0" i="0" dirty="0" err="1">
                <a:solidFill>
                  <a:srgbClr val="222222"/>
                </a:solidFill>
                <a:effectLst/>
              </a:rPr>
              <a:t>Емілем</a:t>
            </a:r>
            <a:r>
              <a:rPr lang="ru-RU" b="0" i="0" dirty="0">
                <a:solidFill>
                  <a:srgbClr val="222222"/>
                </a:solidFill>
                <a:effectLst/>
              </a:rPr>
              <a:t> Жак-</a:t>
            </a:r>
            <a:r>
              <a:rPr lang="ru-RU" b="0" i="0" dirty="0" err="1">
                <a:solidFill>
                  <a:srgbClr val="222222"/>
                </a:solidFill>
                <a:effectLst/>
              </a:rPr>
              <a:t>Далькрозом</a:t>
            </a:r>
            <a:r>
              <a:rPr lang="ru-RU" b="0" i="0" dirty="0">
                <a:solidFill>
                  <a:srgbClr val="222222"/>
                </a:solidFill>
                <a:effectLst/>
              </a:rPr>
              <a:t> </a:t>
            </a:r>
            <a:r>
              <a:rPr lang="ru-RU" b="0" i="0" dirty="0" err="1">
                <a:solidFill>
                  <a:srgbClr val="222222"/>
                </a:solidFill>
                <a:effectLst/>
              </a:rPr>
              <a:t>педагогічна</a:t>
            </a:r>
            <a:r>
              <a:rPr lang="ru-RU" b="0" i="0" dirty="0">
                <a:solidFill>
                  <a:srgbClr val="222222"/>
                </a:solidFill>
                <a:effectLst/>
              </a:rPr>
              <a:t> система стала </a:t>
            </a:r>
            <a:r>
              <a:rPr lang="ru-RU" b="0" i="0" dirty="0" err="1">
                <a:solidFill>
                  <a:srgbClr val="222222"/>
                </a:solidFill>
                <a:effectLst/>
              </a:rPr>
              <a:t>реакцією</a:t>
            </a:r>
            <a:r>
              <a:rPr lang="ru-RU" b="0" i="0" dirty="0">
                <a:solidFill>
                  <a:srgbClr val="222222"/>
                </a:solidFill>
                <a:effectLst/>
              </a:rPr>
              <a:t> на однобокий </a:t>
            </a:r>
            <a:r>
              <a:rPr lang="ru-RU" b="0" i="0" dirty="0" err="1">
                <a:solidFill>
                  <a:srgbClr val="222222"/>
                </a:solidFill>
                <a:effectLst/>
              </a:rPr>
              <a:t>технічний</a:t>
            </a:r>
            <a:r>
              <a:rPr lang="ru-RU" b="0" i="0" dirty="0">
                <a:solidFill>
                  <a:srgbClr val="222222"/>
                </a:solidFill>
                <a:effectLst/>
              </a:rPr>
              <a:t> </a:t>
            </a:r>
            <a:r>
              <a:rPr lang="ru-RU" b="0" i="0" dirty="0" err="1">
                <a:solidFill>
                  <a:srgbClr val="222222"/>
                </a:solidFill>
                <a:effectLst/>
              </a:rPr>
              <a:t>інтелектуалізм</a:t>
            </a:r>
            <a:r>
              <a:rPr lang="ru-RU" b="0" i="0" dirty="0">
                <a:solidFill>
                  <a:srgbClr val="222222"/>
                </a:solidFill>
                <a:effectLst/>
              </a:rPr>
              <a:t> </a:t>
            </a:r>
            <a:r>
              <a:rPr lang="ru-RU" b="0" i="0" dirty="0" err="1">
                <a:solidFill>
                  <a:srgbClr val="222222"/>
                </a:solidFill>
                <a:effectLst/>
              </a:rPr>
              <a:t>музичного</a:t>
            </a:r>
            <a:r>
              <a:rPr lang="ru-RU" b="0" i="0" dirty="0">
                <a:solidFill>
                  <a:srgbClr val="222222"/>
                </a:solidFill>
                <a:effectLst/>
              </a:rPr>
              <a:t> </a:t>
            </a:r>
            <a:r>
              <a:rPr lang="ru-RU" b="0" i="0" dirty="0" err="1">
                <a:solidFill>
                  <a:srgbClr val="222222"/>
                </a:solidFill>
                <a:effectLst/>
              </a:rPr>
              <a:t>навчання</a:t>
            </a:r>
            <a:r>
              <a:rPr lang="ru-RU" b="0" i="0" dirty="0">
                <a:solidFill>
                  <a:srgbClr val="222222"/>
                </a:solidFill>
                <a:effectLst/>
              </a:rPr>
              <a:t> того часу, на </a:t>
            </a:r>
            <a:r>
              <a:rPr lang="ru-RU" b="0" i="0" dirty="0" err="1">
                <a:solidFill>
                  <a:srgbClr val="222222"/>
                </a:solidFill>
                <a:effectLst/>
              </a:rPr>
              <a:t>обмеженість</a:t>
            </a:r>
            <a:r>
              <a:rPr lang="ru-RU" b="0" i="0" dirty="0">
                <a:solidFill>
                  <a:srgbClr val="222222"/>
                </a:solidFill>
                <a:effectLst/>
              </a:rPr>
              <a:t> </a:t>
            </a:r>
            <a:r>
              <a:rPr lang="ru-RU" b="0" i="0" dirty="0" err="1">
                <a:solidFill>
                  <a:srgbClr val="222222"/>
                </a:solidFill>
                <a:effectLst/>
              </a:rPr>
              <a:t>фізичної</a:t>
            </a:r>
            <a:r>
              <a:rPr lang="ru-RU" b="0" i="0" dirty="0">
                <a:solidFill>
                  <a:srgbClr val="222222"/>
                </a:solidFill>
                <a:effectLst/>
              </a:rPr>
              <a:t> </a:t>
            </a:r>
            <a:r>
              <a:rPr lang="ru-RU" b="0" i="0" dirty="0" err="1">
                <a:solidFill>
                  <a:srgbClr val="222222"/>
                </a:solidFill>
                <a:effectLst/>
              </a:rPr>
              <a:t>активності</a:t>
            </a:r>
            <a:r>
              <a:rPr lang="ru-RU" b="0" i="0" dirty="0">
                <a:solidFill>
                  <a:srgbClr val="222222"/>
                </a:solidFill>
                <a:effectLst/>
              </a:rPr>
              <a:t> </a:t>
            </a:r>
            <a:r>
              <a:rPr lang="ru-RU" b="0" i="0" dirty="0" err="1">
                <a:solidFill>
                  <a:srgbClr val="222222"/>
                </a:solidFill>
                <a:effectLst/>
              </a:rPr>
              <a:t>дитини</a:t>
            </a:r>
            <a:r>
              <a:rPr lang="ru-RU" b="0" i="0" dirty="0">
                <a:solidFill>
                  <a:srgbClr val="222222"/>
                </a:solidFill>
                <a:effectLst/>
              </a:rPr>
              <a:t>, </a:t>
            </a:r>
            <a:r>
              <a:rPr lang="ru-RU" b="0" i="0" dirty="0" err="1">
                <a:solidFill>
                  <a:srgbClr val="222222"/>
                </a:solidFill>
                <a:effectLst/>
              </a:rPr>
              <a:t>інертність</a:t>
            </a:r>
            <a:r>
              <a:rPr lang="ru-RU" b="0" i="0" dirty="0">
                <a:solidFill>
                  <a:srgbClr val="222222"/>
                </a:solidFill>
                <a:effectLst/>
              </a:rPr>
              <a:t> </a:t>
            </a:r>
            <a:r>
              <a:rPr lang="ru-RU" b="0" i="0" dirty="0" err="1">
                <a:solidFill>
                  <a:srgbClr val="222222"/>
                </a:solidFill>
                <a:effectLst/>
              </a:rPr>
              <a:t>її</a:t>
            </a:r>
            <a:r>
              <a:rPr lang="ru-RU" b="0" i="0" dirty="0">
                <a:solidFill>
                  <a:srgbClr val="222222"/>
                </a:solidFill>
                <a:effectLst/>
              </a:rPr>
              <a:t> </a:t>
            </a:r>
            <a:r>
              <a:rPr lang="ru-RU" b="0" i="0" dirty="0" err="1">
                <a:solidFill>
                  <a:srgbClr val="222222"/>
                </a:solidFill>
                <a:effectLst/>
              </a:rPr>
              <a:t>розуму</a:t>
            </a:r>
            <a:r>
              <a:rPr lang="ru-RU" b="0" i="0" dirty="0">
                <a:solidFill>
                  <a:srgbClr val="222222"/>
                </a:solidFill>
                <a:effectLst/>
              </a:rPr>
              <a:t> і </a:t>
            </a:r>
            <a:r>
              <a:rPr lang="ru-RU" b="0" i="0" dirty="0" err="1">
                <a:solidFill>
                  <a:srgbClr val="222222"/>
                </a:solidFill>
                <a:effectLst/>
              </a:rPr>
              <a:t>почуттів</a:t>
            </a:r>
            <a:r>
              <a:rPr lang="ru-RU" b="0" i="0" dirty="0">
                <a:solidFill>
                  <a:srgbClr val="222222"/>
                </a:solidFill>
                <a:effectLst/>
              </a:rPr>
              <a:t>. </a:t>
            </a:r>
            <a:r>
              <a:rPr lang="ru-RU" b="0" i="0" dirty="0" err="1">
                <a:solidFill>
                  <a:srgbClr val="222222"/>
                </a:solidFill>
                <a:effectLst/>
              </a:rPr>
              <a:t>Найбільшими</a:t>
            </a:r>
            <a:r>
              <a:rPr lang="ru-RU" b="0" i="0" dirty="0">
                <a:solidFill>
                  <a:srgbClr val="222222"/>
                </a:solidFill>
                <a:effectLst/>
              </a:rPr>
              <a:t> </a:t>
            </a:r>
            <a:r>
              <a:rPr lang="ru-RU" b="0" i="0" dirty="0" err="1">
                <a:solidFill>
                  <a:srgbClr val="222222"/>
                </a:solidFill>
                <a:effectLst/>
              </a:rPr>
              <a:t>недоліками</a:t>
            </a:r>
            <a:r>
              <a:rPr lang="ru-RU" b="0" i="0" dirty="0">
                <a:solidFill>
                  <a:srgbClr val="222222"/>
                </a:solidFill>
                <a:effectLst/>
              </a:rPr>
              <a:t> </a:t>
            </a:r>
            <a:r>
              <a:rPr lang="ru-RU" b="0" i="0" dirty="0" err="1">
                <a:solidFill>
                  <a:srgbClr val="222222"/>
                </a:solidFill>
                <a:effectLst/>
              </a:rPr>
              <a:t>традиційної</a:t>
            </a:r>
            <a:r>
              <a:rPr lang="ru-RU" b="0" i="0" dirty="0">
                <a:solidFill>
                  <a:srgbClr val="222222"/>
                </a:solidFill>
                <a:effectLst/>
              </a:rPr>
              <a:t> методики </a:t>
            </a:r>
            <a:r>
              <a:rPr lang="ru-RU" b="0" i="0" dirty="0" err="1">
                <a:solidFill>
                  <a:srgbClr val="222222"/>
                </a:solidFill>
                <a:effectLst/>
              </a:rPr>
              <a:t>тогочасного</a:t>
            </a:r>
            <a:r>
              <a:rPr lang="ru-RU" b="0" i="0" dirty="0">
                <a:solidFill>
                  <a:srgbClr val="222222"/>
                </a:solidFill>
                <a:effectLst/>
              </a:rPr>
              <a:t> </a:t>
            </a:r>
            <a:r>
              <a:rPr lang="ru-RU" b="0" i="0" dirty="0" err="1">
                <a:solidFill>
                  <a:srgbClr val="222222"/>
                </a:solidFill>
                <a:effectLst/>
              </a:rPr>
              <a:t>музичного</a:t>
            </a:r>
            <a:r>
              <a:rPr lang="ru-RU" b="0" i="0" dirty="0">
                <a:solidFill>
                  <a:srgbClr val="222222"/>
                </a:solidFill>
                <a:effectLst/>
              </a:rPr>
              <a:t> </a:t>
            </a:r>
            <a:r>
              <a:rPr lang="ru-RU" b="0" i="0" dirty="0" err="1">
                <a:solidFill>
                  <a:srgbClr val="222222"/>
                </a:solidFill>
                <a:effectLst/>
              </a:rPr>
              <a:t>Виховання</a:t>
            </a:r>
            <a:r>
              <a:rPr lang="ru-RU" b="0" i="0" dirty="0">
                <a:solidFill>
                  <a:srgbClr val="222222"/>
                </a:solidFill>
                <a:effectLst/>
              </a:rPr>
              <a:t> Жак-</a:t>
            </a:r>
            <a:r>
              <a:rPr lang="ru-RU" b="0" i="0" dirty="0" err="1">
                <a:solidFill>
                  <a:srgbClr val="222222"/>
                </a:solidFill>
                <a:effectLst/>
              </a:rPr>
              <a:t>Далькроз</a:t>
            </a:r>
            <a:r>
              <a:rPr lang="ru-RU" b="0" i="0" dirty="0">
                <a:solidFill>
                  <a:srgbClr val="222222"/>
                </a:solidFill>
                <a:effectLst/>
              </a:rPr>
              <a:t> </a:t>
            </a:r>
            <a:r>
              <a:rPr lang="ru-RU" b="0" i="0" dirty="0" err="1">
                <a:solidFill>
                  <a:srgbClr val="222222"/>
                </a:solidFill>
                <a:effectLst/>
              </a:rPr>
              <a:t>вважав</a:t>
            </a:r>
            <a:r>
              <a:rPr lang="ru-RU" b="0" i="0" dirty="0">
                <a:solidFill>
                  <a:srgbClr val="222222"/>
                </a:solidFill>
                <a:effectLst/>
              </a:rPr>
              <a:t> </a:t>
            </a:r>
            <a:r>
              <a:rPr lang="ru-RU" b="0" i="0" dirty="0" err="1">
                <a:solidFill>
                  <a:srgbClr val="222222"/>
                </a:solidFill>
                <a:effectLst/>
              </a:rPr>
              <a:t>ізольованість</a:t>
            </a:r>
            <a:r>
              <a:rPr lang="ru-RU" b="0" i="0" dirty="0">
                <a:solidFill>
                  <a:srgbClr val="222222"/>
                </a:solidFill>
                <a:effectLst/>
              </a:rPr>
              <a:t> кожного виду </a:t>
            </a:r>
            <a:r>
              <a:rPr lang="ru-RU" b="0" i="0" dirty="0" err="1">
                <a:solidFill>
                  <a:srgbClr val="222222"/>
                </a:solidFill>
                <a:effectLst/>
              </a:rPr>
              <a:t>музичної</a:t>
            </a:r>
            <a:r>
              <a:rPr lang="ru-RU" b="0" i="0" dirty="0">
                <a:solidFill>
                  <a:srgbClr val="222222"/>
                </a:solidFill>
                <a:effectLst/>
              </a:rPr>
              <a:t> </a:t>
            </a:r>
            <a:r>
              <a:rPr lang="ru-RU" b="0" i="0" dirty="0" err="1">
                <a:solidFill>
                  <a:srgbClr val="222222"/>
                </a:solidFill>
                <a:effectLst/>
              </a:rPr>
              <a:t>діяльності</a:t>
            </a:r>
            <a:r>
              <a:rPr lang="ru-RU" b="0" i="0" dirty="0">
                <a:solidFill>
                  <a:srgbClr val="222222"/>
                </a:solidFill>
                <a:effectLst/>
              </a:rPr>
              <a:t>, </a:t>
            </a:r>
            <a:r>
              <a:rPr lang="ru-RU" b="0" i="0" dirty="0" err="1">
                <a:solidFill>
                  <a:srgbClr val="222222"/>
                </a:solidFill>
                <a:effectLst/>
              </a:rPr>
              <a:t>поділ</a:t>
            </a:r>
            <a:r>
              <a:rPr lang="ru-RU" b="0" i="0" dirty="0">
                <a:solidFill>
                  <a:srgbClr val="222222"/>
                </a:solidFill>
                <a:effectLst/>
              </a:rPr>
              <a:t> </a:t>
            </a:r>
            <a:r>
              <a:rPr lang="ru-RU" b="0" i="0" dirty="0" err="1">
                <a:solidFill>
                  <a:srgbClr val="222222"/>
                </a:solidFill>
                <a:effectLst/>
              </a:rPr>
              <a:t>процесу</a:t>
            </a:r>
            <a:r>
              <a:rPr lang="ru-RU" b="0" i="0" dirty="0">
                <a:solidFill>
                  <a:srgbClr val="222222"/>
                </a:solidFill>
                <a:effectLst/>
              </a:rPr>
              <a:t> </a:t>
            </a:r>
            <a:r>
              <a:rPr lang="ru-RU" b="0" i="0" dirty="0" err="1">
                <a:solidFill>
                  <a:srgbClr val="222222"/>
                </a:solidFill>
                <a:effectLst/>
              </a:rPr>
              <a:t>осягнення</a:t>
            </a:r>
            <a:r>
              <a:rPr lang="ru-RU" b="0" i="0" dirty="0">
                <a:solidFill>
                  <a:srgbClr val="222222"/>
                </a:solidFill>
                <a:effectLst/>
              </a:rPr>
              <a:t> </a:t>
            </a:r>
            <a:r>
              <a:rPr lang="ru-RU" b="0" i="0" dirty="0" err="1">
                <a:solidFill>
                  <a:srgbClr val="222222"/>
                </a:solidFill>
                <a:effectLst/>
              </a:rPr>
              <a:t>музики</a:t>
            </a:r>
            <a:r>
              <a:rPr lang="ru-RU" b="0" i="0" dirty="0">
                <a:solidFill>
                  <a:srgbClr val="222222"/>
                </a:solidFill>
                <a:effectLst/>
              </a:rPr>
              <a:t> на низку </a:t>
            </a:r>
            <a:r>
              <a:rPr lang="ru-RU" b="0" i="0" dirty="0" err="1">
                <a:solidFill>
                  <a:srgbClr val="222222"/>
                </a:solidFill>
                <a:effectLst/>
              </a:rPr>
              <a:t>навчальних</a:t>
            </a:r>
            <a:r>
              <a:rPr lang="ru-RU" b="0" i="0" dirty="0">
                <a:solidFill>
                  <a:srgbClr val="222222"/>
                </a:solidFill>
                <a:effectLst/>
              </a:rPr>
              <a:t> </a:t>
            </a:r>
            <a:r>
              <a:rPr lang="ru-RU" b="0" i="0" dirty="0" err="1">
                <a:solidFill>
                  <a:srgbClr val="222222"/>
                </a:solidFill>
                <a:effectLst/>
              </a:rPr>
              <a:t>дисциплін</a:t>
            </a:r>
            <a:r>
              <a:rPr lang="ru-RU" b="0" i="0" dirty="0">
                <a:solidFill>
                  <a:srgbClr val="222222"/>
                </a:solidFill>
                <a:effectLst/>
              </a:rPr>
              <a:t>, а </a:t>
            </a:r>
            <a:r>
              <a:rPr lang="ru-RU" b="0" i="0" dirty="0" err="1">
                <a:solidFill>
                  <a:srgbClr val="222222"/>
                </a:solidFill>
                <a:effectLst/>
              </a:rPr>
              <a:t>також</a:t>
            </a:r>
            <a:r>
              <a:rPr lang="ru-RU" b="0" i="0" dirty="0">
                <a:solidFill>
                  <a:srgbClr val="222222"/>
                </a:solidFill>
                <a:effectLst/>
              </a:rPr>
              <a:t> </a:t>
            </a:r>
            <a:r>
              <a:rPr lang="ru-RU" b="0" i="0" dirty="0" err="1">
                <a:solidFill>
                  <a:srgbClr val="222222"/>
                </a:solidFill>
                <a:effectLst/>
              </a:rPr>
              <a:t>позбавлення</a:t>
            </a:r>
            <a:r>
              <a:rPr lang="ru-RU" b="0" i="0" dirty="0">
                <a:solidFill>
                  <a:srgbClr val="222222"/>
                </a:solidFill>
                <a:effectLst/>
              </a:rPr>
              <a:t> </a:t>
            </a:r>
            <a:r>
              <a:rPr lang="ru-RU" b="0" i="0" dirty="0" err="1">
                <a:solidFill>
                  <a:srgbClr val="222222"/>
                </a:solidFill>
                <a:effectLst/>
              </a:rPr>
              <a:t>музичного</a:t>
            </a:r>
            <a:r>
              <a:rPr lang="ru-RU" b="0" i="0" dirty="0">
                <a:solidFill>
                  <a:srgbClr val="222222"/>
                </a:solidFill>
                <a:effectLst/>
              </a:rPr>
              <a:t> </a:t>
            </a:r>
            <a:r>
              <a:rPr lang="ru-RU" b="0" i="0" dirty="0" err="1">
                <a:solidFill>
                  <a:srgbClr val="222222"/>
                </a:solidFill>
                <a:effectLst/>
              </a:rPr>
              <a:t>виховання</a:t>
            </a:r>
            <a:r>
              <a:rPr lang="ru-RU" b="0" i="0" dirty="0">
                <a:solidFill>
                  <a:srgbClr val="222222"/>
                </a:solidFill>
                <a:effectLst/>
              </a:rPr>
              <a:t> </a:t>
            </a:r>
            <a:r>
              <a:rPr lang="ru-RU" b="0" i="0" dirty="0" err="1">
                <a:solidFill>
                  <a:srgbClr val="222222"/>
                </a:solidFill>
                <a:effectLst/>
              </a:rPr>
              <a:t>його</a:t>
            </a:r>
            <a:r>
              <a:rPr lang="ru-RU" b="0" i="0" dirty="0">
                <a:solidFill>
                  <a:srgbClr val="222222"/>
                </a:solidFill>
                <a:effectLst/>
              </a:rPr>
              <a:t> </a:t>
            </a:r>
            <a:r>
              <a:rPr lang="ru-RU" b="0" i="0" dirty="0" err="1">
                <a:solidFill>
                  <a:srgbClr val="222222"/>
                </a:solidFill>
                <a:effectLst/>
              </a:rPr>
              <a:t>сутнісної</a:t>
            </a:r>
            <a:r>
              <a:rPr lang="ru-RU" b="0" i="0" dirty="0">
                <a:solidFill>
                  <a:srgbClr val="222222"/>
                </a:solidFill>
                <a:effectLst/>
              </a:rPr>
              <a:t> </a:t>
            </a:r>
            <a:r>
              <a:rPr lang="ru-RU" b="0" i="0" dirty="0" err="1">
                <a:solidFill>
                  <a:srgbClr val="222222"/>
                </a:solidFill>
                <a:effectLst/>
              </a:rPr>
              <a:t>основи</a:t>
            </a:r>
            <a:r>
              <a:rPr lang="ru-RU" b="0" i="0" dirty="0">
                <a:solidFill>
                  <a:srgbClr val="222222"/>
                </a:solidFill>
                <a:effectLst/>
              </a:rPr>
              <a:t> </a:t>
            </a:r>
            <a:r>
              <a:rPr lang="ru-RU" b="0" i="0" dirty="0" err="1">
                <a:solidFill>
                  <a:srgbClr val="222222"/>
                </a:solidFill>
                <a:effectLst/>
              </a:rPr>
              <a:t>емоційності</a:t>
            </a:r>
            <a:r>
              <a:rPr lang="ru-RU" b="0" i="0" dirty="0">
                <a:solidFill>
                  <a:srgbClr val="222222"/>
                </a:solidFill>
                <a:effectLst/>
              </a:rPr>
              <a:t>. </a:t>
            </a:r>
            <a:r>
              <a:rPr lang="ru-RU" b="0" i="0" dirty="0" err="1">
                <a:solidFill>
                  <a:srgbClr val="222222"/>
                </a:solidFill>
                <a:effectLst/>
              </a:rPr>
              <a:t>Еміль</a:t>
            </a:r>
            <a:r>
              <a:rPr lang="ru-RU" b="0" i="0" dirty="0">
                <a:solidFill>
                  <a:srgbClr val="222222"/>
                </a:solidFill>
                <a:effectLst/>
              </a:rPr>
              <a:t> Жак-</a:t>
            </a:r>
            <a:r>
              <a:rPr lang="ru-RU" b="0" i="0" dirty="0" err="1">
                <a:solidFill>
                  <a:srgbClr val="222222"/>
                </a:solidFill>
                <a:effectLst/>
              </a:rPr>
              <a:t>Далькроз</a:t>
            </a:r>
            <a:r>
              <a:rPr lang="ru-RU" b="0" i="0" dirty="0">
                <a:solidFill>
                  <a:srgbClr val="222222"/>
                </a:solidFill>
                <a:effectLst/>
              </a:rPr>
              <a:t> </a:t>
            </a:r>
            <a:r>
              <a:rPr lang="ru-RU" b="0" i="0" dirty="0" err="1">
                <a:solidFill>
                  <a:srgbClr val="222222"/>
                </a:solidFill>
                <a:effectLst/>
              </a:rPr>
              <a:t>наполягав</a:t>
            </a:r>
            <a:r>
              <a:rPr lang="ru-RU" b="0" i="0" dirty="0">
                <a:solidFill>
                  <a:srgbClr val="222222"/>
                </a:solidFill>
                <a:effectLst/>
              </a:rPr>
              <a:t>, </a:t>
            </a:r>
            <a:r>
              <a:rPr lang="ru-RU" b="0" i="0" dirty="0" err="1">
                <a:solidFill>
                  <a:srgbClr val="222222"/>
                </a:solidFill>
                <a:effectLst/>
              </a:rPr>
              <a:t>що</a:t>
            </a:r>
            <a:r>
              <a:rPr lang="ru-RU" b="0" i="0" dirty="0">
                <a:solidFill>
                  <a:srgbClr val="222222"/>
                </a:solidFill>
                <a:effectLst/>
              </a:rPr>
              <a:t> </a:t>
            </a:r>
            <a:r>
              <a:rPr lang="ru-RU" b="0" i="0" dirty="0" err="1">
                <a:solidFill>
                  <a:srgbClr val="222222"/>
                </a:solidFill>
                <a:effectLst/>
              </a:rPr>
              <a:t>естетичне</a:t>
            </a:r>
            <a:r>
              <a:rPr lang="ru-RU" b="0" i="0" dirty="0">
                <a:solidFill>
                  <a:srgbClr val="222222"/>
                </a:solidFill>
                <a:effectLst/>
              </a:rPr>
              <a:t> </a:t>
            </a:r>
            <a:r>
              <a:rPr lang="ru-RU" b="0" i="0" dirty="0" err="1">
                <a:solidFill>
                  <a:srgbClr val="222222"/>
                </a:solidFill>
                <a:effectLst/>
              </a:rPr>
              <a:t>осягнення</a:t>
            </a:r>
            <a:r>
              <a:rPr lang="ru-RU" b="0" i="0" dirty="0">
                <a:solidFill>
                  <a:srgbClr val="222222"/>
                </a:solidFill>
                <a:effectLst/>
              </a:rPr>
              <a:t> </a:t>
            </a:r>
            <a:r>
              <a:rPr lang="ru-RU" b="0" i="0" dirty="0" err="1">
                <a:solidFill>
                  <a:srgbClr val="222222"/>
                </a:solidFill>
                <a:effectLst/>
              </a:rPr>
              <a:t>музики</a:t>
            </a:r>
            <a:r>
              <a:rPr lang="ru-RU" b="0" i="0" dirty="0">
                <a:solidFill>
                  <a:srgbClr val="222222"/>
                </a:solidFill>
                <a:effectLst/>
              </a:rPr>
              <a:t> </a:t>
            </a:r>
            <a:r>
              <a:rPr lang="ru-RU" b="0" i="0" dirty="0" err="1">
                <a:solidFill>
                  <a:srgbClr val="222222"/>
                </a:solidFill>
                <a:effectLst/>
              </a:rPr>
              <a:t>можливе</a:t>
            </a:r>
            <a:r>
              <a:rPr lang="ru-RU" b="0" i="0" dirty="0">
                <a:solidFill>
                  <a:srgbClr val="222222"/>
                </a:solidFill>
                <a:effectLst/>
              </a:rPr>
              <a:t> </a:t>
            </a:r>
            <a:r>
              <a:rPr lang="ru-RU" b="0" i="0" dirty="0" err="1">
                <a:solidFill>
                  <a:srgbClr val="222222"/>
                </a:solidFill>
                <a:effectLst/>
              </a:rPr>
              <a:t>лише</a:t>
            </a:r>
            <a:r>
              <a:rPr lang="ru-RU" b="0" i="0" dirty="0">
                <a:solidFill>
                  <a:srgbClr val="222222"/>
                </a:solidFill>
                <a:effectLst/>
              </a:rPr>
              <a:t> за </a:t>
            </a:r>
            <a:r>
              <a:rPr lang="ru-RU" b="0" i="0" dirty="0" err="1">
                <a:solidFill>
                  <a:srgbClr val="222222"/>
                </a:solidFill>
                <a:effectLst/>
              </a:rPr>
              <a:t>умови</a:t>
            </a:r>
            <a:r>
              <a:rPr lang="ru-RU" b="0" i="0" dirty="0">
                <a:solidFill>
                  <a:srgbClr val="222222"/>
                </a:solidFill>
                <a:effectLst/>
              </a:rPr>
              <a:t> </a:t>
            </a:r>
            <a:r>
              <a:rPr lang="ru-RU" b="0" i="0" dirty="0" err="1">
                <a:solidFill>
                  <a:srgbClr val="222222"/>
                </a:solidFill>
                <a:effectLst/>
              </a:rPr>
              <a:t>повернення</a:t>
            </a:r>
            <a:r>
              <a:rPr lang="ru-RU" b="0" i="0" dirty="0">
                <a:solidFill>
                  <a:srgbClr val="222222"/>
                </a:solidFill>
                <a:effectLst/>
              </a:rPr>
              <a:t> до </a:t>
            </a:r>
            <a:r>
              <a:rPr lang="ru-RU" b="0" i="0" dirty="0" err="1">
                <a:solidFill>
                  <a:srgbClr val="222222"/>
                </a:solidFill>
                <a:effectLst/>
              </a:rPr>
              <a:t>емоційного</a:t>
            </a:r>
            <a:r>
              <a:rPr lang="ru-RU" b="0" i="0" dirty="0">
                <a:solidFill>
                  <a:srgbClr val="222222"/>
                </a:solidFill>
                <a:effectLst/>
              </a:rPr>
              <a:t> </a:t>
            </a:r>
            <a:r>
              <a:rPr lang="ru-RU" b="0" i="0" dirty="0" err="1">
                <a:solidFill>
                  <a:srgbClr val="222222"/>
                </a:solidFill>
                <a:effectLst/>
              </a:rPr>
              <a:t>виховання</a:t>
            </a:r>
            <a:r>
              <a:rPr lang="ru-RU" b="0" i="0" dirty="0">
                <a:solidFill>
                  <a:srgbClr val="222222"/>
                </a:solidFill>
                <a:effectLst/>
              </a:rPr>
              <a:t>: педагог </a:t>
            </a:r>
            <a:r>
              <a:rPr lang="ru-RU" b="0" i="0" dirty="0" err="1">
                <a:solidFill>
                  <a:srgbClr val="222222"/>
                </a:solidFill>
                <a:effectLst/>
              </a:rPr>
              <a:t>прагнув</a:t>
            </a:r>
            <a:r>
              <a:rPr lang="ru-RU" b="0" i="0" dirty="0">
                <a:solidFill>
                  <a:srgbClr val="222222"/>
                </a:solidFill>
                <a:effectLst/>
              </a:rPr>
              <a:t> </a:t>
            </a:r>
            <a:r>
              <a:rPr lang="ru-RU" b="0" i="0" dirty="0" err="1">
                <a:solidFill>
                  <a:srgbClr val="222222"/>
                </a:solidFill>
                <a:effectLst/>
              </a:rPr>
              <a:t>відродити</a:t>
            </a:r>
            <a:r>
              <a:rPr lang="ru-RU" b="0" i="0" dirty="0">
                <a:solidFill>
                  <a:srgbClr val="222222"/>
                </a:solidFill>
                <a:effectLst/>
              </a:rPr>
              <a:t> </a:t>
            </a:r>
            <a:r>
              <a:rPr lang="ru-RU" b="0" i="0" dirty="0" err="1">
                <a:solidFill>
                  <a:srgbClr val="222222"/>
                </a:solidFill>
                <a:effectLst/>
              </a:rPr>
              <a:t>традиції</a:t>
            </a:r>
            <a:r>
              <a:rPr lang="ru-RU" b="0" i="0" dirty="0">
                <a:solidFill>
                  <a:srgbClr val="222222"/>
                </a:solidFill>
                <a:effectLst/>
              </a:rPr>
              <a:t> античного </a:t>
            </a:r>
            <a:r>
              <a:rPr lang="ru-RU" b="0" i="0" dirty="0" err="1">
                <a:solidFill>
                  <a:srgbClr val="222222"/>
                </a:solidFill>
                <a:effectLst/>
              </a:rPr>
              <a:t>мусичного</a:t>
            </a:r>
            <a:r>
              <a:rPr lang="ru-RU" b="0" i="0" dirty="0">
                <a:solidFill>
                  <a:srgbClr val="222222"/>
                </a:solidFill>
                <a:effectLst/>
              </a:rPr>
              <a:t> </a:t>
            </a:r>
            <a:r>
              <a:rPr lang="ru-RU" b="0" i="0" dirty="0" err="1">
                <a:solidFill>
                  <a:srgbClr val="222222"/>
                </a:solidFill>
                <a:effectLst/>
              </a:rPr>
              <a:t>виховання</a:t>
            </a:r>
            <a:r>
              <a:rPr lang="ru-RU" b="0" i="0" dirty="0">
                <a:solidFill>
                  <a:srgbClr val="222222"/>
                </a:solidFill>
                <a:effectLst/>
              </a:rPr>
              <a:t> </a:t>
            </a:r>
            <a:r>
              <a:rPr lang="ru-RU" b="0" i="0" dirty="0" err="1">
                <a:solidFill>
                  <a:srgbClr val="222222"/>
                </a:solidFill>
                <a:effectLst/>
              </a:rPr>
              <a:t>гармонійно</a:t>
            </a:r>
            <a:r>
              <a:rPr lang="ru-RU" b="0" i="0" dirty="0">
                <a:solidFill>
                  <a:srgbClr val="222222"/>
                </a:solidFill>
                <a:effectLst/>
              </a:rPr>
              <a:t> </a:t>
            </a:r>
            <a:r>
              <a:rPr lang="ru-RU" b="0" i="0" dirty="0" err="1">
                <a:solidFill>
                  <a:srgbClr val="222222"/>
                </a:solidFill>
                <a:effectLst/>
              </a:rPr>
              <a:t>розвиненої</a:t>
            </a:r>
            <a:r>
              <a:rPr lang="ru-RU" b="0" i="0" dirty="0">
                <a:solidFill>
                  <a:srgbClr val="222222"/>
                </a:solidFill>
                <a:effectLst/>
              </a:rPr>
              <a:t> </a:t>
            </a:r>
            <a:r>
              <a:rPr lang="ru-RU" b="0" i="0" dirty="0" err="1">
                <a:solidFill>
                  <a:srgbClr val="222222"/>
                </a:solidFill>
                <a:effectLst/>
              </a:rPr>
              <a:t>особистості</a:t>
            </a:r>
            <a:r>
              <a:rPr lang="ru-RU" b="0" i="0" dirty="0">
                <a:solidFill>
                  <a:srgbClr val="222222"/>
                </a:solidFill>
                <a:effectLst/>
              </a:rPr>
              <a:t> з </a:t>
            </a:r>
            <a:r>
              <a:rPr lang="ru-RU" b="0" i="0" dirty="0" err="1">
                <a:solidFill>
                  <a:srgbClr val="222222"/>
                </a:solidFill>
                <a:effectLst/>
              </a:rPr>
              <a:t>триєдністю</a:t>
            </a:r>
            <a:r>
              <a:rPr lang="ru-RU" b="0" i="0" dirty="0">
                <a:solidFill>
                  <a:srgbClr val="222222"/>
                </a:solidFill>
                <a:effectLst/>
              </a:rPr>
              <a:t> </a:t>
            </a:r>
            <a:r>
              <a:rPr lang="ru-RU" b="0" i="0" dirty="0" err="1">
                <a:solidFill>
                  <a:srgbClr val="222222"/>
                </a:solidFill>
                <a:effectLst/>
              </a:rPr>
              <a:t>музики</a:t>
            </a:r>
            <a:r>
              <a:rPr lang="ru-RU" b="0" i="0" dirty="0">
                <a:solidFill>
                  <a:srgbClr val="222222"/>
                </a:solidFill>
                <a:effectLst/>
              </a:rPr>
              <a:t>, слова і жесту. </a:t>
            </a:r>
            <a:r>
              <a:rPr lang="ru-RU" b="0" i="0" dirty="0" err="1">
                <a:solidFill>
                  <a:srgbClr val="222222"/>
                </a:solidFill>
                <a:effectLst/>
              </a:rPr>
              <a:t>Утім</a:t>
            </a:r>
            <a:r>
              <a:rPr lang="ru-RU" b="0" i="0" dirty="0">
                <a:solidFill>
                  <a:srgbClr val="222222"/>
                </a:solidFill>
                <a:effectLst/>
              </a:rPr>
              <a:t>, </a:t>
            </a:r>
            <a:r>
              <a:rPr lang="ru-RU" b="0" i="0" dirty="0" err="1">
                <a:solidFill>
                  <a:srgbClr val="222222"/>
                </a:solidFill>
                <a:effectLst/>
              </a:rPr>
              <a:t>насправді</a:t>
            </a:r>
            <a:r>
              <a:rPr lang="ru-RU" b="0" i="0" dirty="0">
                <a:solidFill>
                  <a:srgbClr val="222222"/>
                </a:solidFill>
                <a:effectLst/>
              </a:rPr>
              <a:t> </a:t>
            </a:r>
            <a:r>
              <a:rPr lang="ru-RU" b="0" i="0" dirty="0" err="1">
                <a:solidFill>
                  <a:srgbClr val="222222"/>
                </a:solidFill>
                <a:effectLst/>
              </a:rPr>
              <a:t>швейцарського</a:t>
            </a:r>
            <a:r>
              <a:rPr lang="ru-RU" b="0" i="0" dirty="0">
                <a:solidFill>
                  <a:srgbClr val="222222"/>
                </a:solidFill>
                <a:effectLst/>
              </a:rPr>
              <a:t> педагога </a:t>
            </a:r>
            <a:r>
              <a:rPr lang="ru-RU" b="0" i="0" dirty="0" err="1">
                <a:solidFill>
                  <a:srgbClr val="222222"/>
                </a:solidFill>
                <a:effectLst/>
              </a:rPr>
              <a:t>майже</a:t>
            </a:r>
            <a:r>
              <a:rPr lang="ru-RU" b="0" i="0" dirty="0">
                <a:solidFill>
                  <a:srgbClr val="222222"/>
                </a:solidFill>
                <a:effectLst/>
              </a:rPr>
              <a:t> не </a:t>
            </a:r>
            <a:r>
              <a:rPr lang="ru-RU" b="0" i="0" dirty="0" err="1">
                <a:solidFill>
                  <a:srgbClr val="222222"/>
                </a:solidFill>
                <a:effectLst/>
              </a:rPr>
              <a:t>цікавило</a:t>
            </a:r>
            <a:r>
              <a:rPr lang="ru-RU" b="0" i="0" dirty="0">
                <a:solidFill>
                  <a:srgbClr val="222222"/>
                </a:solidFill>
                <a:effectLst/>
              </a:rPr>
              <a:t> слово, і </a:t>
            </a:r>
            <a:r>
              <a:rPr lang="ru-RU" b="0" i="0" dirty="0" err="1">
                <a:solidFill>
                  <a:srgbClr val="222222"/>
                </a:solidFill>
                <a:effectLst/>
              </a:rPr>
              <a:t>саме</a:t>
            </a:r>
            <a:r>
              <a:rPr lang="ru-RU" b="0" i="0" dirty="0">
                <a:solidFill>
                  <a:srgbClr val="222222"/>
                </a:solidFill>
                <a:effectLst/>
              </a:rPr>
              <a:t> </a:t>
            </a:r>
            <a:r>
              <a:rPr lang="ru-RU" b="0" i="0" dirty="0" err="1">
                <a:solidFill>
                  <a:srgbClr val="222222"/>
                </a:solidFill>
                <a:effectLst/>
              </a:rPr>
              <a:t>музика</a:t>
            </a:r>
            <a:r>
              <a:rPr lang="ru-RU" b="0" i="0" dirty="0">
                <a:solidFill>
                  <a:srgbClr val="222222"/>
                </a:solidFill>
                <a:effectLst/>
              </a:rPr>
              <a:t> у </a:t>
            </a:r>
            <a:r>
              <a:rPr lang="ru-RU" b="0" i="0" dirty="0" err="1">
                <a:solidFill>
                  <a:srgbClr val="222222"/>
                </a:solidFill>
                <a:effectLst/>
              </a:rPr>
              <a:t>поєднанні</a:t>
            </a:r>
            <a:r>
              <a:rPr lang="ru-RU" b="0" i="0" dirty="0">
                <a:solidFill>
                  <a:srgbClr val="222222"/>
                </a:solidFill>
                <a:effectLst/>
              </a:rPr>
              <a:t> з рухом </a:t>
            </a:r>
            <a:r>
              <a:rPr lang="ru-RU" b="0" i="0" dirty="0" err="1">
                <a:solidFill>
                  <a:srgbClr val="222222"/>
                </a:solidFill>
                <a:effectLst/>
              </a:rPr>
              <a:t>склали</a:t>
            </a:r>
            <a:r>
              <a:rPr lang="ru-RU" b="0" i="0" dirty="0">
                <a:solidFill>
                  <a:srgbClr val="222222"/>
                </a:solidFill>
                <a:effectLst/>
              </a:rPr>
              <a:t> основу </a:t>
            </a:r>
            <a:r>
              <a:rPr lang="ru-RU" b="0" i="0" dirty="0" err="1">
                <a:solidFill>
                  <a:srgbClr val="222222"/>
                </a:solidFill>
                <a:effectLst/>
              </a:rPr>
              <a:t>його</a:t>
            </a:r>
            <a:r>
              <a:rPr lang="ru-RU" b="0" i="0" dirty="0">
                <a:solidFill>
                  <a:srgbClr val="222222"/>
                </a:solidFill>
                <a:effectLst/>
              </a:rPr>
              <a:t> методу </a:t>
            </a:r>
            <a:r>
              <a:rPr lang="ru-RU" b="0" i="0" dirty="0" err="1">
                <a:solidFill>
                  <a:srgbClr val="222222"/>
                </a:solidFill>
                <a:effectLst/>
              </a:rPr>
              <a:t>евритмії</a:t>
            </a:r>
            <a:r>
              <a:rPr lang="ru-RU" b="0" i="0" dirty="0">
                <a:solidFill>
                  <a:srgbClr val="222222"/>
                </a:solidFill>
                <a:effectLst/>
              </a:rPr>
              <a:t>, </a:t>
            </a:r>
            <a:r>
              <a:rPr lang="ru-RU" b="0" i="0" dirty="0" err="1">
                <a:solidFill>
                  <a:srgbClr val="222222"/>
                </a:solidFill>
                <a:effectLst/>
              </a:rPr>
              <a:t>який</a:t>
            </a:r>
            <a:r>
              <a:rPr lang="ru-RU" b="0" i="0" dirty="0">
                <a:solidFill>
                  <a:srgbClr val="222222"/>
                </a:solidFill>
                <a:effectLst/>
              </a:rPr>
              <a:t> </a:t>
            </a:r>
            <a:r>
              <a:rPr lang="ru-RU" b="0" i="0" dirty="0" err="1">
                <a:solidFill>
                  <a:srgbClr val="222222"/>
                </a:solidFill>
                <a:effectLst/>
              </a:rPr>
              <a:t>згодом</a:t>
            </a:r>
            <a:r>
              <a:rPr lang="ru-RU" b="0" i="0" dirty="0">
                <a:solidFill>
                  <a:srgbClr val="222222"/>
                </a:solidFill>
                <a:effectLst/>
              </a:rPr>
              <a:t> </a:t>
            </a:r>
            <a:r>
              <a:rPr lang="ru-RU" b="0" i="0" dirty="0" err="1">
                <a:solidFill>
                  <a:srgbClr val="222222"/>
                </a:solidFill>
                <a:effectLst/>
              </a:rPr>
              <a:t>отримав</a:t>
            </a:r>
            <a:r>
              <a:rPr lang="ru-RU" b="0" i="0" dirty="0">
                <a:solidFill>
                  <a:srgbClr val="222222"/>
                </a:solidFill>
                <a:effectLst/>
              </a:rPr>
              <a:t> </a:t>
            </a:r>
            <a:r>
              <a:rPr lang="ru-RU" b="0" i="0" dirty="0" err="1">
                <a:solidFill>
                  <a:srgbClr val="222222"/>
                </a:solidFill>
                <a:effectLst/>
              </a:rPr>
              <a:t>назву</a:t>
            </a:r>
            <a:r>
              <a:rPr lang="ru-RU" b="0" i="0" dirty="0">
                <a:solidFill>
                  <a:srgbClr val="222222"/>
                </a:solidFill>
                <a:effectLst/>
              </a:rPr>
              <a:t> </a:t>
            </a:r>
            <a:r>
              <a:rPr lang="ru-RU" b="0" i="0" dirty="0" err="1">
                <a:solidFill>
                  <a:srgbClr val="222222"/>
                </a:solidFill>
                <a:effectLst/>
              </a:rPr>
              <a:t>ритмічна</a:t>
            </a:r>
            <a:r>
              <a:rPr lang="ru-RU" b="0" i="0" dirty="0">
                <a:solidFill>
                  <a:srgbClr val="222222"/>
                </a:solidFill>
                <a:effectLst/>
              </a:rPr>
              <a:t> </a:t>
            </a:r>
            <a:r>
              <a:rPr lang="ru-RU" b="0" i="0" dirty="0" err="1">
                <a:solidFill>
                  <a:srgbClr val="222222"/>
                </a:solidFill>
                <a:effectLst/>
              </a:rPr>
              <a:t>гімнастика</a:t>
            </a:r>
            <a:r>
              <a:rPr lang="ru-RU" b="0" i="0" dirty="0">
                <a:solidFill>
                  <a:srgbClr val="222222"/>
                </a:solidFill>
                <a:effectLst/>
              </a:rPr>
              <a:t> (</a:t>
            </a:r>
            <a:r>
              <a:rPr lang="ru-RU" b="0" i="0" dirty="0" err="1">
                <a:solidFill>
                  <a:srgbClr val="222222"/>
                </a:solidFill>
                <a:effectLst/>
              </a:rPr>
              <a:t>ритміка</a:t>
            </a:r>
            <a:r>
              <a:rPr lang="ru-RU" b="0" i="0" dirty="0">
                <a:solidFill>
                  <a:srgbClr val="222222"/>
                </a:solidFill>
                <a:effectLst/>
              </a:rPr>
              <a:t>).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99631054"/>
      </p:ext>
    </p:extLst>
  </p:cSld>
  <p:clrMapOvr>
    <a:masterClrMapping/>
  </p:clrMapOvr>
  <p:transition spd="slow">
    <p:wip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авон">
  <a:themeElements>
    <a:clrScheme name="Savon">
      <a:dk1>
        <a:sysClr val="windowText" lastClr="000000"/>
      </a:dk1>
      <a:lt1>
        <a:sysClr val="window" lastClr="FFFFFF"/>
      </a:lt1>
      <a:dk2>
        <a:srgbClr val="736059"/>
      </a:dk2>
      <a:lt2>
        <a:srgbClr val="E7E0C7"/>
      </a:lt2>
      <a:accent1>
        <a:srgbClr val="92B0C8"/>
      </a:accent1>
      <a:accent2>
        <a:srgbClr val="E37C3D"/>
      </a:accent2>
      <a:accent3>
        <a:srgbClr val="A5AB81"/>
      </a:accent3>
      <a:accent4>
        <a:srgbClr val="E9B635"/>
      </a:accent4>
      <a:accent5>
        <a:srgbClr val="7BA79D"/>
      </a:accent5>
      <a:accent6>
        <a:srgbClr val="968C8C"/>
      </a:accent6>
      <a:hlink>
        <a:srgbClr val="F7A115"/>
      </a:hlink>
      <a:folHlink>
        <a:srgbClr val="969696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TM03457510[[fn=Савон]]</Template>
  <TotalTime>316</TotalTime>
  <Words>1260</Words>
  <Application>Microsoft Macintosh PowerPoint</Application>
  <PresentationFormat>Широкоэкранный</PresentationFormat>
  <Paragraphs>29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9" baseType="lpstr">
      <vt:lpstr>Arial</vt:lpstr>
      <vt:lpstr>Garamond</vt:lpstr>
      <vt:lpstr>Савон</vt:lpstr>
      <vt:lpstr>Витоки модерної хореографії </vt:lpstr>
      <vt:lpstr>Зміст</vt:lpstr>
      <vt:lpstr>Презентация PowerPoint</vt:lpstr>
      <vt:lpstr>Презентация PowerPoint</vt:lpstr>
      <vt:lpstr>Франсуа Дельсарт </vt:lpstr>
      <vt:lpstr>Презентация PowerPoint</vt:lpstr>
      <vt:lpstr>Презентация PowerPoint</vt:lpstr>
      <vt:lpstr>Презентация PowerPoint</vt:lpstr>
      <vt:lpstr>Система музично-ритмічного виховання Еміля Жак -Далькроза (1865-1950)</vt:lpstr>
      <vt:lpstr>Презентация PowerPoint</vt:lpstr>
      <vt:lpstr>Презентация PowerPoint</vt:lpstr>
      <vt:lpstr>Презентация PowerPoint</vt:lpstr>
      <vt:lpstr>Презентация PowerPoint</vt:lpstr>
      <vt:lpstr>Життєпис</vt:lpstr>
      <vt:lpstr>Презентация PowerPoint</vt:lpstr>
      <vt:lpstr>Дякую за увагу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Витоки модерної хореографії </dc:title>
  <dc:creator>San Hohi</dc:creator>
  <cp:lastModifiedBy>Наталья Терешенко</cp:lastModifiedBy>
  <cp:revision>2</cp:revision>
  <dcterms:created xsi:type="dcterms:W3CDTF">2023-01-22T21:01:22Z</dcterms:created>
  <dcterms:modified xsi:type="dcterms:W3CDTF">2023-02-02T09:39:38Z</dcterms:modified>
</cp:coreProperties>
</file>