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7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E1506E0-6F17-4EF7-AFB0-97F60C3364AB}" type="datetimeFigureOut">
              <a:rPr lang="ru-RU" smtClean="0"/>
              <a:t>14.02.2020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47BA62D-684C-404E-A37C-19825914BD12}" type="slidenum">
              <a:rPr lang="ru-RU" smtClean="0"/>
              <a:t>‹#›</a:t>
            </a:fld>
            <a:endParaRPr lang="ru-RU"/>
          </a:p>
        </p:txBody>
      </p:sp>
    </p:spTree>
    <p:extLst>
      <p:ext uri="{BB962C8B-B14F-4D97-AF65-F5344CB8AC3E}">
        <p14:creationId xmlns:p14="http://schemas.microsoft.com/office/powerpoint/2010/main" val="333152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1506E0-6F17-4EF7-AFB0-97F60C3364AB}" type="datetimeFigureOut">
              <a:rPr lang="ru-RU" smtClean="0"/>
              <a:t>14.02.2020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47BA62D-684C-404E-A37C-19825914BD12}" type="slidenum">
              <a:rPr lang="ru-RU" smtClean="0"/>
              <a:t>‹#›</a:t>
            </a:fld>
            <a:endParaRPr lang="ru-RU"/>
          </a:p>
        </p:txBody>
      </p:sp>
    </p:spTree>
    <p:extLst>
      <p:ext uri="{BB962C8B-B14F-4D97-AF65-F5344CB8AC3E}">
        <p14:creationId xmlns:p14="http://schemas.microsoft.com/office/powerpoint/2010/main" val="1067531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1506E0-6F17-4EF7-AFB0-97F60C3364AB}" type="datetimeFigureOut">
              <a:rPr lang="ru-RU" smtClean="0"/>
              <a:t>14.02.2020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47BA62D-684C-404E-A37C-19825914BD12}" type="slidenum">
              <a:rPr lang="ru-RU" smtClean="0"/>
              <a:t>‹#›</a:t>
            </a:fld>
            <a:endParaRPr lang="ru-RU"/>
          </a:p>
        </p:txBody>
      </p:sp>
    </p:spTree>
    <p:extLst>
      <p:ext uri="{BB962C8B-B14F-4D97-AF65-F5344CB8AC3E}">
        <p14:creationId xmlns:p14="http://schemas.microsoft.com/office/powerpoint/2010/main" val="2660038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1506E0-6F17-4EF7-AFB0-97F60C3364AB}" type="datetimeFigureOut">
              <a:rPr lang="ru-RU" smtClean="0"/>
              <a:t>14.02.2020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47BA62D-684C-404E-A37C-19825914BD12}" type="slidenum">
              <a:rPr lang="ru-RU" smtClean="0"/>
              <a:t>‹#›</a:t>
            </a:fld>
            <a:endParaRPr lang="ru-RU"/>
          </a:p>
        </p:txBody>
      </p:sp>
    </p:spTree>
    <p:extLst>
      <p:ext uri="{BB962C8B-B14F-4D97-AF65-F5344CB8AC3E}">
        <p14:creationId xmlns:p14="http://schemas.microsoft.com/office/powerpoint/2010/main" val="1443223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E1506E0-6F17-4EF7-AFB0-97F60C3364AB}" type="datetimeFigureOut">
              <a:rPr lang="ru-RU" smtClean="0"/>
              <a:t>14.02.2020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47BA62D-684C-404E-A37C-19825914BD12}" type="slidenum">
              <a:rPr lang="ru-RU" smtClean="0"/>
              <a:t>‹#›</a:t>
            </a:fld>
            <a:endParaRPr lang="ru-RU"/>
          </a:p>
        </p:txBody>
      </p:sp>
    </p:spTree>
    <p:extLst>
      <p:ext uri="{BB962C8B-B14F-4D97-AF65-F5344CB8AC3E}">
        <p14:creationId xmlns:p14="http://schemas.microsoft.com/office/powerpoint/2010/main" val="3309971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E1506E0-6F17-4EF7-AFB0-97F60C3364AB}" type="datetimeFigureOut">
              <a:rPr lang="ru-RU" smtClean="0"/>
              <a:t>14.02.2020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47BA62D-684C-404E-A37C-19825914BD12}" type="slidenum">
              <a:rPr lang="ru-RU" smtClean="0"/>
              <a:t>‹#›</a:t>
            </a:fld>
            <a:endParaRPr lang="ru-RU"/>
          </a:p>
        </p:txBody>
      </p:sp>
    </p:spTree>
    <p:extLst>
      <p:ext uri="{BB962C8B-B14F-4D97-AF65-F5344CB8AC3E}">
        <p14:creationId xmlns:p14="http://schemas.microsoft.com/office/powerpoint/2010/main" val="401677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E1506E0-6F17-4EF7-AFB0-97F60C3364AB}" type="datetimeFigureOut">
              <a:rPr lang="ru-RU" smtClean="0"/>
              <a:t>14.02.2020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47BA62D-684C-404E-A37C-19825914BD12}" type="slidenum">
              <a:rPr lang="ru-RU" smtClean="0"/>
              <a:t>‹#›</a:t>
            </a:fld>
            <a:endParaRPr lang="ru-RU"/>
          </a:p>
        </p:txBody>
      </p:sp>
    </p:spTree>
    <p:extLst>
      <p:ext uri="{BB962C8B-B14F-4D97-AF65-F5344CB8AC3E}">
        <p14:creationId xmlns:p14="http://schemas.microsoft.com/office/powerpoint/2010/main" val="65320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E1506E0-6F17-4EF7-AFB0-97F60C3364AB}" type="datetimeFigureOut">
              <a:rPr lang="ru-RU" smtClean="0"/>
              <a:t>14.02.2020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47BA62D-684C-404E-A37C-19825914BD12}" type="slidenum">
              <a:rPr lang="ru-RU" smtClean="0"/>
              <a:t>‹#›</a:t>
            </a:fld>
            <a:endParaRPr lang="ru-RU"/>
          </a:p>
        </p:txBody>
      </p:sp>
    </p:spTree>
    <p:extLst>
      <p:ext uri="{BB962C8B-B14F-4D97-AF65-F5344CB8AC3E}">
        <p14:creationId xmlns:p14="http://schemas.microsoft.com/office/powerpoint/2010/main" val="883810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E1506E0-6F17-4EF7-AFB0-97F60C3364AB}" type="datetimeFigureOut">
              <a:rPr lang="ru-RU" smtClean="0"/>
              <a:t>14.02.2020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47BA62D-684C-404E-A37C-19825914BD12}" type="slidenum">
              <a:rPr lang="ru-RU" smtClean="0"/>
              <a:t>‹#›</a:t>
            </a:fld>
            <a:endParaRPr lang="ru-RU"/>
          </a:p>
        </p:txBody>
      </p:sp>
    </p:spTree>
    <p:extLst>
      <p:ext uri="{BB962C8B-B14F-4D97-AF65-F5344CB8AC3E}">
        <p14:creationId xmlns:p14="http://schemas.microsoft.com/office/powerpoint/2010/main" val="949497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E1506E0-6F17-4EF7-AFB0-97F60C3364AB}" type="datetimeFigureOut">
              <a:rPr lang="ru-RU" smtClean="0"/>
              <a:t>14.02.2020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47BA62D-684C-404E-A37C-19825914BD12}" type="slidenum">
              <a:rPr lang="ru-RU" smtClean="0"/>
              <a:t>‹#›</a:t>
            </a:fld>
            <a:endParaRPr lang="ru-RU"/>
          </a:p>
        </p:txBody>
      </p:sp>
    </p:spTree>
    <p:extLst>
      <p:ext uri="{BB962C8B-B14F-4D97-AF65-F5344CB8AC3E}">
        <p14:creationId xmlns:p14="http://schemas.microsoft.com/office/powerpoint/2010/main" val="1910472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E1506E0-6F17-4EF7-AFB0-97F60C3364AB}" type="datetimeFigureOut">
              <a:rPr lang="ru-RU" smtClean="0"/>
              <a:t>14.02.2020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47BA62D-684C-404E-A37C-19825914BD12}" type="slidenum">
              <a:rPr lang="ru-RU" smtClean="0"/>
              <a:t>‹#›</a:t>
            </a:fld>
            <a:endParaRPr lang="ru-RU"/>
          </a:p>
        </p:txBody>
      </p:sp>
    </p:spTree>
    <p:extLst>
      <p:ext uri="{BB962C8B-B14F-4D97-AF65-F5344CB8AC3E}">
        <p14:creationId xmlns:p14="http://schemas.microsoft.com/office/powerpoint/2010/main" val="135265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1506E0-6F17-4EF7-AFB0-97F60C3364AB}" type="datetimeFigureOut">
              <a:rPr lang="ru-RU" smtClean="0"/>
              <a:t>14.02.2020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7BA62D-684C-404E-A37C-19825914BD12}" type="slidenum">
              <a:rPr lang="ru-RU" smtClean="0"/>
              <a:t>‹#›</a:t>
            </a:fld>
            <a:endParaRPr lang="ru-RU"/>
          </a:p>
        </p:txBody>
      </p:sp>
    </p:spTree>
    <p:extLst>
      <p:ext uri="{BB962C8B-B14F-4D97-AF65-F5344CB8AC3E}">
        <p14:creationId xmlns:p14="http://schemas.microsoft.com/office/powerpoint/2010/main" val="284770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38287" y="1965325"/>
            <a:ext cx="9144000" cy="2387600"/>
          </a:xfrm>
        </p:spPr>
        <p:txBody>
          <a:bodyPr>
            <a:normAutofit/>
          </a:bodyPr>
          <a:lstStyle/>
          <a:p>
            <a:r>
              <a:rPr lang="ru-RU" b="1" dirty="0" smtClean="0"/>
              <a:t>Разработка </a:t>
            </a:r>
            <a:r>
              <a:rPr lang="ru-RU" b="1" dirty="0"/>
              <a:t>критических </a:t>
            </a:r>
            <a:r>
              <a:rPr lang="ru-RU" b="1" dirty="0" smtClean="0"/>
              <a:t>систем</a:t>
            </a:r>
            <a:endParaRPr lang="ru-RU" dirty="0"/>
          </a:p>
        </p:txBody>
      </p:sp>
    </p:spTree>
    <p:extLst>
      <p:ext uri="{BB962C8B-B14F-4D97-AF65-F5344CB8AC3E}">
        <p14:creationId xmlns:p14="http://schemas.microsoft.com/office/powerpoint/2010/main" val="3054822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95337" y="142874"/>
            <a:ext cx="10515600" cy="6600825"/>
          </a:xfrm>
        </p:spPr>
        <p:txBody>
          <a:bodyPr>
            <a:normAutofit fontScale="70000" lnSpcReduction="20000"/>
          </a:bodyPr>
          <a:lstStyle/>
          <a:p>
            <a:pPr marL="0" indent="0">
              <a:buNone/>
            </a:pPr>
            <a:r>
              <a:rPr lang="ru-RU" dirty="0" smtClean="0"/>
              <a:t>   Кроме </a:t>
            </a:r>
            <a:r>
              <a:rPr lang="ru-RU" dirty="0"/>
              <a:t>операторов безусловного перехода, существуют другие языковые конструкции и методы программирования, подверженные ошибкам.</a:t>
            </a:r>
          </a:p>
          <a:p>
            <a:pPr marL="0" indent="0">
              <a:buNone/>
            </a:pPr>
            <a:r>
              <a:rPr lang="ru-RU" dirty="0"/>
              <a:t> </a:t>
            </a:r>
          </a:p>
          <a:p>
            <a:pPr marL="514350" indent="-514350">
              <a:buFont typeface="+mj-lt"/>
              <a:buAutoNum type="arabicPeriod"/>
            </a:pPr>
            <a:r>
              <a:rPr lang="ru-RU" i="1" dirty="0" smtClean="0"/>
              <a:t>Числа </a:t>
            </a:r>
            <a:r>
              <a:rPr lang="ru-RU" i="1" dirty="0"/>
              <a:t>с плавающей запятой. </a:t>
            </a:r>
            <a:r>
              <a:rPr lang="ru-RU" dirty="0"/>
              <a:t>Эти числа неточны по своей природе. Это порождает определенные проблемы, особенно при сравнении чисел. Например, число 3.00000000 может иногда представляться как 2.99999999, а иногда как 3.00000001. Сравнение последних чисел показало бы, что они не равны. Числа с фиксированной запятой, где установлено количество десятичных знаков, более "надежны" при точном сравнении.</a:t>
            </a:r>
          </a:p>
          <a:p>
            <a:pPr marL="514350" indent="-514350">
              <a:buFont typeface="+mj-lt"/>
              <a:buAutoNum type="arabicPeriod"/>
            </a:pPr>
            <a:r>
              <a:rPr lang="ru-RU" i="1" dirty="0" smtClean="0"/>
              <a:t>Указатели</a:t>
            </a:r>
            <a:r>
              <a:rPr lang="ru-RU" i="1" dirty="0"/>
              <a:t>. </a:t>
            </a:r>
            <a:r>
              <a:rPr lang="ru-RU" dirty="0"/>
              <a:t>Это низкоуровневые конструкции, содержащие адреса, которые являются ссылками непосредственно на ячейки оперативной памяти машины. Они опасны, поскольку допускают совмещение имен, а также затрудняют проверку массивов и других структур.</a:t>
            </a:r>
          </a:p>
          <a:p>
            <a:pPr marL="514350" indent="-514350">
              <a:buFont typeface="+mj-lt"/>
              <a:buAutoNum type="arabicPeriod"/>
            </a:pPr>
            <a:r>
              <a:rPr lang="ru-RU" i="1" dirty="0" smtClean="0"/>
              <a:t>Динамическое </a:t>
            </a:r>
            <a:r>
              <a:rPr lang="ru-RU" i="1" dirty="0"/>
              <a:t>распределение памяти. </a:t>
            </a:r>
            <a:r>
              <a:rPr lang="ru-RU" dirty="0"/>
              <a:t>В этом случае выделение памяти для программы осуществляется во время ее выполнения, а не во время компиляции. Опасность кроется в возможности такого распределения памяти, при котором программа будет выполняться вне доступной области памяти. Этот тип ошибки очень трудно обнаружить, поскольку система может успешно работать в течение длительного времени, прежде чем возникнут какие-либо проблемы.</a:t>
            </a:r>
          </a:p>
          <a:p>
            <a:pPr marL="514350" indent="-514350">
              <a:buFont typeface="+mj-lt"/>
              <a:buAutoNum type="arabicPeriod"/>
            </a:pPr>
            <a:r>
              <a:rPr lang="ru-RU" i="1" dirty="0" smtClean="0"/>
              <a:t>Параллельность </a:t>
            </a:r>
            <a:r>
              <a:rPr lang="ru-RU" i="1" dirty="0"/>
              <a:t>процессов. </a:t>
            </a:r>
            <a:r>
              <a:rPr lang="ru-RU" dirty="0"/>
              <a:t>Параллельное выполнение процессов опасно тем, что трудно предсказать взаимовлияние от обмена данными между процессами, которое может быть разным в зависимости от временных параметров обмена. Эту проблему невозможно обнаружить просмотром текста программ; кроме того, во время испытаний системы не всегда можно выявить комбинации временных параметров, которые приводят к непредвиденному взаимовлиянию процессов. Если без параллельности процессов невозможно обойтись, необходимо минимизировать взаимозависимости между процессами. В некоторых языках программирования (например, </a:t>
            </a:r>
            <a:r>
              <a:rPr lang="en-US" dirty="0"/>
              <a:t>Ada</a:t>
            </a:r>
            <a:r>
              <a:rPr lang="ru-RU" dirty="0"/>
              <a:t> и </a:t>
            </a:r>
            <a:r>
              <a:rPr lang="en-US" dirty="0"/>
              <a:t>Java</a:t>
            </a:r>
            <a:r>
              <a:rPr lang="ru-RU" dirty="0"/>
              <a:t>) имеются средства для управления параллельным выполнением процессов.</a:t>
            </a:r>
          </a:p>
        </p:txBody>
      </p:sp>
    </p:spTree>
    <p:extLst>
      <p:ext uri="{BB962C8B-B14F-4D97-AF65-F5344CB8AC3E}">
        <p14:creationId xmlns:p14="http://schemas.microsoft.com/office/powerpoint/2010/main" val="11544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0"/>
            <a:ext cx="10515600" cy="6858000"/>
          </a:xfrm>
        </p:spPr>
        <p:txBody>
          <a:bodyPr>
            <a:normAutofit fontScale="70000" lnSpcReduction="20000"/>
          </a:bodyPr>
          <a:lstStyle/>
          <a:p>
            <a:pPr marL="514350" indent="-514350">
              <a:buFont typeface="+mj-lt"/>
              <a:buAutoNum type="arabicPeriod" startAt="5"/>
            </a:pPr>
            <a:r>
              <a:rPr lang="ru-RU" i="1" dirty="0" smtClean="0"/>
              <a:t>Рекурсия</a:t>
            </a:r>
            <a:r>
              <a:rPr lang="ru-RU" i="1" dirty="0"/>
              <a:t>. </a:t>
            </a:r>
            <a:r>
              <a:rPr lang="ru-RU" dirty="0"/>
              <a:t>Это ситуация, когда процедура или метод вызывает себя или другую процедуру, которая затем вызывает первоначальную процедуру. Использование рекурсии позволяет создавать короткие программы, однако в них трудно проследить логику. Поэтому ошибки программирования также трудно обнаружить. Использование рекурсии может привести к ошибкам в адресации памяти, так как создаются временные стеки переменных.</a:t>
            </a:r>
          </a:p>
          <a:p>
            <a:pPr marL="514350" indent="-514350">
              <a:buFont typeface="+mj-lt"/>
              <a:buAutoNum type="arabicPeriod" startAt="5"/>
            </a:pPr>
            <a:r>
              <a:rPr lang="ru-RU" i="1" dirty="0" smtClean="0"/>
              <a:t>Прерывания</a:t>
            </a:r>
            <a:r>
              <a:rPr lang="ru-RU" i="1" dirty="0"/>
              <a:t>. </a:t>
            </a:r>
            <a:r>
              <a:rPr lang="ru-RU" dirty="0"/>
              <a:t>Это средство управления принудительным переходом к определенному разделу программы независимо от текущего ее выполнения. Опасности этого очевидны, поскольку прерывание может привести к непредвиденному прекращению выполнения какой-либо критически важной операции.</a:t>
            </a:r>
          </a:p>
          <a:p>
            <a:pPr marL="514350" indent="-514350">
              <a:buFont typeface="+mj-lt"/>
              <a:buAutoNum type="arabicPeriod" startAt="5"/>
            </a:pPr>
            <a:r>
              <a:rPr lang="ru-RU" i="1" dirty="0" smtClean="0"/>
              <a:t>Наследование</a:t>
            </a:r>
            <a:r>
              <a:rPr lang="ru-RU" i="1" dirty="0"/>
              <a:t>. </a:t>
            </a:r>
            <a:r>
              <a:rPr lang="ru-RU" dirty="0"/>
              <a:t>Наследование в объектно-ориентированных языках программирования позволяет многократно использовать определенные фрагменты кода и выполнять декомпозицию задач, но это также приводит к тому, что программный код, относящийся к одному объекту, может находиться в разных разделах программы. Это затрудняет понимание поведения объекта, поэтому вероятны ошибки программирования.</a:t>
            </a:r>
          </a:p>
          <a:p>
            <a:pPr marL="514350" indent="-514350">
              <a:buFont typeface="+mj-lt"/>
              <a:buAutoNum type="arabicPeriod" startAt="5"/>
            </a:pPr>
            <a:r>
              <a:rPr lang="ru-RU" i="1" dirty="0" smtClean="0"/>
              <a:t>Совмещение </a:t>
            </a:r>
            <a:r>
              <a:rPr lang="ru-RU" i="1" dirty="0"/>
              <a:t>имен. </a:t>
            </a:r>
            <a:r>
              <a:rPr lang="ru-RU" dirty="0"/>
              <a:t>Это случается, когда различные имена используются для обращения к одному и тому же программному объекту. При чтении текста программы легко пропустить момент изменения состояния объекта, для обращения к которому используется несколько имен.</a:t>
            </a:r>
          </a:p>
          <a:p>
            <a:pPr marL="514350" indent="-514350">
              <a:buFont typeface="+mj-lt"/>
              <a:buAutoNum type="arabicPeriod" startAt="5"/>
            </a:pPr>
            <a:r>
              <a:rPr lang="ru-RU" i="1" dirty="0" smtClean="0"/>
              <a:t>Ввод </a:t>
            </a:r>
            <a:r>
              <a:rPr lang="ru-RU" i="1" dirty="0"/>
              <a:t>данных без проверки. </a:t>
            </a:r>
            <a:r>
              <a:rPr lang="ru-RU" dirty="0"/>
              <a:t>Некоторые системы организуют процесс ввода данных независимо от их содержания. Это просчет в защищенности системы, поскольку могут быть введены данные, которые не отвергаются системой, но могут привести к ее сбою.</a:t>
            </a:r>
          </a:p>
          <a:p>
            <a:pPr marL="0" indent="0">
              <a:buNone/>
            </a:pPr>
            <a:r>
              <a:rPr lang="ru-RU" dirty="0"/>
              <a:t> </a:t>
            </a:r>
          </a:p>
          <a:p>
            <a:pPr marL="0" indent="0">
              <a:buNone/>
            </a:pPr>
            <a:r>
              <a:rPr lang="ru-RU" dirty="0" smtClean="0"/>
              <a:t>   Некоторые </a:t>
            </a:r>
            <a:r>
              <a:rPr lang="ru-RU" dirty="0"/>
              <a:t>стандарты проектирования систем, критических по обеспечению безопасности, полностью запрещают использование перечисленных программных конструкций. Однако такая категоричность не всегда оправдана. Все эти конструкции и методы полезны, но они должны использоваться осторожно. Везде, где возможно, их потенциально опасные эффекты должны контролироваться, используя эти конструкции внутри абстрактных типов данных или объектов.</a:t>
            </a:r>
          </a:p>
        </p:txBody>
      </p:sp>
    </p:spTree>
    <p:extLst>
      <p:ext uri="{BB962C8B-B14F-4D97-AF65-F5344CB8AC3E}">
        <p14:creationId xmlns:p14="http://schemas.microsoft.com/office/powerpoint/2010/main" val="3172044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35013"/>
          </a:xfrm>
        </p:spPr>
        <p:txBody>
          <a:bodyPr/>
          <a:lstStyle/>
          <a:p>
            <a:pPr algn="ctr"/>
            <a:r>
              <a:rPr lang="ru-RU" b="1" dirty="0" smtClean="0"/>
              <a:t>1.2</a:t>
            </a:r>
            <a:r>
              <a:rPr lang="ru-RU" b="1" dirty="0"/>
              <a:t>. Сокрытие </a:t>
            </a:r>
            <a:r>
              <a:rPr lang="ru-RU" b="1" dirty="0" smtClean="0"/>
              <a:t>информации</a:t>
            </a:r>
            <a:endParaRPr lang="ru-RU" dirty="0"/>
          </a:p>
        </p:txBody>
      </p:sp>
      <p:sp>
        <p:nvSpPr>
          <p:cNvPr id="3" name="Объект 2"/>
          <p:cNvSpPr>
            <a:spLocks noGrp="1"/>
          </p:cNvSpPr>
          <p:nvPr>
            <p:ph idx="1"/>
          </p:nvPr>
        </p:nvSpPr>
        <p:spPr>
          <a:xfrm>
            <a:off x="838200" y="1343027"/>
            <a:ext cx="10515600" cy="5200650"/>
          </a:xfrm>
        </p:spPr>
        <p:txBody>
          <a:bodyPr>
            <a:normAutofit fontScale="77500" lnSpcReduction="20000"/>
          </a:bodyPr>
          <a:lstStyle/>
          <a:p>
            <a:pPr marL="0" indent="0">
              <a:buNone/>
            </a:pPr>
            <a:r>
              <a:rPr lang="ru-RU" dirty="0" smtClean="0"/>
              <a:t>   Принцип </a:t>
            </a:r>
            <a:r>
              <a:rPr lang="ru-RU" dirty="0"/>
              <a:t>защищенности, который принят военными организациями, гласит: "нет необходимости знать". Только тем, кому требуется знать особую часть информации для выполнения своих обязанностей, предоставляется доступ к ней. Информация, которая прямо не относится к их работе, скрывается.</a:t>
            </a:r>
          </a:p>
          <a:p>
            <a:pPr marL="0" indent="0">
              <a:buNone/>
            </a:pPr>
            <a:r>
              <a:rPr lang="ru-RU" dirty="0" smtClean="0"/>
              <a:t>   В </a:t>
            </a:r>
            <a:r>
              <a:rPr lang="ru-RU" dirty="0"/>
              <a:t>программировании аналогичный принцип должен применяться для управления доступом к данным. Программным компонентам должны быть доступны только те данные, которые им необходимы для выполнения своих функций. Доступ к другим данным должен быть закрыт с помощью правил видимости, которые есть практически в любом языке программирования. Если используется сокрытие информации, то скрытая информация не может быть разрушена компонентами системы, которые ее не используют.</a:t>
            </a:r>
          </a:p>
          <a:p>
            <a:pPr marL="0" indent="0">
              <a:buNone/>
            </a:pPr>
            <a:r>
              <a:rPr lang="ru-RU" dirty="0" smtClean="0"/>
              <a:t>   Сокрытие </a:t>
            </a:r>
            <a:r>
              <a:rPr lang="ru-RU" dirty="0"/>
              <a:t>информации наиболее просто реализуется в языке </a:t>
            </a:r>
            <a:r>
              <a:rPr lang="en-US" dirty="0"/>
              <a:t>Java</a:t>
            </a:r>
            <a:r>
              <a:rPr lang="ru-RU" dirty="0"/>
              <a:t>, в отличие от </a:t>
            </a:r>
            <a:r>
              <a:rPr lang="ru-RU" i="1" dirty="0"/>
              <a:t>более </a:t>
            </a:r>
            <a:r>
              <a:rPr lang="ru-RU" dirty="0"/>
              <a:t>ранних языков программирования типа С или </a:t>
            </a:r>
            <a:r>
              <a:rPr lang="en-US" dirty="0"/>
              <a:t>Pascal</a:t>
            </a:r>
            <a:r>
              <a:rPr lang="ru-RU" dirty="0"/>
              <a:t>. Эти языки не имеют конструкций инкапсуляции, таких как классы объектов, поэтому структуры данных не защищены. Другие части программы могут обращаться к данным непосредственно, что может вести к непредвиденным побочным эффектам. В объектно-ориентированных языках предусмотрены методы, которые позволяют выбирать и обновлять значения атрибутов, не предоставляя другим объектам непосредственного доступа к этим атрибутам. Таким образом, значение атрибута можно изменять независимо от других объектов, которые используют атрибут.</a:t>
            </a:r>
          </a:p>
        </p:txBody>
      </p:sp>
    </p:spTree>
    <p:extLst>
      <p:ext uri="{BB962C8B-B14F-4D97-AF65-F5344CB8AC3E}">
        <p14:creationId xmlns:p14="http://schemas.microsoft.com/office/powerpoint/2010/main" val="1258482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95338" y="700088"/>
            <a:ext cx="10515600" cy="5672137"/>
          </a:xfrm>
        </p:spPr>
        <p:txBody>
          <a:bodyPr>
            <a:normAutofit fontScale="85000" lnSpcReduction="10000"/>
          </a:bodyPr>
          <a:lstStyle/>
          <a:p>
            <a:pPr marL="0" indent="0">
              <a:buNone/>
            </a:pPr>
            <a:r>
              <a:rPr lang="ru-RU" dirty="0" smtClean="0"/>
              <a:t>   Этот </a:t>
            </a:r>
            <a:r>
              <a:rPr lang="ru-RU" dirty="0"/>
              <a:t>же принцип в языке </a:t>
            </a:r>
            <a:r>
              <a:rPr lang="en-US" dirty="0"/>
              <a:t>Java</a:t>
            </a:r>
            <a:r>
              <a:rPr lang="ru-RU" dirty="0"/>
              <a:t> можно использовать для объявления интерфейса объекта независимо от его выполнения, что проиллюстрировано в листинге 9.1. Пользователи объектов типа </a:t>
            </a:r>
            <a:r>
              <a:rPr lang="en-US" dirty="0"/>
              <a:t>Queue</a:t>
            </a:r>
            <a:r>
              <a:rPr lang="ru-RU" dirty="0"/>
              <a:t> (Очередь) могут поместить элементы в очередь и выбрать их из очереди, а также запросить размер очереди. Однако в классе, который осуществляет этот интерфейс, фактическая реализация очереди скрыта путем объявления атрибутов и методов собственностью этого класса объектов.</a:t>
            </a:r>
          </a:p>
          <a:p>
            <a:pPr marL="0" indent="0">
              <a:buNone/>
            </a:pPr>
            <a:r>
              <a:rPr lang="ru-RU" dirty="0" smtClean="0"/>
              <a:t>   Подобный </a:t>
            </a:r>
            <a:r>
              <a:rPr lang="ru-RU" dirty="0"/>
              <a:t>пример сокрытия информации показан в листинге 9.2. В ситуациях, когда некоторая переменная может принимать ограниченное множество значений, эти значения могут быть объявлены как константы. Языки, подобные C++, поддерживают перечислимые типы данных, но в языке </a:t>
            </a:r>
            <a:r>
              <a:rPr lang="en-US" dirty="0"/>
              <a:t>Java</a:t>
            </a:r>
            <a:r>
              <a:rPr lang="ru-RU" dirty="0"/>
              <a:t> для этого необходимо использовать объявление класса. Для примера рассмотрим сигнальную систему, которая поддерживает красный, желтый и зеленый цвета. Тип </a:t>
            </a:r>
            <a:r>
              <a:rPr lang="en-US" b="1" dirty="0"/>
              <a:t>Signal</a:t>
            </a:r>
            <a:r>
              <a:rPr lang="ru-RU" dirty="0"/>
              <a:t> (Сигнал) необходимо определить так, чтобы включить объявления констант, соответствующих этим цветам. После этого можно ссылаться на </a:t>
            </a:r>
            <a:r>
              <a:rPr lang="en-US" b="1" dirty="0"/>
              <a:t>Signal</a:t>
            </a:r>
            <a:r>
              <a:rPr lang="ru-RU" dirty="0"/>
              <a:t>.</a:t>
            </a:r>
            <a:r>
              <a:rPr lang="en-US" b="1" dirty="0"/>
              <a:t>red</a:t>
            </a:r>
            <a:r>
              <a:rPr lang="ru-RU" dirty="0"/>
              <a:t> (красный сигнал)» </a:t>
            </a:r>
            <a:r>
              <a:rPr lang="en-US" b="1" dirty="0"/>
              <a:t>Signal</a:t>
            </a:r>
            <a:r>
              <a:rPr lang="ru-RU" dirty="0"/>
              <a:t>.</a:t>
            </a:r>
            <a:r>
              <a:rPr lang="en-US" b="1" dirty="0"/>
              <a:t>green</a:t>
            </a:r>
            <a:r>
              <a:rPr lang="ru-RU" dirty="0"/>
              <a:t> (зеленый сигнал) и т.д. Этим избегается случайное присвоение неправильных значений переменным типа </a:t>
            </a:r>
            <a:r>
              <a:rPr lang="en-US" b="1" dirty="0"/>
              <a:t>Signal</a:t>
            </a:r>
            <a:r>
              <a:rPr lang="ru-RU" dirty="0"/>
              <a:t>.</a:t>
            </a:r>
          </a:p>
        </p:txBody>
      </p:sp>
    </p:spTree>
    <p:extLst>
      <p:ext uri="{BB962C8B-B14F-4D97-AF65-F5344CB8AC3E}">
        <p14:creationId xmlns:p14="http://schemas.microsoft.com/office/powerpoint/2010/main" val="2701932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71513"/>
            <a:ext cx="10515600" cy="5505450"/>
          </a:xfrm>
        </p:spPr>
        <p:txBody>
          <a:bodyPr>
            <a:normAutofit fontScale="77500" lnSpcReduction="20000"/>
          </a:bodyPr>
          <a:lstStyle/>
          <a:p>
            <a:pPr marL="0" indent="0">
              <a:buNone/>
            </a:pPr>
            <a:r>
              <a:rPr lang="ru-RU" b="1" dirty="0" smtClean="0"/>
              <a:t>   Листинг </a:t>
            </a:r>
            <a:r>
              <a:rPr lang="ru-RU" b="1" dirty="0"/>
              <a:t>9.1. Спецификация очереди с помощью объявления интерфейса</a:t>
            </a:r>
            <a:endParaRPr lang="ru-RU" dirty="0"/>
          </a:p>
          <a:p>
            <a:pPr marL="0" indent="0">
              <a:buNone/>
            </a:pPr>
            <a:r>
              <a:rPr lang="ru-RU" dirty="0"/>
              <a:t> </a:t>
            </a:r>
          </a:p>
          <a:p>
            <a:pPr marL="0" indent="0">
              <a:buNone/>
            </a:pPr>
            <a:r>
              <a:rPr lang="en-US" dirty="0"/>
              <a:t>interface Queue {</a:t>
            </a:r>
            <a:endParaRPr lang="ru-RU" dirty="0"/>
          </a:p>
          <a:p>
            <a:pPr marL="0" indent="0">
              <a:buNone/>
            </a:pPr>
            <a:r>
              <a:rPr lang="en-US" dirty="0"/>
              <a:t>public void put (Object o) ;</a:t>
            </a:r>
            <a:endParaRPr lang="ru-RU" dirty="0"/>
          </a:p>
          <a:p>
            <a:pPr marL="0" indent="0">
              <a:buNone/>
            </a:pPr>
            <a:r>
              <a:rPr lang="en-US" dirty="0"/>
              <a:t>public void remove (Object o) ;</a:t>
            </a:r>
            <a:endParaRPr lang="ru-RU" dirty="0"/>
          </a:p>
          <a:p>
            <a:pPr marL="0" indent="0">
              <a:buNone/>
            </a:pPr>
            <a:r>
              <a:rPr lang="en-US" dirty="0"/>
              <a:t>public </a:t>
            </a:r>
            <a:r>
              <a:rPr lang="en-US" dirty="0" err="1"/>
              <a:t>int</a:t>
            </a:r>
            <a:r>
              <a:rPr lang="en-US" dirty="0"/>
              <a:t> size (); </a:t>
            </a:r>
            <a:endParaRPr lang="ru-RU" dirty="0"/>
          </a:p>
          <a:p>
            <a:pPr marL="0" indent="0">
              <a:buNone/>
            </a:pPr>
            <a:r>
              <a:rPr lang="en-US" dirty="0"/>
              <a:t>} //Queue</a:t>
            </a:r>
            <a:endParaRPr lang="ru-RU" dirty="0"/>
          </a:p>
          <a:p>
            <a:pPr marL="0" indent="0">
              <a:buNone/>
            </a:pPr>
            <a:r>
              <a:rPr lang="en-US" b="1" dirty="0"/>
              <a:t> </a:t>
            </a:r>
            <a:endParaRPr lang="ru-RU" dirty="0"/>
          </a:p>
          <a:p>
            <a:pPr marL="0" indent="0">
              <a:buNone/>
            </a:pPr>
            <a:r>
              <a:rPr lang="ru-RU" b="1" dirty="0" smtClean="0"/>
              <a:t>   Листинг </a:t>
            </a:r>
            <a:r>
              <a:rPr lang="en-US" b="1" dirty="0"/>
              <a:t>9.2. </a:t>
            </a:r>
            <a:r>
              <a:rPr lang="ru-RU" b="1" dirty="0"/>
              <a:t>Объявление класса </a:t>
            </a:r>
            <a:r>
              <a:rPr lang="en-US" b="1" dirty="0"/>
              <a:t>Signal</a:t>
            </a:r>
            <a:r>
              <a:rPr lang="ru-RU" b="1" dirty="0"/>
              <a:t> в языке </a:t>
            </a:r>
            <a:r>
              <a:rPr lang="en-US" b="1" dirty="0"/>
              <a:t>Java</a:t>
            </a:r>
            <a:endParaRPr lang="ru-RU" dirty="0"/>
          </a:p>
          <a:p>
            <a:pPr marL="0" indent="0">
              <a:buNone/>
            </a:pPr>
            <a:r>
              <a:rPr lang="ru-RU" dirty="0"/>
              <a:t> </a:t>
            </a:r>
          </a:p>
          <a:p>
            <a:pPr marL="0" indent="0">
              <a:buNone/>
            </a:pPr>
            <a:r>
              <a:rPr lang="en-US" dirty="0"/>
              <a:t>class Signal {</a:t>
            </a:r>
            <a:endParaRPr lang="ru-RU" dirty="0"/>
          </a:p>
          <a:p>
            <a:pPr marL="0" indent="0">
              <a:buNone/>
            </a:pPr>
            <a:r>
              <a:rPr lang="en-US" dirty="0"/>
              <a:t>static public final </a:t>
            </a:r>
            <a:r>
              <a:rPr lang="en-US" dirty="0" err="1"/>
              <a:t>int</a:t>
            </a:r>
            <a:r>
              <a:rPr lang="en-US" dirty="0"/>
              <a:t> red = 1 ;</a:t>
            </a:r>
            <a:endParaRPr lang="ru-RU" dirty="0"/>
          </a:p>
          <a:p>
            <a:pPr marL="0" indent="0">
              <a:buNone/>
            </a:pPr>
            <a:r>
              <a:rPr lang="en-US" dirty="0"/>
              <a:t>static public final </a:t>
            </a:r>
            <a:r>
              <a:rPr lang="en-US" dirty="0" err="1"/>
              <a:t>int</a:t>
            </a:r>
            <a:r>
              <a:rPr lang="en-US" dirty="0"/>
              <a:t> amber = 2 ;</a:t>
            </a:r>
            <a:endParaRPr lang="ru-RU" dirty="0"/>
          </a:p>
          <a:p>
            <a:pPr marL="0" indent="0">
              <a:buNone/>
            </a:pPr>
            <a:r>
              <a:rPr lang="en-US" dirty="0"/>
              <a:t>static public final </a:t>
            </a:r>
            <a:r>
              <a:rPr lang="en-US" dirty="0" err="1"/>
              <a:t>int</a:t>
            </a:r>
            <a:r>
              <a:rPr lang="en-US" dirty="0"/>
              <a:t> green = 3 ;</a:t>
            </a:r>
            <a:endParaRPr lang="ru-RU" dirty="0"/>
          </a:p>
          <a:p>
            <a:pPr marL="0" indent="0">
              <a:buNone/>
            </a:pPr>
            <a:r>
              <a:rPr lang="en-US" dirty="0"/>
              <a:t>public </a:t>
            </a:r>
            <a:r>
              <a:rPr lang="en-US" dirty="0" err="1"/>
              <a:t>int</a:t>
            </a:r>
            <a:r>
              <a:rPr lang="en-US" dirty="0"/>
              <a:t> </a:t>
            </a:r>
            <a:r>
              <a:rPr lang="en-US" dirty="0" err="1"/>
              <a:t>sigState</a:t>
            </a:r>
            <a:r>
              <a:rPr lang="ru-RU" dirty="0"/>
              <a:t> ;</a:t>
            </a:r>
          </a:p>
        </p:txBody>
      </p:sp>
    </p:spTree>
    <p:extLst>
      <p:ext uri="{BB962C8B-B14F-4D97-AF65-F5344CB8AC3E}">
        <p14:creationId xmlns:p14="http://schemas.microsoft.com/office/powerpoint/2010/main" val="14544935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1.3</a:t>
            </a:r>
            <a:r>
              <a:rPr lang="ru-RU" b="1" dirty="0"/>
              <a:t>. Разработка безотказного </a:t>
            </a:r>
            <a:r>
              <a:rPr lang="ru-RU" b="1" dirty="0" smtClean="0"/>
              <a:t>ПО</a:t>
            </a:r>
            <a:endParaRPr lang="ru-RU" dirty="0"/>
          </a:p>
        </p:txBody>
      </p:sp>
      <p:sp>
        <p:nvSpPr>
          <p:cNvPr id="3" name="Объект 2"/>
          <p:cNvSpPr>
            <a:spLocks noGrp="1"/>
          </p:cNvSpPr>
          <p:nvPr>
            <p:ph idx="1"/>
          </p:nvPr>
        </p:nvSpPr>
        <p:spPr>
          <a:xfrm>
            <a:off x="838200" y="2414588"/>
            <a:ext cx="10515600" cy="3762374"/>
          </a:xfrm>
        </p:spPr>
        <p:txBody>
          <a:bodyPr/>
          <a:lstStyle/>
          <a:p>
            <a:pPr marL="0" indent="0">
              <a:buNone/>
            </a:pPr>
            <a:r>
              <a:rPr lang="ru-RU" dirty="0" smtClean="0"/>
              <a:t>   Для </a:t>
            </a:r>
            <a:r>
              <a:rPr lang="ru-RU" dirty="0"/>
              <a:t>разработки программного обеспечения с минимальным числом отказов необходимо иметь технологический процесс, который хорошо определен, опробован и содержит этапы контроля и аттестации ПО. Хорошо определенный процесс – это стандартизированный и документированный процесс. Опробованный процесс не зависит от индивидуальной интерпретации и решений разработчиков ПО.</a:t>
            </a:r>
          </a:p>
        </p:txBody>
      </p:sp>
    </p:spTree>
    <p:extLst>
      <p:ext uri="{BB962C8B-B14F-4D97-AF65-F5344CB8AC3E}">
        <p14:creationId xmlns:p14="http://schemas.microsoft.com/office/powerpoint/2010/main" val="4106861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14300"/>
            <a:ext cx="10515600" cy="6743700"/>
          </a:xfrm>
        </p:spPr>
        <p:txBody>
          <a:bodyPr>
            <a:normAutofit fontScale="70000" lnSpcReduction="20000"/>
          </a:bodyPr>
          <a:lstStyle/>
          <a:p>
            <a:pPr marL="0" indent="0">
              <a:buNone/>
            </a:pPr>
            <a:r>
              <a:rPr lang="ru-RU" dirty="0" smtClean="0"/>
              <a:t>   Процесс разработки ПО должен включать в себя хорошо спланированный комплексный процесс тестирования, имеющий целью обнаружение системных ошибок. Процесс тестирования, </a:t>
            </a:r>
            <a:r>
              <a:rPr lang="ru-RU" dirty="0" err="1" smtClean="0"/>
              <a:t>минимизирующий</a:t>
            </a:r>
            <a:r>
              <a:rPr lang="ru-RU" dirty="0" smtClean="0"/>
              <a:t> количество системных ошибок, имеет несколько составляющих.</a:t>
            </a:r>
            <a:endParaRPr lang="ru-RU" dirty="0"/>
          </a:p>
          <a:p>
            <a:pPr marL="0" indent="0">
              <a:buNone/>
            </a:pPr>
            <a:r>
              <a:rPr lang="ru-RU" dirty="0"/>
              <a:t> </a:t>
            </a:r>
          </a:p>
          <a:p>
            <a:pPr marL="514350" indent="-514350">
              <a:buFont typeface="+mj-lt"/>
              <a:buAutoNum type="arabicPeriod"/>
            </a:pPr>
            <a:r>
              <a:rPr lang="ru-RU" i="1" dirty="0" smtClean="0"/>
              <a:t>Проверка </a:t>
            </a:r>
            <a:r>
              <a:rPr lang="ru-RU" i="1" dirty="0"/>
              <a:t>требований, </a:t>
            </a:r>
            <a:r>
              <a:rPr lang="ru-RU" dirty="0"/>
              <a:t>цель которой состоит в обнаружении ошибок и других проблем в системной спецификации. Большая доля отказов и сбоев в работе готового программного продукта обусловлена ошибками в спецификации требований.</a:t>
            </a:r>
          </a:p>
          <a:p>
            <a:pPr marL="514350" indent="-514350">
              <a:buFont typeface="+mj-lt"/>
              <a:buAutoNum type="arabicPeriod"/>
            </a:pPr>
            <a:r>
              <a:rPr lang="ru-RU" i="1" dirty="0" smtClean="0"/>
              <a:t>Управление </a:t>
            </a:r>
            <a:r>
              <a:rPr lang="ru-RU" i="1" dirty="0"/>
              <a:t>требованиями. </a:t>
            </a:r>
            <a:r>
              <a:rPr lang="ru-RU" dirty="0"/>
              <a:t>В задачу управления требованиями, как указывалось в главе 6, входит контроль за изменениями в требованиях и отслеживание внесения соответствующих изменений (вызванных изменением требований) на всех этапах создания системы. Многие ошибки в готовых системах появляются в результате того, что изменения требований не были учтены при проектировании или реализации системы.</a:t>
            </a:r>
          </a:p>
          <a:p>
            <a:pPr marL="514350" indent="-514350">
              <a:buFont typeface="+mj-lt"/>
              <a:buAutoNum type="arabicPeriod"/>
            </a:pPr>
            <a:r>
              <a:rPr lang="ru-RU" i="1" dirty="0" smtClean="0"/>
              <a:t>Проверка </a:t>
            </a:r>
            <a:r>
              <a:rPr lang="ru-RU" i="1" dirty="0"/>
              <a:t>моделей. </a:t>
            </a:r>
            <a:r>
              <a:rPr lang="ru-RU" dirty="0"/>
              <a:t>Это автоматический анализ системных моделей с помощью инструментальных </a:t>
            </a:r>
            <a:r>
              <a:rPr lang="en-US" dirty="0"/>
              <a:t>CASE</a:t>
            </a:r>
            <a:r>
              <a:rPr lang="ru-RU" dirty="0"/>
              <a:t>-средств, которые контролируют внутреннюю и внешнюю непротиворечивость этих моделей. Внутренняя непротиворечивость означает непротиворечивость отдельной модели системы; внешняя – непротиворечивость всех моделей системы (например, модели состояний и модели объектов).</a:t>
            </a:r>
          </a:p>
          <a:p>
            <a:pPr marL="514350" indent="-514350">
              <a:buFont typeface="+mj-lt"/>
              <a:buAutoNum type="arabicPeriod"/>
            </a:pPr>
            <a:r>
              <a:rPr lang="ru-RU" i="1" dirty="0" smtClean="0"/>
              <a:t>Проверка </a:t>
            </a:r>
            <a:r>
              <a:rPr lang="ru-RU" i="1" dirty="0"/>
              <a:t>системной архитектуры и инспекция кода программ. </a:t>
            </a:r>
            <a:r>
              <a:rPr lang="ru-RU" dirty="0"/>
              <a:t>Как будет показано в главе 19, проверка архитектуры и кода программ базируется на технологических картах проверки программ и предназначена для обнаружения и устранения этих ошибок перед тестированием системы.</a:t>
            </a:r>
          </a:p>
          <a:p>
            <a:pPr marL="514350" indent="-514350">
              <a:buFont typeface="+mj-lt"/>
              <a:buAutoNum type="arabicPeriod"/>
            </a:pPr>
            <a:r>
              <a:rPr lang="ru-RU" i="1" dirty="0" smtClean="0"/>
              <a:t>Статический </a:t>
            </a:r>
            <a:r>
              <a:rPr lang="ru-RU" i="1" dirty="0"/>
              <a:t>анализ. </a:t>
            </a:r>
            <a:r>
              <a:rPr lang="ru-RU" dirty="0"/>
              <a:t>Это автоматизированный метод анализа программ, предназначенный для нахождения потенциально ошибочных условий.</a:t>
            </a:r>
          </a:p>
          <a:p>
            <a:pPr marL="514350" indent="-514350">
              <a:buFont typeface="+mj-lt"/>
              <a:buAutoNum type="arabicPeriod"/>
            </a:pPr>
            <a:r>
              <a:rPr lang="ru-RU" i="1" dirty="0" smtClean="0"/>
              <a:t>Планирование </a:t>
            </a:r>
            <a:r>
              <a:rPr lang="ru-RU" i="1" dirty="0"/>
              <a:t>и управление тестированием системы. </a:t>
            </a:r>
            <a:r>
              <a:rPr lang="ru-RU" dirty="0"/>
              <a:t>Необходимо разработать набор всесторонних тестов и сам процесс тестирования, гарантирующий полную проверку системы.</a:t>
            </a:r>
          </a:p>
        </p:txBody>
      </p:sp>
    </p:spTree>
    <p:extLst>
      <p:ext uri="{BB962C8B-B14F-4D97-AF65-F5344CB8AC3E}">
        <p14:creationId xmlns:p14="http://schemas.microsoft.com/office/powerpoint/2010/main" val="3581646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a:t>
            </a:r>
            <a:r>
              <a:rPr lang="ru-RU" b="1" dirty="0"/>
              <a:t>. Устойчивость к </a:t>
            </a:r>
            <a:r>
              <a:rPr lang="ru-RU" b="1" dirty="0" smtClean="0"/>
              <a:t>сбоям</a:t>
            </a:r>
            <a:endParaRPr lang="ru-RU" dirty="0"/>
          </a:p>
        </p:txBody>
      </p:sp>
      <p:sp>
        <p:nvSpPr>
          <p:cNvPr id="3" name="Объект 2"/>
          <p:cNvSpPr>
            <a:spLocks noGrp="1"/>
          </p:cNvSpPr>
          <p:nvPr>
            <p:ph idx="1"/>
          </p:nvPr>
        </p:nvSpPr>
        <p:spPr>
          <a:xfrm>
            <a:off x="838200" y="1825624"/>
            <a:ext cx="10515600" cy="4732339"/>
          </a:xfrm>
        </p:spPr>
        <p:txBody>
          <a:bodyPr>
            <a:normAutofit fontScale="77500" lnSpcReduction="20000"/>
          </a:bodyPr>
          <a:lstStyle/>
          <a:p>
            <a:pPr marL="0" indent="0">
              <a:buNone/>
            </a:pPr>
            <a:r>
              <a:rPr lang="ru-RU" dirty="0" smtClean="0"/>
              <a:t>   Устойчивой </a:t>
            </a:r>
            <a:r>
              <a:rPr lang="ru-RU" dirty="0"/>
              <a:t>к сбоям (отказоустойчивой) является такая система, которая может продолжить работу после проявления некоторых системных сбоев. Другими словами, в отказоустойчивых системах сбои не приводят к отказу системы. Устойчивость к сбоям необходима там, где отказ системы может стать причиной катастрофических последствий или где остановка работы системы приводит к большим экономическим потерям. Например, компьютерные системы самолета должны безотказно работать до тех пор, пока он не приземлится; система управления воздушным движением должна быть работоспособной, пока самолеты в воздухе.</a:t>
            </a:r>
          </a:p>
          <a:p>
            <a:pPr marL="0" indent="0">
              <a:buNone/>
            </a:pPr>
            <a:r>
              <a:rPr lang="ru-RU" dirty="0" smtClean="0"/>
              <a:t>   Можно </a:t>
            </a:r>
            <a:r>
              <a:rPr lang="ru-RU" dirty="0"/>
              <a:t>предположить, что средства отказоустойчивости не должны включаться в систему, которая разрабатывается на основе методов минимизации ошибок. Если в системе нет ошибок, то, казалось бы, нет и причин для системных отказов. Но "без ошибок" не означает "безотказный". "Без ошибок" только означает, что программа соответствует своей спецификации. Спецификация требований сама может содержать ошибки или упущения, требования же могут базироваться на неправильных предположениях о системном окружении. И конечно, никогда нельзя утверждать, что система полностью лишена ошибок. В системах, к которым предъявляются высочайшие требования безотказности и работоспособности, явно необходима поддержка устойчивости к отказам.</a:t>
            </a:r>
          </a:p>
        </p:txBody>
      </p:sp>
    </p:spTree>
    <p:extLst>
      <p:ext uri="{BB962C8B-B14F-4D97-AF65-F5344CB8AC3E}">
        <p14:creationId xmlns:p14="http://schemas.microsoft.com/office/powerpoint/2010/main" val="946216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85799"/>
            <a:ext cx="10515600" cy="5757863"/>
          </a:xfrm>
        </p:spPr>
        <p:txBody>
          <a:bodyPr>
            <a:normAutofit fontScale="85000" lnSpcReduction="20000"/>
          </a:bodyPr>
          <a:lstStyle/>
          <a:p>
            <a:pPr marL="0" indent="0">
              <a:buNone/>
            </a:pPr>
            <a:r>
              <a:rPr lang="ru-RU" dirty="0" smtClean="0"/>
              <a:t>   В </a:t>
            </a:r>
            <a:r>
              <a:rPr lang="ru-RU" dirty="0"/>
              <a:t>проблеме безотказности выделяют четыре аспекта.</a:t>
            </a:r>
          </a:p>
          <a:p>
            <a:pPr marL="0" indent="0">
              <a:buNone/>
            </a:pPr>
            <a:r>
              <a:rPr lang="ru-RU" dirty="0"/>
              <a:t> </a:t>
            </a:r>
          </a:p>
          <a:p>
            <a:pPr marL="514350" indent="-514350">
              <a:buFont typeface="+mj-lt"/>
              <a:buAutoNum type="arabicPeriod"/>
            </a:pPr>
            <a:r>
              <a:rPr lang="ru-RU" i="1" dirty="0" smtClean="0"/>
              <a:t>Обнаружение </a:t>
            </a:r>
            <a:r>
              <a:rPr lang="ru-RU" i="1" dirty="0"/>
              <a:t>ошибок и сбоев. </a:t>
            </a:r>
            <a:r>
              <a:rPr lang="ru-RU" dirty="0"/>
              <a:t>Система должна обнаруживать "сбойные" состояния, которые могут привести к ее отказу.</a:t>
            </a:r>
          </a:p>
          <a:p>
            <a:pPr marL="514350" indent="-514350">
              <a:buFont typeface="+mj-lt"/>
              <a:buAutoNum type="arabicPeriod"/>
            </a:pPr>
            <a:r>
              <a:rPr lang="ru-RU" i="1" dirty="0" smtClean="0"/>
              <a:t>Локализация </a:t>
            </a:r>
            <a:r>
              <a:rPr lang="ru-RU" i="1" dirty="0"/>
              <a:t>сбоев. </a:t>
            </a:r>
            <a:r>
              <a:rPr lang="ru-RU" dirty="0"/>
              <a:t>Определение той части системы, в которой возникли сбои.</a:t>
            </a:r>
          </a:p>
          <a:p>
            <a:pPr marL="514350" indent="-514350">
              <a:buFont typeface="+mj-lt"/>
              <a:buAutoNum type="arabicPeriod"/>
            </a:pPr>
            <a:r>
              <a:rPr lang="ru-RU" i="1" dirty="0" smtClean="0"/>
              <a:t>Восстановление </a:t>
            </a:r>
            <a:r>
              <a:rPr lang="ru-RU" i="1" dirty="0"/>
              <a:t>системы. </a:t>
            </a:r>
            <a:r>
              <a:rPr lang="ru-RU" dirty="0"/>
              <a:t>После возникновения сбоя система должна вернуться в работоспособное состояние. Этого можно достичь исправлением сбойного состояния (прямое устранение ошибки) или возвращением системы к "безопасному" состоянию (ретроспективное устранение ошибки).</a:t>
            </a:r>
          </a:p>
          <a:p>
            <a:pPr marL="514350" indent="-514350">
              <a:buFont typeface="+mj-lt"/>
              <a:buAutoNum type="arabicPeriod"/>
            </a:pPr>
            <a:r>
              <a:rPr lang="ru-RU" i="1" dirty="0" smtClean="0"/>
              <a:t>Устранение </a:t>
            </a:r>
            <a:r>
              <a:rPr lang="ru-RU" i="1" dirty="0"/>
              <a:t>причин сбоев. </a:t>
            </a:r>
            <a:r>
              <a:rPr lang="ru-RU" dirty="0"/>
              <a:t>Система модифицируется таким образом, чтобы сбои не возобновлялись. Во многих случаях сбои программного обеспечения проявляются кратковременно, поскольку возникают из-за специфической комбинации данных на входе системы. Так как нормальное функционирование системы восстанавливается сразу после устранения сбоя, нет необходимости в немедленном устранении причин сбоев. В этом состоит важное отличие сбоев программного обеспечения от неисправности аппаратных средств.</a:t>
            </a:r>
          </a:p>
        </p:txBody>
      </p:sp>
    </p:spTree>
    <p:extLst>
      <p:ext uri="{BB962C8B-B14F-4D97-AF65-F5344CB8AC3E}">
        <p14:creationId xmlns:p14="http://schemas.microsoft.com/office/powerpoint/2010/main" val="17640366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14362"/>
            <a:ext cx="10515600" cy="5857875"/>
          </a:xfrm>
        </p:spPr>
        <p:txBody>
          <a:bodyPr>
            <a:normAutofit fontScale="77500" lnSpcReduction="20000"/>
          </a:bodyPr>
          <a:lstStyle/>
          <a:p>
            <a:pPr marL="0" indent="0">
              <a:buNone/>
            </a:pPr>
            <a:r>
              <a:rPr lang="ru-RU" dirty="0" smtClean="0"/>
              <a:t>   Существует </a:t>
            </a:r>
            <a:r>
              <a:rPr lang="ru-RU" dirty="0"/>
              <a:t>два дополняющих друг друга подхода, которые используются для разработки ПО, устойчивого к сбоям.</a:t>
            </a:r>
          </a:p>
          <a:p>
            <a:pPr marL="0" indent="0">
              <a:buNone/>
            </a:pPr>
            <a:r>
              <a:rPr lang="ru-RU" dirty="0"/>
              <a:t> </a:t>
            </a:r>
          </a:p>
          <a:p>
            <a:pPr marL="514350" indent="-514350">
              <a:buFont typeface="+mj-lt"/>
              <a:buAutoNum type="arabicPeriod"/>
            </a:pPr>
            <a:r>
              <a:rPr lang="ru-RU" i="1" dirty="0" smtClean="0"/>
              <a:t>Безопасное </a:t>
            </a:r>
            <a:r>
              <a:rPr lang="ru-RU" i="1" dirty="0"/>
              <a:t>программирование. </a:t>
            </a:r>
            <a:r>
              <a:rPr lang="ru-RU" dirty="0"/>
              <a:t>Это такой метод разработки программ, при котором программисты допускают, что в их программах могут быть необнаруженные ошибки или противоречия. В процессе изменения программы для проверки состояния системы включаются избыточные коды, чтобы гарантировать, что изменения непротиворечивы. Если противоречия обнаружены, от изменений отказываются или состояние восстанавливается до известного корректного состояния.</a:t>
            </a:r>
          </a:p>
          <a:p>
            <a:pPr marL="514350" indent="-514350">
              <a:buFont typeface="+mj-lt"/>
              <a:buAutoNum type="arabicPeriod"/>
            </a:pPr>
            <a:r>
              <a:rPr lang="ru-RU" i="1" dirty="0" smtClean="0"/>
              <a:t>Отказоустойчивые </a:t>
            </a:r>
            <a:r>
              <a:rPr lang="ru-RU" i="1" dirty="0"/>
              <a:t>системные архитектуры. </a:t>
            </a:r>
            <a:r>
              <a:rPr lang="ru-RU" dirty="0"/>
              <a:t>Это архитектуры аппаратных и программных средств, обеспечивающие устойчивость к сбоям. Такие архитектуры включают резервирование аппаратных и программных средств и имеют блок анализа сбоев, который обнаруживает и устраняет ошибки. Этот подход к обеспечению отказоустойчивости рассматривается в разделе </a:t>
            </a:r>
            <a:r>
              <a:rPr lang="ru-RU" dirty="0" smtClean="0"/>
              <a:t>3</a:t>
            </a:r>
            <a:r>
              <a:rPr lang="ru-RU" dirty="0"/>
              <a:t>.</a:t>
            </a:r>
          </a:p>
          <a:p>
            <a:pPr marL="0" indent="0">
              <a:buNone/>
            </a:pPr>
            <a:r>
              <a:rPr lang="ru-RU" dirty="0"/>
              <a:t> </a:t>
            </a:r>
          </a:p>
          <a:p>
            <a:pPr marL="0" indent="0">
              <a:buNone/>
            </a:pPr>
            <a:r>
              <a:rPr lang="ru-RU" dirty="0" smtClean="0"/>
              <a:t>   Безопасное </a:t>
            </a:r>
            <a:r>
              <a:rPr lang="ru-RU" dirty="0"/>
              <a:t>программирование можно использовать при разработке любой системы, поскольку средства проверки и восстановления при сбоях следует использовать даже в тех программах, где появление ошибок маловероятно. Однако, прежде чем обсудить этот подход, рассмотрим обработку исключений, как необходимое средство обеспечения устойчивости к сбоям.</a:t>
            </a:r>
          </a:p>
        </p:txBody>
      </p:sp>
    </p:spTree>
    <p:extLst>
      <p:ext uri="{BB962C8B-B14F-4D97-AF65-F5344CB8AC3E}">
        <p14:creationId xmlns:p14="http://schemas.microsoft.com/office/powerpoint/2010/main" val="2441194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Цели</a:t>
            </a: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en-US" dirty="0" smtClean="0"/>
              <a:t>   </a:t>
            </a:r>
            <a:r>
              <a:rPr lang="ru-RU" dirty="0" smtClean="0"/>
              <a:t>Цель </a:t>
            </a:r>
            <a:r>
              <a:rPr lang="ru-RU" dirty="0"/>
              <a:t>настоящей </a:t>
            </a:r>
            <a:r>
              <a:rPr lang="ru-RU" dirty="0" smtClean="0"/>
              <a:t>лекции </a:t>
            </a:r>
            <a:r>
              <a:rPr lang="ru-RU" dirty="0"/>
              <a:t>– дать обзор методов разработки критических систем. Прочитав эту </a:t>
            </a:r>
            <a:r>
              <a:rPr lang="ru-RU" dirty="0" smtClean="0"/>
              <a:t>лекцию, </a:t>
            </a:r>
            <a:r>
              <a:rPr lang="ru-RU" dirty="0"/>
              <a:t>вы должны:</a:t>
            </a:r>
          </a:p>
          <a:p>
            <a:pPr lvl="0"/>
            <a:r>
              <a:rPr lang="ru-RU" dirty="0"/>
              <a:t>знать о методах разработки программного обеспечения, которые помогают избежать сбоев в программной системе;</a:t>
            </a:r>
          </a:p>
          <a:p>
            <a:pPr lvl="0"/>
            <a:r>
              <a:rPr lang="ru-RU" dirty="0"/>
              <a:t>познакомиться с концепцией отказоустойчивости программного обеспечения и с тем, как безопасное программирование может повысить устойчивость систем к отказам;	</a:t>
            </a:r>
          </a:p>
          <a:p>
            <a:pPr lvl="0"/>
            <a:r>
              <a:rPr lang="ru-RU" dirty="0"/>
              <a:t>выяснить, каковы средства обработки исключительных ситуаций, используемые для реализации отказоустойчивых систем;</a:t>
            </a:r>
          </a:p>
          <a:p>
            <a:r>
              <a:rPr lang="ru-RU" dirty="0"/>
              <a:t>знать о </a:t>
            </a:r>
            <a:r>
              <a:rPr lang="en-US" dirty="0"/>
              <a:t>N</a:t>
            </a:r>
            <a:r>
              <a:rPr lang="ru-RU" dirty="0"/>
              <a:t>-вариантном программировании и блоках восстановления – двух разных подходах к реализации отказоустойчивых архитектур.</a:t>
            </a:r>
          </a:p>
        </p:txBody>
      </p:sp>
    </p:spTree>
    <p:extLst>
      <p:ext uri="{BB962C8B-B14F-4D97-AF65-F5344CB8AC3E}">
        <p14:creationId xmlns:p14="http://schemas.microsoft.com/office/powerpoint/2010/main" val="931509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2.1</a:t>
            </a:r>
            <a:r>
              <a:rPr lang="ru-RU" b="1" dirty="0"/>
              <a:t>. Обработка </a:t>
            </a:r>
            <a:r>
              <a:rPr lang="ru-RU" b="1" dirty="0" smtClean="0"/>
              <a:t>исключений</a:t>
            </a:r>
            <a:endParaRPr lang="ru-RU" dirty="0"/>
          </a:p>
        </p:txBody>
      </p:sp>
      <p:sp>
        <p:nvSpPr>
          <p:cNvPr id="3" name="Объект 2"/>
          <p:cNvSpPr>
            <a:spLocks noGrp="1"/>
          </p:cNvSpPr>
          <p:nvPr>
            <p:ph idx="1"/>
          </p:nvPr>
        </p:nvSpPr>
        <p:spPr/>
        <p:txBody>
          <a:bodyPr>
            <a:normAutofit lnSpcReduction="10000"/>
          </a:bodyPr>
          <a:lstStyle/>
          <a:p>
            <a:pPr marL="0" indent="0">
              <a:buNone/>
            </a:pPr>
            <a:r>
              <a:rPr lang="ru-RU" dirty="0" smtClean="0"/>
              <a:t>   Исключением </a:t>
            </a:r>
            <a:r>
              <a:rPr lang="ru-RU" dirty="0"/>
              <a:t>(или исключительной ситуацией) называется ситуация, когда во время выполнения программы возникают ошибки или непредвиденные события. Примерами исключительных ситуаций могут быть сбой в электропитании системы, попытка доступа к несуществующим элементам данных, числовые переполнения, исчезновение значащего разряда и т.д. Исключительные ситуации могут быть вызваны несовершенством программного обеспечения или оборудования. Когда возникает исключительная ситуация, она должна контролироваться и управляться системой. Это можно сделать непосредственно внутри самой программы либо путем передачи управления механизму обработки исключений.</a:t>
            </a:r>
          </a:p>
        </p:txBody>
      </p:sp>
    </p:spTree>
    <p:extLst>
      <p:ext uri="{BB962C8B-B14F-4D97-AF65-F5344CB8AC3E}">
        <p14:creationId xmlns:p14="http://schemas.microsoft.com/office/powerpoint/2010/main" val="33478133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42911"/>
            <a:ext cx="10515600" cy="6157914"/>
          </a:xfrm>
        </p:spPr>
        <p:txBody>
          <a:bodyPr>
            <a:normAutofit fontScale="85000" lnSpcReduction="20000"/>
          </a:bodyPr>
          <a:lstStyle/>
          <a:p>
            <a:pPr marL="0" indent="0">
              <a:buNone/>
            </a:pPr>
            <a:r>
              <a:rPr lang="ru-RU" dirty="0" smtClean="0"/>
              <a:t>   В </a:t>
            </a:r>
            <a:r>
              <a:rPr lang="ru-RU" dirty="0"/>
              <a:t>языках программирования, таких как С, чтобы обнаружить исключительную ситуацию и передать управление программе обработки исключительных ситуаций, используется оператор условного перехода </a:t>
            </a:r>
            <a:r>
              <a:rPr lang="en-US" b="1" dirty="0"/>
              <a:t>if</a:t>
            </a:r>
            <a:r>
              <a:rPr lang="ru-RU" dirty="0"/>
              <a:t>. Такому подходу сопутствуют две проблемы.</a:t>
            </a:r>
          </a:p>
          <a:p>
            <a:pPr marL="0" indent="0">
              <a:buNone/>
            </a:pPr>
            <a:r>
              <a:rPr lang="ru-RU" dirty="0"/>
              <a:t> </a:t>
            </a:r>
          </a:p>
          <a:p>
            <a:pPr marL="514350" indent="-514350">
              <a:buFont typeface="+mj-lt"/>
              <a:buAutoNum type="arabicPeriod"/>
            </a:pPr>
            <a:r>
              <a:rPr lang="ru-RU" dirty="0" smtClean="0"/>
              <a:t>Исключения </a:t>
            </a:r>
            <a:r>
              <a:rPr lang="ru-RU" dirty="0"/>
              <a:t>могут происходить в различных точках программы, и одно и то же исключение может произойти в разных местах. Это означает, что в программе должен быть контроль за большим количеством исключительных ситуаций. Это увеличивает размер программы, усложняет ее и делает более трудной для понимания, что повышает вероятность появления в ней ошибок.</a:t>
            </a:r>
          </a:p>
          <a:p>
            <a:pPr marL="514350" indent="-514350">
              <a:buFont typeface="+mj-lt"/>
              <a:buAutoNum type="arabicPeriod"/>
            </a:pPr>
            <a:r>
              <a:rPr lang="ru-RU" dirty="0" smtClean="0"/>
              <a:t>Когда </a:t>
            </a:r>
            <a:r>
              <a:rPr lang="ru-RU" dirty="0"/>
              <a:t>исключительная ситуация возникает в последовательности вложенных функций или вызывающих процедур, не существует простого способа передать ее от одной функции к другой, поскольку управление передается через последовательность процедур. Рассмотрите ситуацию, показанную на рис. 9</a:t>
            </a:r>
            <a:r>
              <a:rPr lang="ru-RU" dirty="0" smtClean="0"/>
              <a:t>.2</a:t>
            </a:r>
            <a:r>
              <a:rPr lang="ru-RU" dirty="0"/>
              <a:t>, где функция А вызывает функцию В, которая, в свою очередь, вызывает функцию С. Если исключительная ситуация произойдет во время выполнения функции С, то это может сделать невозможным выполнение функции В. В этом случае необходим немедленный возврат от функции В к функции А с сообщением, что работа функции В завершилась неверно и что произошла исключительная ситуация.</a:t>
            </a:r>
          </a:p>
        </p:txBody>
      </p:sp>
    </p:spTree>
    <p:extLst>
      <p:ext uri="{BB962C8B-B14F-4D97-AF65-F5344CB8AC3E}">
        <p14:creationId xmlns:p14="http://schemas.microsoft.com/office/powerpoint/2010/main" val="24269784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2488" y="6129336"/>
            <a:ext cx="10515600" cy="404813"/>
          </a:xfrm>
        </p:spPr>
        <p:txBody>
          <a:bodyPr>
            <a:normAutofit fontScale="77500" lnSpcReduction="20000"/>
          </a:bodyPr>
          <a:lstStyle/>
          <a:p>
            <a:pPr marL="0" indent="0" algn="ctr">
              <a:buNone/>
            </a:pPr>
            <a:r>
              <a:rPr lang="ru-RU" i="1" dirty="0"/>
              <a:t>Рис. 9.2. Исключительная ситуация в последовательности вложенных </a:t>
            </a:r>
            <a:r>
              <a:rPr lang="ru-RU" i="1" dirty="0" smtClean="0"/>
              <a:t>функций</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222008" y="1100139"/>
            <a:ext cx="7776559" cy="4124642"/>
          </a:xfrm>
          <a:prstGeom prst="rect">
            <a:avLst/>
          </a:prstGeom>
          <a:noFill/>
          <a:ln>
            <a:noFill/>
          </a:ln>
        </p:spPr>
      </p:pic>
    </p:spTree>
    <p:extLst>
      <p:ext uri="{BB962C8B-B14F-4D97-AF65-F5344CB8AC3E}">
        <p14:creationId xmlns:p14="http://schemas.microsoft.com/office/powerpoint/2010/main" val="3755432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00038"/>
            <a:ext cx="10515600" cy="6329362"/>
          </a:xfrm>
        </p:spPr>
        <p:txBody>
          <a:bodyPr>
            <a:normAutofit fontScale="85000" lnSpcReduction="20000"/>
          </a:bodyPr>
          <a:lstStyle/>
          <a:p>
            <a:pPr marL="0" indent="0">
              <a:buNone/>
            </a:pPr>
            <a:r>
              <a:rPr lang="ru-RU" dirty="0" smtClean="0"/>
              <a:t>   Если </a:t>
            </a:r>
            <a:r>
              <a:rPr lang="ru-RU" dirty="0"/>
              <a:t>язык программирования имеет конструкции, поддерживающие обработку исключительных ситуаций, то дополнительные условные операторы для проверки исключительных ситуаций не понадобятся. Для этого язык программирования должен поддерживать специальный встроенный тип данных (часто называемый </a:t>
            </a:r>
            <a:r>
              <a:rPr lang="en-US" b="1" dirty="0"/>
              <a:t>Exception</a:t>
            </a:r>
            <a:r>
              <a:rPr lang="ru-RU" dirty="0"/>
              <a:t> (Исключение)) и должны быть объявлены различные исключительные ситуации этого типа. Когда происходит исключительная ситуация, генерируется сигнал об исключительной ситуации и управление передается обработчику исключений. Подпрограмма обработчика определяет исключение и применяет соответствующие действия для его обработки.</a:t>
            </a:r>
          </a:p>
          <a:p>
            <a:pPr marL="0" indent="0">
              <a:buNone/>
            </a:pPr>
            <a:r>
              <a:rPr lang="ru-RU" dirty="0" smtClean="0"/>
              <a:t>   В </a:t>
            </a:r>
            <a:r>
              <a:rPr lang="ru-RU" dirty="0"/>
              <a:t>языках </a:t>
            </a:r>
            <a:r>
              <a:rPr lang="en-US" dirty="0"/>
              <a:t>Ada</a:t>
            </a:r>
            <a:r>
              <a:rPr lang="ru-RU" dirty="0"/>
              <a:t>, C++ и </a:t>
            </a:r>
            <a:r>
              <a:rPr lang="en-US" dirty="0"/>
              <a:t>Java</a:t>
            </a:r>
            <a:r>
              <a:rPr lang="ru-RU" dirty="0"/>
              <a:t> предусмотрены специальные средства обработки исключительных ситуаций. В языке </a:t>
            </a:r>
            <a:r>
              <a:rPr lang="en-US" dirty="0"/>
              <a:t>Java</a:t>
            </a:r>
            <a:r>
              <a:rPr lang="ru-RU" dirty="0"/>
              <a:t> новые типы исключительных ситуаций можно объявить путем расширения встроенного класса </a:t>
            </a:r>
            <a:r>
              <a:rPr lang="en-US" b="1" dirty="0"/>
              <a:t>Exception</a:t>
            </a:r>
            <a:r>
              <a:rPr lang="ru-RU" dirty="0"/>
              <a:t>. Для сообщения об исключительной ситуации в языке </a:t>
            </a:r>
            <a:r>
              <a:rPr lang="en-US" dirty="0"/>
              <a:t>Java</a:t>
            </a:r>
            <a:r>
              <a:rPr lang="ru-RU" dirty="0"/>
              <a:t> используется оператор </a:t>
            </a:r>
            <a:r>
              <a:rPr lang="en-US" b="1" dirty="0"/>
              <a:t>throw</a:t>
            </a:r>
            <a:r>
              <a:rPr lang="en-US" dirty="0"/>
              <a:t> </a:t>
            </a:r>
            <a:r>
              <a:rPr lang="ru-RU" dirty="0"/>
              <a:t>(перемещать). Программа обработки исключительных ситуаций определяется ключевым словом </a:t>
            </a:r>
            <a:r>
              <a:rPr lang="en-US" b="1" dirty="0"/>
              <a:t>catch</a:t>
            </a:r>
            <a:r>
              <a:rPr lang="ru-RU" dirty="0"/>
              <a:t> (захват), за которым следует программный блок, обрабатывающий исключения.</a:t>
            </a:r>
          </a:p>
          <a:p>
            <a:pPr marL="0" indent="0">
              <a:buNone/>
            </a:pPr>
            <a:r>
              <a:rPr lang="ru-RU" dirty="0" smtClean="0"/>
              <a:t>   Листинг 9.3 </a:t>
            </a:r>
            <a:r>
              <a:rPr lang="ru-RU" dirty="0"/>
              <a:t>иллюстрирует обработку исключений в языке </a:t>
            </a:r>
            <a:r>
              <a:rPr lang="en-US" dirty="0"/>
              <a:t>Java</a:t>
            </a:r>
            <a:r>
              <a:rPr lang="ru-RU" dirty="0"/>
              <a:t>. Это часть программного обеспечения для системы инъекций </a:t>
            </a:r>
            <a:r>
              <a:rPr lang="ru-RU" dirty="0" smtClean="0"/>
              <a:t>инсулина. </a:t>
            </a:r>
            <a:r>
              <a:rPr lang="ru-RU" dirty="0"/>
              <a:t>Здесь программный блок управляет датчиком, определяющим величину содержания сахара в крови. В листинге </a:t>
            </a:r>
            <a:r>
              <a:rPr lang="ru-RU" dirty="0" smtClean="0"/>
              <a:t>9.3 </a:t>
            </a:r>
            <a:r>
              <a:rPr lang="ru-RU" dirty="0"/>
              <a:t>сначала объявляется класс исключений путем расширения встроенного класса объектов </a:t>
            </a:r>
            <a:r>
              <a:rPr lang="en-US" b="1" dirty="0"/>
              <a:t>Exception</a:t>
            </a:r>
            <a:r>
              <a:rPr lang="ru-RU" dirty="0"/>
              <a:t>. Далее приведен код обработки исключительной ситуации.</a:t>
            </a:r>
          </a:p>
        </p:txBody>
      </p:sp>
    </p:spTree>
    <p:extLst>
      <p:ext uri="{BB962C8B-B14F-4D97-AF65-F5344CB8AC3E}">
        <p14:creationId xmlns:p14="http://schemas.microsoft.com/office/powerpoint/2010/main" val="38373198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81050" y="257177"/>
            <a:ext cx="10515600" cy="6343650"/>
          </a:xfrm>
        </p:spPr>
        <p:txBody>
          <a:bodyPr>
            <a:normAutofit fontScale="55000" lnSpcReduction="20000"/>
          </a:bodyPr>
          <a:lstStyle/>
          <a:p>
            <a:pPr marL="0" indent="0">
              <a:buNone/>
            </a:pPr>
            <a:r>
              <a:rPr lang="ru-RU" b="1" dirty="0"/>
              <a:t>Листинг 9.3. Исключительные ситуации в языке </a:t>
            </a:r>
            <a:r>
              <a:rPr lang="en-US" b="1" dirty="0"/>
              <a:t>Java</a:t>
            </a:r>
            <a:endParaRPr lang="ru-RU" dirty="0"/>
          </a:p>
          <a:p>
            <a:pPr marL="0" indent="0">
              <a:buNone/>
            </a:pPr>
            <a:r>
              <a:rPr lang="ru-RU" dirty="0"/>
              <a:t> </a:t>
            </a:r>
          </a:p>
          <a:p>
            <a:pPr marL="0" indent="0">
              <a:buNone/>
            </a:pPr>
            <a:r>
              <a:rPr lang="en-US" dirty="0"/>
              <a:t>class </a:t>
            </a:r>
            <a:r>
              <a:rPr lang="en-US" dirty="0" err="1"/>
              <a:t>SensorlFailureException</a:t>
            </a:r>
            <a:r>
              <a:rPr lang="en-US" dirty="0"/>
              <a:t> extends Exception { </a:t>
            </a:r>
            <a:endParaRPr lang="ru-RU" dirty="0"/>
          </a:p>
          <a:p>
            <a:pPr marL="0" indent="0">
              <a:buNone/>
            </a:pPr>
            <a:r>
              <a:rPr lang="en-US" dirty="0" err="1"/>
              <a:t>SensorFailureException</a:t>
            </a:r>
            <a:r>
              <a:rPr lang="en-US" dirty="0"/>
              <a:t> (String </a:t>
            </a:r>
            <a:r>
              <a:rPr lang="en-US" dirty="0" err="1"/>
              <a:t>msg</a:t>
            </a:r>
            <a:r>
              <a:rPr lang="en-US" dirty="0"/>
              <a:t>) { </a:t>
            </a:r>
            <a:endParaRPr lang="ru-RU" dirty="0"/>
          </a:p>
          <a:p>
            <a:pPr marL="0" indent="0">
              <a:buNone/>
            </a:pPr>
            <a:r>
              <a:rPr lang="en-US" dirty="0"/>
              <a:t>super (</a:t>
            </a:r>
            <a:r>
              <a:rPr lang="en-US" dirty="0" err="1"/>
              <a:t>msg</a:t>
            </a:r>
            <a:r>
              <a:rPr lang="en-US" dirty="0"/>
              <a:t>); </a:t>
            </a:r>
            <a:endParaRPr lang="ru-RU" dirty="0"/>
          </a:p>
          <a:p>
            <a:pPr marL="0" indent="0">
              <a:buNone/>
            </a:pPr>
            <a:r>
              <a:rPr lang="en-US" dirty="0" err="1"/>
              <a:t>Alarm.activate</a:t>
            </a:r>
            <a:r>
              <a:rPr lang="en-US" dirty="0"/>
              <a:t> (</a:t>
            </a:r>
            <a:r>
              <a:rPr lang="en-US" dirty="0" err="1"/>
              <a:t>msg</a:t>
            </a:r>
            <a:r>
              <a:rPr lang="en-US" dirty="0"/>
              <a:t>); </a:t>
            </a:r>
            <a:endParaRPr lang="ru-RU" dirty="0"/>
          </a:p>
          <a:p>
            <a:pPr marL="0" indent="0">
              <a:buNone/>
            </a:pPr>
            <a:r>
              <a:rPr lang="en-US" dirty="0"/>
              <a:t>}</a:t>
            </a:r>
            <a:endParaRPr lang="ru-RU" dirty="0"/>
          </a:p>
          <a:p>
            <a:pPr marL="0" indent="0">
              <a:buNone/>
            </a:pPr>
            <a:r>
              <a:rPr lang="en-US" dirty="0"/>
              <a:t>} //</a:t>
            </a:r>
            <a:r>
              <a:rPr lang="en-US" dirty="0" err="1"/>
              <a:t>SensorFaifureException</a:t>
            </a:r>
            <a:r>
              <a:rPr lang="en-US" dirty="0"/>
              <a:t> </a:t>
            </a:r>
            <a:endParaRPr lang="ru-RU" dirty="0"/>
          </a:p>
          <a:p>
            <a:pPr marL="0" indent="0">
              <a:buNone/>
            </a:pPr>
            <a:r>
              <a:rPr lang="en-US" dirty="0"/>
              <a:t>class Sensor {</a:t>
            </a:r>
            <a:endParaRPr lang="ru-RU" dirty="0"/>
          </a:p>
          <a:p>
            <a:pPr marL="0" indent="0">
              <a:buNone/>
            </a:pPr>
            <a:r>
              <a:rPr lang="en-US" dirty="0" err="1"/>
              <a:t>int</a:t>
            </a:r>
            <a:r>
              <a:rPr lang="en-US" dirty="0"/>
              <a:t> </a:t>
            </a:r>
            <a:r>
              <a:rPr lang="en-US" dirty="0" err="1"/>
              <a:t>readVal</a:t>
            </a:r>
            <a:r>
              <a:rPr lang="en-US" dirty="0"/>
              <a:t> () throws </a:t>
            </a:r>
            <a:r>
              <a:rPr lang="en-US" dirty="0" err="1"/>
              <a:t>SensorFailureException</a:t>
            </a:r>
            <a:r>
              <a:rPr lang="en-US" dirty="0"/>
              <a:t> { </a:t>
            </a:r>
            <a:endParaRPr lang="ru-RU" dirty="0"/>
          </a:p>
          <a:p>
            <a:pPr marL="0" indent="0">
              <a:buNone/>
            </a:pPr>
            <a:r>
              <a:rPr lang="en-US" dirty="0"/>
              <a:t>try {</a:t>
            </a:r>
            <a:endParaRPr lang="ru-RU" dirty="0"/>
          </a:p>
          <a:p>
            <a:pPr marL="0" indent="0">
              <a:buNone/>
            </a:pPr>
            <a:r>
              <a:rPr lang="en-US" dirty="0" err="1"/>
              <a:t>int</a:t>
            </a:r>
            <a:r>
              <a:rPr lang="en-US" dirty="0"/>
              <a:t> </a:t>
            </a:r>
            <a:r>
              <a:rPr lang="en-US" dirty="0" err="1"/>
              <a:t>theValue</a:t>
            </a:r>
            <a:r>
              <a:rPr lang="en-US" dirty="0"/>
              <a:t> = </a:t>
            </a:r>
            <a:r>
              <a:rPr lang="en-US" dirty="0" err="1"/>
              <a:t>DevicelO.readlnteger</a:t>
            </a:r>
            <a:r>
              <a:rPr lang="en-US" dirty="0"/>
              <a:t> (); </a:t>
            </a:r>
            <a:endParaRPr lang="ru-RU" dirty="0"/>
          </a:p>
          <a:p>
            <a:pPr marL="0" indent="0">
              <a:buNone/>
            </a:pPr>
            <a:r>
              <a:rPr lang="en-US" dirty="0"/>
              <a:t>if (</a:t>
            </a:r>
            <a:r>
              <a:rPr lang="en-US" dirty="0" err="1"/>
              <a:t>theValue</a:t>
            </a:r>
            <a:r>
              <a:rPr lang="en-US" dirty="0"/>
              <a:t> &lt; 0)</a:t>
            </a:r>
            <a:endParaRPr lang="ru-RU" dirty="0"/>
          </a:p>
          <a:p>
            <a:pPr marL="0" indent="0">
              <a:buNone/>
            </a:pPr>
            <a:r>
              <a:rPr lang="en-US" dirty="0"/>
              <a:t>throw new </a:t>
            </a:r>
            <a:r>
              <a:rPr lang="en-US" dirty="0" err="1"/>
              <a:t>SensorFailureFxception</a:t>
            </a:r>
            <a:r>
              <a:rPr lang="en-US" dirty="0"/>
              <a:t> ("</a:t>
            </a:r>
            <a:r>
              <a:rPr lang="ru-RU" dirty="0"/>
              <a:t>Отказ датчика</a:t>
            </a:r>
            <a:r>
              <a:rPr lang="en-US" dirty="0"/>
              <a:t>"); </a:t>
            </a:r>
            <a:endParaRPr lang="ru-RU" dirty="0"/>
          </a:p>
          <a:p>
            <a:pPr marL="0" indent="0">
              <a:buNone/>
            </a:pPr>
            <a:r>
              <a:rPr lang="en-US" dirty="0"/>
              <a:t>return </a:t>
            </a:r>
            <a:r>
              <a:rPr lang="en-US" dirty="0" err="1"/>
              <a:t>theValue</a:t>
            </a:r>
            <a:r>
              <a:rPr lang="en-US" dirty="0"/>
              <a:t>;</a:t>
            </a:r>
            <a:endParaRPr lang="ru-RU" dirty="0"/>
          </a:p>
          <a:p>
            <a:pPr marL="0" indent="0">
              <a:buNone/>
            </a:pPr>
            <a:r>
              <a:rPr lang="en-US" dirty="0"/>
              <a:t>}</a:t>
            </a:r>
            <a:endParaRPr lang="ru-RU" dirty="0"/>
          </a:p>
          <a:p>
            <a:pPr marL="0" indent="0">
              <a:buNone/>
            </a:pPr>
            <a:r>
              <a:rPr lang="en-US" dirty="0"/>
              <a:t>catch (</a:t>
            </a:r>
            <a:r>
              <a:rPr lang="en-US" dirty="0" err="1"/>
              <a:t>devicelOException</a:t>
            </a:r>
            <a:r>
              <a:rPr lang="en-US" dirty="0"/>
              <a:t> e) </a:t>
            </a:r>
            <a:endParaRPr lang="ru-RU" dirty="0"/>
          </a:p>
          <a:p>
            <a:pPr marL="0" indent="0">
              <a:buNone/>
            </a:pPr>
            <a:r>
              <a:rPr lang="en-US" dirty="0"/>
              <a:t>{</a:t>
            </a:r>
            <a:endParaRPr lang="ru-RU" dirty="0"/>
          </a:p>
          <a:p>
            <a:pPr marL="0" indent="0">
              <a:buNone/>
            </a:pPr>
            <a:r>
              <a:rPr lang="en-US" dirty="0"/>
              <a:t>throw new </a:t>
            </a:r>
            <a:r>
              <a:rPr lang="en-US" dirty="0" err="1"/>
              <a:t>SensorFailureException</a:t>
            </a:r>
            <a:r>
              <a:rPr lang="en-US" dirty="0"/>
              <a:t> ("</a:t>
            </a:r>
            <a:r>
              <a:rPr lang="ru-RU" dirty="0"/>
              <a:t>Ошибка датчика</a:t>
            </a:r>
            <a:r>
              <a:rPr lang="en-US" dirty="0"/>
              <a:t>"); </a:t>
            </a:r>
            <a:endParaRPr lang="ru-RU" dirty="0"/>
          </a:p>
          <a:p>
            <a:pPr marL="0" indent="0">
              <a:buNone/>
            </a:pPr>
            <a:r>
              <a:rPr lang="ru-RU" dirty="0"/>
              <a:t>}</a:t>
            </a:r>
          </a:p>
          <a:p>
            <a:pPr marL="0" indent="0">
              <a:buNone/>
            </a:pPr>
            <a:r>
              <a:rPr lang="ru-RU" dirty="0"/>
              <a:t>} // </a:t>
            </a:r>
            <a:r>
              <a:rPr lang="en-US" dirty="0" err="1"/>
              <a:t>readVal</a:t>
            </a:r>
            <a:r>
              <a:rPr lang="en-US" dirty="0"/>
              <a:t> </a:t>
            </a:r>
            <a:endParaRPr lang="ru-RU" dirty="0"/>
          </a:p>
          <a:p>
            <a:pPr marL="0" indent="0">
              <a:buNone/>
            </a:pPr>
            <a:r>
              <a:rPr lang="ru-RU" dirty="0"/>
              <a:t>} // </a:t>
            </a:r>
            <a:r>
              <a:rPr lang="en-US" dirty="0"/>
              <a:t>Sensor</a:t>
            </a:r>
            <a:endParaRPr lang="ru-RU" dirty="0"/>
          </a:p>
        </p:txBody>
      </p:sp>
    </p:spTree>
    <p:extLst>
      <p:ext uri="{BB962C8B-B14F-4D97-AF65-F5344CB8AC3E}">
        <p14:creationId xmlns:p14="http://schemas.microsoft.com/office/powerpoint/2010/main" val="12217104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00099"/>
            <a:ext cx="10515600" cy="5376863"/>
          </a:xfrm>
        </p:spPr>
        <p:txBody>
          <a:bodyPr>
            <a:normAutofit fontScale="92500" lnSpcReduction="10000"/>
          </a:bodyPr>
          <a:lstStyle/>
          <a:p>
            <a:pPr marL="0" indent="0">
              <a:buNone/>
            </a:pPr>
            <a:r>
              <a:rPr lang="ru-RU" dirty="0" smtClean="0"/>
              <a:t>   Класс </a:t>
            </a:r>
            <a:r>
              <a:rPr lang="en-US" b="1" dirty="0"/>
              <a:t>Sensor</a:t>
            </a:r>
            <a:r>
              <a:rPr lang="ru-RU" dirty="0"/>
              <a:t> (Датчик) обеспечивает метод </a:t>
            </a:r>
            <a:r>
              <a:rPr lang="en-US" b="1" dirty="0" err="1"/>
              <a:t>readVal</a:t>
            </a:r>
            <a:r>
              <a:rPr lang="ru-RU" dirty="0"/>
              <a:t> (чтение значения датчика), который содержит в объявлении оператор </a:t>
            </a:r>
            <a:r>
              <a:rPr lang="en-US" b="1" dirty="0"/>
              <a:t>throw</a:t>
            </a:r>
            <a:r>
              <a:rPr lang="ru-RU" dirty="0"/>
              <a:t>. Это означает, что исключение </a:t>
            </a:r>
            <a:r>
              <a:rPr lang="en-US" b="1" dirty="0" err="1"/>
              <a:t>SensorFailureException</a:t>
            </a:r>
            <a:r>
              <a:rPr lang="ru-RU" dirty="0"/>
              <a:t> (Исключение отказа датчика) можно передать из метода. Ключевое слово </a:t>
            </a:r>
            <a:r>
              <a:rPr lang="en-US" b="1" dirty="0"/>
              <a:t>try</a:t>
            </a:r>
            <a:r>
              <a:rPr lang="ru-RU" dirty="0"/>
              <a:t> (попытка) указывает, что исключение может быть передано в следующий блок программы. Исключение </a:t>
            </a:r>
            <a:r>
              <a:rPr lang="en-US" b="1" dirty="0" err="1"/>
              <a:t>SensorFailureException</a:t>
            </a:r>
            <a:r>
              <a:rPr lang="ru-RU" dirty="0"/>
              <a:t> передается, если значение, возвращаемое датчиком, меньше нуля. Метод </a:t>
            </a:r>
            <a:r>
              <a:rPr lang="en-US" b="1" dirty="0" err="1"/>
              <a:t>DevicelO</a:t>
            </a:r>
            <a:r>
              <a:rPr lang="ru-RU" b="1" dirty="0"/>
              <a:t>.</a:t>
            </a:r>
            <a:r>
              <a:rPr lang="en-US" b="1" dirty="0" err="1"/>
              <a:t>readlnteger</a:t>
            </a:r>
            <a:r>
              <a:rPr lang="ru-RU" dirty="0"/>
              <a:t> передает исключение </a:t>
            </a:r>
            <a:r>
              <a:rPr lang="en-US" b="1" dirty="0" err="1"/>
              <a:t>devicelOException</a:t>
            </a:r>
            <a:r>
              <a:rPr lang="ru-RU" dirty="0"/>
              <a:t> (исключение ввода-вывода устройства) обработчику, расположенному после ключевого слова </a:t>
            </a:r>
            <a:r>
              <a:rPr lang="en-US" b="1" dirty="0"/>
              <a:t>catch</a:t>
            </a:r>
            <a:r>
              <a:rPr lang="ru-RU" dirty="0"/>
              <a:t>.</a:t>
            </a:r>
          </a:p>
          <a:p>
            <a:pPr marL="0" indent="0">
              <a:buNone/>
            </a:pPr>
            <a:r>
              <a:rPr lang="ru-RU" dirty="0" smtClean="0"/>
              <a:t>   Средства </a:t>
            </a:r>
            <a:r>
              <a:rPr lang="ru-RU" dirty="0"/>
              <a:t>обработки исключительных ситуаций в языках программирования можно использовать не только для управления системными сбоями. Они могут также применяться для обработки ошибок невыполнения условий, хотя таковые обычно происходят очень редко. Эта возможность показана в листинге </a:t>
            </a:r>
            <a:r>
              <a:rPr lang="ru-RU" dirty="0" smtClean="0"/>
              <a:t>9.4</a:t>
            </a:r>
            <a:r>
              <a:rPr lang="ru-RU" dirty="0"/>
              <a:t>. Здесь на языке </a:t>
            </a:r>
            <a:r>
              <a:rPr lang="en-US" dirty="0"/>
              <a:t>Java</a:t>
            </a:r>
            <a:r>
              <a:rPr lang="ru-RU" dirty="0"/>
              <a:t> реализовано термореле морозильной камеры для пищевых продуктов. Температура может изменяться от -18 до -40 градусов Цельсия.</a:t>
            </a:r>
          </a:p>
        </p:txBody>
      </p:sp>
    </p:spTree>
    <p:extLst>
      <p:ext uri="{BB962C8B-B14F-4D97-AF65-F5344CB8AC3E}">
        <p14:creationId xmlns:p14="http://schemas.microsoft.com/office/powerpoint/2010/main" val="1606943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95337" y="485776"/>
            <a:ext cx="10515600" cy="6172200"/>
          </a:xfrm>
        </p:spPr>
        <p:txBody>
          <a:bodyPr>
            <a:normAutofit fontScale="70000" lnSpcReduction="20000"/>
          </a:bodyPr>
          <a:lstStyle/>
          <a:p>
            <a:pPr marL="0" indent="0">
              <a:buNone/>
            </a:pPr>
            <a:r>
              <a:rPr lang="ru-RU" b="1" dirty="0"/>
              <a:t>Листинг 9.4. Исключительные ситуации управления морозильником</a:t>
            </a:r>
            <a:endParaRPr lang="ru-RU" dirty="0"/>
          </a:p>
          <a:p>
            <a:pPr marL="0" indent="0">
              <a:buNone/>
            </a:pPr>
            <a:r>
              <a:rPr lang="ru-RU" dirty="0"/>
              <a:t> </a:t>
            </a:r>
          </a:p>
          <a:p>
            <a:pPr marL="0" indent="0">
              <a:buNone/>
            </a:pPr>
            <a:r>
              <a:rPr lang="en-US" dirty="0"/>
              <a:t>class </a:t>
            </a:r>
            <a:r>
              <a:rPr lang="en-US" dirty="0" err="1"/>
              <a:t>FreezerController</a:t>
            </a:r>
            <a:r>
              <a:rPr lang="en-US" dirty="0"/>
              <a:t> {</a:t>
            </a:r>
            <a:endParaRPr lang="ru-RU" dirty="0"/>
          </a:p>
          <a:p>
            <a:pPr marL="0" indent="0">
              <a:buNone/>
            </a:pPr>
            <a:r>
              <a:rPr lang="en-US" dirty="0"/>
              <a:t>Sensor </a:t>
            </a:r>
            <a:r>
              <a:rPr lang="en-US" dirty="0" err="1"/>
              <a:t>tempSensor</a:t>
            </a:r>
            <a:r>
              <a:rPr lang="en-US" dirty="0"/>
              <a:t> = new Sensor ();</a:t>
            </a:r>
            <a:endParaRPr lang="ru-RU" dirty="0"/>
          </a:p>
          <a:p>
            <a:pPr marL="0" indent="0">
              <a:buNone/>
            </a:pPr>
            <a:r>
              <a:rPr lang="en-US" dirty="0"/>
              <a:t>Dial </a:t>
            </a:r>
            <a:r>
              <a:rPr lang="en-US" dirty="0" err="1"/>
              <a:t>tempDial</a:t>
            </a:r>
            <a:r>
              <a:rPr lang="en-US" dirty="0"/>
              <a:t> = new Dial () ; ^</a:t>
            </a:r>
            <a:endParaRPr lang="ru-RU" dirty="0"/>
          </a:p>
          <a:p>
            <a:pPr marL="0" indent="0">
              <a:buNone/>
            </a:pPr>
            <a:r>
              <a:rPr lang="en-US" dirty="0"/>
              <a:t>float </a:t>
            </a:r>
            <a:r>
              <a:rPr lang="en-US" dirty="0" err="1"/>
              <a:t>freezerTemp</a:t>
            </a:r>
            <a:r>
              <a:rPr lang="en-US" dirty="0"/>
              <a:t> = </a:t>
            </a:r>
            <a:r>
              <a:rPr lang="en-US" dirty="0" err="1"/>
              <a:t>tempSensor</a:t>
            </a:r>
            <a:r>
              <a:rPr lang="en-US" dirty="0"/>
              <a:t>. </a:t>
            </a:r>
            <a:r>
              <a:rPr lang="en-US" dirty="0" err="1"/>
              <a:t>readVal</a:t>
            </a:r>
            <a:r>
              <a:rPr lang="en-US" dirty="0"/>
              <a:t> ();</a:t>
            </a:r>
            <a:endParaRPr lang="ru-RU" dirty="0"/>
          </a:p>
          <a:p>
            <a:pPr marL="0" indent="0">
              <a:buNone/>
            </a:pPr>
            <a:r>
              <a:rPr lang="en-US" dirty="0"/>
              <a:t>final float </a:t>
            </a:r>
            <a:r>
              <a:rPr lang="en-US" dirty="0" err="1"/>
              <a:t>dangerTemp</a:t>
            </a:r>
            <a:r>
              <a:rPr lang="en-US" dirty="0"/>
              <a:t>= (float) -18.0 ;</a:t>
            </a:r>
            <a:endParaRPr lang="ru-RU" dirty="0"/>
          </a:p>
          <a:p>
            <a:pPr marL="0" indent="0">
              <a:buNone/>
            </a:pPr>
            <a:r>
              <a:rPr lang="en-US" dirty="0"/>
              <a:t>final long </a:t>
            </a:r>
            <a:r>
              <a:rPr lang="en-US" dirty="0" err="1"/>
              <a:t>coolingTime</a:t>
            </a:r>
            <a:r>
              <a:rPr lang="en-US" dirty="0"/>
              <a:t>= (long) 200000.0;</a:t>
            </a:r>
            <a:endParaRPr lang="ru-RU" dirty="0"/>
          </a:p>
          <a:p>
            <a:pPr marL="0" indent="0">
              <a:buNone/>
            </a:pPr>
            <a:r>
              <a:rPr lang="en-US" dirty="0"/>
              <a:t>public void run () throws </a:t>
            </a:r>
            <a:r>
              <a:rPr lang="en-US" dirty="0" err="1"/>
              <a:t>InterruptedException</a:t>
            </a:r>
            <a:r>
              <a:rPr lang="en-US" dirty="0"/>
              <a:t> {</a:t>
            </a:r>
            <a:endParaRPr lang="ru-RU" dirty="0"/>
          </a:p>
          <a:p>
            <a:pPr marL="0" indent="0">
              <a:buNone/>
            </a:pPr>
            <a:r>
              <a:rPr lang="en-US" dirty="0"/>
              <a:t>try {</a:t>
            </a:r>
            <a:endParaRPr lang="ru-RU" dirty="0"/>
          </a:p>
          <a:p>
            <a:pPr marL="0" indent="0">
              <a:buNone/>
            </a:pPr>
            <a:r>
              <a:rPr lang="en-US" dirty="0" err="1"/>
              <a:t>Pump.switchlt</a:t>
            </a:r>
            <a:r>
              <a:rPr lang="en-US" dirty="0"/>
              <a:t> (</a:t>
            </a:r>
            <a:r>
              <a:rPr lang="en-US" dirty="0" err="1"/>
              <a:t>Pump.on</a:t>
            </a:r>
            <a:r>
              <a:rPr lang="en-US" dirty="0"/>
              <a:t>); </a:t>
            </a:r>
            <a:endParaRPr lang="ru-RU" dirty="0"/>
          </a:p>
          <a:p>
            <a:pPr marL="0" indent="0">
              <a:buNone/>
            </a:pPr>
            <a:r>
              <a:rPr lang="en-US" dirty="0"/>
              <a:t>do {</a:t>
            </a:r>
            <a:endParaRPr lang="ru-RU" dirty="0"/>
          </a:p>
          <a:p>
            <a:pPr marL="0" indent="0">
              <a:buNone/>
            </a:pPr>
            <a:r>
              <a:rPr lang="en-US" dirty="0"/>
              <a:t>if (</a:t>
            </a:r>
            <a:r>
              <a:rPr lang="en-US" dirty="0" err="1"/>
              <a:t>freezerTemp</a:t>
            </a:r>
            <a:r>
              <a:rPr lang="en-US" dirty="0"/>
              <a:t> &gt; </a:t>
            </a:r>
            <a:r>
              <a:rPr lang="en-US" dirty="0" err="1"/>
              <a:t>tempDial.setting</a:t>
            </a:r>
            <a:r>
              <a:rPr lang="en-US" dirty="0"/>
              <a:t> ()) </a:t>
            </a:r>
            <a:endParaRPr lang="ru-RU" dirty="0"/>
          </a:p>
          <a:p>
            <a:pPr marL="0" indent="0">
              <a:buNone/>
            </a:pPr>
            <a:r>
              <a:rPr lang="en-US" dirty="0"/>
              <a:t>if (</a:t>
            </a:r>
            <a:r>
              <a:rPr lang="en-US" dirty="0" err="1"/>
              <a:t>Pump.status</a:t>
            </a:r>
            <a:r>
              <a:rPr lang="en-US" dirty="0"/>
              <a:t> == </a:t>
            </a:r>
            <a:r>
              <a:rPr lang="en-US" dirty="0" err="1"/>
              <a:t>Pump.off</a:t>
            </a:r>
            <a:r>
              <a:rPr lang="en-US" dirty="0"/>
              <a:t>) </a:t>
            </a:r>
            <a:endParaRPr lang="ru-RU" dirty="0"/>
          </a:p>
          <a:p>
            <a:pPr marL="0" indent="0">
              <a:buNone/>
            </a:pPr>
            <a:r>
              <a:rPr lang="en-US" dirty="0"/>
              <a:t>{</a:t>
            </a:r>
            <a:endParaRPr lang="ru-RU" dirty="0"/>
          </a:p>
          <a:p>
            <a:pPr marL="0" indent="0">
              <a:buNone/>
            </a:pPr>
            <a:r>
              <a:rPr lang="en-US" dirty="0" err="1"/>
              <a:t>Pump.switchlt</a:t>
            </a:r>
            <a:r>
              <a:rPr lang="en-US" dirty="0"/>
              <a:t> (</a:t>
            </a:r>
            <a:r>
              <a:rPr lang="en-US" dirty="0" err="1"/>
              <a:t>Pump.on</a:t>
            </a:r>
            <a:r>
              <a:rPr lang="en-US" dirty="0"/>
              <a:t>); </a:t>
            </a:r>
            <a:endParaRPr lang="ru-RU" dirty="0"/>
          </a:p>
          <a:p>
            <a:pPr marL="0" indent="0">
              <a:buNone/>
            </a:pPr>
            <a:r>
              <a:rPr lang="en-US" dirty="0" err="1"/>
              <a:t>Thread.sleep</a:t>
            </a:r>
            <a:r>
              <a:rPr lang="en-US" dirty="0"/>
              <a:t> (</a:t>
            </a:r>
            <a:r>
              <a:rPr lang="en-US" dirty="0" err="1"/>
              <a:t>coolingTime</a:t>
            </a:r>
            <a:r>
              <a:rPr lang="en-US" dirty="0" smtClean="0"/>
              <a:t>);</a:t>
            </a:r>
            <a:endParaRPr lang="ru-RU" dirty="0" smtClean="0"/>
          </a:p>
          <a:p>
            <a:pPr marL="0" indent="0">
              <a:buNone/>
            </a:pPr>
            <a:r>
              <a:rPr lang="en-US" dirty="0"/>
              <a:t>} </a:t>
            </a:r>
            <a:endParaRPr lang="ru-RU" dirty="0"/>
          </a:p>
          <a:p>
            <a:pPr marL="0" indent="0">
              <a:buNone/>
            </a:pPr>
            <a:endParaRPr lang="ru-RU" dirty="0"/>
          </a:p>
        </p:txBody>
      </p:sp>
    </p:spTree>
    <p:extLst>
      <p:ext uri="{BB962C8B-B14F-4D97-AF65-F5344CB8AC3E}">
        <p14:creationId xmlns:p14="http://schemas.microsoft.com/office/powerpoint/2010/main" val="4082441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28650"/>
            <a:ext cx="10515600" cy="5548313"/>
          </a:xfrm>
        </p:spPr>
        <p:txBody>
          <a:bodyPr>
            <a:normAutofit fontScale="62500" lnSpcReduction="20000"/>
          </a:bodyPr>
          <a:lstStyle/>
          <a:p>
            <a:pPr marL="0" indent="0">
              <a:buNone/>
            </a:pPr>
            <a:r>
              <a:rPr lang="en-US" dirty="0"/>
              <a:t>else</a:t>
            </a:r>
            <a:endParaRPr lang="ru-RU" dirty="0"/>
          </a:p>
          <a:p>
            <a:pPr marL="0" indent="0">
              <a:buNone/>
            </a:pPr>
            <a:r>
              <a:rPr lang="en-US" dirty="0"/>
              <a:t>if (</a:t>
            </a:r>
            <a:r>
              <a:rPr lang="en-US" dirty="0" err="1"/>
              <a:t>Pump.status</a:t>
            </a:r>
            <a:r>
              <a:rPr lang="en-US" dirty="0"/>
              <a:t> == </a:t>
            </a:r>
            <a:r>
              <a:rPr lang="en-US" dirty="0" err="1"/>
              <a:t>Pump.on</a:t>
            </a:r>
            <a:r>
              <a:rPr lang="en-US" dirty="0"/>
              <a:t>)</a:t>
            </a:r>
            <a:endParaRPr lang="ru-RU" dirty="0"/>
          </a:p>
          <a:p>
            <a:pPr marL="0" indent="0">
              <a:buNone/>
            </a:pPr>
            <a:r>
              <a:rPr lang="en-US" dirty="0" err="1"/>
              <a:t>Pump.switchlt</a:t>
            </a:r>
            <a:r>
              <a:rPr lang="en-US" dirty="0"/>
              <a:t> (</a:t>
            </a:r>
            <a:r>
              <a:rPr lang="en-US" dirty="0" err="1"/>
              <a:t>Pump.off</a:t>
            </a:r>
            <a:r>
              <a:rPr lang="en-US" dirty="0"/>
              <a:t>); </a:t>
            </a:r>
            <a:endParaRPr lang="ru-RU" dirty="0"/>
          </a:p>
          <a:p>
            <a:pPr marL="0" indent="0">
              <a:buNone/>
            </a:pPr>
            <a:r>
              <a:rPr lang="en-US" dirty="0"/>
              <a:t>if (</a:t>
            </a:r>
            <a:r>
              <a:rPr lang="en-US" dirty="0" err="1"/>
              <a:t>freezerTemp</a:t>
            </a:r>
            <a:r>
              <a:rPr lang="en-US" dirty="0"/>
              <a:t> &gt; </a:t>
            </a:r>
            <a:r>
              <a:rPr lang="en-US" dirty="0" err="1"/>
              <a:t>dangerTemp</a:t>
            </a:r>
            <a:r>
              <a:rPr lang="en-US" dirty="0"/>
              <a:t>)</a:t>
            </a:r>
            <a:endParaRPr lang="ru-RU" dirty="0"/>
          </a:p>
          <a:p>
            <a:pPr marL="0" indent="0">
              <a:buNone/>
            </a:pPr>
            <a:r>
              <a:rPr lang="en-US" dirty="0"/>
              <a:t>throw new </a:t>
            </a:r>
            <a:r>
              <a:rPr lang="en-US" dirty="0" err="1"/>
              <a:t>FreezerTooHotException</a:t>
            </a:r>
            <a:r>
              <a:rPr lang="en-US" dirty="0"/>
              <a:t> (); </a:t>
            </a:r>
            <a:endParaRPr lang="ru-RU" dirty="0"/>
          </a:p>
          <a:p>
            <a:pPr marL="0" indent="0">
              <a:buNone/>
            </a:pPr>
            <a:r>
              <a:rPr lang="en-US" dirty="0" err="1"/>
              <a:t>freezerTemp</a:t>
            </a:r>
            <a:r>
              <a:rPr lang="en-US" dirty="0"/>
              <a:t> = </a:t>
            </a:r>
            <a:r>
              <a:rPr lang="en-US" dirty="0" err="1"/>
              <a:t>tempSensor.readVal</a:t>
            </a:r>
            <a:r>
              <a:rPr lang="en-US" dirty="0"/>
              <a:t> (); </a:t>
            </a:r>
            <a:endParaRPr lang="ru-RU" dirty="0"/>
          </a:p>
          <a:p>
            <a:pPr marL="0" indent="0">
              <a:buNone/>
            </a:pPr>
            <a:r>
              <a:rPr lang="en-US" dirty="0"/>
              <a:t>} while (true); </a:t>
            </a:r>
            <a:endParaRPr lang="ru-RU" dirty="0"/>
          </a:p>
          <a:p>
            <a:pPr marL="0" indent="0">
              <a:buNone/>
            </a:pPr>
            <a:r>
              <a:rPr lang="en-US" dirty="0"/>
              <a:t>} //</a:t>
            </a:r>
            <a:r>
              <a:rPr lang="ru-RU" dirty="0"/>
              <a:t>блок</a:t>
            </a:r>
            <a:r>
              <a:rPr lang="en-US" dirty="0"/>
              <a:t> try</a:t>
            </a:r>
            <a:endParaRPr lang="ru-RU" dirty="0"/>
          </a:p>
          <a:p>
            <a:pPr marL="0" indent="0">
              <a:buNone/>
            </a:pPr>
            <a:r>
              <a:rPr lang="en-US" dirty="0"/>
              <a:t>catch (</a:t>
            </a:r>
            <a:r>
              <a:rPr lang="en-US" dirty="0" err="1"/>
              <a:t>FreezerTooHotException</a:t>
            </a:r>
            <a:r>
              <a:rPr lang="en-US" dirty="0"/>
              <a:t> f) </a:t>
            </a:r>
            <a:endParaRPr lang="ru-RU" dirty="0"/>
          </a:p>
          <a:p>
            <a:pPr marL="0" indent="0">
              <a:buNone/>
            </a:pPr>
            <a:r>
              <a:rPr lang="en-US" dirty="0"/>
              <a:t>{ </a:t>
            </a:r>
            <a:r>
              <a:rPr lang="en-US" dirty="0" err="1"/>
              <a:t>Alarm.activate</a:t>
            </a:r>
            <a:r>
              <a:rPr lang="en-US" dirty="0"/>
              <a:t>(); } </a:t>
            </a:r>
            <a:endParaRPr lang="ru-RU" dirty="0"/>
          </a:p>
          <a:p>
            <a:pPr marL="0" indent="0">
              <a:buNone/>
            </a:pPr>
            <a:r>
              <a:rPr lang="en-US" dirty="0"/>
              <a:t>catch(</a:t>
            </a:r>
            <a:r>
              <a:rPr lang="en-US" dirty="0" err="1"/>
              <a:t>InterruptedException</a:t>
            </a:r>
            <a:r>
              <a:rPr lang="en-US" dirty="0"/>
              <a:t> e) </a:t>
            </a:r>
            <a:endParaRPr lang="ru-RU" dirty="0"/>
          </a:p>
          <a:p>
            <a:pPr marL="0" indent="0">
              <a:buNone/>
            </a:pPr>
            <a:r>
              <a:rPr lang="ru-RU" dirty="0"/>
              <a:t>{</a:t>
            </a:r>
          </a:p>
          <a:p>
            <a:pPr marL="0" indent="0">
              <a:buNone/>
            </a:pPr>
            <a:r>
              <a:rPr lang="en-US" dirty="0"/>
              <a:t>System</a:t>
            </a:r>
            <a:r>
              <a:rPr lang="ru-RU" dirty="0"/>
              <a:t>.</a:t>
            </a:r>
            <a:r>
              <a:rPr lang="en-US" dirty="0"/>
              <a:t>out</a:t>
            </a:r>
            <a:r>
              <a:rPr lang="ru-RU" dirty="0"/>
              <a:t>.</a:t>
            </a:r>
            <a:r>
              <a:rPr lang="en-US" dirty="0" err="1"/>
              <a:t>printlnf</a:t>
            </a:r>
            <a:r>
              <a:rPr lang="ru-RU" dirty="0"/>
              <a:t>"Потоковое исключение"); </a:t>
            </a:r>
          </a:p>
          <a:p>
            <a:pPr marL="0" indent="0">
              <a:buNone/>
            </a:pPr>
            <a:r>
              <a:rPr lang="en-US" dirty="0"/>
              <a:t>throw new </a:t>
            </a:r>
            <a:r>
              <a:rPr lang="en-US" dirty="0" err="1"/>
              <a:t>InterruptedException</a:t>
            </a:r>
            <a:r>
              <a:rPr lang="ru-RU" dirty="0"/>
              <a:t> () ; </a:t>
            </a:r>
          </a:p>
          <a:p>
            <a:pPr marL="0" indent="0">
              <a:buNone/>
            </a:pPr>
            <a:r>
              <a:rPr lang="ru-RU" dirty="0"/>
              <a:t>} </a:t>
            </a:r>
          </a:p>
          <a:p>
            <a:pPr marL="0" indent="0">
              <a:buNone/>
            </a:pPr>
            <a:r>
              <a:rPr lang="ru-RU" dirty="0"/>
              <a:t>} </a:t>
            </a:r>
          </a:p>
          <a:p>
            <a:pPr marL="0" indent="0">
              <a:buNone/>
            </a:pPr>
            <a:r>
              <a:rPr lang="ru-RU" dirty="0"/>
              <a:t>} // </a:t>
            </a:r>
            <a:r>
              <a:rPr lang="en-US" dirty="0" err="1"/>
              <a:t>FreezerController</a:t>
            </a:r>
            <a:endParaRPr lang="ru-RU" dirty="0"/>
          </a:p>
        </p:txBody>
      </p:sp>
    </p:spTree>
    <p:extLst>
      <p:ext uri="{BB962C8B-B14F-4D97-AF65-F5344CB8AC3E}">
        <p14:creationId xmlns:p14="http://schemas.microsoft.com/office/powerpoint/2010/main" val="4219055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0075"/>
            <a:ext cx="10515600" cy="5576888"/>
          </a:xfrm>
        </p:spPr>
        <p:txBody>
          <a:bodyPr>
            <a:normAutofit fontScale="85000" lnSpcReduction="20000"/>
          </a:bodyPr>
          <a:lstStyle/>
          <a:p>
            <a:pPr marL="0" indent="0">
              <a:buNone/>
            </a:pPr>
            <a:r>
              <a:rPr lang="ru-RU" dirty="0" smtClean="0"/>
              <a:t>   Замороженные </a:t>
            </a:r>
            <a:r>
              <a:rPr lang="ru-RU" dirty="0"/>
              <a:t>продукты начинают размораживаться, а бактерии становятся активными при температуре выше -18 градусов. Система управления поддерживает эту температуру путем включения и выключения насоса для холодильного агента, в зависимости от значения температурного датчика. Если нужная температура не поддерживается, блок управления посылает аварийный сигнал.</a:t>
            </a:r>
          </a:p>
          <a:p>
            <a:pPr marL="0" indent="0">
              <a:buNone/>
            </a:pPr>
            <a:r>
              <a:rPr lang="ru-RU" dirty="0" smtClean="0"/>
              <a:t>   В </a:t>
            </a:r>
            <a:r>
              <a:rPr lang="ru-RU" dirty="0"/>
              <a:t>приведенном листинге температура морозильной камеры определяется путем опроса объекта </a:t>
            </a:r>
            <a:r>
              <a:rPr lang="en-US" b="1" dirty="0" err="1"/>
              <a:t>tempSensor</a:t>
            </a:r>
            <a:r>
              <a:rPr lang="ru-RU" dirty="0"/>
              <a:t> (температура датчика), а необходимая температура – объекта </a:t>
            </a:r>
            <a:r>
              <a:rPr lang="en-US" b="1" dirty="0" err="1"/>
              <a:t>tempDial</a:t>
            </a:r>
            <a:r>
              <a:rPr lang="ru-RU" dirty="0"/>
              <a:t> (установка температуры). Объект </a:t>
            </a:r>
            <a:r>
              <a:rPr lang="en-US" b="1" dirty="0"/>
              <a:t>Pump</a:t>
            </a:r>
            <a:r>
              <a:rPr lang="ru-RU" dirty="0"/>
              <a:t> (насос) отвечает на сигналы, изменяя свое состояние. Если насос включился, система ожидает некоторое временя (вызывая метод </a:t>
            </a:r>
            <a:r>
              <a:rPr lang="en-US" b="1" dirty="0"/>
              <a:t>Thread</a:t>
            </a:r>
            <a:r>
              <a:rPr lang="ru-RU" b="1" dirty="0"/>
              <a:t>.</a:t>
            </a:r>
            <a:r>
              <a:rPr lang="en-US" b="1" dirty="0"/>
              <a:t>sleep</a:t>
            </a:r>
            <a:r>
              <a:rPr lang="ru-RU" dirty="0"/>
              <a:t>) для понижения температуры. Если она не понижается в достаточной мере, происходит переход к обработке исключительной ситуации </a:t>
            </a:r>
            <a:r>
              <a:rPr lang="en-US" b="1" dirty="0" err="1"/>
              <a:t>FreezerTooHotException</a:t>
            </a:r>
            <a:r>
              <a:rPr lang="ru-RU" dirty="0"/>
              <a:t>.</a:t>
            </a:r>
          </a:p>
          <a:p>
            <a:pPr marL="0" indent="0">
              <a:buNone/>
            </a:pPr>
            <a:r>
              <a:rPr lang="ru-RU" dirty="0" smtClean="0"/>
              <a:t>   Обработчик </a:t>
            </a:r>
            <a:r>
              <a:rPr lang="ru-RU" dirty="0"/>
              <a:t>исключений (помещенный в конец программы) фиксирует эту исключительную ситуацию и активизирует объект </a:t>
            </a:r>
            <a:r>
              <a:rPr lang="en-US" b="1" dirty="0"/>
              <a:t>Alarm</a:t>
            </a:r>
            <a:r>
              <a:rPr lang="ru-RU" dirty="0"/>
              <a:t> (Сигнал тревоги). Также предусмотрен обработчик исключения </a:t>
            </a:r>
            <a:r>
              <a:rPr lang="en-US" b="1" dirty="0" err="1"/>
              <a:t>InterruptedException</a:t>
            </a:r>
            <a:r>
              <a:rPr lang="ru-RU" dirty="0"/>
              <a:t> (исключение прерывания), которое может быть передано из метода </a:t>
            </a:r>
            <a:r>
              <a:rPr lang="en-US" b="1" dirty="0"/>
              <a:t>Thread</a:t>
            </a:r>
            <a:r>
              <a:rPr lang="ru-RU" b="1" dirty="0"/>
              <a:t>.</a:t>
            </a:r>
            <a:r>
              <a:rPr lang="en-US" b="1" dirty="0"/>
              <a:t>sleep</a:t>
            </a:r>
            <a:r>
              <a:rPr lang="ru-RU" dirty="0"/>
              <a:t>. Эта исключительная ситуация затем передается основному методу.</a:t>
            </a:r>
          </a:p>
        </p:txBody>
      </p:sp>
    </p:spTree>
    <p:extLst>
      <p:ext uri="{BB962C8B-B14F-4D97-AF65-F5344CB8AC3E}">
        <p14:creationId xmlns:p14="http://schemas.microsoft.com/office/powerpoint/2010/main" val="36752265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2.2</a:t>
            </a:r>
            <a:r>
              <a:rPr lang="ru-RU" b="1" dirty="0"/>
              <a:t>. Обнаружение ошибок и </a:t>
            </a:r>
            <a:r>
              <a:rPr lang="ru-RU" b="1" dirty="0" smtClean="0"/>
              <a:t>сбоев</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   Языки </a:t>
            </a:r>
            <a:r>
              <a:rPr lang="ru-RU" dirty="0"/>
              <a:t>программирования подобные </a:t>
            </a:r>
            <a:r>
              <a:rPr lang="en-US" dirty="0"/>
              <a:t>Java</a:t>
            </a:r>
            <a:r>
              <a:rPr lang="ru-RU" dirty="0"/>
              <a:t> и </a:t>
            </a:r>
            <a:r>
              <a:rPr lang="en-US" dirty="0"/>
              <a:t>Ada</a:t>
            </a:r>
            <a:r>
              <a:rPr lang="ru-RU" dirty="0"/>
              <a:t> имеют строгие описания типов. Это позволяет многие ошибки, которые служат причиной нарушения состояний и отказов системы, обнаружить во время компиляции. Компилятор может обнаружить нарушения правил описания типов. Проверка компилятора ограничена статическими величинами, но компилятор может также автоматически сгенерировать программу, которая выполняет, например, проверку присвоения значений массивам. Она проверит, что индексы массива не выйдут за указанные пределы и что значения массива имеют необходимый тип.</a:t>
            </a:r>
          </a:p>
          <a:p>
            <a:pPr marL="0" indent="0">
              <a:buNone/>
            </a:pPr>
            <a:r>
              <a:rPr lang="ru-RU" dirty="0" smtClean="0"/>
              <a:t>   Первая </a:t>
            </a:r>
            <a:r>
              <a:rPr lang="ru-RU" dirty="0"/>
              <a:t>ступень средств отказоустойчивости должна обнаружить, что сбой (ошибочное состояние системы) произошел или произойдет, если немедленно не будут выполнены некоторые действия. Обычно в такой ситуации управление передается в блок программы, которая может управлять обнаруженным сбоем.</a:t>
            </a:r>
          </a:p>
        </p:txBody>
      </p:sp>
    </p:spTree>
    <p:extLst>
      <p:ext uri="{BB962C8B-B14F-4D97-AF65-F5344CB8AC3E}">
        <p14:creationId xmlns:p14="http://schemas.microsoft.com/office/powerpoint/2010/main" val="4213196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85750"/>
            <a:ext cx="10515600" cy="6443662"/>
          </a:xfrm>
        </p:spPr>
        <p:txBody>
          <a:bodyPr>
            <a:normAutofit fontScale="70000" lnSpcReduction="20000"/>
          </a:bodyPr>
          <a:lstStyle/>
          <a:p>
            <a:pPr marL="0" indent="0">
              <a:buNone/>
            </a:pPr>
            <a:r>
              <a:rPr lang="ru-RU" dirty="0" smtClean="0"/>
              <a:t>   Внедрение </a:t>
            </a:r>
            <a:r>
              <a:rPr lang="ru-RU" dirty="0"/>
              <a:t>в практику современных методов разработки программного обеспечения, использование новых языков программирования и применение управления качеством привели к значительному повышению надежности ПО. Однако для критических систем, таких, как системы автоматического управления, телекоммуникационные системы или системы управления двигателем самолета, необходимы дополнительные меры для достижения высокого уровня надежности. Для таких систем используются специальные методы программирования, гарантирующие безопасность, защищенность и безотказность программных систем.</a:t>
            </a:r>
          </a:p>
          <a:p>
            <a:pPr marL="0" indent="0">
              <a:buNone/>
            </a:pPr>
            <a:r>
              <a:rPr lang="ru-RU" dirty="0" smtClean="0"/>
              <a:t>   Существует </a:t>
            </a:r>
            <a:r>
              <a:rPr lang="ru-RU" dirty="0"/>
              <a:t>два дополняющих друг друга подхода, которые используются при разработке надежного программного обеспечения.</a:t>
            </a:r>
          </a:p>
          <a:p>
            <a:pPr marL="0" indent="0">
              <a:buNone/>
            </a:pPr>
            <a:r>
              <a:rPr lang="ru-RU" dirty="0"/>
              <a:t> </a:t>
            </a:r>
          </a:p>
          <a:p>
            <a:pPr marL="514350" indent="-514350">
              <a:buFont typeface="+mj-lt"/>
              <a:buAutoNum type="arabicPeriod"/>
            </a:pPr>
            <a:r>
              <a:rPr lang="ru-RU" i="1" dirty="0" smtClean="0"/>
              <a:t>Предотвращение </a:t>
            </a:r>
            <a:r>
              <a:rPr lang="ru-RU" i="1" dirty="0"/>
              <a:t>сбоев. </a:t>
            </a:r>
            <a:r>
              <a:rPr lang="ru-RU" dirty="0"/>
              <a:t>В процессе проектирования и реализации используются такие технологии разработки ПО, которые сводят к минимуму ошибки оператора и помогают находить системные ошибки (прежде чем система будет запущена в эксплуатацию).</a:t>
            </a:r>
          </a:p>
          <a:p>
            <a:pPr marL="514350" indent="-514350">
              <a:buFont typeface="+mj-lt"/>
              <a:buAutoNum type="arabicPeriod"/>
            </a:pPr>
            <a:r>
              <a:rPr lang="ru-RU" i="1" dirty="0" smtClean="0"/>
              <a:t>Устойчивость </a:t>
            </a:r>
            <a:r>
              <a:rPr lang="ru-RU" i="1" dirty="0"/>
              <a:t>к сбоям. </a:t>
            </a:r>
            <a:r>
              <a:rPr lang="ru-RU" dirty="0"/>
              <a:t>Система проектируется таким образом, чтобы можно было обнаружить и исправить сбои и непредвиденное поведение системы до того, как это приведет к отказу в ее работе.</a:t>
            </a:r>
          </a:p>
          <a:p>
            <a:pPr marL="0" indent="0">
              <a:buNone/>
            </a:pPr>
            <a:r>
              <a:rPr lang="ru-RU" dirty="0"/>
              <a:t> </a:t>
            </a:r>
          </a:p>
          <a:p>
            <a:pPr marL="0" indent="0">
              <a:buNone/>
            </a:pPr>
            <a:r>
              <a:rPr lang="ru-RU" dirty="0" smtClean="0"/>
              <a:t>   Предотвращение </a:t>
            </a:r>
            <a:r>
              <a:rPr lang="ru-RU" dirty="0"/>
              <a:t>сбоев означает поставку заказчику программных систем, свободных от ошибок и сбоев. Это можно сделать двумя способами: с помощью методов программирования, которые минимизируют число ошибок, возможных в системе (минимизация ошибок и сбоев); с помощью статических и динамических методов тестирования, которые обнаруживают эти ошибки и позволяют их исправить до начала эксплуатации системы (обнаружение ошибок и сбоев). В этой главе описаны методы минимизации ошибок и повышения отказоустойчивости систем.</a:t>
            </a:r>
          </a:p>
        </p:txBody>
      </p:sp>
    </p:spTree>
    <p:extLst>
      <p:ext uri="{BB962C8B-B14F-4D97-AF65-F5344CB8AC3E}">
        <p14:creationId xmlns:p14="http://schemas.microsoft.com/office/powerpoint/2010/main" val="6614914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71463"/>
            <a:ext cx="10515600" cy="6386512"/>
          </a:xfrm>
        </p:spPr>
        <p:txBody>
          <a:bodyPr>
            <a:normAutofit fontScale="85000" lnSpcReduction="20000"/>
          </a:bodyPr>
          <a:lstStyle/>
          <a:p>
            <a:pPr marL="0" indent="0">
              <a:buNone/>
            </a:pPr>
            <a:r>
              <a:rPr lang="ru-RU" dirty="0" smtClean="0"/>
              <a:t>   Существует </a:t>
            </a:r>
            <a:r>
              <a:rPr lang="ru-RU" dirty="0"/>
              <a:t>два типа обнаружения сбоев.</a:t>
            </a:r>
          </a:p>
          <a:p>
            <a:pPr marL="0" indent="0">
              <a:buNone/>
            </a:pPr>
            <a:r>
              <a:rPr lang="ru-RU" dirty="0"/>
              <a:t> </a:t>
            </a:r>
          </a:p>
          <a:p>
            <a:pPr marL="514350" indent="-514350">
              <a:buFont typeface="+mj-lt"/>
              <a:buAutoNum type="arabicPeriod"/>
            </a:pPr>
            <a:r>
              <a:rPr lang="ru-RU" i="1" dirty="0" smtClean="0"/>
              <a:t>Превентивное </a:t>
            </a:r>
            <a:r>
              <a:rPr lang="ru-RU" i="1" dirty="0"/>
              <a:t>обнаружение ошибок. </a:t>
            </a:r>
            <a:r>
              <a:rPr lang="ru-RU" dirty="0"/>
              <a:t>В этом случае механизм обнаружения ошибок запускается прежде, чем произойдет изменение состояния. Если потенциальное ошибочное состояние обнаружено, то изменения состояния не происходит. Обычно система обнаружения ошибок обрабатывает исключительную ситуацию, которая определяет тип обнаруженной ошибки.</a:t>
            </a:r>
          </a:p>
          <a:p>
            <a:pPr marL="514350" indent="-514350">
              <a:buFont typeface="+mj-lt"/>
              <a:buAutoNum type="arabicPeriod"/>
            </a:pPr>
            <a:r>
              <a:rPr lang="ru-RU" i="1" dirty="0" smtClean="0"/>
              <a:t>Ретроспективное </a:t>
            </a:r>
            <a:r>
              <a:rPr lang="ru-RU" i="1" dirty="0"/>
              <a:t>обнаружение ошибок. </a:t>
            </a:r>
            <a:r>
              <a:rPr lang="ru-RU" dirty="0"/>
              <a:t>В этом случае механизм обнаружения ошибок запускается после того, как произошел сбой. Если ошибка обнаружена, сообщается об исключительной ситуации и используется механизм исправления ошибки.</a:t>
            </a:r>
          </a:p>
          <a:p>
            <a:pPr marL="0" indent="0">
              <a:buNone/>
            </a:pPr>
            <a:r>
              <a:rPr lang="ru-RU" dirty="0"/>
              <a:t> </a:t>
            </a:r>
          </a:p>
          <a:p>
            <a:pPr marL="0" indent="0">
              <a:buNone/>
            </a:pPr>
            <a:r>
              <a:rPr lang="ru-RU" dirty="0" smtClean="0"/>
              <a:t>   Превентивное </a:t>
            </a:r>
            <a:r>
              <a:rPr lang="ru-RU" dirty="0"/>
              <a:t>обнаружение ошибок часто выполняется путем ввода ограничений, накладываемых на состояния системы, и контроля за ними при переходе от одного состояния к другому. Эта схема упрощается, если состояние системы определяется состоянием ряда объектов. Ограничения, которые применяются к отдельным объектам, можно проверять автоматически и изменять во время выполнения метода (ассоциированного с объектом), который может изменить состояние. Этот подход проиллюстрирован в листинге 9.5, который на языке </a:t>
            </a:r>
            <a:r>
              <a:rPr lang="en-US" dirty="0"/>
              <a:t>Java</a:t>
            </a:r>
            <a:r>
              <a:rPr lang="ru-RU" dirty="0"/>
              <a:t> описывает класс </a:t>
            </a:r>
            <a:r>
              <a:rPr lang="en-US" b="1" dirty="0" err="1"/>
              <a:t>PositiveEven</a:t>
            </a:r>
            <a:r>
              <a:rPr lang="ru-RU" dirty="0"/>
              <a:t>, реализующий тип положительных четных чисел.</a:t>
            </a:r>
          </a:p>
        </p:txBody>
      </p:sp>
    </p:spTree>
    <p:extLst>
      <p:ext uri="{BB962C8B-B14F-4D97-AF65-F5344CB8AC3E}">
        <p14:creationId xmlns:p14="http://schemas.microsoft.com/office/powerpoint/2010/main" val="11116312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28600"/>
            <a:ext cx="10515600" cy="6629400"/>
          </a:xfrm>
        </p:spPr>
        <p:txBody>
          <a:bodyPr>
            <a:normAutofit fontScale="40000" lnSpcReduction="20000"/>
          </a:bodyPr>
          <a:lstStyle/>
          <a:p>
            <a:pPr marL="0" indent="0">
              <a:buNone/>
            </a:pPr>
            <a:r>
              <a:rPr lang="ru-RU" b="1" dirty="0"/>
              <a:t>Листинг </a:t>
            </a:r>
            <a:r>
              <a:rPr lang="en-US" b="1" dirty="0"/>
              <a:t>9.5. </a:t>
            </a:r>
            <a:r>
              <a:rPr lang="ru-RU" b="1" dirty="0"/>
              <a:t>Описание класса </a:t>
            </a:r>
            <a:r>
              <a:rPr lang="en-US" b="1" dirty="0" err="1"/>
              <a:t>PositiveEven</a:t>
            </a:r>
            <a:endParaRPr lang="ru-RU" dirty="0"/>
          </a:p>
          <a:p>
            <a:pPr marL="0" indent="0">
              <a:buNone/>
            </a:pPr>
            <a:r>
              <a:rPr lang="en-US" dirty="0"/>
              <a:t> </a:t>
            </a:r>
            <a:endParaRPr lang="ru-RU" dirty="0"/>
          </a:p>
          <a:p>
            <a:pPr marL="0" indent="0">
              <a:buNone/>
            </a:pPr>
            <a:r>
              <a:rPr lang="en-US" dirty="0"/>
              <a:t>class </a:t>
            </a:r>
            <a:r>
              <a:rPr lang="en-US" dirty="0" err="1"/>
              <a:t>PositiveEvenlnteger</a:t>
            </a:r>
            <a:r>
              <a:rPr lang="en-US" dirty="0"/>
              <a:t> { </a:t>
            </a:r>
            <a:endParaRPr lang="ru-RU" dirty="0"/>
          </a:p>
          <a:p>
            <a:pPr marL="0" indent="0">
              <a:buNone/>
            </a:pPr>
            <a:r>
              <a:rPr lang="en-US" dirty="0" err="1"/>
              <a:t>int</a:t>
            </a:r>
            <a:r>
              <a:rPr lang="en-US" dirty="0"/>
              <a:t> </a:t>
            </a:r>
            <a:r>
              <a:rPr lang="en-US" dirty="0" err="1"/>
              <a:t>val</a:t>
            </a:r>
            <a:r>
              <a:rPr lang="en-US" dirty="0"/>
              <a:t> = 0;</a:t>
            </a:r>
            <a:endParaRPr lang="ru-RU" dirty="0"/>
          </a:p>
          <a:p>
            <a:pPr marL="0" indent="0">
              <a:buNone/>
            </a:pPr>
            <a:r>
              <a:rPr lang="en-US" dirty="0" err="1"/>
              <a:t>PositiveEvenlnteger</a:t>
            </a:r>
            <a:r>
              <a:rPr lang="en-US" dirty="0"/>
              <a:t> (</a:t>
            </a:r>
            <a:r>
              <a:rPr lang="en-US" dirty="0" err="1"/>
              <a:t>int</a:t>
            </a:r>
            <a:r>
              <a:rPr lang="en-US" dirty="0"/>
              <a:t> n) throws </a:t>
            </a:r>
            <a:r>
              <a:rPr lang="en-US" dirty="0" err="1"/>
              <a:t>NumericException</a:t>
            </a:r>
            <a:r>
              <a:rPr lang="en-US" dirty="0"/>
              <a:t> </a:t>
            </a:r>
            <a:endParaRPr lang="ru-RU" dirty="0"/>
          </a:p>
          <a:p>
            <a:pPr marL="0" indent="0">
              <a:buNone/>
            </a:pPr>
            <a:r>
              <a:rPr lang="en-US" dirty="0"/>
              <a:t>{</a:t>
            </a:r>
            <a:endParaRPr lang="ru-RU" dirty="0"/>
          </a:p>
          <a:p>
            <a:pPr marL="0" indent="0">
              <a:buNone/>
            </a:pPr>
            <a:r>
              <a:rPr lang="en-US" dirty="0"/>
              <a:t>if (n &lt; 0 | n%2 == 1)</a:t>
            </a:r>
            <a:endParaRPr lang="ru-RU" dirty="0"/>
          </a:p>
          <a:p>
            <a:pPr marL="0" indent="0">
              <a:buNone/>
            </a:pPr>
            <a:r>
              <a:rPr lang="en-US" dirty="0"/>
              <a:t>throw new </a:t>
            </a:r>
            <a:r>
              <a:rPr lang="en-US" dirty="0" err="1"/>
              <a:t>NumericException</a:t>
            </a:r>
            <a:r>
              <a:rPr lang="en-US" dirty="0"/>
              <a:t> (); </a:t>
            </a:r>
            <a:endParaRPr lang="ru-RU" dirty="0"/>
          </a:p>
          <a:p>
            <a:pPr marL="0" indent="0">
              <a:buNone/>
            </a:pPr>
            <a:r>
              <a:rPr lang="en-US" dirty="0"/>
              <a:t>else</a:t>
            </a:r>
            <a:endParaRPr lang="ru-RU" dirty="0"/>
          </a:p>
          <a:p>
            <a:pPr marL="0" indent="0">
              <a:buNone/>
            </a:pPr>
            <a:r>
              <a:rPr lang="en-US" dirty="0" err="1"/>
              <a:t>val</a:t>
            </a:r>
            <a:r>
              <a:rPr lang="en-US" dirty="0"/>
              <a:t> = n;</a:t>
            </a:r>
            <a:endParaRPr lang="ru-RU" dirty="0"/>
          </a:p>
          <a:p>
            <a:pPr marL="0" indent="0">
              <a:buNone/>
            </a:pPr>
            <a:r>
              <a:rPr lang="en-US" dirty="0"/>
              <a:t>} //</a:t>
            </a:r>
            <a:r>
              <a:rPr lang="en-US" dirty="0" err="1"/>
              <a:t>PositiveEvenlnteger</a:t>
            </a:r>
            <a:endParaRPr lang="ru-RU" dirty="0"/>
          </a:p>
          <a:p>
            <a:pPr marL="0" indent="0">
              <a:buNone/>
            </a:pPr>
            <a:r>
              <a:rPr lang="en-US" dirty="0"/>
              <a:t>public void assign (</a:t>
            </a:r>
            <a:r>
              <a:rPr lang="en-US" dirty="0" err="1"/>
              <a:t>int</a:t>
            </a:r>
            <a:r>
              <a:rPr lang="en-US" dirty="0"/>
              <a:t> n) throws </a:t>
            </a:r>
            <a:r>
              <a:rPr lang="en-US" dirty="0" err="1"/>
              <a:t>NumericException</a:t>
            </a:r>
            <a:r>
              <a:rPr lang="en-US" dirty="0"/>
              <a:t> </a:t>
            </a:r>
            <a:endParaRPr lang="ru-RU" dirty="0"/>
          </a:p>
          <a:p>
            <a:pPr marL="0" indent="0">
              <a:buNone/>
            </a:pPr>
            <a:r>
              <a:rPr lang="en-US" dirty="0"/>
              <a:t>{</a:t>
            </a:r>
            <a:endParaRPr lang="ru-RU" dirty="0"/>
          </a:p>
          <a:p>
            <a:pPr marL="0" indent="0">
              <a:buNone/>
            </a:pPr>
            <a:r>
              <a:rPr lang="en-US" dirty="0"/>
              <a:t>if (n &lt; 0 | n%2 == 1)</a:t>
            </a:r>
            <a:endParaRPr lang="ru-RU" dirty="0"/>
          </a:p>
          <a:p>
            <a:pPr marL="0" indent="0">
              <a:buNone/>
            </a:pPr>
            <a:r>
              <a:rPr lang="en-US" dirty="0"/>
              <a:t>throw new </a:t>
            </a:r>
            <a:r>
              <a:rPr lang="en-US" dirty="0" err="1"/>
              <a:t>NumericException</a:t>
            </a:r>
            <a:r>
              <a:rPr lang="en-US" dirty="0"/>
              <a:t> (); </a:t>
            </a:r>
            <a:endParaRPr lang="ru-RU" dirty="0"/>
          </a:p>
          <a:p>
            <a:pPr marL="0" indent="0">
              <a:buNone/>
            </a:pPr>
            <a:r>
              <a:rPr lang="en-US" dirty="0"/>
              <a:t>else</a:t>
            </a:r>
            <a:endParaRPr lang="ru-RU" dirty="0"/>
          </a:p>
          <a:p>
            <a:pPr marL="0" indent="0">
              <a:buNone/>
            </a:pPr>
            <a:r>
              <a:rPr lang="en-US" dirty="0" err="1"/>
              <a:t>val</a:t>
            </a:r>
            <a:r>
              <a:rPr lang="en-US" dirty="0"/>
              <a:t> = n;</a:t>
            </a:r>
            <a:endParaRPr lang="ru-RU" dirty="0"/>
          </a:p>
          <a:p>
            <a:pPr marL="0" indent="0">
              <a:buNone/>
            </a:pPr>
            <a:r>
              <a:rPr lang="en-US" dirty="0"/>
              <a:t>} //</a:t>
            </a:r>
            <a:r>
              <a:rPr lang="ru-RU" dirty="0"/>
              <a:t>присвоение </a:t>
            </a:r>
          </a:p>
          <a:p>
            <a:pPr marL="0" indent="0">
              <a:buNone/>
            </a:pPr>
            <a:r>
              <a:rPr lang="en-US" dirty="0" err="1"/>
              <a:t>int</a:t>
            </a:r>
            <a:r>
              <a:rPr lang="en-US" dirty="0"/>
              <a:t> </a:t>
            </a:r>
            <a:r>
              <a:rPr lang="en-US" dirty="0" err="1"/>
              <a:t>tolnteger</a:t>
            </a:r>
            <a:r>
              <a:rPr lang="en-US" dirty="0"/>
              <a:t> () </a:t>
            </a:r>
            <a:endParaRPr lang="ru-RU" dirty="0"/>
          </a:p>
          <a:p>
            <a:pPr marL="0" indent="0">
              <a:buNone/>
            </a:pPr>
            <a:r>
              <a:rPr lang="en-US" dirty="0"/>
              <a:t>{</a:t>
            </a:r>
            <a:endParaRPr lang="ru-RU" dirty="0"/>
          </a:p>
          <a:p>
            <a:pPr marL="0" indent="0">
              <a:buNone/>
            </a:pPr>
            <a:r>
              <a:rPr lang="en-US" dirty="0"/>
              <a:t>return </a:t>
            </a:r>
            <a:r>
              <a:rPr lang="en-US" dirty="0" err="1"/>
              <a:t>val</a:t>
            </a:r>
            <a:r>
              <a:rPr lang="en-US" dirty="0"/>
              <a:t>;</a:t>
            </a:r>
            <a:endParaRPr lang="ru-RU" dirty="0"/>
          </a:p>
          <a:p>
            <a:pPr marL="0" indent="0">
              <a:buNone/>
            </a:pPr>
            <a:r>
              <a:rPr lang="en-US" dirty="0"/>
              <a:t>} //</a:t>
            </a:r>
            <a:r>
              <a:rPr lang="ru-RU" dirty="0"/>
              <a:t>для целых чисел</a:t>
            </a:r>
          </a:p>
          <a:p>
            <a:pPr marL="0" indent="0">
              <a:buNone/>
            </a:pPr>
            <a:r>
              <a:rPr lang="en-US" dirty="0" err="1"/>
              <a:t>boolean</a:t>
            </a:r>
            <a:r>
              <a:rPr lang="en-US" dirty="0"/>
              <a:t> equals (</a:t>
            </a:r>
            <a:r>
              <a:rPr lang="en-US" dirty="0" err="1"/>
              <a:t>PositiveEvenlnteger</a:t>
            </a:r>
            <a:r>
              <a:rPr lang="en-US" dirty="0"/>
              <a:t> n) </a:t>
            </a:r>
            <a:endParaRPr lang="ru-RU" dirty="0"/>
          </a:p>
          <a:p>
            <a:pPr marL="0" indent="0">
              <a:buNone/>
            </a:pPr>
            <a:r>
              <a:rPr lang="en-US" dirty="0"/>
              <a:t>{</a:t>
            </a:r>
            <a:endParaRPr lang="ru-RU" dirty="0"/>
          </a:p>
          <a:p>
            <a:pPr marL="0" indent="0">
              <a:buNone/>
            </a:pPr>
            <a:r>
              <a:rPr lang="en-US" dirty="0"/>
              <a:t>return (</a:t>
            </a:r>
            <a:r>
              <a:rPr lang="en-US" dirty="0" err="1"/>
              <a:t>val</a:t>
            </a:r>
            <a:r>
              <a:rPr lang="en-US" dirty="0"/>
              <a:t> == </a:t>
            </a:r>
            <a:r>
              <a:rPr lang="en-US" dirty="0" err="1"/>
              <a:t>n.val</a:t>
            </a:r>
            <a:r>
              <a:rPr lang="en-US" dirty="0"/>
              <a:t>); </a:t>
            </a:r>
            <a:endParaRPr lang="ru-RU" dirty="0"/>
          </a:p>
          <a:p>
            <a:pPr marL="0" indent="0">
              <a:buNone/>
            </a:pPr>
            <a:r>
              <a:rPr lang="en-US" dirty="0"/>
              <a:t>} //</a:t>
            </a:r>
            <a:r>
              <a:rPr lang="ru-RU" dirty="0"/>
              <a:t>равенство </a:t>
            </a:r>
          </a:p>
          <a:p>
            <a:pPr marL="0" indent="0">
              <a:buNone/>
            </a:pPr>
            <a:r>
              <a:rPr lang="en-US" dirty="0"/>
              <a:t>} //</a:t>
            </a:r>
            <a:r>
              <a:rPr lang="en-US" dirty="0" err="1"/>
              <a:t>PositiveEven</a:t>
            </a:r>
            <a:endParaRPr lang="ru-RU" dirty="0"/>
          </a:p>
        </p:txBody>
      </p:sp>
    </p:spTree>
    <p:extLst>
      <p:ext uri="{BB962C8B-B14F-4D97-AF65-F5344CB8AC3E}">
        <p14:creationId xmlns:p14="http://schemas.microsoft.com/office/powerpoint/2010/main" val="28393547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971549"/>
            <a:ext cx="10515600" cy="5205413"/>
          </a:xfrm>
        </p:spPr>
        <p:txBody>
          <a:bodyPr>
            <a:normAutofit fontScale="92500" lnSpcReduction="20000"/>
          </a:bodyPr>
          <a:lstStyle/>
          <a:p>
            <a:pPr marL="0" indent="0">
              <a:buNone/>
            </a:pPr>
            <a:r>
              <a:rPr lang="ru-RU" dirty="0" smtClean="0"/>
              <a:t>   В </a:t>
            </a:r>
            <a:r>
              <a:rPr lang="ru-RU" dirty="0"/>
              <a:t>этом примере ограничение состоит в том, что данный тип применим только к целым числам (которые, естественно, являются положительными и четными). Если нарушается это ограничение, возникает исключительная ситуация </a:t>
            </a:r>
            <a:r>
              <a:rPr lang="en-US" b="1" dirty="0" err="1"/>
              <a:t>NumericException</a:t>
            </a:r>
            <a:r>
              <a:rPr lang="ru-RU" dirty="0"/>
              <a:t>, о чем сообщается выполняемому методу. Отметим, что исключительная ситуация не обрабатывается внутри класса </a:t>
            </a:r>
            <a:r>
              <a:rPr lang="en-US" b="1" dirty="0" err="1"/>
              <a:t>PositiveEvenlnteger</a:t>
            </a:r>
            <a:r>
              <a:rPr lang="ru-RU" dirty="0"/>
              <a:t>. За обработку исключений всегда должен отвечать вызывающий метод.</a:t>
            </a:r>
          </a:p>
          <a:p>
            <a:pPr marL="0" indent="0">
              <a:buNone/>
            </a:pPr>
            <a:r>
              <a:rPr lang="ru-RU" dirty="0" smtClean="0"/>
              <a:t>   Превентивное </a:t>
            </a:r>
            <a:r>
              <a:rPr lang="ru-RU" dirty="0"/>
              <a:t>обнаружение ошибок в значительной степени позволяет избежать проблем аварийного устранения отказов. Но это приводит к существенному увеличению действий в каждом операторе, который может изменить состояние, поскольку ограничения необходимо проверить до того, как произойдет изменение состояния. В некоторых системах, где важны эффективность и производительность и где сравнительно просто восстановить состояние системы, может использоваться ретроспективное обнаружение ошибок. Кроме того, если ограничения накладываются на взаимосвязи между объектами, их нельзя проверить, контролируя ограничения только отдельного объекта.</a:t>
            </a:r>
          </a:p>
        </p:txBody>
      </p:sp>
    </p:spTree>
    <p:extLst>
      <p:ext uri="{BB962C8B-B14F-4D97-AF65-F5344CB8AC3E}">
        <p14:creationId xmlns:p14="http://schemas.microsoft.com/office/powerpoint/2010/main" val="15820990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1499"/>
            <a:ext cx="10515600" cy="5857875"/>
          </a:xfrm>
        </p:spPr>
        <p:txBody>
          <a:bodyPr>
            <a:normAutofit fontScale="85000" lnSpcReduction="10000"/>
          </a:bodyPr>
          <a:lstStyle/>
          <a:p>
            <a:pPr marL="0" indent="0">
              <a:buNone/>
            </a:pPr>
            <a:r>
              <a:rPr lang="ru-RU" dirty="0" smtClean="0"/>
              <a:t>   Ретроспективное </a:t>
            </a:r>
            <a:r>
              <a:rPr lang="ru-RU" dirty="0"/>
              <a:t>обнаружение ошибок всегда включает контроль ограничений состояния, но в данном случае исследуется состояние в целом и проверяются все переменные, определяющие состояния. Отдельные функции проверки можно реализовать на языке </a:t>
            </a:r>
            <a:r>
              <a:rPr lang="en-US" dirty="0"/>
              <a:t>Java</a:t>
            </a:r>
            <a:r>
              <a:rPr lang="ru-RU" dirty="0"/>
              <a:t>, используя следующий интерфейс:</a:t>
            </a:r>
          </a:p>
          <a:p>
            <a:pPr marL="0" indent="0">
              <a:buNone/>
            </a:pPr>
            <a:r>
              <a:rPr lang="ru-RU" dirty="0"/>
              <a:t> </a:t>
            </a:r>
          </a:p>
          <a:p>
            <a:pPr marL="0" indent="0">
              <a:buNone/>
            </a:pPr>
            <a:r>
              <a:rPr lang="en-US" dirty="0"/>
              <a:t>interface </a:t>
            </a:r>
            <a:r>
              <a:rPr lang="en-US" dirty="0" err="1"/>
              <a:t>CheckableObject</a:t>
            </a:r>
            <a:r>
              <a:rPr lang="en-US" dirty="0"/>
              <a:t> { </a:t>
            </a:r>
            <a:endParaRPr lang="ru-RU" dirty="0"/>
          </a:p>
          <a:p>
            <a:pPr marL="0" indent="0">
              <a:buNone/>
            </a:pPr>
            <a:r>
              <a:rPr lang="en-US" dirty="0"/>
              <a:t>public </a:t>
            </a:r>
            <a:r>
              <a:rPr lang="en-US" dirty="0" err="1"/>
              <a:t>boolean</a:t>
            </a:r>
            <a:r>
              <a:rPr lang="en-US" dirty="0"/>
              <a:t> check () ; </a:t>
            </a:r>
            <a:endParaRPr lang="ru-RU" dirty="0"/>
          </a:p>
          <a:p>
            <a:pPr marL="0" indent="0">
              <a:buNone/>
            </a:pPr>
            <a:r>
              <a:rPr lang="en-US" dirty="0"/>
              <a:t>}</a:t>
            </a:r>
            <a:endParaRPr lang="ru-RU" dirty="0"/>
          </a:p>
          <a:p>
            <a:pPr marL="0" indent="0">
              <a:buNone/>
            </a:pPr>
            <a:r>
              <a:rPr lang="en-US" dirty="0"/>
              <a:t> </a:t>
            </a:r>
            <a:endParaRPr lang="ru-RU" dirty="0"/>
          </a:p>
          <a:p>
            <a:pPr marL="0" indent="0">
              <a:buNone/>
            </a:pPr>
            <a:r>
              <a:rPr lang="ru-RU" dirty="0" smtClean="0"/>
              <a:t>   Контролируемые </a:t>
            </a:r>
            <a:r>
              <a:rPr lang="ru-RU" dirty="0"/>
              <a:t>объекты – это реализации класса объектов, который использует этот интерфейс, поэтому каждый объект имеет функцию проверки. Каждый класс реализует собственную функцию проверки, которая определяет ограничения, применяемые к объектам именно этого класса. Этот подход проиллюстрирован в листинге 9.6, где функция проверки исследует ограничения, которым должны удовлетворять элементы массива. Ретроспективное обнаружение ошибок, применяемое к нескольким переменным состояния, показано в листинге 9.7.</a:t>
            </a:r>
          </a:p>
        </p:txBody>
      </p:sp>
    </p:spTree>
    <p:extLst>
      <p:ext uri="{BB962C8B-B14F-4D97-AF65-F5344CB8AC3E}">
        <p14:creationId xmlns:p14="http://schemas.microsoft.com/office/powerpoint/2010/main" val="14589988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65100"/>
            <a:ext cx="10515600" cy="835025"/>
          </a:xfrm>
        </p:spPr>
        <p:txBody>
          <a:bodyPr>
            <a:normAutofit/>
          </a:bodyPr>
          <a:lstStyle/>
          <a:p>
            <a:pPr algn="ctr"/>
            <a:r>
              <a:rPr lang="ru-RU" b="1" dirty="0" smtClean="0"/>
              <a:t>2.3</a:t>
            </a:r>
            <a:r>
              <a:rPr lang="ru-RU" b="1" dirty="0"/>
              <a:t>. Локализация ошибок и </a:t>
            </a:r>
            <a:r>
              <a:rPr lang="ru-RU" b="1" dirty="0" smtClean="0"/>
              <a:t>сбоев</a:t>
            </a:r>
            <a:endParaRPr lang="ru-RU" dirty="0"/>
          </a:p>
        </p:txBody>
      </p:sp>
      <p:sp>
        <p:nvSpPr>
          <p:cNvPr id="3" name="Объект 2"/>
          <p:cNvSpPr>
            <a:spLocks noGrp="1"/>
          </p:cNvSpPr>
          <p:nvPr>
            <p:ph idx="1"/>
          </p:nvPr>
        </p:nvSpPr>
        <p:spPr>
          <a:xfrm>
            <a:off x="838200" y="1000125"/>
            <a:ext cx="10515600" cy="5743575"/>
          </a:xfrm>
        </p:spPr>
        <p:txBody>
          <a:bodyPr>
            <a:normAutofit fontScale="85000" lnSpcReduction="20000"/>
          </a:bodyPr>
          <a:lstStyle/>
          <a:p>
            <a:pPr marL="0" indent="0">
              <a:buNone/>
            </a:pPr>
            <a:r>
              <a:rPr lang="ru-RU" dirty="0" smtClean="0"/>
              <a:t>   Локализация </a:t>
            </a:r>
            <a:r>
              <a:rPr lang="ru-RU" dirty="0"/>
              <a:t>ошибок и сбоев заключается в анализе состояния системы для определения масштаба ее разрушения вследствие сбоя. Во многих случаях этого можно избежать, определяя наличие ошибок прежде, чем произойдет окончательное изменение состояния. Если ошибка обнаружена, изменение состояния не допускается, что предупреждает повреждение системы. Но локализация ошибок и сбоев необходима, когда изменения состояния нельзя избежать или, когда сбой является результатом последовательности отдельных правильных состояний, которые, тем не менее, приводят к сбойному состоянию системы.</a:t>
            </a:r>
          </a:p>
          <a:p>
            <a:pPr marL="0" indent="0">
              <a:buNone/>
            </a:pPr>
            <a:r>
              <a:rPr lang="ru-RU" dirty="0" smtClean="0"/>
              <a:t>   Локализация </a:t>
            </a:r>
            <a:r>
              <a:rPr lang="ru-RU" dirty="0"/>
              <a:t>ошибок и сбоев состоит не в исправлении ошибок, а в оценке того, какие части пространства состояний пострадали от сбоя. Это можно сделать с помощью некой "функции законности", которая проверяет, является ли данное состояние непротиворечивым ("законным"). Если состояния "незаконные", они каким-либо способом выделяются.</a:t>
            </a:r>
          </a:p>
          <a:p>
            <a:pPr marL="0" indent="0">
              <a:buNone/>
            </a:pPr>
            <a:r>
              <a:rPr lang="ru-RU" dirty="0" smtClean="0"/>
              <a:t>   Пример </a:t>
            </a:r>
            <a:r>
              <a:rPr lang="ru-RU" dirty="0"/>
              <a:t>локализации ошибок на языке </a:t>
            </a:r>
            <a:r>
              <a:rPr lang="en-US" dirty="0"/>
              <a:t>Java</a:t>
            </a:r>
            <a:r>
              <a:rPr lang="ru-RU" dirty="0"/>
              <a:t> приведен в листинге 9.6. Здесь структура данных </a:t>
            </a:r>
            <a:r>
              <a:rPr lang="en-US" b="1" dirty="0" err="1"/>
              <a:t>RobustArray</a:t>
            </a:r>
            <a:r>
              <a:rPr lang="ru-RU" dirty="0"/>
              <a:t> (устойчивый массив) является коллекцией объектов типа </a:t>
            </a:r>
            <a:r>
              <a:rPr lang="en-US" b="1" dirty="0" err="1"/>
              <a:t>CheckableObject</a:t>
            </a:r>
            <a:r>
              <a:rPr lang="ru-RU" dirty="0"/>
              <a:t> (проверяемый объект). Класс, реализующий тип </a:t>
            </a:r>
            <a:r>
              <a:rPr lang="en-US" b="1" dirty="0" err="1"/>
              <a:t>CheckableObject</a:t>
            </a:r>
            <a:r>
              <a:rPr lang="ru-RU" dirty="0"/>
              <a:t>, должен содержать метод </a:t>
            </a:r>
            <a:r>
              <a:rPr lang="en-US" b="1" dirty="0"/>
              <a:t>check</a:t>
            </a:r>
            <a:r>
              <a:rPr lang="ru-RU" dirty="0"/>
              <a:t> (проверка), который проверяет, удовлетворяет ли значение объекта некоторому ограничению. Это имеет смысл, поскольку детали проверки зависят от типа </a:t>
            </a:r>
            <a:r>
              <a:rPr lang="en-US" b="1" dirty="0" err="1"/>
              <a:t>CheckableObject</a:t>
            </a:r>
            <a:r>
              <a:rPr lang="ru-RU" dirty="0"/>
              <a:t>, а не от объекта </a:t>
            </a:r>
            <a:r>
              <a:rPr lang="en-US" b="1" dirty="0" err="1"/>
              <a:t>RobustArray</a:t>
            </a:r>
            <a:r>
              <a:rPr lang="ru-RU" dirty="0"/>
              <a:t>.</a:t>
            </a:r>
          </a:p>
        </p:txBody>
      </p:sp>
    </p:spTree>
    <p:extLst>
      <p:ext uri="{BB962C8B-B14F-4D97-AF65-F5344CB8AC3E}">
        <p14:creationId xmlns:p14="http://schemas.microsoft.com/office/powerpoint/2010/main" val="33356618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1" y="285750"/>
            <a:ext cx="10515600" cy="6429375"/>
          </a:xfrm>
        </p:spPr>
        <p:txBody>
          <a:bodyPr>
            <a:normAutofit fontScale="55000" lnSpcReduction="20000"/>
          </a:bodyPr>
          <a:lstStyle/>
          <a:p>
            <a:pPr marL="0" indent="0">
              <a:buNone/>
            </a:pPr>
            <a:r>
              <a:rPr lang="ru-RU" b="1" dirty="0"/>
              <a:t>Листинг 9.6. Класс массивов с локализацией </a:t>
            </a:r>
            <a:r>
              <a:rPr lang="ru-RU" b="1" dirty="0" smtClean="0"/>
              <a:t>ошибок</a:t>
            </a:r>
            <a:endParaRPr lang="ru-RU" dirty="0"/>
          </a:p>
          <a:p>
            <a:pPr marL="0" indent="0">
              <a:buNone/>
            </a:pPr>
            <a:r>
              <a:rPr lang="en-US" dirty="0"/>
              <a:t>class </a:t>
            </a:r>
            <a:r>
              <a:rPr lang="en-US" dirty="0" err="1"/>
              <a:t>RobustArray</a:t>
            </a:r>
            <a:r>
              <a:rPr lang="ru-RU" dirty="0"/>
              <a:t> </a:t>
            </a:r>
            <a:r>
              <a:rPr lang="ru-RU" dirty="0" smtClean="0"/>
              <a:t>{//</a:t>
            </a:r>
            <a:r>
              <a:rPr lang="ru-RU" dirty="0"/>
              <a:t>Проверка: все ли объекты массива </a:t>
            </a:r>
          </a:p>
          <a:p>
            <a:pPr marL="0" indent="0">
              <a:buNone/>
            </a:pPr>
            <a:r>
              <a:rPr lang="ru-RU" dirty="0"/>
              <a:t>//удовлетворяют определенным ограничениям </a:t>
            </a:r>
          </a:p>
          <a:p>
            <a:pPr marL="0" indent="0">
              <a:buNone/>
            </a:pPr>
            <a:r>
              <a:rPr lang="en-US" dirty="0" err="1"/>
              <a:t>boolean</a:t>
            </a:r>
            <a:r>
              <a:rPr lang="ru-RU" dirty="0"/>
              <a:t> [] </a:t>
            </a:r>
            <a:r>
              <a:rPr lang="en-US" dirty="0" err="1"/>
              <a:t>checkState</a:t>
            </a:r>
            <a:r>
              <a:rPr lang="ru-RU" dirty="0"/>
              <a:t> ; </a:t>
            </a:r>
          </a:p>
          <a:p>
            <a:pPr marL="0" indent="0">
              <a:buNone/>
            </a:pPr>
            <a:r>
              <a:rPr lang="en-US" dirty="0" err="1"/>
              <a:t>CheckableObject</a:t>
            </a:r>
            <a:r>
              <a:rPr lang="ru-RU" dirty="0"/>
              <a:t> [] </a:t>
            </a:r>
            <a:r>
              <a:rPr lang="en-US" dirty="0" err="1"/>
              <a:t>theRobustArray</a:t>
            </a:r>
            <a:r>
              <a:rPr lang="ru-RU" dirty="0"/>
              <a:t>; </a:t>
            </a:r>
          </a:p>
          <a:p>
            <a:pPr marL="0" indent="0">
              <a:buNone/>
            </a:pPr>
            <a:r>
              <a:rPr lang="en-US" dirty="0" err="1"/>
              <a:t>RobustArray</a:t>
            </a:r>
            <a:r>
              <a:rPr lang="en-US" dirty="0"/>
              <a:t> (</a:t>
            </a:r>
            <a:r>
              <a:rPr lang="en-US" dirty="0" err="1"/>
              <a:t>CheckableObject</a:t>
            </a:r>
            <a:r>
              <a:rPr lang="en-US" dirty="0"/>
              <a:t> [] </a:t>
            </a:r>
            <a:r>
              <a:rPr lang="en-US" dirty="0" err="1"/>
              <a:t>theArray</a:t>
            </a:r>
            <a:r>
              <a:rPr lang="en-US" dirty="0"/>
              <a:t>) </a:t>
            </a:r>
            <a:endParaRPr lang="ru-RU" dirty="0"/>
          </a:p>
          <a:p>
            <a:pPr marL="0" indent="0">
              <a:buNone/>
            </a:pPr>
            <a:r>
              <a:rPr lang="en-US" dirty="0"/>
              <a:t>{</a:t>
            </a:r>
            <a:endParaRPr lang="ru-RU" dirty="0"/>
          </a:p>
          <a:p>
            <a:pPr marL="0" indent="0">
              <a:buNone/>
            </a:pPr>
            <a:r>
              <a:rPr lang="en-US" dirty="0" err="1"/>
              <a:t>checkState</a:t>
            </a:r>
            <a:r>
              <a:rPr lang="en-US" dirty="0"/>
              <a:t> = new </a:t>
            </a:r>
            <a:r>
              <a:rPr lang="en-US" dirty="0" err="1"/>
              <a:t>boolean</a:t>
            </a:r>
            <a:r>
              <a:rPr lang="en-US" dirty="0"/>
              <a:t> [</a:t>
            </a:r>
            <a:r>
              <a:rPr lang="en-US" dirty="0" err="1"/>
              <a:t>theArray.length</a:t>
            </a:r>
            <a:r>
              <a:rPr lang="en-US" dirty="0"/>
              <a:t>]; </a:t>
            </a:r>
            <a:endParaRPr lang="ru-RU" dirty="0"/>
          </a:p>
          <a:p>
            <a:pPr marL="0" indent="0">
              <a:buNone/>
            </a:pPr>
            <a:r>
              <a:rPr lang="en-US" dirty="0" err="1"/>
              <a:t>theRobustArray</a:t>
            </a:r>
            <a:r>
              <a:rPr lang="en-US" dirty="0"/>
              <a:t> = </a:t>
            </a:r>
            <a:r>
              <a:rPr lang="en-US" dirty="0" err="1"/>
              <a:t>theArray</a:t>
            </a:r>
            <a:r>
              <a:rPr lang="en-US" dirty="0"/>
              <a:t>; </a:t>
            </a:r>
            <a:endParaRPr lang="ru-RU" dirty="0"/>
          </a:p>
          <a:p>
            <a:pPr marL="0" indent="0">
              <a:buNone/>
            </a:pPr>
            <a:r>
              <a:rPr lang="en-US" dirty="0"/>
              <a:t>} //</a:t>
            </a:r>
            <a:r>
              <a:rPr lang="en-US" dirty="0" err="1"/>
              <a:t>RobustArray</a:t>
            </a:r>
            <a:r>
              <a:rPr lang="en-US" dirty="0"/>
              <a:t> </a:t>
            </a:r>
            <a:endParaRPr lang="ru-RU" dirty="0"/>
          </a:p>
          <a:p>
            <a:pPr marL="0" indent="0">
              <a:buNone/>
            </a:pPr>
            <a:r>
              <a:rPr lang="en-US" dirty="0"/>
              <a:t>public void </a:t>
            </a:r>
            <a:r>
              <a:rPr lang="en-US" dirty="0" err="1"/>
              <a:t>assessDamage</a:t>
            </a:r>
            <a:r>
              <a:rPr lang="en-US" dirty="0"/>
              <a:t> () throws </a:t>
            </a:r>
            <a:r>
              <a:rPr lang="en-US" dirty="0" err="1"/>
              <a:t>ArrayDamagedException</a:t>
            </a:r>
            <a:endParaRPr lang="ru-RU" dirty="0"/>
          </a:p>
          <a:p>
            <a:pPr marL="0" indent="0">
              <a:buNone/>
            </a:pPr>
            <a:r>
              <a:rPr lang="en-US" dirty="0" smtClean="0"/>
              <a:t>{</a:t>
            </a:r>
            <a:r>
              <a:rPr lang="en-US" dirty="0" err="1" smtClean="0"/>
              <a:t>boolean</a:t>
            </a:r>
            <a:r>
              <a:rPr lang="en-US" dirty="0" smtClean="0"/>
              <a:t> </a:t>
            </a:r>
            <a:r>
              <a:rPr lang="en-US" dirty="0" err="1"/>
              <a:t>hasBeenDamaged</a:t>
            </a:r>
            <a:r>
              <a:rPr lang="en-US" dirty="0"/>
              <a:t> = false;</a:t>
            </a:r>
            <a:endParaRPr lang="ru-RU" dirty="0"/>
          </a:p>
          <a:p>
            <a:pPr marL="0" indent="0">
              <a:buNone/>
            </a:pPr>
            <a:r>
              <a:rPr lang="en-US" dirty="0"/>
              <a:t>for (</a:t>
            </a:r>
            <a:r>
              <a:rPr lang="en-US" dirty="0" err="1"/>
              <a:t>int</a:t>
            </a:r>
            <a:r>
              <a:rPr lang="en-US" dirty="0"/>
              <a:t> </a:t>
            </a:r>
            <a:r>
              <a:rPr lang="en-US" dirty="0" err="1"/>
              <a:t>i</a:t>
            </a:r>
            <a:r>
              <a:rPr lang="en-US" dirty="0"/>
              <a:t> = 0 ; </a:t>
            </a:r>
            <a:r>
              <a:rPr lang="en-US" dirty="0" err="1"/>
              <a:t>i</a:t>
            </a:r>
            <a:r>
              <a:rPr lang="en-US" dirty="0"/>
              <a:t> &lt; </a:t>
            </a:r>
            <a:r>
              <a:rPr lang="en-US" dirty="0" err="1"/>
              <a:t>this.theRobustArray.length</a:t>
            </a:r>
            <a:r>
              <a:rPr lang="en-US" dirty="0"/>
              <a:t> ; </a:t>
            </a:r>
            <a:r>
              <a:rPr lang="en-US" dirty="0" err="1"/>
              <a:t>i</a:t>
            </a:r>
            <a:r>
              <a:rPr lang="en-US" dirty="0"/>
              <a:t>++)</a:t>
            </a:r>
            <a:endParaRPr lang="ru-RU" dirty="0"/>
          </a:p>
          <a:p>
            <a:pPr marL="0" indent="0">
              <a:buNone/>
            </a:pPr>
            <a:r>
              <a:rPr lang="en-US" dirty="0" smtClean="0"/>
              <a:t>{if </a:t>
            </a:r>
            <a:r>
              <a:rPr lang="en-US" dirty="0"/>
              <a:t>(!</a:t>
            </a:r>
            <a:r>
              <a:rPr lang="en-US" dirty="0" err="1"/>
              <a:t>theRobustArray</a:t>
            </a:r>
            <a:r>
              <a:rPr lang="en-US" dirty="0"/>
              <a:t> [</a:t>
            </a:r>
            <a:r>
              <a:rPr lang="en-US" dirty="0" err="1"/>
              <a:t>i</a:t>
            </a:r>
            <a:r>
              <a:rPr lang="en-US" dirty="0"/>
              <a:t>],check()) </a:t>
            </a:r>
            <a:endParaRPr lang="ru-RU" dirty="0"/>
          </a:p>
          <a:p>
            <a:pPr marL="0" indent="0">
              <a:buNone/>
            </a:pPr>
            <a:r>
              <a:rPr lang="en-US" dirty="0" smtClean="0"/>
              <a:t>{</a:t>
            </a:r>
            <a:r>
              <a:rPr lang="en-US" dirty="0" err="1" smtClean="0"/>
              <a:t>checkState</a:t>
            </a:r>
            <a:r>
              <a:rPr lang="en-US" dirty="0" smtClean="0"/>
              <a:t> </a:t>
            </a:r>
            <a:r>
              <a:rPr lang="en-US" dirty="0"/>
              <a:t>[</a:t>
            </a:r>
            <a:r>
              <a:rPr lang="en-US" dirty="0" err="1"/>
              <a:t>i</a:t>
            </a:r>
            <a:r>
              <a:rPr lang="en-US" dirty="0"/>
              <a:t>] = true; </a:t>
            </a:r>
            <a:endParaRPr lang="ru-RU" dirty="0"/>
          </a:p>
          <a:p>
            <a:pPr marL="0" indent="0">
              <a:buNone/>
            </a:pPr>
            <a:r>
              <a:rPr lang="en-US" dirty="0" err="1"/>
              <a:t>hasBeenDamaged</a:t>
            </a:r>
            <a:r>
              <a:rPr lang="en-US" dirty="0"/>
              <a:t> = true; </a:t>
            </a:r>
            <a:r>
              <a:rPr lang="en-US" dirty="0" smtClean="0"/>
              <a:t>} </a:t>
            </a:r>
            <a:endParaRPr lang="ru-RU" dirty="0"/>
          </a:p>
          <a:p>
            <a:pPr marL="0" indent="0">
              <a:buNone/>
            </a:pPr>
            <a:r>
              <a:rPr lang="en-US" dirty="0"/>
              <a:t>else</a:t>
            </a:r>
            <a:endParaRPr lang="ru-RU" dirty="0"/>
          </a:p>
          <a:p>
            <a:pPr marL="0" indent="0">
              <a:buNone/>
            </a:pPr>
            <a:r>
              <a:rPr lang="en-US" dirty="0" err="1"/>
              <a:t>checkState</a:t>
            </a:r>
            <a:r>
              <a:rPr lang="en-US" dirty="0"/>
              <a:t> [</a:t>
            </a:r>
            <a:r>
              <a:rPr lang="en-US" dirty="0" err="1"/>
              <a:t>i</a:t>
            </a:r>
            <a:r>
              <a:rPr lang="en-US" dirty="0"/>
              <a:t>] = false</a:t>
            </a:r>
            <a:r>
              <a:rPr lang="en-US" dirty="0" smtClean="0"/>
              <a:t>;}</a:t>
            </a:r>
            <a:endParaRPr lang="ru-RU" dirty="0"/>
          </a:p>
          <a:p>
            <a:pPr marL="0" indent="0">
              <a:buNone/>
            </a:pPr>
            <a:r>
              <a:rPr lang="en-US" dirty="0"/>
              <a:t>if (</a:t>
            </a:r>
            <a:r>
              <a:rPr lang="en-US" dirty="0" err="1"/>
              <a:t>hasBeenDamaged</a:t>
            </a:r>
            <a:r>
              <a:rPr lang="en-US" dirty="0"/>
              <a:t>)</a:t>
            </a:r>
            <a:endParaRPr lang="ru-RU" dirty="0"/>
          </a:p>
          <a:p>
            <a:pPr marL="0" indent="0">
              <a:buNone/>
            </a:pPr>
            <a:r>
              <a:rPr lang="en-US" dirty="0"/>
              <a:t>throw new </a:t>
            </a:r>
            <a:r>
              <a:rPr lang="en-US" dirty="0" err="1"/>
              <a:t>ArrayDamagedException</a:t>
            </a:r>
            <a:r>
              <a:rPr lang="en-US" dirty="0"/>
              <a:t> (); </a:t>
            </a:r>
            <a:endParaRPr lang="ru-RU" dirty="0"/>
          </a:p>
          <a:p>
            <a:pPr marL="0" indent="0">
              <a:buNone/>
            </a:pPr>
            <a:r>
              <a:rPr lang="en-US" dirty="0"/>
              <a:t>}//</a:t>
            </a:r>
            <a:r>
              <a:rPr lang="en-US" dirty="0" err="1"/>
              <a:t>assessDamage</a:t>
            </a:r>
            <a:r>
              <a:rPr lang="en-US" dirty="0"/>
              <a:t> </a:t>
            </a:r>
            <a:endParaRPr lang="ru-RU" dirty="0"/>
          </a:p>
          <a:p>
            <a:pPr marL="0" indent="0">
              <a:buNone/>
            </a:pPr>
            <a:r>
              <a:rPr lang="en-US" dirty="0"/>
              <a:t>}//</a:t>
            </a:r>
            <a:r>
              <a:rPr lang="en-US" dirty="0" err="1"/>
              <a:t>RobustArray</a:t>
            </a:r>
            <a:endParaRPr lang="ru-RU" dirty="0"/>
          </a:p>
        </p:txBody>
      </p:sp>
    </p:spTree>
    <p:extLst>
      <p:ext uri="{BB962C8B-B14F-4D97-AF65-F5344CB8AC3E}">
        <p14:creationId xmlns:p14="http://schemas.microsoft.com/office/powerpoint/2010/main" val="9171277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85800"/>
            <a:ext cx="10515600" cy="5491163"/>
          </a:xfrm>
        </p:spPr>
        <p:txBody>
          <a:bodyPr>
            <a:normAutofit fontScale="92500" lnSpcReduction="10000"/>
          </a:bodyPr>
          <a:lstStyle/>
          <a:p>
            <a:pPr marL="0" indent="0">
              <a:buNone/>
            </a:pPr>
            <a:r>
              <a:rPr lang="ru-RU" dirty="0" smtClean="0"/>
              <a:t>   Метод </a:t>
            </a:r>
            <a:r>
              <a:rPr lang="en-US" b="1" dirty="0" err="1"/>
              <a:t>assessDamage</a:t>
            </a:r>
            <a:r>
              <a:rPr lang="en-US" dirty="0"/>
              <a:t> (</a:t>
            </a:r>
            <a:r>
              <a:rPr lang="ru-RU" dirty="0"/>
              <a:t>оценка ущерба</a:t>
            </a:r>
            <a:r>
              <a:rPr lang="en-US" dirty="0"/>
              <a:t>) </a:t>
            </a:r>
            <a:r>
              <a:rPr lang="ru-RU" dirty="0"/>
              <a:t>класса </a:t>
            </a:r>
            <a:r>
              <a:rPr lang="en-US" b="1" dirty="0" err="1"/>
              <a:t>RobustArray</a:t>
            </a:r>
            <a:r>
              <a:rPr lang="en-US" dirty="0"/>
              <a:t> </a:t>
            </a:r>
            <a:r>
              <a:rPr lang="ru-RU" dirty="0"/>
              <a:t>проверяет правильность каждого элемента массива</a:t>
            </a:r>
            <a:r>
              <a:rPr lang="en-US" dirty="0"/>
              <a:t>. </a:t>
            </a:r>
            <a:r>
              <a:rPr lang="ru-RU" dirty="0"/>
              <a:t>Если элемент массива не соответствует ограничениям, которые определены в функции </a:t>
            </a:r>
            <a:r>
              <a:rPr lang="en-US" b="1" dirty="0"/>
              <a:t>check</a:t>
            </a:r>
            <a:r>
              <a:rPr lang="ru-RU" dirty="0"/>
              <a:t>, он записывается в массив </a:t>
            </a:r>
            <a:r>
              <a:rPr lang="en-US" b="1" dirty="0" err="1"/>
              <a:t>checkState</a:t>
            </a:r>
            <a:r>
              <a:rPr lang="ru-RU" dirty="0"/>
              <a:t>. Этим определяется исключение </a:t>
            </a:r>
            <a:r>
              <a:rPr lang="en-US" b="1" dirty="0" err="1"/>
              <a:t>ArrayDamagedException</a:t>
            </a:r>
            <a:r>
              <a:rPr lang="ru-RU" dirty="0"/>
              <a:t>. Обработчик исключительной ситуации должен быть включен в вызывающий метод. При обработке исключения используется информация из </a:t>
            </a:r>
            <a:r>
              <a:rPr lang="en-US" b="1" dirty="0" err="1"/>
              <a:t>checkState</a:t>
            </a:r>
            <a:r>
              <a:rPr lang="ru-RU" dirty="0"/>
              <a:t>.</a:t>
            </a:r>
          </a:p>
          <a:p>
            <a:pPr marL="0" indent="0">
              <a:buNone/>
            </a:pPr>
            <a:r>
              <a:rPr lang="ru-RU" dirty="0" smtClean="0"/>
              <a:t>   Среди </a:t>
            </a:r>
            <a:r>
              <a:rPr lang="ru-RU" dirty="0"/>
              <a:t>других методов, используемых для обнаружения ошибок и локализации повреждений, выделим следующие.</a:t>
            </a:r>
          </a:p>
          <a:p>
            <a:pPr marL="0" indent="0">
              <a:buNone/>
            </a:pPr>
            <a:r>
              <a:rPr lang="ru-RU" dirty="0"/>
              <a:t> </a:t>
            </a:r>
          </a:p>
          <a:p>
            <a:pPr marL="514350" indent="-514350">
              <a:buFont typeface="+mj-lt"/>
              <a:buAutoNum type="arabicPeriod"/>
            </a:pPr>
            <a:r>
              <a:rPr lang="ru-RU" dirty="0" smtClean="0"/>
              <a:t>Использование </a:t>
            </a:r>
            <a:r>
              <a:rPr lang="ru-RU" dirty="0"/>
              <a:t>контрольных сумм и контроль разрядов в числовых данных.</a:t>
            </a:r>
          </a:p>
          <a:p>
            <a:pPr marL="514350" indent="-514350">
              <a:buFont typeface="+mj-lt"/>
              <a:buAutoNum type="arabicPeriod"/>
            </a:pPr>
            <a:r>
              <a:rPr lang="ru-RU" dirty="0" smtClean="0"/>
              <a:t>Использование </a:t>
            </a:r>
            <a:r>
              <a:rPr lang="ru-RU" dirty="0"/>
              <a:t>избыточных связей в структурах данных, которые содержат указатели.</a:t>
            </a:r>
          </a:p>
          <a:p>
            <a:pPr marL="514350" indent="-514350">
              <a:buFont typeface="+mj-lt"/>
              <a:buAutoNum type="arabicPeriod"/>
            </a:pPr>
            <a:r>
              <a:rPr lang="ru-RU" dirty="0" smtClean="0"/>
              <a:t>Использование </a:t>
            </a:r>
            <a:r>
              <a:rPr lang="ru-RU" dirty="0"/>
              <a:t>в параллельных системах контрольных таймеров.</a:t>
            </a:r>
          </a:p>
        </p:txBody>
      </p:sp>
    </p:spTree>
    <p:extLst>
      <p:ext uri="{BB962C8B-B14F-4D97-AF65-F5344CB8AC3E}">
        <p14:creationId xmlns:p14="http://schemas.microsoft.com/office/powerpoint/2010/main" val="33177276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14363"/>
            <a:ext cx="10515600" cy="5943600"/>
          </a:xfrm>
        </p:spPr>
        <p:txBody>
          <a:bodyPr>
            <a:normAutofit fontScale="77500" lnSpcReduction="20000"/>
          </a:bodyPr>
          <a:lstStyle/>
          <a:p>
            <a:pPr marL="0" indent="0">
              <a:buNone/>
            </a:pPr>
            <a:r>
              <a:rPr lang="ru-RU" dirty="0" smtClean="0"/>
              <a:t>   При </a:t>
            </a:r>
            <a:r>
              <a:rPr lang="ru-RU" dirty="0"/>
              <a:t>изменении данных и обмене ими для проверки программ можно использовать контрольную сумму числовых данных. Контрольная сумма – это величина, которая рассчитывается на основе данных с помощью специальной математической функции. Эта функция должна дать единственное значение для группы данных, которая участвует в обмене. Контрольную сумму вычисляет отправитель данных и добавляет это значение к данным. Приемник данных применяет к данным ту же самую функцию и сравнивает полученное значение с контрольной суммой. Если они отличаются, значит, произошло некоторое нарушение целостности данных. Этот же механизм может использоваться для обнаружения вторжения в защищенные данные и преднамеренного их изменения.</a:t>
            </a:r>
          </a:p>
          <a:p>
            <a:pPr marL="0" indent="0">
              <a:buNone/>
            </a:pPr>
            <a:r>
              <a:rPr lang="ru-RU" dirty="0" smtClean="0"/>
              <a:t>   Когда </a:t>
            </a:r>
            <a:r>
              <a:rPr lang="ru-RU" dirty="0"/>
              <a:t>используются связанные структуры данных, их представление можно сделать избыточным путем включения обратных ссылок. Тогда для каждой прямой ссылки от А к В будет существовать обратная ссылка от В к А. Если также имеется счетчик числа элементов в структуре, можно проверить соответствие прямых и обратных ссылок и совпадение эталонного и вычисленного размеров структуры.</a:t>
            </a:r>
          </a:p>
          <a:p>
            <a:pPr marL="0" indent="0">
              <a:buNone/>
            </a:pPr>
            <a:r>
              <a:rPr lang="ru-RU" dirty="0" smtClean="0"/>
              <a:t>   Если </a:t>
            </a:r>
            <a:r>
              <a:rPr lang="ru-RU" dirty="0"/>
              <a:t>процессы имеют ограничения на время их выполнения, можно установить контрольный таймер. Он начинает действовать одновременно с процессом, определяя время его исполнения, и возвращается в исходное состояние после выполнения процесса. Он опрашивается блоком управления через постоянные интервалы времени. Если по каким-то причинам процесс не завершится, контрольный таймер не возвратится в исходное положение. В таком случае блок управления обнаруживает сбой и принимает меры для принудительного завершения процесса.</a:t>
            </a:r>
          </a:p>
        </p:txBody>
      </p:sp>
    </p:spTree>
    <p:extLst>
      <p:ext uri="{BB962C8B-B14F-4D97-AF65-F5344CB8AC3E}">
        <p14:creationId xmlns:p14="http://schemas.microsoft.com/office/powerpoint/2010/main" val="39903084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2.4</a:t>
            </a:r>
            <a:r>
              <a:rPr lang="ru-RU" b="1" dirty="0"/>
              <a:t>. Восстановление </a:t>
            </a:r>
            <a:r>
              <a:rPr lang="ru-RU" b="1" dirty="0" smtClean="0"/>
              <a:t>системы</a:t>
            </a:r>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ru-RU" dirty="0" smtClean="0"/>
              <a:t>   Это </a:t>
            </a:r>
            <a:r>
              <a:rPr lang="ru-RU" dirty="0"/>
              <a:t>процесс изменения состояний системы для минимизации последствий сбоев. В этом случае система может продолжать функционировать, возможно с пониженной эффективностью. Прямое восстановление системы (при отсутствии дублирующих компонентов) – это попытка исправить поврежденное состояние системы. Обратное восстановление переводит систему из сбойного состояния к известному "правильному" состоянию.</a:t>
            </a:r>
          </a:p>
          <a:p>
            <a:pPr marL="0" indent="0">
              <a:buNone/>
            </a:pPr>
            <a:r>
              <a:rPr lang="ru-RU" dirty="0" smtClean="0"/>
              <a:t>   Прямое </a:t>
            </a:r>
            <a:r>
              <a:rPr lang="ru-RU" dirty="0"/>
              <a:t>восстановление системы обычно применяется в следующих ситуациях.</a:t>
            </a:r>
          </a:p>
          <a:p>
            <a:pPr marL="0" indent="0">
              <a:buNone/>
            </a:pPr>
            <a:r>
              <a:rPr lang="ru-RU" dirty="0"/>
              <a:t> </a:t>
            </a:r>
          </a:p>
          <a:p>
            <a:pPr marL="514350" indent="-514350">
              <a:buFont typeface="+mj-lt"/>
              <a:buAutoNum type="arabicPeriod"/>
            </a:pPr>
            <a:r>
              <a:rPr lang="ru-RU" i="1" dirty="0" smtClean="0"/>
              <a:t>Когда </a:t>
            </a:r>
            <a:r>
              <a:rPr lang="ru-RU" i="1" dirty="0"/>
              <a:t>разрушены закодированные данные. </a:t>
            </a:r>
            <a:r>
              <a:rPr lang="ru-RU" dirty="0"/>
              <a:t>Использование методов кодирования, которые добавляют данным избыточность и позволяют не только определить, но и исправить ошибки.</a:t>
            </a:r>
          </a:p>
          <a:p>
            <a:pPr marL="514350" indent="-514350">
              <a:buFont typeface="+mj-lt"/>
              <a:buAutoNum type="arabicPeriod"/>
            </a:pPr>
            <a:r>
              <a:rPr lang="ru-RU" i="1" dirty="0" smtClean="0"/>
              <a:t>Когда </a:t>
            </a:r>
            <a:r>
              <a:rPr lang="ru-RU" i="1" dirty="0"/>
              <a:t>разрушены связанные структуры. </a:t>
            </a:r>
            <a:r>
              <a:rPr lang="ru-RU" dirty="0"/>
              <a:t>Если в систему данных включены как прямые, так и обратные указатели, то структура может быть восстановлена в случае сохранения достаточного количества указателей. Эта методика часто используется для восстановления баз данных и файловых систем.</a:t>
            </a:r>
          </a:p>
        </p:txBody>
      </p:sp>
    </p:spTree>
    <p:extLst>
      <p:ext uri="{BB962C8B-B14F-4D97-AF65-F5344CB8AC3E}">
        <p14:creationId xmlns:p14="http://schemas.microsoft.com/office/powerpoint/2010/main" val="7503104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2" y="342900"/>
            <a:ext cx="10515600" cy="6243638"/>
          </a:xfrm>
        </p:spPr>
        <p:txBody>
          <a:bodyPr>
            <a:normAutofit fontScale="92500" lnSpcReduction="20000"/>
          </a:bodyPr>
          <a:lstStyle/>
          <a:p>
            <a:pPr marL="0" indent="0">
              <a:buNone/>
            </a:pPr>
            <a:r>
              <a:rPr lang="ru-RU" dirty="0" smtClean="0"/>
              <a:t>   Обратное </a:t>
            </a:r>
            <a:r>
              <a:rPr lang="ru-RU" dirty="0"/>
              <a:t>восстановление системы является более простым методом, который восстанавливает систему путем перевода ее в безопасное состояние. Большинство систем баз данных имеют средство обратного восстановления. Когда пользователь начинает работу с базой данных, инициализируются транзакции. Изменения, сделанные в течение выполнения транзакции, не переносятся немедленно в базу данных. База данных изменяется только после окончания транзакций в том случае, если не возникло никаких проблем. Если при выполнении транзакции произошел сбой, база данных не изменяется.</a:t>
            </a:r>
          </a:p>
          <a:p>
            <a:pPr marL="0" indent="0">
              <a:buNone/>
            </a:pPr>
            <a:r>
              <a:rPr lang="ru-RU" dirty="0" smtClean="0"/>
              <a:t>   Такой </a:t>
            </a:r>
            <a:r>
              <a:rPr lang="ru-RU" dirty="0"/>
              <a:t>процесс выполнения транзакций позволяет восстановление при возникновении ошибок, поскольку изменения в базах данных не происходят до окончания выполнения транзакции. Но процесс выполнения транзакций не позволяет восстановление из состояния, которое было изменено. Введение контрольных точек – метод, который позволяет выйти из этой ситуации. Состояние системы периодически дублируется. Когда возникают проблемы, корректное состояние можно восстановить, воспользовавшись одной из этих копий.</a:t>
            </a:r>
          </a:p>
          <a:p>
            <a:pPr marL="0" indent="0">
              <a:buNone/>
            </a:pPr>
            <a:r>
              <a:rPr lang="ru-RU" dirty="0" smtClean="0"/>
              <a:t>   Пример </a:t>
            </a:r>
            <a:r>
              <a:rPr lang="ru-RU" dirty="0"/>
              <a:t>обратного восстановления на основе обработки исключительной ситуации показан в листинге 9.7, в котором приведен код на языке </a:t>
            </a:r>
            <a:r>
              <a:rPr lang="en-US" dirty="0"/>
              <a:t>Java</a:t>
            </a:r>
            <a:r>
              <a:rPr lang="ru-RU" dirty="0"/>
              <a:t> для обнаружения ошибок и обратного восстановления.</a:t>
            </a:r>
          </a:p>
        </p:txBody>
      </p:sp>
    </p:spTree>
    <p:extLst>
      <p:ext uri="{BB962C8B-B14F-4D97-AF65-F5344CB8AC3E}">
        <p14:creationId xmlns:p14="http://schemas.microsoft.com/office/powerpoint/2010/main" val="2420590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1</a:t>
            </a:r>
            <a:r>
              <a:rPr lang="ru-RU" b="1" dirty="0"/>
              <a:t>. Минимизация ошибок и </a:t>
            </a:r>
            <a:r>
              <a:rPr lang="ru-RU" b="1" dirty="0" smtClean="0"/>
              <a:t>сбоев</a:t>
            </a:r>
            <a:endParaRPr lang="ru-RU" dirty="0"/>
          </a:p>
        </p:txBody>
      </p:sp>
      <p:sp>
        <p:nvSpPr>
          <p:cNvPr id="3" name="Объект 2"/>
          <p:cNvSpPr>
            <a:spLocks noGrp="1"/>
          </p:cNvSpPr>
          <p:nvPr>
            <p:ph idx="1"/>
          </p:nvPr>
        </p:nvSpPr>
        <p:spPr>
          <a:xfrm>
            <a:off x="838200" y="2025650"/>
            <a:ext cx="10515600" cy="4351338"/>
          </a:xfrm>
        </p:spPr>
        <p:txBody>
          <a:bodyPr>
            <a:normAutofit fontScale="92500" lnSpcReduction="10000"/>
          </a:bodyPr>
          <a:lstStyle/>
          <a:p>
            <a:pPr marL="0" indent="0">
              <a:buNone/>
            </a:pPr>
            <a:r>
              <a:rPr lang="ru-RU" dirty="0" smtClean="0"/>
              <a:t>   Процесс </a:t>
            </a:r>
            <a:r>
              <a:rPr lang="ru-RU" dirty="0"/>
              <a:t>создания надежного программного обеспечения преследует цель разработки </a:t>
            </a:r>
            <a:r>
              <a:rPr lang="ru-RU" i="1" dirty="0"/>
              <a:t>безотказного </a:t>
            </a:r>
            <a:r>
              <a:rPr lang="ru-RU" dirty="0"/>
              <a:t>ПО, т.е. такого, которое точно соответствует спецификации системных требований. Но точное соответствие системы своей спецификации не гарантирует, что ПО всегда будет вести себя так, как ожидается пользователями. В спецификации могут быть ошибки, которые отразятся в программном обеспечении, либо пользователи могут неверно истолковывать или неправильно эксплуатировать систему. Безотказное ПО не обязательно гарантирует отсутствие отказов в работе системы. Но, с другой стороны, минимизация ошибок программного обеспечения значительно уменьшает число отказов системы и должна выполняться при разработке критических систем.</a:t>
            </a:r>
          </a:p>
        </p:txBody>
      </p:sp>
    </p:spTree>
    <p:extLst>
      <p:ext uri="{BB962C8B-B14F-4D97-AF65-F5344CB8AC3E}">
        <p14:creationId xmlns:p14="http://schemas.microsoft.com/office/powerpoint/2010/main" val="6343110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14312"/>
            <a:ext cx="10515600" cy="6629400"/>
          </a:xfrm>
        </p:spPr>
        <p:txBody>
          <a:bodyPr>
            <a:normAutofit fontScale="55000" lnSpcReduction="20000"/>
          </a:bodyPr>
          <a:lstStyle/>
          <a:p>
            <a:pPr marL="0" indent="0">
              <a:buNone/>
            </a:pPr>
            <a:r>
              <a:rPr lang="ru-RU" b="1" dirty="0"/>
              <a:t>Листинг 9.7. Процедура безопасной сортировки с обратным </a:t>
            </a:r>
            <a:r>
              <a:rPr lang="ru-RU" b="1" dirty="0" smtClean="0"/>
              <a:t>восстановлением</a:t>
            </a:r>
            <a:endParaRPr lang="ru-RU" dirty="0"/>
          </a:p>
          <a:p>
            <a:pPr marL="0" indent="0">
              <a:buNone/>
            </a:pPr>
            <a:r>
              <a:rPr lang="en-US" dirty="0"/>
              <a:t>class </a:t>
            </a:r>
            <a:r>
              <a:rPr lang="en-US" dirty="0" err="1"/>
              <a:t>SafeSort</a:t>
            </a:r>
            <a:r>
              <a:rPr lang="en-US" dirty="0"/>
              <a:t> </a:t>
            </a:r>
            <a:r>
              <a:rPr lang="en-US" dirty="0" smtClean="0"/>
              <a:t>{static </a:t>
            </a:r>
            <a:r>
              <a:rPr lang="en-US" dirty="0"/>
              <a:t>void sort </a:t>
            </a:r>
            <a:r>
              <a:rPr lang="en-US" dirty="0" err="1"/>
              <a:t>int</a:t>
            </a:r>
            <a:r>
              <a:rPr lang="en-US" dirty="0"/>
              <a:t> [] </a:t>
            </a:r>
            <a:r>
              <a:rPr lang="en-US" dirty="0" err="1"/>
              <a:t>intarray</a:t>
            </a:r>
            <a:r>
              <a:rPr lang="en-US" dirty="0"/>
              <a:t>, </a:t>
            </a:r>
            <a:r>
              <a:rPr lang="en-US" dirty="0" err="1"/>
              <a:t>int</a:t>
            </a:r>
            <a:r>
              <a:rPr lang="en-US" dirty="0"/>
              <a:t> order ) throws </a:t>
            </a:r>
            <a:r>
              <a:rPr lang="en-US" dirty="0" err="1"/>
              <a:t>SortError</a:t>
            </a:r>
            <a:r>
              <a:rPr lang="en-US" dirty="0"/>
              <a:t> </a:t>
            </a:r>
            <a:endParaRPr lang="ru-RU" dirty="0"/>
          </a:p>
          <a:p>
            <a:pPr marL="0" indent="0">
              <a:buNone/>
            </a:pPr>
            <a:r>
              <a:rPr lang="en-US" dirty="0" smtClean="0"/>
              <a:t>{</a:t>
            </a:r>
            <a:r>
              <a:rPr lang="en-US" dirty="0" err="1" smtClean="0"/>
              <a:t>int</a:t>
            </a:r>
            <a:r>
              <a:rPr lang="en-US" dirty="0" smtClean="0"/>
              <a:t> </a:t>
            </a:r>
            <a:r>
              <a:rPr lang="en-US" dirty="0"/>
              <a:t>[] copy = new </a:t>
            </a:r>
            <a:r>
              <a:rPr lang="en-US" dirty="0" err="1"/>
              <a:t>int</a:t>
            </a:r>
            <a:r>
              <a:rPr lang="en-US" dirty="0"/>
              <a:t> [</a:t>
            </a:r>
            <a:r>
              <a:rPr lang="en-US" dirty="0" err="1"/>
              <a:t>intarray.length</a:t>
            </a:r>
            <a:r>
              <a:rPr lang="en-US" dirty="0"/>
              <a:t>];</a:t>
            </a:r>
            <a:endParaRPr lang="ru-RU" dirty="0"/>
          </a:p>
          <a:p>
            <a:pPr marL="0" indent="0">
              <a:buNone/>
            </a:pPr>
            <a:r>
              <a:rPr lang="en-US" dirty="0"/>
              <a:t>//</a:t>
            </a:r>
            <a:r>
              <a:rPr lang="ru-RU" dirty="0"/>
              <a:t>копирование исходного массива</a:t>
            </a:r>
          </a:p>
          <a:p>
            <a:pPr marL="0" indent="0">
              <a:buNone/>
            </a:pPr>
            <a:r>
              <a:rPr lang="en-US" dirty="0"/>
              <a:t>for (</a:t>
            </a:r>
            <a:r>
              <a:rPr lang="en-US" dirty="0" err="1"/>
              <a:t>int</a:t>
            </a:r>
            <a:r>
              <a:rPr lang="en-US" dirty="0"/>
              <a:t> </a:t>
            </a:r>
            <a:r>
              <a:rPr lang="en-US" dirty="0" err="1"/>
              <a:t>i</a:t>
            </a:r>
            <a:r>
              <a:rPr lang="en-US" dirty="0"/>
              <a:t> = 0 ; </a:t>
            </a:r>
            <a:r>
              <a:rPr lang="en-US" dirty="0" err="1"/>
              <a:t>i</a:t>
            </a:r>
            <a:r>
              <a:rPr lang="en-US" dirty="0"/>
              <a:t> &lt; </a:t>
            </a:r>
            <a:r>
              <a:rPr lang="en-US" dirty="0" err="1"/>
              <a:t>intarray.length</a:t>
            </a:r>
            <a:r>
              <a:rPr lang="en-US" dirty="0"/>
              <a:t> ; </a:t>
            </a:r>
            <a:r>
              <a:rPr lang="en-US" dirty="0" err="1"/>
              <a:t>i</a:t>
            </a:r>
            <a:r>
              <a:rPr lang="en-US" dirty="0"/>
              <a:t>++)</a:t>
            </a:r>
            <a:endParaRPr lang="ru-RU" dirty="0"/>
          </a:p>
          <a:p>
            <a:pPr marL="0" indent="0">
              <a:buNone/>
            </a:pPr>
            <a:r>
              <a:rPr lang="en-US" dirty="0"/>
              <a:t>copy[</a:t>
            </a:r>
            <a:r>
              <a:rPr lang="en-US" dirty="0" err="1"/>
              <a:t>i</a:t>
            </a:r>
            <a:r>
              <a:rPr lang="en-US" dirty="0"/>
              <a:t>] = </a:t>
            </a:r>
            <a:r>
              <a:rPr lang="en-US" dirty="0" err="1"/>
              <a:t>intarray</a:t>
            </a:r>
            <a:r>
              <a:rPr lang="en-US" dirty="0"/>
              <a:t>[</a:t>
            </a:r>
            <a:r>
              <a:rPr lang="en-US" dirty="0" err="1"/>
              <a:t>i</a:t>
            </a:r>
            <a:r>
              <a:rPr lang="en-US" dirty="0"/>
              <a:t>]; </a:t>
            </a:r>
            <a:endParaRPr lang="ru-RU" dirty="0"/>
          </a:p>
          <a:p>
            <a:pPr marL="0" indent="0">
              <a:buNone/>
            </a:pPr>
            <a:r>
              <a:rPr lang="en-US" dirty="0"/>
              <a:t>try </a:t>
            </a:r>
            <a:r>
              <a:rPr lang="en-US" dirty="0" smtClean="0"/>
              <a:t>{</a:t>
            </a:r>
            <a:r>
              <a:rPr lang="en-US" dirty="0" err="1" smtClean="0"/>
              <a:t>Sort.bubblesort</a:t>
            </a:r>
            <a:r>
              <a:rPr lang="en-US" dirty="0" smtClean="0"/>
              <a:t> </a:t>
            </a:r>
            <a:r>
              <a:rPr lang="en-US" dirty="0"/>
              <a:t>(</a:t>
            </a:r>
            <a:r>
              <a:rPr lang="en-US" dirty="0" err="1"/>
              <a:t>intarray</a:t>
            </a:r>
            <a:r>
              <a:rPr lang="en-US" dirty="0"/>
              <a:t>, </a:t>
            </a:r>
            <a:r>
              <a:rPr lang="en-US" dirty="0" err="1"/>
              <a:t>intarray.length</a:t>
            </a:r>
            <a:r>
              <a:rPr lang="en-US" dirty="0"/>
              <a:t>, order); </a:t>
            </a:r>
            <a:endParaRPr lang="ru-RU" dirty="0"/>
          </a:p>
          <a:p>
            <a:pPr marL="0" indent="0">
              <a:buNone/>
            </a:pPr>
            <a:r>
              <a:rPr lang="en-US" dirty="0"/>
              <a:t>if (order == </a:t>
            </a:r>
            <a:r>
              <a:rPr lang="en-US" dirty="0" err="1"/>
              <a:t>Sort.ascending</a:t>
            </a:r>
            <a:r>
              <a:rPr lang="en-US" dirty="0"/>
              <a:t>)</a:t>
            </a:r>
            <a:endParaRPr lang="ru-RU" dirty="0"/>
          </a:p>
          <a:p>
            <a:pPr marL="0" indent="0">
              <a:buNone/>
            </a:pPr>
            <a:r>
              <a:rPr lang="en-US" dirty="0"/>
              <a:t>for (</a:t>
            </a:r>
            <a:r>
              <a:rPr lang="en-US" dirty="0" err="1"/>
              <a:t>int</a:t>
            </a:r>
            <a:r>
              <a:rPr lang="en-US" dirty="0"/>
              <a:t> 4.</a:t>
            </a:r>
            <a:r>
              <a:rPr lang="en-US" i="1" dirty="0"/>
              <a:t> = </a:t>
            </a:r>
            <a:r>
              <a:rPr lang="en-US" dirty="0"/>
              <a:t>0 ; </a:t>
            </a:r>
            <a:r>
              <a:rPr lang="en-US" dirty="0" err="1"/>
              <a:t>i</a:t>
            </a:r>
            <a:r>
              <a:rPr lang="en-US" dirty="0"/>
              <a:t> &lt;= </a:t>
            </a:r>
            <a:r>
              <a:rPr lang="en-US" dirty="0" err="1"/>
              <a:t>intarray.length</a:t>
            </a:r>
            <a:r>
              <a:rPr lang="en-US" dirty="0"/>
              <a:t> - 2 ; </a:t>
            </a:r>
            <a:r>
              <a:rPr lang="en-US" dirty="0" err="1"/>
              <a:t>i</a:t>
            </a:r>
            <a:r>
              <a:rPr lang="en-US" dirty="0"/>
              <a:t>++) </a:t>
            </a:r>
            <a:endParaRPr lang="ru-RU" dirty="0"/>
          </a:p>
          <a:p>
            <a:pPr marL="0" indent="0">
              <a:buNone/>
            </a:pPr>
            <a:r>
              <a:rPr lang="en-US" dirty="0"/>
              <a:t>if (</a:t>
            </a:r>
            <a:r>
              <a:rPr lang="en-US" dirty="0" err="1"/>
              <a:t>intarray</a:t>
            </a:r>
            <a:r>
              <a:rPr lang="en-US" dirty="0"/>
              <a:t> [</a:t>
            </a:r>
            <a:r>
              <a:rPr lang="en-US" dirty="0" err="1"/>
              <a:t>i</a:t>
            </a:r>
            <a:r>
              <a:rPr lang="en-US" dirty="0"/>
              <a:t>] &gt; </a:t>
            </a:r>
            <a:r>
              <a:rPr lang="en-US" dirty="0" err="1"/>
              <a:t>intarray</a:t>
            </a:r>
            <a:r>
              <a:rPr lang="en-US" dirty="0"/>
              <a:t> [i+1])</a:t>
            </a:r>
            <a:endParaRPr lang="ru-RU" dirty="0"/>
          </a:p>
          <a:p>
            <a:pPr marL="0" indent="0">
              <a:buNone/>
            </a:pPr>
            <a:r>
              <a:rPr lang="en-US" dirty="0"/>
              <a:t>throw new </a:t>
            </a:r>
            <a:r>
              <a:rPr lang="en-US" dirty="0" err="1"/>
              <a:t>SortError</a:t>
            </a:r>
            <a:r>
              <a:rPr lang="en-US" dirty="0"/>
              <a:t>(); </a:t>
            </a:r>
            <a:endParaRPr lang="ru-RU" dirty="0"/>
          </a:p>
          <a:p>
            <a:pPr marL="0" indent="0">
              <a:buNone/>
            </a:pPr>
            <a:r>
              <a:rPr lang="en-US" dirty="0"/>
              <a:t>else</a:t>
            </a:r>
            <a:endParaRPr lang="ru-RU" dirty="0"/>
          </a:p>
          <a:p>
            <a:pPr marL="0" indent="0">
              <a:buNone/>
            </a:pPr>
            <a:r>
              <a:rPr lang="en-US" dirty="0"/>
              <a:t>for (</a:t>
            </a:r>
            <a:r>
              <a:rPr lang="en-US" dirty="0" err="1"/>
              <a:t>int</a:t>
            </a:r>
            <a:r>
              <a:rPr lang="en-US" dirty="0"/>
              <a:t> </a:t>
            </a:r>
            <a:r>
              <a:rPr lang="en-US" dirty="0" err="1"/>
              <a:t>i</a:t>
            </a:r>
            <a:r>
              <a:rPr lang="en-US" dirty="0"/>
              <a:t> = 0 ; </a:t>
            </a:r>
            <a:r>
              <a:rPr lang="en-US" dirty="0" err="1"/>
              <a:t>i</a:t>
            </a:r>
            <a:r>
              <a:rPr lang="en-US" dirty="0"/>
              <a:t> &lt;= </a:t>
            </a:r>
            <a:r>
              <a:rPr lang="en-US" dirty="0" err="1"/>
              <a:t>intarray.length</a:t>
            </a:r>
            <a:r>
              <a:rPr lang="en-US" dirty="0"/>
              <a:t> - 2 ; </a:t>
            </a:r>
            <a:r>
              <a:rPr lang="en-US" dirty="0" err="1"/>
              <a:t>i</a:t>
            </a:r>
            <a:r>
              <a:rPr lang="en-US" dirty="0"/>
              <a:t>++) </a:t>
            </a:r>
            <a:endParaRPr lang="ru-RU" dirty="0"/>
          </a:p>
          <a:p>
            <a:pPr marL="0" indent="0">
              <a:buNone/>
            </a:pPr>
            <a:r>
              <a:rPr lang="en-US" dirty="0"/>
              <a:t>if (</a:t>
            </a:r>
            <a:r>
              <a:rPr lang="en-US" dirty="0" err="1"/>
              <a:t>intarray</a:t>
            </a:r>
            <a:r>
              <a:rPr lang="en-US" dirty="0"/>
              <a:t> [i+1] &gt; </a:t>
            </a:r>
            <a:r>
              <a:rPr lang="en-US" dirty="0" err="1"/>
              <a:t>intarray</a:t>
            </a:r>
            <a:r>
              <a:rPr lang="en-US" dirty="0"/>
              <a:t> [</a:t>
            </a:r>
            <a:r>
              <a:rPr lang="en-US" dirty="0" err="1"/>
              <a:t>i</a:t>
            </a:r>
            <a:r>
              <a:rPr lang="en-US" dirty="0"/>
              <a:t>])</a:t>
            </a:r>
            <a:endParaRPr lang="ru-RU" dirty="0"/>
          </a:p>
          <a:p>
            <a:pPr marL="0" indent="0">
              <a:buNone/>
            </a:pPr>
            <a:r>
              <a:rPr lang="en-US" dirty="0"/>
              <a:t>throw new </a:t>
            </a:r>
            <a:r>
              <a:rPr lang="en-US" dirty="0" err="1"/>
              <a:t>SortError</a:t>
            </a:r>
            <a:r>
              <a:rPr lang="en-US" dirty="0"/>
              <a:t> () ;</a:t>
            </a:r>
            <a:endParaRPr lang="ru-RU" dirty="0"/>
          </a:p>
          <a:p>
            <a:pPr marL="0" indent="0">
              <a:buNone/>
            </a:pPr>
            <a:r>
              <a:rPr lang="en-US" dirty="0"/>
              <a:t>} //</a:t>
            </a:r>
            <a:r>
              <a:rPr lang="ru-RU" dirty="0"/>
              <a:t>блок</a:t>
            </a:r>
            <a:r>
              <a:rPr lang="en-US" dirty="0"/>
              <a:t> try </a:t>
            </a:r>
            <a:endParaRPr lang="ru-RU" dirty="0"/>
          </a:p>
          <a:p>
            <a:pPr marL="0" indent="0">
              <a:buNone/>
            </a:pPr>
            <a:r>
              <a:rPr lang="en-US" dirty="0"/>
              <a:t>catch (</a:t>
            </a:r>
            <a:r>
              <a:rPr lang="en-US" dirty="0" err="1"/>
              <a:t>SortError</a:t>
            </a:r>
            <a:r>
              <a:rPr lang="en-US" dirty="0"/>
              <a:t> e) </a:t>
            </a:r>
            <a:endParaRPr lang="ru-RU" dirty="0"/>
          </a:p>
          <a:p>
            <a:pPr marL="0" indent="0">
              <a:buNone/>
            </a:pPr>
            <a:r>
              <a:rPr lang="en-US" dirty="0" smtClean="0"/>
              <a:t>{for </a:t>
            </a:r>
            <a:r>
              <a:rPr lang="en-US" dirty="0"/>
              <a:t>(</a:t>
            </a:r>
            <a:r>
              <a:rPr lang="en-US" dirty="0" err="1"/>
              <a:t>int</a:t>
            </a:r>
            <a:r>
              <a:rPr lang="en-US" dirty="0"/>
              <a:t> </a:t>
            </a:r>
            <a:r>
              <a:rPr lang="en-US" dirty="0" err="1"/>
              <a:t>i</a:t>
            </a:r>
            <a:r>
              <a:rPr lang="en-US" dirty="0"/>
              <a:t> = 0 ; </a:t>
            </a:r>
            <a:r>
              <a:rPr lang="en-US" dirty="0" err="1"/>
              <a:t>i</a:t>
            </a:r>
            <a:r>
              <a:rPr lang="en-US" dirty="0"/>
              <a:t> &lt; </a:t>
            </a:r>
            <a:r>
              <a:rPr lang="en-US" dirty="0" err="1"/>
              <a:t>intarray.length</a:t>
            </a:r>
            <a:r>
              <a:rPr lang="en-US" dirty="0"/>
              <a:t> ; </a:t>
            </a:r>
            <a:r>
              <a:rPr lang="en-US" dirty="0" err="1"/>
              <a:t>i</a:t>
            </a:r>
            <a:r>
              <a:rPr lang="en-US" dirty="0"/>
              <a:t>++)</a:t>
            </a:r>
            <a:endParaRPr lang="ru-RU" dirty="0"/>
          </a:p>
          <a:p>
            <a:pPr marL="0" indent="0">
              <a:buNone/>
            </a:pPr>
            <a:r>
              <a:rPr lang="en-US" dirty="0" err="1"/>
              <a:t>intarray</a:t>
            </a:r>
            <a:r>
              <a:rPr lang="en-US" dirty="0"/>
              <a:t> [</a:t>
            </a:r>
            <a:r>
              <a:rPr lang="en-US" dirty="0" err="1"/>
              <a:t>i</a:t>
            </a:r>
            <a:r>
              <a:rPr lang="en-US" dirty="0"/>
              <a:t>] = copy [</a:t>
            </a:r>
            <a:r>
              <a:rPr lang="en-US" dirty="0" err="1"/>
              <a:t>i</a:t>
            </a:r>
            <a:r>
              <a:rPr lang="en-US" dirty="0"/>
              <a:t>] ;</a:t>
            </a:r>
            <a:endParaRPr lang="ru-RU" dirty="0"/>
          </a:p>
          <a:p>
            <a:pPr marL="0" indent="0">
              <a:buNone/>
            </a:pPr>
            <a:r>
              <a:rPr lang="en-US" dirty="0"/>
              <a:t>throw new </a:t>
            </a:r>
            <a:r>
              <a:rPr lang="en-US" dirty="0" err="1"/>
              <a:t>SortError</a:t>
            </a:r>
            <a:r>
              <a:rPr lang="en-US" dirty="0"/>
              <a:t> ("</a:t>
            </a:r>
            <a:r>
              <a:rPr lang="ru-RU" dirty="0"/>
              <a:t>Массив не отсортирован</a:t>
            </a:r>
            <a:r>
              <a:rPr lang="en-US" dirty="0"/>
              <a:t>"); </a:t>
            </a:r>
            <a:endParaRPr lang="ru-RU" dirty="0"/>
          </a:p>
          <a:p>
            <a:pPr marL="0" indent="0">
              <a:buNone/>
            </a:pPr>
            <a:r>
              <a:rPr lang="ru-RU" dirty="0"/>
              <a:t>} // </a:t>
            </a:r>
            <a:r>
              <a:rPr lang="en-US" dirty="0"/>
              <a:t>catch </a:t>
            </a:r>
            <a:endParaRPr lang="ru-RU" dirty="0"/>
          </a:p>
          <a:p>
            <a:pPr marL="0" indent="0">
              <a:buNone/>
            </a:pPr>
            <a:r>
              <a:rPr lang="ru-RU" dirty="0"/>
              <a:t>} // сортировка </a:t>
            </a:r>
          </a:p>
          <a:p>
            <a:pPr marL="0" indent="0">
              <a:buNone/>
            </a:pPr>
            <a:r>
              <a:rPr lang="ru-RU" dirty="0"/>
              <a:t>} // </a:t>
            </a:r>
            <a:r>
              <a:rPr lang="en-US" dirty="0" err="1"/>
              <a:t>SafeSort</a:t>
            </a:r>
            <a:endParaRPr lang="ru-RU" dirty="0"/>
          </a:p>
        </p:txBody>
      </p:sp>
    </p:spTree>
    <p:extLst>
      <p:ext uri="{BB962C8B-B14F-4D97-AF65-F5344CB8AC3E}">
        <p14:creationId xmlns:p14="http://schemas.microsoft.com/office/powerpoint/2010/main" val="5037278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243013"/>
            <a:ext cx="10515600" cy="5057774"/>
          </a:xfrm>
        </p:spPr>
        <p:txBody>
          <a:bodyPr/>
          <a:lstStyle/>
          <a:p>
            <a:pPr marL="0" indent="0">
              <a:buNone/>
            </a:pPr>
            <a:r>
              <a:rPr lang="ru-RU" dirty="0" smtClean="0"/>
              <a:t>   Метод </a:t>
            </a:r>
            <a:r>
              <a:rPr lang="ru-RU" dirty="0"/>
              <a:t>копирует массив перед выполнением сортировки. В этом примере для простоты сортировка выполняется методом "пузырька", но, очевидно, можно использовать любой алгоритм сортировки. Если в алгоритме сортировки есть ошибки, то массив не будет отсортирован, что определяется точным порядком элементов в массиве. В этом случае возникает исключительная ситуация </a:t>
            </a:r>
            <a:r>
              <a:rPr lang="en-US" b="1" dirty="0" err="1"/>
              <a:t>SortError</a:t>
            </a:r>
            <a:r>
              <a:rPr lang="ru-RU" dirty="0"/>
              <a:t> (ошибка сортировки). Обработчик исключений не пробует устранить проблему, а восстанавливает первоначальные значения массива и повторно передает </a:t>
            </a:r>
            <a:r>
              <a:rPr lang="en-US" b="1" dirty="0" err="1"/>
              <a:t>SortError</a:t>
            </a:r>
            <a:r>
              <a:rPr lang="ru-RU" dirty="0"/>
              <a:t>, чтобы указать вызывающему методу, что сортировка не была успешно завершена. В этом случае ответственность за устранение ошибок перекладывается на вызывающий метод.</a:t>
            </a:r>
          </a:p>
        </p:txBody>
      </p:sp>
    </p:spTree>
    <p:extLst>
      <p:ext uri="{BB962C8B-B14F-4D97-AF65-F5344CB8AC3E}">
        <p14:creationId xmlns:p14="http://schemas.microsoft.com/office/powerpoint/2010/main" val="39256538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49300"/>
          </a:xfrm>
        </p:spPr>
        <p:txBody>
          <a:bodyPr>
            <a:normAutofit/>
          </a:bodyPr>
          <a:lstStyle/>
          <a:p>
            <a:pPr algn="ctr"/>
            <a:r>
              <a:rPr lang="ru-RU" b="1" dirty="0" smtClean="0"/>
              <a:t>3</a:t>
            </a:r>
            <a:r>
              <a:rPr lang="ru-RU" b="1" dirty="0"/>
              <a:t>. Отказоустойчивые </a:t>
            </a:r>
            <a:r>
              <a:rPr lang="ru-RU" b="1" dirty="0" smtClean="0"/>
              <a:t>архитектуры</a:t>
            </a:r>
            <a:endParaRPr lang="ru-RU" dirty="0"/>
          </a:p>
        </p:txBody>
      </p:sp>
      <p:sp>
        <p:nvSpPr>
          <p:cNvPr id="3" name="Объект 2"/>
          <p:cNvSpPr>
            <a:spLocks noGrp="1"/>
          </p:cNvSpPr>
          <p:nvPr>
            <p:ph idx="1"/>
          </p:nvPr>
        </p:nvSpPr>
        <p:spPr>
          <a:xfrm>
            <a:off x="838200" y="1228724"/>
            <a:ext cx="10515600" cy="5386389"/>
          </a:xfrm>
        </p:spPr>
        <p:txBody>
          <a:bodyPr>
            <a:normAutofit fontScale="77500" lnSpcReduction="20000"/>
          </a:bodyPr>
          <a:lstStyle/>
          <a:p>
            <a:pPr marL="0" indent="0">
              <a:buNone/>
            </a:pPr>
            <a:r>
              <a:rPr lang="ru-RU" dirty="0" smtClean="0"/>
              <a:t>   Безопасное </a:t>
            </a:r>
            <a:r>
              <a:rPr lang="ru-RU" dirty="0"/>
              <a:t>программирование – эффективный метод обеспечения отказоустойчивости. Он относительно прост и обычно ненамного усложняет систему. Однако он не может эффективно справиться с ошибками системы, которые являются результатом взаимодействия оборудования и программного обеспечения. Кроме того, ошибки в системной спецификации или неправильная интерпретация требований могут привести к тому, что безопасное программирование не сможет спасти правильность программного кода. Поэтому для большинства критических систем, особенно со строгими требованиями к работоспособности, требуется системная архитектура, обеспечивающая устойчивость к сбоям. Примерами систем, которым необходим такой вид системной архитектуры, являются самолетные системы, которые должны сохранять работоспособность в течение всего времени полета, телекоммуникационные системы, а также разнообразные системы управления и контроля.</a:t>
            </a:r>
          </a:p>
          <a:p>
            <a:pPr marL="0" indent="0">
              <a:buNone/>
            </a:pPr>
            <a:r>
              <a:rPr lang="ru-RU" dirty="0" smtClean="0"/>
              <a:t>   Для </a:t>
            </a:r>
            <a:r>
              <a:rPr lang="ru-RU" dirty="0"/>
              <a:t>построения отказоустойчивого оборудования обычно требуется много лет. Используемая в большинстве случаев технология устойчивого к сбоям оборудования базируется на методе тройного модульного резервирования, когда модуль оборудования дублируется три (иногда больше) раза. Выходные данные каждого модуля сравниваются: если один из модулей выходит из строя и на его выходе данные не совпадают с выходными данными других модулей, эти данные игнорируются. Если невозможно сразу восстановить сбойный модуль, система автоматически </a:t>
            </a:r>
            <a:r>
              <a:rPr lang="ru-RU" dirty="0" err="1"/>
              <a:t>переконфигурируется</a:t>
            </a:r>
            <a:r>
              <a:rPr lang="ru-RU" dirty="0"/>
              <a:t>, исключая поврежденный модуль. Далее система продолжает функционировать с двумя работающими модулями (рис. </a:t>
            </a:r>
            <a:r>
              <a:rPr lang="en-US" dirty="0"/>
              <a:t>9</a:t>
            </a:r>
            <a:r>
              <a:rPr lang="ru-RU" dirty="0"/>
              <a:t>.3</a:t>
            </a:r>
            <a:r>
              <a:rPr lang="ru-RU" dirty="0" smtClean="0"/>
              <a:t>).</a:t>
            </a:r>
            <a:endParaRPr lang="ru-RU" dirty="0"/>
          </a:p>
        </p:txBody>
      </p:sp>
    </p:spTree>
    <p:extLst>
      <p:ext uri="{BB962C8B-B14F-4D97-AF65-F5344CB8AC3E}">
        <p14:creationId xmlns:p14="http://schemas.microsoft.com/office/powerpoint/2010/main" val="24645303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09625" y="6129337"/>
            <a:ext cx="10515600" cy="490538"/>
          </a:xfrm>
        </p:spPr>
        <p:txBody>
          <a:bodyPr>
            <a:normAutofit fontScale="62500" lnSpcReduction="20000"/>
          </a:bodyPr>
          <a:lstStyle/>
          <a:p>
            <a:pPr marL="0" indent="0" algn="ctr">
              <a:buNone/>
            </a:pPr>
            <a:r>
              <a:rPr lang="ru-RU" i="1" dirty="0"/>
              <a:t>Рис. 9.3. Тройное модульное резервирование для обеспечения отказоустойчивости </a:t>
            </a:r>
            <a:r>
              <a:rPr lang="ru-RU" i="1" dirty="0" smtClean="0"/>
              <a:t>оборудования</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1603529" y="1571626"/>
            <a:ext cx="8927792" cy="3019742"/>
          </a:xfrm>
          <a:prstGeom prst="rect">
            <a:avLst/>
          </a:prstGeom>
          <a:noFill/>
          <a:ln>
            <a:noFill/>
          </a:ln>
        </p:spPr>
      </p:pic>
    </p:spTree>
    <p:extLst>
      <p:ext uri="{BB962C8B-B14F-4D97-AF65-F5344CB8AC3E}">
        <p14:creationId xmlns:p14="http://schemas.microsoft.com/office/powerpoint/2010/main" val="41545129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42938"/>
            <a:ext cx="10515600" cy="5843587"/>
          </a:xfrm>
        </p:spPr>
        <p:txBody>
          <a:bodyPr>
            <a:normAutofit fontScale="85000" lnSpcReduction="20000"/>
          </a:bodyPr>
          <a:lstStyle/>
          <a:p>
            <a:pPr marL="0" indent="0">
              <a:buNone/>
            </a:pPr>
            <a:r>
              <a:rPr lang="ru-RU" dirty="0" smtClean="0"/>
              <a:t>   Этот </a:t>
            </a:r>
            <a:r>
              <a:rPr lang="ru-RU" dirty="0"/>
              <a:t>метод обеспечения отказоустойчивости предполагает, что большинство сбоев в работе оборудования являются результатом отказа компонентов, а не ошибок проектирования системы; при этом считается, что отказы компонентов проявляются независимо. Также предполагается, что все составляющие системы удовлетворяют спецификации требований. Вследствие этого вероятность одновременного отказа всех компонентов оборудования считается очень малой.</a:t>
            </a:r>
          </a:p>
          <a:p>
            <a:pPr marL="0" indent="0">
              <a:buNone/>
            </a:pPr>
            <a:r>
              <a:rPr lang="ru-RU" dirty="0" smtClean="0"/>
              <a:t>   Конечно</a:t>
            </a:r>
            <a:r>
              <a:rPr lang="ru-RU" dirty="0"/>
              <a:t>, компоненты могут иметь общую ошибку проектирования и тогда могут одновременно отказать. Вероятность такой ситуации можно уменьшить, если использовать компоненты, которые удовлетворяют общим требованиям, но проектировались и разрабатывались разными командами разработчиков. В этом случае предполагается, что вероятность допустить одну и ту же проектную или производственную ошибку различными командами разработчиков очень мала.</a:t>
            </a:r>
          </a:p>
          <a:p>
            <a:pPr marL="0" indent="0">
              <a:buNone/>
            </a:pPr>
            <a:r>
              <a:rPr lang="ru-RU" dirty="0" smtClean="0"/>
              <a:t>   Подобно </a:t>
            </a:r>
            <a:r>
              <a:rPr lang="ru-RU" dirty="0"/>
              <a:t>тому как к аппаратным средствам предъявляются требования работоспособности и безотказности, аналогичные требования устойчивости к сбоям предъявляются и к программному обеспечению. Существует два сравнимых подхода к обеспечению отказоустойчивости ПО (рис. 9.4 и 9.5). Оба подхода заимствованы из моделей аппаратных средств, где вследствие избыточности неисправные компоненты можно временно исключить из системной конфигурации.</a:t>
            </a:r>
          </a:p>
        </p:txBody>
      </p:sp>
    </p:spTree>
    <p:extLst>
      <p:ext uri="{BB962C8B-B14F-4D97-AF65-F5344CB8AC3E}">
        <p14:creationId xmlns:p14="http://schemas.microsoft.com/office/powerpoint/2010/main" val="36574215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57174"/>
            <a:ext cx="10515600" cy="6386513"/>
          </a:xfrm>
        </p:spPr>
        <p:txBody>
          <a:bodyPr/>
          <a:lstStyle/>
          <a:p>
            <a:pPr marL="0" indent="0" algn="ctr">
              <a:buNone/>
            </a:pPr>
            <a:endParaRPr lang="ru-RU" i="1" dirty="0" smtClean="0"/>
          </a:p>
          <a:p>
            <a:pPr marL="0" indent="0" algn="ctr">
              <a:buNone/>
            </a:pPr>
            <a:endParaRPr lang="ru-RU" i="1" dirty="0"/>
          </a:p>
          <a:p>
            <a:pPr marL="0" indent="0" algn="ctr">
              <a:buNone/>
            </a:pPr>
            <a:endParaRPr lang="ru-RU" i="1" dirty="0" smtClean="0"/>
          </a:p>
          <a:p>
            <a:pPr marL="0" indent="0" algn="ctr">
              <a:buNone/>
            </a:pPr>
            <a:endParaRPr lang="ru-RU" i="1" dirty="0"/>
          </a:p>
          <a:p>
            <a:pPr marL="0" indent="0" algn="ctr">
              <a:buNone/>
            </a:pPr>
            <a:endParaRPr lang="ru-RU" i="1" dirty="0" smtClean="0"/>
          </a:p>
          <a:p>
            <a:pPr marL="0" indent="0" algn="ctr">
              <a:buNone/>
            </a:pPr>
            <a:r>
              <a:rPr lang="ru-RU" sz="2400" i="1" dirty="0" smtClean="0"/>
              <a:t>Рис</a:t>
            </a:r>
            <a:r>
              <a:rPr lang="ru-RU" sz="2400" i="1" dirty="0"/>
              <a:t>. </a:t>
            </a:r>
            <a:r>
              <a:rPr lang="en-US" sz="2400" i="1" dirty="0"/>
              <a:t>9</a:t>
            </a:r>
            <a:r>
              <a:rPr lang="ru-RU" sz="2400" i="1" dirty="0"/>
              <a:t>.4. </a:t>
            </a:r>
            <a:r>
              <a:rPr lang="en-US" sz="2400" i="1" dirty="0"/>
              <a:t>N</a:t>
            </a:r>
            <a:r>
              <a:rPr lang="ru-RU" sz="2400" i="1" dirty="0"/>
              <a:t>-вариантное </a:t>
            </a:r>
            <a:r>
              <a:rPr lang="ru-RU" sz="2400" i="1" dirty="0" smtClean="0"/>
              <a:t>программирование</a:t>
            </a:r>
          </a:p>
          <a:p>
            <a:pPr marL="0" indent="0" algn="ctr">
              <a:buNone/>
            </a:pPr>
            <a:endParaRPr lang="ru-RU" sz="2400" i="1" dirty="0"/>
          </a:p>
          <a:p>
            <a:pPr marL="0" indent="0" algn="ctr">
              <a:buNone/>
            </a:pPr>
            <a:endParaRPr lang="ru-RU" sz="2400" i="1" dirty="0" smtClean="0"/>
          </a:p>
          <a:p>
            <a:pPr marL="0" indent="0" algn="ctr">
              <a:buNone/>
            </a:pPr>
            <a:endParaRPr lang="ru-RU" sz="2400" i="1" dirty="0"/>
          </a:p>
          <a:p>
            <a:pPr marL="0" indent="0" algn="ctr">
              <a:buNone/>
            </a:pPr>
            <a:endParaRPr lang="ru-RU" sz="2400" i="1" dirty="0" smtClean="0"/>
          </a:p>
          <a:p>
            <a:pPr marL="0" indent="0" algn="ctr">
              <a:buNone/>
            </a:pPr>
            <a:endParaRPr lang="ru-RU" sz="2400" i="1" dirty="0"/>
          </a:p>
          <a:p>
            <a:pPr marL="0" indent="0" algn="ctr">
              <a:buNone/>
            </a:pPr>
            <a:endParaRPr lang="ru-RU" sz="2400" i="1" dirty="0" smtClean="0"/>
          </a:p>
          <a:p>
            <a:pPr marL="0" indent="0" algn="ctr">
              <a:buNone/>
            </a:pPr>
            <a:r>
              <a:rPr lang="ru-RU" sz="2400" i="1" dirty="0"/>
              <a:t>Рис. 9.5. Блоки восстановления</a:t>
            </a:r>
            <a:endParaRPr lang="ru-RU" sz="2400" dirty="0"/>
          </a:p>
          <a:p>
            <a:pPr marL="0" indent="0" algn="ctr">
              <a:buNone/>
            </a:pPr>
            <a:endParaRPr lang="ru-RU" sz="2400"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3543934" y="514984"/>
            <a:ext cx="5093344" cy="1999615"/>
          </a:xfrm>
          <a:prstGeom prst="rect">
            <a:avLst/>
          </a:prstGeom>
          <a:noFill/>
          <a:ln>
            <a:noFill/>
          </a:ln>
        </p:spPr>
      </p:pic>
      <p:pic>
        <p:nvPicPr>
          <p:cNvPr id="5" name="Рисунок 4"/>
          <p:cNvPicPr/>
          <p:nvPr/>
        </p:nvPicPr>
        <p:blipFill>
          <a:blip r:embed="rId3">
            <a:lum contrast="24000"/>
            <a:extLst>
              <a:ext uri="{28A0092B-C50C-407E-A947-70E740481C1C}">
                <a14:useLocalDpi xmlns:a14="http://schemas.microsoft.com/office/drawing/2010/main" val="0"/>
              </a:ext>
            </a:extLst>
          </a:blip>
          <a:srcRect/>
          <a:stretch>
            <a:fillRect/>
          </a:stretch>
        </p:blipFill>
        <p:spPr bwMode="auto">
          <a:xfrm>
            <a:off x="3408966" y="3775868"/>
            <a:ext cx="5374068" cy="2153444"/>
          </a:xfrm>
          <a:prstGeom prst="rect">
            <a:avLst/>
          </a:prstGeom>
          <a:noFill/>
          <a:ln>
            <a:noFill/>
          </a:ln>
        </p:spPr>
      </p:pic>
    </p:spTree>
    <p:extLst>
      <p:ext uri="{BB962C8B-B14F-4D97-AF65-F5344CB8AC3E}">
        <p14:creationId xmlns:p14="http://schemas.microsoft.com/office/powerpoint/2010/main" val="239768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57162"/>
            <a:ext cx="10515600" cy="6700837"/>
          </a:xfrm>
        </p:spPr>
        <p:txBody>
          <a:bodyPr>
            <a:normAutofit fontScale="85000" lnSpcReduction="20000"/>
          </a:bodyPr>
          <a:lstStyle/>
          <a:p>
            <a:pPr marL="0" indent="0">
              <a:buNone/>
            </a:pPr>
            <a:r>
              <a:rPr lang="ru-RU" dirty="0" smtClean="0"/>
              <a:t>   Опишем </a:t>
            </a:r>
            <a:r>
              <a:rPr lang="ru-RU" dirty="0"/>
              <a:t>подходы к созданию отказоустойчивого программного обеспечения.</a:t>
            </a:r>
          </a:p>
          <a:p>
            <a:pPr marL="0" indent="0">
              <a:buNone/>
            </a:pPr>
            <a:r>
              <a:rPr lang="ru-RU" dirty="0"/>
              <a:t> </a:t>
            </a:r>
          </a:p>
          <a:p>
            <a:pPr marL="514350" indent="-514350">
              <a:buFont typeface="+mj-lt"/>
              <a:buAutoNum type="arabicPeriod"/>
            </a:pPr>
            <a:r>
              <a:rPr lang="en-US" i="1" dirty="0" smtClean="0"/>
              <a:t>N</a:t>
            </a:r>
            <a:r>
              <a:rPr lang="ru-RU" i="1" dirty="0"/>
              <a:t>-вариантное программирование. </a:t>
            </a:r>
            <a:r>
              <a:rPr lang="ru-RU" dirty="0"/>
              <a:t>В соответствии с общей спецификацией различными командами разработчиков разрабатывается несколько версий программного обеспечения. Эти версии выполняются параллельно на отдельных компьютерах. Результаты их работы сравниваются с помощью системы согласования, результаты какой-либо версии, не совпадающие с двумя другими или не полученные вовремя, отвергаются. Это наиболее часто используемый подход к созданию отказоустойчивого программного обеспечения. Он используется в системах сигнализации на железных дорогах, в авиационных системах и в системах защиты реакторов.</a:t>
            </a:r>
          </a:p>
          <a:p>
            <a:pPr marL="514350" indent="-514350">
              <a:buFont typeface="+mj-lt"/>
              <a:buAutoNum type="arabicPeriod"/>
            </a:pPr>
            <a:r>
              <a:rPr lang="ru-RU" i="1" dirty="0" smtClean="0"/>
              <a:t>Блоки </a:t>
            </a:r>
            <a:r>
              <a:rPr lang="ru-RU" i="1" dirty="0"/>
              <a:t>восстановления. </a:t>
            </a:r>
            <a:r>
              <a:rPr lang="ru-RU" dirty="0"/>
              <a:t>В этом методе каждый программный компонент содержит тест, проверяющий его работу. Компонент также имеет подпрограмму, которая повторяет вычисления, если тест обнаружил неправильное выполнение. Но повторные вычисления выполняются другим модулем компонента, который намеренно построен на другой интерпретации требований, предъявляемых к компоненту. Таким образом, компонент имеет несколько модулей (блоков восстановления), выполняющих одинаковые функции, но реализующих разные алгоритмы. Поскольку модули выполняются последовательно, в рамках данного подхода нет необходимости дублировать аппаратные средства. Метод блоков восстановления описан в работах.</a:t>
            </a:r>
          </a:p>
        </p:txBody>
      </p:sp>
    </p:spTree>
    <p:extLst>
      <p:ext uri="{BB962C8B-B14F-4D97-AF65-F5344CB8AC3E}">
        <p14:creationId xmlns:p14="http://schemas.microsoft.com/office/powerpoint/2010/main" val="16540050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57213"/>
            <a:ext cx="10515600" cy="6100762"/>
          </a:xfrm>
        </p:spPr>
        <p:txBody>
          <a:bodyPr>
            <a:normAutofit fontScale="85000" lnSpcReduction="20000"/>
          </a:bodyPr>
          <a:lstStyle/>
          <a:p>
            <a:pPr marL="0" indent="0">
              <a:buNone/>
            </a:pPr>
            <a:r>
              <a:rPr lang="ru-RU" dirty="0" smtClean="0"/>
              <a:t>   Оба </a:t>
            </a:r>
            <a:r>
              <a:rPr lang="ru-RU" dirty="0"/>
              <a:t>описанных подхода используют несколько разных архитектур и программных реализаций. Когда для реализации одной и той же спецификации используется несколько различных подходов, естественно считать маловероятной ситуацию, когда различные версии ПО будут иметь одни и те же ошибки. Достичь различия между разными версиями ПО можно также следующими способами.</a:t>
            </a:r>
          </a:p>
          <a:p>
            <a:pPr marL="514350" indent="-514350">
              <a:buFont typeface="+mj-lt"/>
              <a:buAutoNum type="arabicPeriod"/>
            </a:pPr>
            <a:r>
              <a:rPr lang="ru-RU" dirty="0" smtClean="0"/>
              <a:t>Включение </a:t>
            </a:r>
            <a:r>
              <a:rPr lang="ru-RU" dirty="0"/>
              <a:t>в системную спецификацию требований использовать при проектировании различные подходы. Например, можно потребовать, чтобы одна команда разработчиков использовала объектно-ориентированное проектирование, а другая – функционально-ориентированное.</a:t>
            </a:r>
          </a:p>
          <a:p>
            <a:pPr marL="514350" indent="-514350">
              <a:buFont typeface="+mj-lt"/>
              <a:buAutoNum type="arabicPeriod"/>
            </a:pPr>
            <a:r>
              <a:rPr lang="ru-RU" dirty="0" smtClean="0"/>
              <a:t>Включение </a:t>
            </a:r>
            <a:r>
              <a:rPr lang="ru-RU" dirty="0"/>
              <a:t>в спецификацию требований, чтобы для реализации были использованы различные языки программирования. Например, в системе с тремя версиями ПО для написания разных версий можно использовать языки программирования </a:t>
            </a:r>
            <a:r>
              <a:rPr lang="en-US" dirty="0"/>
              <a:t>Ada</a:t>
            </a:r>
            <a:r>
              <a:rPr lang="ru-RU" dirty="0"/>
              <a:t>, C++ и </a:t>
            </a:r>
            <a:r>
              <a:rPr lang="en-US" dirty="0"/>
              <a:t>Java</a:t>
            </a:r>
            <a:r>
              <a:rPr lang="ru-RU" dirty="0"/>
              <a:t>.</a:t>
            </a:r>
          </a:p>
          <a:p>
            <a:pPr marL="514350" indent="-514350">
              <a:buFont typeface="+mj-lt"/>
              <a:buAutoNum type="arabicPeriod"/>
            </a:pPr>
            <a:r>
              <a:rPr lang="ru-RU" dirty="0" smtClean="0"/>
              <a:t>Использовать </a:t>
            </a:r>
            <a:r>
              <a:rPr lang="ru-RU" dirty="0"/>
              <a:t>при разработке системы различные инструментальные средства и среды разработки.</a:t>
            </a:r>
          </a:p>
          <a:p>
            <a:pPr marL="514350" indent="-514350">
              <a:buFont typeface="+mj-lt"/>
              <a:buAutoNum type="arabicPeriod"/>
            </a:pPr>
            <a:r>
              <a:rPr lang="ru-RU" dirty="0" smtClean="0"/>
              <a:t>Можно </a:t>
            </a:r>
            <a:r>
              <a:rPr lang="ru-RU" dirty="0"/>
              <a:t>потребовать использования конкретных алгоритмов для реализации определенных системных компонентов. Это, конечно, ограничивает свободу разработчиков и может стать причиной других проблем.</a:t>
            </a:r>
          </a:p>
        </p:txBody>
      </p:sp>
    </p:spTree>
    <p:extLst>
      <p:ext uri="{BB962C8B-B14F-4D97-AF65-F5344CB8AC3E}">
        <p14:creationId xmlns:p14="http://schemas.microsoft.com/office/powerpoint/2010/main" val="35378687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85762"/>
            <a:ext cx="10515600" cy="6343651"/>
          </a:xfrm>
        </p:spPr>
        <p:txBody>
          <a:bodyPr>
            <a:normAutofit fontScale="85000" lnSpcReduction="20000"/>
          </a:bodyPr>
          <a:lstStyle/>
          <a:p>
            <a:pPr marL="0" indent="0">
              <a:buNone/>
            </a:pPr>
            <a:r>
              <a:rPr lang="ru-RU" dirty="0" smtClean="0"/>
              <a:t>   Каждая </a:t>
            </a:r>
            <a:r>
              <a:rPr lang="ru-RU" dirty="0"/>
              <a:t>команда разработчиков должна работать со своей спецификацией (так называемой </a:t>
            </a:r>
            <a:r>
              <a:rPr lang="en-US" dirty="0"/>
              <a:t>V</a:t>
            </a:r>
            <a:r>
              <a:rPr lang="ru-RU" dirty="0"/>
              <a:t>-спецификацией), которую получают из общей спецификации системных требований. Команды разработчиков каждой версии ПО должны работать изолированно, чтобы уменьшить вероятность появления в версиях одинаковых ошибок.</a:t>
            </a:r>
          </a:p>
          <a:p>
            <a:pPr marL="0" indent="0">
              <a:buNone/>
            </a:pPr>
            <a:r>
              <a:rPr lang="ru-RU" dirty="0" smtClean="0"/>
              <a:t>   Многообразие </a:t>
            </a:r>
            <a:r>
              <a:rPr lang="ru-RU" dirty="0"/>
              <a:t>версий, конечно, увеличит общую безотказность системы. Однако ряд экспериментов показывает: предположение о том, что различные команды разработчиков не сделают одинаковых ошибок, не всегда справедливо. Различные коллективы разработчиков могут сделать одни и те же ошибки из-за одинаковых интерпретаций требований или вследствие того, что они независимо друг от друга используют одни и те же алгоритмы. Метод блоков восстановления уменьшает вероятность общих ошибок, поскольку блоки восстановления реализуют разные алгоритмы.</a:t>
            </a:r>
          </a:p>
          <a:p>
            <a:pPr marL="0" indent="0">
              <a:buNone/>
            </a:pPr>
            <a:r>
              <a:rPr lang="ru-RU" dirty="0" smtClean="0"/>
              <a:t>   Слабость </a:t>
            </a:r>
            <a:r>
              <a:rPr lang="ru-RU" dirty="0"/>
              <a:t>обоих методов отказоустойчивости состоит в том, что они основаны на предположении правильности системной спецификации. Однако во многих случаях спецификации неполны или содержат ошибки. Один из путей уменьшения возможных ошибок в общей спецификации состоит в независимой разработке </a:t>
            </a:r>
            <a:r>
              <a:rPr lang="en-US" dirty="0"/>
              <a:t>V</a:t>
            </a:r>
            <a:r>
              <a:rPr lang="ru-RU" dirty="0"/>
              <a:t>-спецификаций и реализации их с помощью различных нотаций. Тогда один коллектив разработчиков может работать с формальной спецификацией, другой – с моделью системы, описывающей ее состояния, а третий – с требованиями на естественном языке. Это поможет избежать ошибок интерпретации требований, но не освободит от ошибок в самой спецификации.</a:t>
            </a:r>
          </a:p>
        </p:txBody>
      </p:sp>
    </p:spTree>
    <p:extLst>
      <p:ext uri="{BB962C8B-B14F-4D97-AF65-F5344CB8AC3E}">
        <p14:creationId xmlns:p14="http://schemas.microsoft.com/office/powerpoint/2010/main" val="39032489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4</a:t>
            </a:r>
            <a:r>
              <a:rPr lang="ru-RU" b="1" dirty="0"/>
              <a:t>. Проектирование безопасных </a:t>
            </a:r>
            <a:r>
              <a:rPr lang="ru-RU" b="1" dirty="0" smtClean="0"/>
              <a:t>систем</a:t>
            </a:r>
            <a:endParaRPr lang="ru-RU" dirty="0"/>
          </a:p>
        </p:txBody>
      </p:sp>
      <p:sp>
        <p:nvSpPr>
          <p:cNvPr id="3" name="Объект 2"/>
          <p:cNvSpPr>
            <a:spLocks noGrp="1"/>
          </p:cNvSpPr>
          <p:nvPr>
            <p:ph idx="1"/>
          </p:nvPr>
        </p:nvSpPr>
        <p:spPr>
          <a:xfrm>
            <a:off x="838200" y="1825624"/>
            <a:ext cx="10515600" cy="4846639"/>
          </a:xfrm>
        </p:spPr>
        <p:txBody>
          <a:bodyPr>
            <a:normAutofit fontScale="85000" lnSpcReduction="20000"/>
          </a:bodyPr>
          <a:lstStyle/>
          <a:p>
            <a:pPr marL="0" indent="0">
              <a:buNone/>
            </a:pPr>
            <a:r>
              <a:rPr lang="ru-RU" dirty="0" smtClean="0"/>
              <a:t>   Общее </a:t>
            </a:r>
            <a:r>
              <a:rPr lang="ru-RU" dirty="0"/>
              <a:t>правило проектирования ПО, критического по обеспечению безопасности, основывается на сокрытии информации и простоте программного обеспечения. Те части системы, которые являются критическими, должны быть изолированы от других частей системы. Этого можно достигнуть с помощью абстракций данных и управления физическим разделением системы. Критическая часть программного обеспечения может выполняться на отдельном компьютере с минимальными связями с другими частями системы.</a:t>
            </a:r>
          </a:p>
          <a:p>
            <a:pPr marL="0" indent="0">
              <a:buNone/>
            </a:pPr>
            <a:r>
              <a:rPr lang="ru-RU" dirty="0" smtClean="0"/>
              <a:t>   Программное </a:t>
            </a:r>
            <a:r>
              <a:rPr lang="ru-RU" dirty="0"/>
              <a:t>обеспечение, критическое по обеспечению безопасности, должно быть простым настолько, насколько возможно. Потенциально подверженных ошибкам конструкций языков программирования, рассмотренных выше в главе, нужно избегать везде, где возможно. Они даже могут быть запрещены стандартом разработки критических систем. В некоторых случаях можно разработать требование, чтобы программы писались на подмножестве языка, в котором исключены ненадежные конструкции. Такие подмножества были разработаны для языков Modula-2, </a:t>
            </a:r>
            <a:r>
              <a:rPr lang="en-US" dirty="0"/>
              <a:t>Ada</a:t>
            </a:r>
            <a:r>
              <a:rPr lang="ru-RU" dirty="0"/>
              <a:t> и </a:t>
            </a:r>
            <a:r>
              <a:rPr lang="en-US" dirty="0"/>
              <a:t>Pascal</a:t>
            </a:r>
            <a:r>
              <a:rPr lang="ru-RU" dirty="0"/>
              <a:t>, и, вероятно, будет разработано безопасное подмножество языка </a:t>
            </a:r>
            <a:r>
              <a:rPr lang="en-US" dirty="0"/>
              <a:t>Java</a:t>
            </a:r>
            <a:r>
              <a:rPr lang="ru-RU" dirty="0"/>
              <a:t>.</a:t>
            </a:r>
          </a:p>
        </p:txBody>
      </p:sp>
    </p:spTree>
    <p:extLst>
      <p:ext uri="{BB962C8B-B14F-4D97-AF65-F5344CB8AC3E}">
        <p14:creationId xmlns:p14="http://schemas.microsoft.com/office/powerpoint/2010/main" val="601207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1500"/>
            <a:ext cx="10515600" cy="6000750"/>
          </a:xfrm>
        </p:spPr>
        <p:txBody>
          <a:bodyPr>
            <a:normAutofit fontScale="77500" lnSpcReduction="20000"/>
          </a:bodyPr>
          <a:lstStyle/>
          <a:p>
            <a:pPr marL="0" indent="0">
              <a:buNone/>
            </a:pPr>
            <a:r>
              <a:rPr lang="ru-RU" dirty="0" smtClean="0"/>
              <a:t>   Существует </a:t>
            </a:r>
            <a:r>
              <a:rPr lang="ru-RU" dirty="0"/>
              <a:t>ряд требований к разработке безотказного программного обеспечения.</a:t>
            </a:r>
          </a:p>
          <a:p>
            <a:pPr marL="0" indent="0">
              <a:buNone/>
            </a:pPr>
            <a:r>
              <a:rPr lang="ru-RU" dirty="0"/>
              <a:t> </a:t>
            </a:r>
          </a:p>
          <a:p>
            <a:pPr marL="514350" indent="-514350">
              <a:buFont typeface="+mj-lt"/>
              <a:buAutoNum type="arabicPeriod"/>
            </a:pPr>
            <a:r>
              <a:rPr lang="ru-RU" dirty="0" smtClean="0"/>
              <a:t>Должна </a:t>
            </a:r>
            <a:r>
              <a:rPr lang="ru-RU" dirty="0"/>
              <a:t>быть точная (предпочтительно формальная) спецификация системных требований, определяющая разрабатываемую систему.</a:t>
            </a:r>
          </a:p>
          <a:p>
            <a:pPr marL="514350" indent="-514350">
              <a:buFont typeface="+mj-lt"/>
              <a:buAutoNum type="arabicPeriod"/>
            </a:pPr>
            <a:r>
              <a:rPr lang="ru-RU" dirty="0" smtClean="0"/>
              <a:t>Организация </a:t>
            </a:r>
            <a:r>
              <a:rPr lang="ru-RU" dirty="0"/>
              <a:t>– разработчик ПО должна иметь высокую культуру управления качеством, поскольку качество является главным в процессе создания критических систем. В идеале предполагается, что программисты создают программы, в которых отсутствуют ошибки.</a:t>
            </a:r>
          </a:p>
          <a:p>
            <a:pPr marL="514350" indent="-514350">
              <a:buFont typeface="+mj-lt"/>
              <a:buAutoNum type="arabicPeriod"/>
            </a:pPr>
            <a:r>
              <a:rPr lang="ru-RU" dirty="0" smtClean="0"/>
              <a:t>Методы </a:t>
            </a:r>
            <a:r>
              <a:rPr lang="ru-RU" dirty="0"/>
              <a:t>проектирования и реализации ПО должны основываться на сокрытии и инкапсуляции информации. Объектно-ориентированные языки, такие как </a:t>
            </a:r>
            <a:r>
              <a:rPr lang="en-US" dirty="0"/>
              <a:t>Java</a:t>
            </a:r>
            <a:r>
              <a:rPr lang="ru-RU" dirty="0"/>
              <a:t>, удовлетворяют этому условию.</a:t>
            </a:r>
          </a:p>
          <a:p>
            <a:pPr marL="514350" indent="-514350">
              <a:buFont typeface="+mj-lt"/>
              <a:buAutoNum type="arabicPeriod"/>
            </a:pPr>
            <a:r>
              <a:rPr lang="ru-RU" dirty="0" smtClean="0"/>
              <a:t>В </a:t>
            </a:r>
            <a:r>
              <a:rPr lang="ru-RU" dirty="0"/>
              <a:t>процессе реализации программного кода должны использоваться языки программирования со строгим контролем типов данных, например </a:t>
            </a:r>
            <a:r>
              <a:rPr lang="en-US" dirty="0"/>
              <a:t>J</a:t>
            </a:r>
            <a:r>
              <a:rPr lang="ru-RU" dirty="0"/>
              <a:t>а</a:t>
            </a:r>
            <a:r>
              <a:rPr lang="en-US" dirty="0"/>
              <a:t>v</a:t>
            </a:r>
            <a:r>
              <a:rPr lang="ru-RU" dirty="0"/>
              <a:t>а или </a:t>
            </a:r>
            <a:r>
              <a:rPr lang="en-US" dirty="0"/>
              <a:t>Ada</a:t>
            </a:r>
            <a:r>
              <a:rPr lang="ru-RU" dirty="0"/>
              <a:t>. В таких языках многие ошибки программирования будут обнаружены на этапе компилирования программ.</a:t>
            </a:r>
          </a:p>
          <a:p>
            <a:pPr marL="514350" indent="-514350">
              <a:buFont typeface="+mj-lt"/>
              <a:buAutoNum type="arabicPeriod"/>
            </a:pPr>
            <a:r>
              <a:rPr lang="ru-RU" dirty="0" smtClean="0"/>
              <a:t>Везде</a:t>
            </a:r>
            <a:r>
              <a:rPr lang="ru-RU" dirty="0"/>
              <a:t>, где возможно, следует избегать использования тех программных конструкций, которые потенциально могут привести к ошибкам. Такие конструкции обсуждаются в следующем разделе.</a:t>
            </a:r>
          </a:p>
          <a:p>
            <a:pPr marL="514350" indent="-514350">
              <a:buFont typeface="+mj-lt"/>
              <a:buAutoNum type="arabicPeriod"/>
            </a:pPr>
            <a:r>
              <a:rPr lang="ru-RU" dirty="0" smtClean="0"/>
              <a:t>Должна </a:t>
            </a:r>
            <a:r>
              <a:rPr lang="ru-RU" dirty="0"/>
              <a:t>быть определена четкая технология разработки ПО, и разработчики должны быть обучены применению этой технологии. Менеджеры, отвечающие за качество, должны проверять процесс разработки.</a:t>
            </a:r>
          </a:p>
        </p:txBody>
      </p:sp>
    </p:spTree>
    <p:extLst>
      <p:ext uri="{BB962C8B-B14F-4D97-AF65-F5344CB8AC3E}">
        <p14:creationId xmlns:p14="http://schemas.microsoft.com/office/powerpoint/2010/main" val="34255023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09625" y="642937"/>
            <a:ext cx="10515600" cy="6043613"/>
          </a:xfrm>
        </p:spPr>
        <p:txBody>
          <a:bodyPr>
            <a:normAutofit fontScale="77500" lnSpcReduction="20000"/>
          </a:bodyPr>
          <a:lstStyle/>
          <a:p>
            <a:pPr marL="0" indent="0">
              <a:buNone/>
            </a:pPr>
            <a:r>
              <a:rPr lang="ru-RU" dirty="0" smtClean="0"/>
              <a:t>   Отказоустойчивое </a:t>
            </a:r>
            <a:r>
              <a:rPr lang="ru-RU" dirty="0"/>
              <a:t>программное обеспечение должно использоваться только в системах, критических по обеспечению безопасности, когда состояния не защищены и безопасность системы зависит от работоспособности. Методы, повышающие устойчивость к отказам, усложняют создание и проверку программного обеспечения. Как упоминалось в предыдущем разделе, исследования показали, что использование </a:t>
            </a:r>
            <a:r>
              <a:rPr lang="en-US" dirty="0"/>
              <a:t>N</a:t>
            </a:r>
            <a:r>
              <a:rPr lang="ru-RU" dirty="0"/>
              <a:t>-вариантного программирования не всегда обеспечивает безотказность систем, поскольку при разработке ПО на основе одной спецификации, различные команды разработчиков могут делать одни и те же ошибки. Избыточность программного обеспечения не дает теоретически предсказанного увеличения системной безотказности. Кроме того, если спецификация некорректна, все версии ПО будут иметь одинаковые ошибки.</a:t>
            </a:r>
          </a:p>
          <a:p>
            <a:pPr marL="0" indent="0">
              <a:buNone/>
            </a:pPr>
            <a:r>
              <a:rPr lang="ru-RU" dirty="0" smtClean="0"/>
              <a:t>   Это </a:t>
            </a:r>
            <a:r>
              <a:rPr lang="ru-RU" dirty="0"/>
              <a:t>не означает, что </a:t>
            </a:r>
            <a:r>
              <a:rPr lang="en-US" dirty="0"/>
              <a:t>N</a:t>
            </a:r>
            <a:r>
              <a:rPr lang="ru-RU" dirty="0"/>
              <a:t>-вариантное программирование бесполезно. Оно может уменьшать абсолютное число отказов системы. Если предположить, что общие ошибки будут обнаружены в различных версиях системы, то число отказов будет уменьшено. Кроме того, считается, что </a:t>
            </a:r>
            <a:r>
              <a:rPr lang="en-US" dirty="0"/>
              <a:t>N</a:t>
            </a:r>
            <a:r>
              <a:rPr lang="ru-RU" dirty="0"/>
              <a:t>-вариантное программирование увеличивает доверие к безотказности системы.</a:t>
            </a:r>
          </a:p>
          <a:p>
            <a:pPr marL="0" indent="0">
              <a:buNone/>
            </a:pPr>
            <a:r>
              <a:rPr lang="ru-RU" dirty="0" smtClean="0"/>
              <a:t>   Альтернативой </a:t>
            </a:r>
            <a:r>
              <a:rPr lang="ru-RU" dirty="0"/>
              <a:t>использованию </a:t>
            </a:r>
            <a:r>
              <a:rPr lang="en-US" dirty="0"/>
              <a:t>N</a:t>
            </a:r>
            <a:r>
              <a:rPr lang="ru-RU" dirty="0"/>
              <a:t>-вариантного программирования, которое усложняет систему, является создание максимально простых (насколько это возможно) систем и выделение дополнительных ресурсов для проверки правильности системы. Простота программного обеспечения снижает вероятность ошибок. Это также сокращает обычно высокие затраты на проверку безопасности системы, поскольку только сравнительно небольшая часть ПО будет связана с обеспечением безопасности.</a:t>
            </a:r>
          </a:p>
        </p:txBody>
      </p:sp>
    </p:spTree>
    <p:extLst>
      <p:ext uri="{BB962C8B-B14F-4D97-AF65-F5344CB8AC3E}">
        <p14:creationId xmlns:p14="http://schemas.microsoft.com/office/powerpoint/2010/main" val="6682547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65100"/>
            <a:ext cx="10515600" cy="563563"/>
          </a:xfrm>
        </p:spPr>
        <p:txBody>
          <a:bodyPr>
            <a:normAutofit/>
          </a:bodyPr>
          <a:lstStyle/>
          <a:p>
            <a:pPr algn="ctr"/>
            <a:r>
              <a:rPr lang="ru-RU" sz="3200" b="1" dirty="0"/>
              <a:t>КЛЮЧЕВЫЕ </a:t>
            </a:r>
            <a:r>
              <a:rPr lang="ru-RU" sz="3200" b="1" dirty="0" smtClean="0"/>
              <a:t>ПОНЯТИЯ</a:t>
            </a:r>
            <a:endParaRPr lang="ru-RU" sz="3200" dirty="0"/>
          </a:p>
        </p:txBody>
      </p:sp>
      <p:sp>
        <p:nvSpPr>
          <p:cNvPr id="3" name="Объект 2"/>
          <p:cNvSpPr>
            <a:spLocks noGrp="1"/>
          </p:cNvSpPr>
          <p:nvPr>
            <p:ph idx="1"/>
          </p:nvPr>
        </p:nvSpPr>
        <p:spPr>
          <a:xfrm>
            <a:off x="838200" y="728662"/>
            <a:ext cx="10515600" cy="6129337"/>
          </a:xfrm>
        </p:spPr>
        <p:txBody>
          <a:bodyPr>
            <a:normAutofit fontScale="77500" lnSpcReduction="20000"/>
          </a:bodyPr>
          <a:lstStyle/>
          <a:p>
            <a:r>
              <a:rPr lang="ru-RU" dirty="0" smtClean="0"/>
              <a:t>Функциональная </a:t>
            </a:r>
            <a:r>
              <a:rPr lang="ru-RU" dirty="0"/>
              <a:t>надежность программ может быть достигнута путем исключения ошибок и включения средств отказоустойчивости, которые обеспечивают продолжение функционирования системы даже после того, как ошибки в системе приведут к сбою.</a:t>
            </a:r>
          </a:p>
          <a:p>
            <a:r>
              <a:rPr lang="ru-RU" dirty="0" smtClean="0"/>
              <a:t>Некоторые </a:t>
            </a:r>
            <a:r>
              <a:rPr lang="ru-RU" dirty="0"/>
              <a:t>программные конструкции и методы, например, операторы безусловного перехода, указатели, рекурсия, наследование и числа с плавающей запятой, по своей природе могут послужить причиной ошибок. Они не должны использоваться при разработке надежных систем.</a:t>
            </a:r>
          </a:p>
          <a:p>
            <a:r>
              <a:rPr lang="ru-RU" dirty="0" smtClean="0"/>
              <a:t>Программное </a:t>
            </a:r>
            <a:r>
              <a:rPr lang="ru-RU" dirty="0"/>
              <a:t>обеспечение, устойчивое к сбоям, может продолжать функционирование, несмотря на ошибки, которые вызывают сбои системы.</a:t>
            </a:r>
          </a:p>
          <a:p>
            <a:r>
              <a:rPr lang="ru-RU" dirty="0" smtClean="0"/>
              <a:t>Существует </a:t>
            </a:r>
            <a:r>
              <a:rPr lang="ru-RU" dirty="0"/>
              <a:t>четыре аспекта отказоустойчивости ПО, а именно: обнаружение ошибок и сбоев, локализация сбоев, восстановление системы и устранение причин сбоев.</a:t>
            </a:r>
          </a:p>
          <a:p>
            <a:r>
              <a:rPr lang="ru-RU" dirty="0" smtClean="0"/>
              <a:t>Безопасное </a:t>
            </a:r>
            <a:r>
              <a:rPr lang="ru-RU" dirty="0"/>
              <a:t>программирование – это метод программирования, который объединяет проверку программ на наличие ошибок и их локализацию. Ошибки определяются ранее, чем они приведут к сбою системы.</a:t>
            </a:r>
          </a:p>
          <a:p>
            <a:r>
              <a:rPr lang="ru-RU" dirty="0" smtClean="0"/>
              <a:t>Метод </a:t>
            </a:r>
            <a:r>
              <a:rPr lang="ru-RU" dirty="0"/>
              <a:t>безопасного программирования использует средства обработки исключительных ситуаций, существующие в таких языках программирования, как </a:t>
            </a:r>
            <a:r>
              <a:rPr lang="en-US" dirty="0"/>
              <a:t>Java</a:t>
            </a:r>
            <a:r>
              <a:rPr lang="ru-RU" dirty="0"/>
              <a:t> и C++.</a:t>
            </a:r>
          </a:p>
          <a:p>
            <a:r>
              <a:rPr lang="en-US" dirty="0" smtClean="0"/>
              <a:t>N</a:t>
            </a:r>
            <a:r>
              <a:rPr lang="ru-RU" dirty="0"/>
              <a:t>-вариантное программирование и блоки восстановления являются методами построения отказоустойчивых архитектур, где устойчивость к сбоям обеспечивается дублированием программных и аппаратных средств.</a:t>
            </a:r>
          </a:p>
        </p:txBody>
      </p:sp>
    </p:spTree>
    <p:extLst>
      <p:ext uri="{BB962C8B-B14F-4D97-AF65-F5344CB8AC3E}">
        <p14:creationId xmlns:p14="http://schemas.microsoft.com/office/powerpoint/2010/main" val="39655023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t>Упражнения</a:t>
            </a:r>
            <a:endParaRPr lang="ru-RU" sz="3200" dirty="0"/>
          </a:p>
        </p:txBody>
      </p:sp>
      <p:sp>
        <p:nvSpPr>
          <p:cNvPr id="3" name="Объект 2"/>
          <p:cNvSpPr>
            <a:spLocks noGrp="1"/>
          </p:cNvSpPr>
          <p:nvPr>
            <p:ph idx="1"/>
          </p:nvPr>
        </p:nvSpPr>
        <p:spPr/>
        <p:txBody>
          <a:bodyPr>
            <a:normAutofit fontScale="77500" lnSpcReduction="20000"/>
          </a:bodyPr>
          <a:lstStyle/>
          <a:p>
            <a:pPr marL="0" indent="0">
              <a:buNone/>
            </a:pPr>
            <a:r>
              <a:rPr lang="ru-RU" b="1" dirty="0" smtClean="0"/>
              <a:t>1</a:t>
            </a:r>
            <a:r>
              <a:rPr lang="ru-RU" b="1" dirty="0"/>
              <a:t>.</a:t>
            </a:r>
            <a:r>
              <a:rPr lang="ru-RU" dirty="0"/>
              <a:t> </a:t>
            </a:r>
            <a:r>
              <a:rPr lang="ru-RU" dirty="0" smtClean="0"/>
              <a:t>Объясните</a:t>
            </a:r>
            <a:r>
              <a:rPr lang="ru-RU" dirty="0"/>
              <a:t>, почему наследование является конструкцией, потенциально приводящей к ошибкам, и почему использование механизма наследования необходимо минимизировать при разработке критических объектно-ориентированных систем.</a:t>
            </a:r>
          </a:p>
          <a:p>
            <a:pPr marL="0" indent="0">
              <a:buNone/>
            </a:pPr>
            <a:r>
              <a:rPr lang="ru-RU" b="1" dirty="0" smtClean="0"/>
              <a:t>2</a:t>
            </a:r>
            <a:r>
              <a:rPr lang="ru-RU" b="1" dirty="0"/>
              <a:t>.</a:t>
            </a:r>
            <a:r>
              <a:rPr lang="ru-RU" dirty="0"/>
              <a:t> </a:t>
            </a:r>
            <a:r>
              <a:rPr lang="ru-RU" dirty="0" smtClean="0"/>
              <a:t>Если </a:t>
            </a:r>
            <a:r>
              <a:rPr lang="ru-RU" dirty="0"/>
              <a:t>рекурсия – конструкция, приводящая к ошибкам, спроектируйте класс объектов, реализующий двоичные деревья и работу с ними без использования рекурсии.</a:t>
            </a:r>
          </a:p>
          <a:p>
            <a:pPr marL="0" indent="0">
              <a:buNone/>
            </a:pPr>
            <a:r>
              <a:rPr lang="ru-RU" b="1" dirty="0" smtClean="0"/>
              <a:t>3</a:t>
            </a:r>
            <a:r>
              <a:rPr lang="ru-RU" b="1" dirty="0"/>
              <a:t>.</a:t>
            </a:r>
            <a:r>
              <a:rPr lang="ru-RU" dirty="0"/>
              <a:t> </a:t>
            </a:r>
            <a:r>
              <a:rPr lang="ru-RU" dirty="0" smtClean="0"/>
              <a:t>Опишите </a:t>
            </a:r>
            <a:r>
              <a:rPr lang="ru-RU" dirty="0"/>
              <a:t>три метода безопасного программирования, которые уменьшают вероятность того, что ошибки ПО приведут к сбоям системы.</a:t>
            </a:r>
          </a:p>
          <a:p>
            <a:pPr marL="0" indent="0">
              <a:buNone/>
            </a:pPr>
            <a:r>
              <a:rPr lang="ru-RU" b="1" dirty="0" smtClean="0"/>
              <a:t>4</a:t>
            </a:r>
            <a:r>
              <a:rPr lang="ru-RU" b="1" dirty="0"/>
              <a:t>.</a:t>
            </a:r>
            <a:r>
              <a:rPr lang="ru-RU" dirty="0"/>
              <a:t> </a:t>
            </a:r>
            <a:r>
              <a:rPr lang="ru-RU" dirty="0" smtClean="0"/>
              <a:t>Кратко </a:t>
            </a:r>
            <a:r>
              <a:rPr lang="ru-RU" dirty="0"/>
              <a:t>опишите стратегии прямого и обратного восстановления систем. Почему обратное восстановление используется чаще, чем прямое? Приведите два класса систем, где может использоваться обратное восстановление.</a:t>
            </a:r>
          </a:p>
          <a:p>
            <a:pPr marL="0" indent="0">
              <a:buNone/>
            </a:pPr>
            <a:r>
              <a:rPr lang="ru-RU" b="1" dirty="0" smtClean="0"/>
              <a:t>5</a:t>
            </a:r>
            <a:r>
              <a:rPr lang="ru-RU" b="1" dirty="0"/>
              <a:t>.</a:t>
            </a:r>
            <a:r>
              <a:rPr lang="ru-RU" dirty="0"/>
              <a:t> </a:t>
            </a:r>
            <a:r>
              <a:rPr lang="ru-RU" dirty="0" smtClean="0"/>
              <a:t>Какие </a:t>
            </a:r>
            <a:r>
              <a:rPr lang="ru-RU" dirty="0"/>
              <a:t>предварительные условия должны соблюдаться, прежде чем может быть выполнено прямое восстановление отказоустойчивой системы? Возможно ли прямое восстановление в интерактивных системах</a:t>
            </a:r>
            <a:r>
              <a:rPr lang="ru-RU" dirty="0" smtClean="0"/>
              <a:t>?</a:t>
            </a:r>
            <a:endParaRPr lang="ru-RU" dirty="0"/>
          </a:p>
        </p:txBody>
      </p:sp>
    </p:spTree>
    <p:extLst>
      <p:ext uri="{BB962C8B-B14F-4D97-AF65-F5344CB8AC3E}">
        <p14:creationId xmlns:p14="http://schemas.microsoft.com/office/powerpoint/2010/main" val="280737551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71513"/>
            <a:ext cx="10515600" cy="5872161"/>
          </a:xfrm>
        </p:spPr>
        <p:txBody>
          <a:bodyPr>
            <a:normAutofit fontScale="77500" lnSpcReduction="20000"/>
          </a:bodyPr>
          <a:lstStyle/>
          <a:p>
            <a:pPr marL="0" indent="0">
              <a:buNone/>
            </a:pPr>
            <a:r>
              <a:rPr lang="ru-RU" b="1" dirty="0" smtClean="0"/>
              <a:t>6</a:t>
            </a:r>
            <a:r>
              <a:rPr lang="ru-RU" b="1" dirty="0"/>
              <a:t>.</a:t>
            </a:r>
            <a:r>
              <a:rPr lang="ru-RU" dirty="0"/>
              <a:t> </a:t>
            </a:r>
            <a:r>
              <a:rPr lang="ru-RU" dirty="0" smtClean="0"/>
              <a:t>Спроектируйте </a:t>
            </a:r>
            <a:r>
              <a:rPr lang="ru-RU" dirty="0"/>
              <a:t>абстрактный тип данных или объектный класс </a:t>
            </a:r>
            <a:r>
              <a:rPr lang="en-US" dirty="0" err="1"/>
              <a:t>RobustList</a:t>
            </a:r>
            <a:r>
              <a:rPr lang="ru-RU" dirty="0"/>
              <a:t> (устойчивый список), который реализует прямое восстановление в связанном списке. Для этого используйте прямые и обратные ссылки между соседними элементами списка.</a:t>
            </a:r>
          </a:p>
          <a:p>
            <a:pPr marL="0" indent="0">
              <a:buNone/>
            </a:pPr>
            <a:r>
              <a:rPr lang="ru-RU" b="1" dirty="0" smtClean="0"/>
              <a:t>7</a:t>
            </a:r>
            <a:r>
              <a:rPr lang="ru-RU" b="1" dirty="0"/>
              <a:t>.</a:t>
            </a:r>
            <a:r>
              <a:rPr lang="ru-RU" dirty="0"/>
              <a:t> </a:t>
            </a:r>
            <a:r>
              <a:rPr lang="ru-RU" dirty="0" smtClean="0"/>
              <a:t>Опишите </a:t>
            </a:r>
            <a:r>
              <a:rPr lang="ru-RU" dirty="0"/>
              <a:t>обстоятельства, когда при построении программных систем управления необходимо использовать отказоустойчивую архитектуру, и объясните </a:t>
            </a:r>
            <a:r>
              <a:rPr lang="ru-RU" dirty="0" smtClean="0"/>
              <a:t>почему.</a:t>
            </a:r>
          </a:p>
          <a:p>
            <a:pPr marL="0" indent="0">
              <a:buNone/>
            </a:pPr>
            <a:r>
              <a:rPr lang="ru-RU" b="1" dirty="0" smtClean="0"/>
              <a:t>8.</a:t>
            </a:r>
            <a:r>
              <a:rPr lang="ru-RU" dirty="0" smtClean="0"/>
              <a:t> Предложим, что управляющее программное обеспечение для лучевой терапии (используется в лечении больных раком пациентов) реализуется с помощью </a:t>
            </a:r>
            <a:r>
              <a:rPr lang="en-US" dirty="0" smtClean="0"/>
              <a:t>N</a:t>
            </a:r>
            <a:r>
              <a:rPr lang="ru-RU" dirty="0" smtClean="0"/>
              <a:t>-вариантного программирования. Прокомментируйте, правильное ли это решение или нет.</a:t>
            </a:r>
          </a:p>
          <a:p>
            <a:pPr marL="0" indent="0">
              <a:buNone/>
            </a:pPr>
            <a:r>
              <a:rPr lang="ru-RU" b="1" dirty="0" smtClean="0"/>
              <a:t>9</a:t>
            </a:r>
            <a:r>
              <a:rPr lang="ru-RU" b="1" dirty="0"/>
              <a:t>.</a:t>
            </a:r>
            <a:r>
              <a:rPr lang="ru-RU" dirty="0"/>
              <a:t> </a:t>
            </a:r>
            <a:r>
              <a:rPr lang="ru-RU" dirty="0" smtClean="0"/>
              <a:t>Укажите </a:t>
            </a:r>
            <a:r>
              <a:rPr lang="ru-RU" dirty="0"/>
              <a:t>две причины, почему различные версии системы в </a:t>
            </a:r>
            <a:r>
              <a:rPr lang="en-US" dirty="0"/>
              <a:t>N</a:t>
            </a:r>
            <a:r>
              <a:rPr lang="ru-RU" dirty="0"/>
              <a:t>-вариантных системах могут дать одинаковый сбой.</a:t>
            </a:r>
          </a:p>
          <a:p>
            <a:pPr marL="0" indent="0">
              <a:buNone/>
            </a:pPr>
            <a:r>
              <a:rPr lang="ru-RU" b="1" dirty="0" smtClean="0"/>
              <a:t>10</a:t>
            </a:r>
            <a:r>
              <a:rPr lang="ru-RU" b="1" dirty="0"/>
              <a:t>.</a:t>
            </a:r>
            <a:r>
              <a:rPr lang="ru-RU" dirty="0"/>
              <a:t> </a:t>
            </a:r>
            <a:r>
              <a:rPr lang="ru-RU" dirty="0" smtClean="0"/>
              <a:t>Обсудите </a:t>
            </a:r>
            <a:r>
              <a:rPr lang="ru-RU" dirty="0"/>
              <a:t>проблемы разработки и сопровождения "безостановочных" систем типа программного обеспечения телефонной станции. Как можно использовать при разработке таких систем исключительные ситуации?</a:t>
            </a:r>
          </a:p>
          <a:p>
            <a:pPr marL="0" indent="0">
              <a:buNone/>
            </a:pPr>
            <a:r>
              <a:rPr lang="ru-RU" b="1" dirty="0" smtClean="0"/>
              <a:t>11</a:t>
            </a:r>
            <a:r>
              <a:rPr lang="ru-RU" b="1" dirty="0"/>
              <a:t>.</a:t>
            </a:r>
            <a:r>
              <a:rPr lang="ru-RU" dirty="0"/>
              <a:t> </a:t>
            </a:r>
            <a:r>
              <a:rPr lang="ru-RU" dirty="0" smtClean="0"/>
              <a:t>Использование </a:t>
            </a:r>
            <a:r>
              <a:rPr lang="ru-RU" dirty="0"/>
              <a:t>методов разработки безопасного программного обеспечения, </a:t>
            </a:r>
            <a:r>
              <a:rPr lang="ru-RU" dirty="0" err="1"/>
              <a:t>обсуждавшихся</a:t>
            </a:r>
            <a:r>
              <a:rPr lang="ru-RU" dirty="0"/>
              <a:t> в этой главе, очевидно, требует значительных дополнительных затрат. Какие дополнительные затраты можно оправдать, если за 15-летний срок службы системы будут сохранены 100 жизней? Были бы оправданы те же самые затраты, если будут сохранены 10 жизней? Какова цена жизни? Правомочно и этично ли в таких ситуациях проводить оценку затрат?</a:t>
            </a:r>
          </a:p>
        </p:txBody>
      </p:sp>
    </p:spTree>
    <p:extLst>
      <p:ext uri="{BB962C8B-B14F-4D97-AF65-F5344CB8AC3E}">
        <p14:creationId xmlns:p14="http://schemas.microsoft.com/office/powerpoint/2010/main" val="3496130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85788"/>
            <a:ext cx="10515600" cy="6000750"/>
          </a:xfrm>
        </p:spPr>
        <p:txBody>
          <a:bodyPr>
            <a:normAutofit fontScale="85000" lnSpcReduction="20000"/>
          </a:bodyPr>
          <a:lstStyle/>
          <a:p>
            <a:pPr marL="0" indent="0">
              <a:buNone/>
            </a:pPr>
            <a:r>
              <a:rPr lang="ru-RU" dirty="0" smtClean="0"/>
              <a:t>   Если </a:t>
            </a:r>
            <a:r>
              <a:rPr lang="ru-RU" dirty="0"/>
              <a:t>при разработке программ использовались языки программирования низкого уровня с ограниченным контролем типов данных, такие как С, то достигнуть безотказности программного обеспечения очень трудно. На это имеются следующие причины.</a:t>
            </a:r>
          </a:p>
          <a:p>
            <a:pPr marL="0" indent="0">
              <a:buNone/>
            </a:pPr>
            <a:r>
              <a:rPr lang="ru-RU" dirty="0"/>
              <a:t> </a:t>
            </a:r>
          </a:p>
          <a:p>
            <a:pPr marL="514350" indent="-514350">
              <a:buFont typeface="+mj-lt"/>
              <a:buAutoNum type="arabicPeriod"/>
            </a:pPr>
            <a:r>
              <a:rPr lang="ru-RU" dirty="0" smtClean="0"/>
              <a:t>Эти </a:t>
            </a:r>
            <a:r>
              <a:rPr lang="ru-RU" dirty="0"/>
              <a:t>языки включают конструкции (такие, как указатели), которые, как известно из опыта, приводят к ошибкам. Независимо от того, сколько программист затратит усилий, в программе возможны ошибки, которые очень трудно обнаружить.</a:t>
            </a:r>
          </a:p>
          <a:p>
            <a:pPr marL="514350" indent="-514350">
              <a:buFont typeface="+mj-lt"/>
              <a:buAutoNum type="arabicPeriod"/>
            </a:pPr>
            <a:r>
              <a:rPr lang="ru-RU" dirty="0" smtClean="0"/>
              <a:t>Природа </a:t>
            </a:r>
            <a:r>
              <a:rPr lang="ru-RU" dirty="0"/>
              <a:t>этих языков такова, что они ведут к компактному стилю программирования. Это делает программы более трудными для чтения и понимания, что усложняет поиск ошибок по тексту программ.</a:t>
            </a:r>
          </a:p>
          <a:p>
            <a:pPr marL="0" indent="0">
              <a:buNone/>
            </a:pPr>
            <a:r>
              <a:rPr lang="ru-RU" dirty="0"/>
              <a:t> </a:t>
            </a:r>
          </a:p>
          <a:p>
            <a:pPr marL="0" indent="0">
              <a:buNone/>
            </a:pPr>
            <a:r>
              <a:rPr lang="ru-RU" dirty="0" smtClean="0"/>
              <a:t>   Конечно</a:t>
            </a:r>
            <a:r>
              <a:rPr lang="ru-RU" dirty="0"/>
              <a:t>, преимущество использования языков низкого уровня в том, что их конструкции менее абстракты, и поэтому есть возможность написать весьма эффективные программы. В некоторых случаях высокая эффективность существенна и не может быть достигнута другим способом. Но, если требуется высокий уровень функциональной надежности ПО, придется приложить больше усилий для тестирования системы и обнаружения ошибок.</a:t>
            </a:r>
          </a:p>
        </p:txBody>
      </p:sp>
    </p:spTree>
    <p:extLst>
      <p:ext uri="{BB962C8B-B14F-4D97-AF65-F5344CB8AC3E}">
        <p14:creationId xmlns:p14="http://schemas.microsoft.com/office/powerpoint/2010/main" val="3120919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14999"/>
            <a:ext cx="10515600" cy="461963"/>
          </a:xfrm>
        </p:spPr>
        <p:txBody>
          <a:bodyPr>
            <a:normAutofit lnSpcReduction="10000"/>
          </a:bodyPr>
          <a:lstStyle/>
          <a:p>
            <a:pPr marL="0" indent="0" algn="ctr">
              <a:buNone/>
            </a:pPr>
            <a:r>
              <a:rPr lang="ru-RU" i="1" dirty="0"/>
              <a:t>Рис. 18.1. Возрастание стоимости обнаружения </a:t>
            </a:r>
            <a:r>
              <a:rPr lang="ru-RU" i="1" dirty="0" smtClean="0"/>
              <a:t>ошибок</a:t>
            </a:r>
            <a:endParaRPr lang="ru-RU" dirty="0"/>
          </a:p>
        </p:txBody>
      </p:sp>
      <p:pic>
        <p:nvPicPr>
          <p:cNvPr id="4" name="Рисунок 3"/>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3085465" y="968038"/>
            <a:ext cx="6021069" cy="4322782"/>
          </a:xfrm>
          <a:prstGeom prst="rect">
            <a:avLst/>
          </a:prstGeom>
          <a:noFill/>
          <a:ln>
            <a:noFill/>
          </a:ln>
        </p:spPr>
      </p:pic>
    </p:spTree>
    <p:extLst>
      <p:ext uri="{BB962C8B-B14F-4D97-AF65-F5344CB8AC3E}">
        <p14:creationId xmlns:p14="http://schemas.microsoft.com/office/powerpoint/2010/main" val="199180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928688"/>
            <a:ext cx="10515600" cy="5248275"/>
          </a:xfrm>
        </p:spPr>
        <p:txBody>
          <a:bodyPr>
            <a:normAutofit fontScale="92500" lnSpcReduction="20000"/>
          </a:bodyPr>
          <a:lstStyle/>
          <a:p>
            <a:pPr marL="0" indent="0">
              <a:buNone/>
            </a:pPr>
            <a:r>
              <a:rPr lang="ru-RU" dirty="0" smtClean="0"/>
              <a:t>   Я </a:t>
            </a:r>
            <a:r>
              <a:rPr lang="ru-RU" dirty="0"/>
              <a:t>убежден, что современные методы разработки ПО позволяют создавать безотказное программное обеспечение, но экономически не выгодны. Чрезвычайно трудно и дорого достичь этой цели. Стоимость обнаружения и удаления программных ошибок растет экспоненциально (рис. 9.1). Поэтому организации-разработчики явно или неявно понимают, что их программное обеспечение будет содержать некоторые "остаточные" ошибки. Количество ошибок также зависит от типа систем.</a:t>
            </a:r>
          </a:p>
          <a:p>
            <a:pPr marL="0" indent="0">
              <a:buNone/>
            </a:pPr>
            <a:r>
              <a:rPr lang="ru-RU" dirty="0" smtClean="0"/>
              <a:t>   Разумное </a:t>
            </a:r>
            <a:r>
              <a:rPr lang="ru-RU" dirty="0"/>
              <a:t>объяснение наличия ошибок в системе заключается в том, что обычно дешевле устранить последствия отказа системы, чем выявить и устранить все ошибки в системе до начала ее эксплуатации. Это распространенная позиция поставщиков программных продуктов для персональных компьютеров. Однако, как указывалось в главе 16, решение о выпуске программного продукта с ошибками основывается не просто на экономических соображениях – необходимо принять во внимание социальную и политическую приемлемость последствий отказа системы.</a:t>
            </a:r>
          </a:p>
        </p:txBody>
      </p:sp>
    </p:spTree>
    <p:extLst>
      <p:ext uri="{BB962C8B-B14F-4D97-AF65-F5344CB8AC3E}">
        <p14:creationId xmlns:p14="http://schemas.microsoft.com/office/powerpoint/2010/main" val="3345400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1.1. Предотвращение ошибок</a:t>
            </a:r>
            <a:endParaRPr lang="ru-RU" dirty="0"/>
          </a:p>
        </p:txBody>
      </p:sp>
      <p:sp>
        <p:nvSpPr>
          <p:cNvPr id="3" name="Объект 2"/>
          <p:cNvSpPr>
            <a:spLocks noGrp="1"/>
          </p:cNvSpPr>
          <p:nvPr>
            <p:ph idx="1"/>
          </p:nvPr>
        </p:nvSpPr>
        <p:spPr>
          <a:xfrm>
            <a:off x="838200" y="2054225"/>
            <a:ext cx="10515600" cy="4075113"/>
          </a:xfrm>
        </p:spPr>
        <p:txBody>
          <a:bodyPr>
            <a:normAutofit fontScale="77500" lnSpcReduction="20000"/>
          </a:bodyPr>
          <a:lstStyle/>
          <a:p>
            <a:pPr marL="0" indent="0">
              <a:buNone/>
            </a:pPr>
            <a:r>
              <a:rPr lang="ru-RU" dirty="0" smtClean="0"/>
              <a:t>   Ошибки </a:t>
            </a:r>
            <a:r>
              <a:rPr lang="ru-RU" dirty="0"/>
              <a:t>в программах и, как следствие, сбои в работе систем часто являются результатом ошибок человека. Программисты делают ошибки, потому что теряют связь между взаимоотношениями переменных состояний. Они пишут программы, которые приводят к непредвиденному поведению и непредвиденному изменению состояний системы. Люди будут ошибаться всегда, но, как стало ясно в конце 1960-х, некоторые подходы к программированию более подвержены ошибкам по сравнению с остальными.</a:t>
            </a:r>
          </a:p>
          <a:p>
            <a:pPr marL="0" indent="0">
              <a:buNone/>
            </a:pPr>
            <a:r>
              <a:rPr lang="ru-RU" dirty="0" smtClean="0"/>
              <a:t>   В </a:t>
            </a:r>
            <a:r>
              <a:rPr lang="ru-RU" dirty="0"/>
              <a:t>работе показано, что использование оператора безусловного перехода </a:t>
            </a:r>
            <a:r>
              <a:rPr lang="en-US" b="1" dirty="0" err="1"/>
              <a:t>goto</a:t>
            </a:r>
            <a:r>
              <a:rPr lang="ru-RU" dirty="0"/>
              <a:t> приводит к логическим конструкциям, существенно подверженным ошибкам программирования. Они также затрудняют локализацию изменений состояния системы. Это наблюдение привело к появлению так называемого </a:t>
            </a:r>
            <a:r>
              <a:rPr lang="ru-RU" i="1" dirty="0"/>
              <a:t>структурного программирования. </a:t>
            </a:r>
            <a:r>
              <a:rPr lang="ru-RU" dirty="0"/>
              <a:t>Речь идет о программировании без использования оператора </a:t>
            </a:r>
            <a:r>
              <a:rPr lang="en-US" b="1" dirty="0" err="1"/>
              <a:t>goto</a:t>
            </a:r>
            <a:r>
              <a:rPr lang="ru-RU" dirty="0"/>
              <a:t>, использующем для управления только циклы по условию </a:t>
            </a:r>
            <a:r>
              <a:rPr lang="en-US" b="1" dirty="0"/>
              <a:t>while</a:t>
            </a:r>
            <a:r>
              <a:rPr lang="ru-RU" dirty="0"/>
              <a:t> и условные операторы </a:t>
            </a:r>
            <a:r>
              <a:rPr lang="en-US" b="1" dirty="0"/>
              <a:t>if</a:t>
            </a:r>
            <a:r>
              <a:rPr lang="ru-RU" dirty="0"/>
              <a:t>. Переход к структурному программированию был важной вехой в развитии инженерии программного обеспечения, поскольку это был первый шаг на пути к научному подходу в практике разработки ПО.</a:t>
            </a:r>
          </a:p>
        </p:txBody>
      </p:sp>
    </p:spTree>
    <p:extLst>
      <p:ext uri="{BB962C8B-B14F-4D97-AF65-F5344CB8AC3E}">
        <p14:creationId xmlns:p14="http://schemas.microsoft.com/office/powerpoint/2010/main" val="22561102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TotalTime>
  <Words>5541</Words>
  <Application>Microsoft Office PowerPoint</Application>
  <PresentationFormat>Широкоэкранный</PresentationFormat>
  <Paragraphs>338</Paragraphs>
  <Slides>53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53</vt:i4>
      </vt:variant>
    </vt:vector>
  </HeadingPairs>
  <TitlesOfParts>
    <vt:vector size="57" baseType="lpstr">
      <vt:lpstr>Arial</vt:lpstr>
      <vt:lpstr>Calibri</vt:lpstr>
      <vt:lpstr>Calibri Light</vt:lpstr>
      <vt:lpstr>Тема Office</vt:lpstr>
      <vt:lpstr>Разработка критических систем</vt:lpstr>
      <vt:lpstr>Цели</vt:lpstr>
      <vt:lpstr>Презентация PowerPoint</vt:lpstr>
      <vt:lpstr>1. Минимизация ошибок и сбоев</vt:lpstr>
      <vt:lpstr>Презентация PowerPoint</vt:lpstr>
      <vt:lpstr>Презентация PowerPoint</vt:lpstr>
      <vt:lpstr>Презентация PowerPoint</vt:lpstr>
      <vt:lpstr>Презентация PowerPoint</vt:lpstr>
      <vt:lpstr>1.1. Предотвращение ошибок</vt:lpstr>
      <vt:lpstr>Презентация PowerPoint</vt:lpstr>
      <vt:lpstr>Презентация PowerPoint</vt:lpstr>
      <vt:lpstr>1.2. Сокрытие информации</vt:lpstr>
      <vt:lpstr>Презентация PowerPoint</vt:lpstr>
      <vt:lpstr>Презентация PowerPoint</vt:lpstr>
      <vt:lpstr>1.3. Разработка безотказного ПО</vt:lpstr>
      <vt:lpstr>Презентация PowerPoint</vt:lpstr>
      <vt:lpstr>2. Устойчивость к сбоям</vt:lpstr>
      <vt:lpstr>Презентация PowerPoint</vt:lpstr>
      <vt:lpstr>Презентация PowerPoint</vt:lpstr>
      <vt:lpstr>2.1. Обработка исключений</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2.2. Обнаружение ошибок и сбоев</vt:lpstr>
      <vt:lpstr>Презентация PowerPoint</vt:lpstr>
      <vt:lpstr>Презентация PowerPoint</vt:lpstr>
      <vt:lpstr>Презентация PowerPoint</vt:lpstr>
      <vt:lpstr>Презентация PowerPoint</vt:lpstr>
      <vt:lpstr>2.3. Локализация ошибок и сбоев</vt:lpstr>
      <vt:lpstr>Презентация PowerPoint</vt:lpstr>
      <vt:lpstr>Презентация PowerPoint</vt:lpstr>
      <vt:lpstr>Презентация PowerPoint</vt:lpstr>
      <vt:lpstr>2.4. Восстановление системы</vt:lpstr>
      <vt:lpstr>Презентация PowerPoint</vt:lpstr>
      <vt:lpstr>Презентация PowerPoint</vt:lpstr>
      <vt:lpstr>Презентация PowerPoint</vt:lpstr>
      <vt:lpstr>3. Отказоустойчивые архитектуры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4. Проектирование безопасных систем</vt:lpstr>
      <vt:lpstr>Презентация PowerPoint</vt:lpstr>
      <vt:lpstr>КЛЮЧЕВЫЕ ПОНЯТИЯ</vt:lpstr>
      <vt:lpstr>Упражнения</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Разработка критических систем</dc:title>
  <dc:creator>User</dc:creator>
  <cp:lastModifiedBy>User</cp:lastModifiedBy>
  <cp:revision>10</cp:revision>
  <dcterms:created xsi:type="dcterms:W3CDTF">2020-02-14T07:05:41Z</dcterms:created>
  <dcterms:modified xsi:type="dcterms:W3CDTF">2020-02-14T12:07:21Z</dcterms:modified>
</cp:coreProperties>
</file>