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D5E1-12A5-4C6A-9019-1ADCB257317F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A8E3-F99E-4B90-A79E-A19CE0BA63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D5E1-12A5-4C6A-9019-1ADCB257317F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A8E3-F99E-4B90-A79E-A19CE0BA6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D5E1-12A5-4C6A-9019-1ADCB257317F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A8E3-F99E-4B90-A79E-A19CE0BA6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D5E1-12A5-4C6A-9019-1ADCB257317F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A8E3-F99E-4B90-A79E-A19CE0BA6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D5E1-12A5-4C6A-9019-1ADCB257317F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A8E3-F99E-4B90-A79E-A19CE0BA63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D5E1-12A5-4C6A-9019-1ADCB257317F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A8E3-F99E-4B90-A79E-A19CE0BA6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D5E1-12A5-4C6A-9019-1ADCB257317F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A8E3-F99E-4B90-A79E-A19CE0BA6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D5E1-12A5-4C6A-9019-1ADCB257317F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A8E3-F99E-4B90-A79E-A19CE0BA6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D5E1-12A5-4C6A-9019-1ADCB257317F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A8E3-F99E-4B90-A79E-A19CE0BA63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D5E1-12A5-4C6A-9019-1ADCB257317F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A8E3-F99E-4B90-A79E-A19CE0BA6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D5E1-12A5-4C6A-9019-1ADCB257317F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A8E3-F99E-4B90-A79E-A19CE0BA63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B1D5E1-12A5-4C6A-9019-1ADCB257317F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B62A8E3-F99E-4B90-A79E-A19CE0BA63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6632"/>
            <a:ext cx="8568952" cy="1296144"/>
          </a:xfrm>
        </p:spPr>
        <p:txBody>
          <a:bodyPr>
            <a:normAutofit/>
          </a:bodyPr>
          <a:lstStyle/>
          <a:p>
            <a:pPr algn="ctr"/>
            <a:r>
              <a:rPr lang="uk-UA" sz="2400" dirty="0"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Херсонський державний університет</a:t>
            </a:r>
            <a:br>
              <a:rPr lang="uk-UA" sz="2400" dirty="0"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</a:br>
            <a:r>
              <a:rPr lang="uk-UA" sz="2400" dirty="0"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Кафедра інформатики, програмної інженерії та економічної кібернетики</a:t>
            </a:r>
            <a:endParaRPr lang="ru-RU" sz="2400" dirty="0"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8064896" cy="4248472"/>
          </a:xfrm>
        </p:spPr>
        <p:txBody>
          <a:bodyPr>
            <a:normAutofit/>
          </a:bodyPr>
          <a:lstStyle/>
          <a:p>
            <a:pPr algn="ctr"/>
            <a:endParaRPr lang="uk-UA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uk-UA" dirty="0">
                <a:solidFill>
                  <a:schemeClr val="tx1"/>
                </a:solidFill>
                <a:latin typeface="Calibri" pitchFamily="34" charset="0"/>
              </a:rPr>
              <a:t>Дисципліна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uk-UA" dirty="0">
                <a:solidFill>
                  <a:schemeClr val="tx1"/>
                </a:solidFill>
                <a:latin typeface="Calibri" pitchFamily="34" charset="0"/>
              </a:rPr>
              <a:t>вільного вибору студента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“</a:t>
            </a:r>
            <a:r>
              <a:rPr lang="uk-UA" dirty="0">
                <a:solidFill>
                  <a:schemeClr val="tx1"/>
                </a:solidFill>
                <a:latin typeface="Calibri" pitchFamily="34" charset="0"/>
              </a:rPr>
              <a:t>Англійська мова технічного спрямування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”</a:t>
            </a:r>
            <a:endParaRPr lang="uk-UA" dirty="0">
              <a:solidFill>
                <a:schemeClr val="tx1"/>
              </a:solidFill>
              <a:latin typeface="Calibri" pitchFamily="34" charset="0"/>
            </a:endParaRPr>
          </a:p>
          <a:p>
            <a:pPr indent="1971675" algn="r"/>
            <a:endParaRPr lang="uk-UA" sz="2000" dirty="0">
              <a:solidFill>
                <a:schemeClr val="tx1"/>
              </a:solidFill>
            </a:endParaRPr>
          </a:p>
          <a:p>
            <a:pPr indent="1971675" algn="r"/>
            <a:endParaRPr lang="uk-UA" sz="2000" dirty="0">
              <a:solidFill>
                <a:schemeClr val="tx1"/>
              </a:solidFill>
            </a:endParaRPr>
          </a:p>
          <a:p>
            <a:pPr indent="1971675" algn="r"/>
            <a:endParaRPr lang="uk-UA" sz="2000" dirty="0">
              <a:solidFill>
                <a:schemeClr val="tx1"/>
              </a:solidFill>
            </a:endParaRPr>
          </a:p>
          <a:p>
            <a:pPr indent="1971675" algn="r"/>
            <a:r>
              <a:rPr lang="uk-UA" sz="2000" dirty="0">
                <a:solidFill>
                  <a:schemeClr val="tx1"/>
                </a:solidFill>
              </a:rPr>
              <a:t>		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717032"/>
            <a:ext cx="3096344" cy="2664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4980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solidFill>
                  <a:schemeClr val="tx1"/>
                </a:solidFill>
                <a:effectLst/>
                <a:latin typeface="Calibri" pitchFamily="34" charset="0"/>
              </a:rPr>
              <a:t>Мета курсу</a:t>
            </a:r>
            <a:endParaRPr lang="ru-RU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836712"/>
            <a:ext cx="7416824" cy="37444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>
                <a:latin typeface="Calibri" pitchFamily="34" charset="0"/>
              </a:rPr>
              <a:t>формування у студентів професійних мовних </a:t>
            </a:r>
            <a:r>
              <a:rPr lang="uk-UA" dirty="0" err="1">
                <a:latin typeface="Calibri" pitchFamily="34" charset="0"/>
              </a:rPr>
              <a:t>компетенцій</a:t>
            </a:r>
            <a:r>
              <a:rPr lang="uk-UA" dirty="0">
                <a:latin typeface="Calibri" pitchFamily="34" charset="0"/>
              </a:rPr>
              <a:t>, що сприятиме їхньому ефективному функціонуванню у культурному розмаїтті навчального та професійного середовищ. </a:t>
            </a:r>
          </a:p>
          <a:p>
            <a:pPr marL="0" indent="0" algn="just">
              <a:buNone/>
            </a:pPr>
            <a:endParaRPr lang="uk-UA" dirty="0">
              <a:latin typeface="Calibri" pitchFamily="34" charset="0"/>
            </a:endParaRPr>
          </a:p>
        </p:txBody>
      </p:sp>
      <p:pic>
        <p:nvPicPr>
          <p:cNvPr id="307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6784" y="3356992"/>
            <a:ext cx="4747504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06613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solidFill>
                  <a:schemeClr val="tx1"/>
                </a:solidFill>
                <a:effectLst/>
                <a:latin typeface="Calibri" pitchFamily="34" charset="0"/>
              </a:rPr>
              <a:t>Які навички та вміння отримує студент</a:t>
            </a:r>
            <a:endParaRPr lang="ru-RU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447800"/>
            <a:ext cx="7416824" cy="4800600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uk-UA" dirty="0">
                <a:latin typeface="Calibri" pitchFamily="34" charset="0"/>
              </a:rPr>
              <a:t>перекладати англомовні професійні тексти на рідну мову, користуючись двомовними термінологічними словниками, електронними словниками та програмним забезпеченням перекладацького спрямування; </a:t>
            </a:r>
          </a:p>
          <a:p>
            <a:pPr algn="just">
              <a:buFont typeface="Wingdings" pitchFamily="2" charset="2"/>
              <a:buChar char="Ø"/>
            </a:pPr>
            <a:r>
              <a:rPr lang="uk-UA" dirty="0">
                <a:latin typeface="Calibri" pitchFamily="34" charset="0"/>
              </a:rPr>
              <a:t>демонструвати міжкультурне розуміння та попередні знання у конкретному професійному контексті; </a:t>
            </a:r>
          </a:p>
          <a:p>
            <a:pPr algn="just">
              <a:buFont typeface="Wingdings" pitchFamily="2" charset="2"/>
              <a:buChar char="Ø"/>
            </a:pPr>
            <a:r>
              <a:rPr lang="uk-UA" dirty="0">
                <a:latin typeface="Calibri" pitchFamily="34" charset="0"/>
              </a:rPr>
              <a:t>готувати публічні виступи з низки великої кількості галузевих питань, застосовуючи відповідні засоби вербальної комунікації та адекватні форми ведення дискусій і дебатів;</a:t>
            </a:r>
          </a:p>
          <a:p>
            <a:pPr algn="just">
              <a:buFont typeface="Wingdings" pitchFamily="2" charset="2"/>
              <a:buChar char="Ø"/>
            </a:pPr>
            <a:r>
              <a:rPr lang="uk-UA" dirty="0">
                <a:latin typeface="Calibri" pitchFamily="34" charset="0"/>
              </a:rPr>
              <a:t>обговорювати навчальні та пов’язані зі спеціалізацією питання, для того щоб досягти порозуміння зі співрозмовником.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dirty="0">
                <a:solidFill>
                  <a:schemeClr val="tx1"/>
                </a:solidFill>
                <a:effectLst/>
                <a:latin typeface="Calibri" pitchFamily="34" charset="0"/>
              </a:rPr>
              <a:t>Зміст курсу</a:t>
            </a:r>
            <a:br>
              <a:rPr lang="uk-UA" sz="3200" dirty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uk-UA" sz="3200" dirty="0">
                <a:solidFill>
                  <a:schemeClr val="tx1"/>
                </a:solidFill>
                <a:effectLst/>
                <a:latin typeface="Calibri" pitchFamily="34" charset="0"/>
              </a:rPr>
              <a:t>(30 годин практичних занять)</a:t>
            </a:r>
            <a:endParaRPr lang="ru-RU" sz="3200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268760"/>
            <a:ext cx="7890080" cy="532859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en-US" sz="2000" dirty="0" err="1">
                <a:latin typeface="Calibri" pitchFamily="34" charset="0"/>
              </a:rPr>
              <a:t>Тема</a:t>
            </a:r>
            <a:r>
              <a:rPr lang="en-US" sz="2000" dirty="0">
                <a:latin typeface="Calibri" pitchFamily="34" charset="0"/>
              </a:rPr>
              <a:t> 1. Types of computers Describing computers. </a:t>
            </a:r>
            <a:endParaRPr lang="uk-UA" sz="2000" dirty="0">
              <a:latin typeface="Calibri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en-US" sz="2000" dirty="0" err="1">
                <a:latin typeface="Calibri" pitchFamily="34" charset="0"/>
              </a:rPr>
              <a:t>Тема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uk-UA" sz="2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. Inside the Computer. Hardware basics. </a:t>
            </a:r>
            <a:endParaRPr lang="uk-UA" sz="2000" dirty="0">
              <a:latin typeface="Calibri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en-US" sz="2000" dirty="0" err="1">
                <a:latin typeface="Calibri" pitchFamily="34" charset="0"/>
              </a:rPr>
              <a:t>Тема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uk-UA" sz="2000" dirty="0">
                <a:latin typeface="Calibri" pitchFamily="34" charset="0"/>
              </a:rPr>
              <a:t>3</a:t>
            </a:r>
            <a:r>
              <a:rPr lang="en-US" sz="2000" dirty="0">
                <a:latin typeface="Calibri" pitchFamily="34" charset="0"/>
              </a:rPr>
              <a:t>. Memory Storage Devices. Types of Memory Storage Devices. </a:t>
            </a:r>
            <a:endParaRPr lang="uk-UA" sz="2000" dirty="0">
              <a:latin typeface="Calibri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en-US" sz="2000" dirty="0" err="1">
                <a:latin typeface="Calibri" pitchFamily="34" charset="0"/>
              </a:rPr>
              <a:t>Тема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uk-UA" sz="2000" dirty="0">
                <a:latin typeface="Calibri" pitchFamily="34" charset="0"/>
              </a:rPr>
              <a:t>4</a:t>
            </a:r>
            <a:r>
              <a:rPr lang="en-US" sz="2000" dirty="0">
                <a:latin typeface="Calibri" pitchFamily="34" charset="0"/>
              </a:rPr>
              <a:t>. The User Interface. Graphical user interface.</a:t>
            </a:r>
            <a:endParaRPr lang="uk-UA" sz="2000" dirty="0">
              <a:latin typeface="Calibri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en-US" sz="2000" dirty="0" err="1">
                <a:latin typeface="Calibri" pitchFamily="34" charset="0"/>
              </a:rPr>
              <a:t>Тема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uk-UA" sz="2000" dirty="0">
                <a:latin typeface="Calibri" pitchFamily="34" charset="0"/>
              </a:rPr>
              <a:t>5</a:t>
            </a:r>
            <a:r>
              <a:rPr lang="en-US" sz="2000" dirty="0">
                <a:latin typeface="Calibri" pitchFamily="34" charset="0"/>
              </a:rPr>
              <a:t>. Web design. Web design and web development</a:t>
            </a:r>
            <a:endParaRPr lang="uk-UA" sz="2000" dirty="0">
              <a:latin typeface="Calibri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en-US" sz="2000" dirty="0" err="1">
                <a:latin typeface="Calibri" pitchFamily="34" charset="0"/>
              </a:rPr>
              <a:t>Тема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uk-UA" sz="2000" dirty="0">
                <a:latin typeface="Calibri" pitchFamily="34" charset="0"/>
              </a:rPr>
              <a:t>6</a:t>
            </a:r>
            <a:r>
              <a:rPr lang="en-US" sz="2000" dirty="0">
                <a:latin typeface="Calibri" pitchFamily="34" charset="0"/>
              </a:rPr>
              <a:t>. Web browsing. Parts and actions</a:t>
            </a:r>
            <a:endParaRPr lang="uk-UA" sz="2000" dirty="0">
              <a:latin typeface="Calibri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en-US" sz="2000" dirty="0" err="1">
                <a:latin typeface="Calibri" pitchFamily="34" charset="0"/>
              </a:rPr>
              <a:t>Тема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uk-UA" sz="2000" dirty="0">
                <a:latin typeface="Calibri" pitchFamily="34" charset="0"/>
              </a:rPr>
              <a:t>7</a:t>
            </a:r>
            <a:r>
              <a:rPr lang="en-US" sz="2000" dirty="0">
                <a:latin typeface="Calibri" pitchFamily="34" charset="0"/>
              </a:rPr>
              <a:t>. Social Media 3. History and development</a:t>
            </a:r>
            <a:endParaRPr lang="uk-UA" sz="2000" dirty="0">
              <a:latin typeface="Calibri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fr-FR" sz="2000" dirty="0">
                <a:latin typeface="Calibri" pitchFamily="34" charset="0"/>
              </a:rPr>
              <a:t>Тема </a:t>
            </a:r>
            <a:r>
              <a:rPr lang="uk-UA" sz="2000" dirty="0">
                <a:latin typeface="Calibri" pitchFamily="34" charset="0"/>
              </a:rPr>
              <a:t>8</a:t>
            </a:r>
            <a:r>
              <a:rPr lang="fr-FR" sz="2000" dirty="0">
                <a:latin typeface="Calibri" pitchFamily="34" charset="0"/>
              </a:rPr>
              <a:t>. Internet crime. Types od Internet crimes</a:t>
            </a:r>
            <a:endParaRPr lang="uk-UA" sz="2000" dirty="0">
              <a:latin typeface="Calibri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en-US" sz="2000" dirty="0" err="1">
                <a:latin typeface="Calibri" pitchFamily="34" charset="0"/>
              </a:rPr>
              <a:t>Тема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uk-UA" sz="2000" dirty="0">
                <a:latin typeface="Calibri" pitchFamily="34" charset="0"/>
              </a:rPr>
              <a:t>9</a:t>
            </a:r>
            <a:r>
              <a:rPr lang="en-US" sz="2000" dirty="0">
                <a:latin typeface="Calibri" pitchFamily="34" charset="0"/>
              </a:rPr>
              <a:t>. Online banking. e-commerce and its opportunities</a:t>
            </a:r>
            <a:endParaRPr lang="uk-UA" sz="2000" dirty="0">
              <a:latin typeface="Calibri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en-US" sz="2000" dirty="0" err="1">
                <a:latin typeface="Calibri" pitchFamily="34" charset="0"/>
              </a:rPr>
              <a:t>Тема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uk-UA" sz="2000" dirty="0">
                <a:latin typeface="Calibri" pitchFamily="34" charset="0"/>
              </a:rPr>
              <a:t>10</a:t>
            </a:r>
            <a:r>
              <a:rPr lang="en-US" sz="2000" dirty="0">
                <a:latin typeface="Calibri" pitchFamily="34" charset="0"/>
              </a:rPr>
              <a:t>. Telecommuting and remote access. Types of work in 21 century. </a:t>
            </a:r>
            <a:endParaRPr lang="uk-UA" sz="2000" dirty="0">
              <a:latin typeface="Calibri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en-US" sz="2000" dirty="0">
                <a:latin typeface="Calibri" pitchFamily="34" charset="0"/>
              </a:rPr>
              <a:t>Interview: Webpage Creator</a:t>
            </a:r>
          </a:p>
          <a:p>
            <a:pPr algn="just">
              <a:spcBef>
                <a:spcPts val="0"/>
              </a:spcBef>
              <a:buNone/>
            </a:pPr>
            <a:r>
              <a:rPr lang="en-US" sz="2000" dirty="0">
                <a:latin typeface="Calibri" pitchFamily="34" charset="0"/>
              </a:rPr>
              <a:t>Communication Systems</a:t>
            </a:r>
          </a:p>
          <a:p>
            <a:pPr algn="just">
              <a:spcBef>
                <a:spcPts val="0"/>
              </a:spcBef>
              <a:buNone/>
            </a:pPr>
            <a:r>
              <a:rPr lang="en-US" sz="2000" dirty="0">
                <a:latin typeface="Calibri" pitchFamily="34" charset="0"/>
              </a:rPr>
              <a:t>Computing Support.</a:t>
            </a:r>
          </a:p>
          <a:p>
            <a:pPr algn="just">
              <a:spcBef>
                <a:spcPts val="0"/>
              </a:spcBef>
              <a:buNone/>
            </a:pPr>
            <a:r>
              <a:rPr lang="en-US" sz="2000" dirty="0">
                <a:latin typeface="Calibri" pitchFamily="34" charset="0"/>
              </a:rPr>
              <a:t>Data Security</a:t>
            </a:r>
          </a:p>
          <a:p>
            <a:pPr algn="just">
              <a:spcBef>
                <a:spcPts val="0"/>
              </a:spcBef>
              <a:buNone/>
            </a:pPr>
            <a:r>
              <a:rPr lang="en-US" sz="2000" dirty="0">
                <a:latin typeface="Calibri" pitchFamily="34" charset="0"/>
              </a:rPr>
              <a:t>Interview: The ex-hacker</a:t>
            </a:r>
          </a:p>
          <a:p>
            <a:pPr algn="just">
              <a:spcBef>
                <a:spcPts val="0"/>
              </a:spcBef>
              <a:buNone/>
            </a:pPr>
            <a:endParaRPr lang="en-US" sz="2000" dirty="0">
              <a:latin typeface="Calibri" pitchFamily="34" charset="0"/>
            </a:endParaRPr>
          </a:p>
          <a:p>
            <a:pPr algn="just">
              <a:buNone/>
            </a:pPr>
            <a:endParaRPr lang="ru-RU" sz="2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498080" cy="1143000"/>
          </a:xfrm>
        </p:spPr>
        <p:txBody>
          <a:bodyPr>
            <a:normAutofit/>
          </a:bodyPr>
          <a:lstStyle/>
          <a:p>
            <a:pPr algn="just"/>
            <a:r>
              <a:rPr lang="uk-UA" sz="3200" dirty="0">
                <a:solidFill>
                  <a:schemeClr val="tx1"/>
                </a:solidFill>
                <a:effectLst/>
                <a:latin typeface="Calibri" pitchFamily="34" charset="0"/>
              </a:rPr>
              <a:t>В курсі використовується тільки навчальні матеріали видавництва </a:t>
            </a:r>
            <a:r>
              <a:rPr lang="en-US" sz="3200" dirty="0">
                <a:solidFill>
                  <a:schemeClr val="tx1"/>
                </a:solidFill>
                <a:effectLst/>
                <a:latin typeface="Calibri" pitchFamily="34" charset="0"/>
              </a:rPr>
              <a:t>Oxford</a:t>
            </a:r>
            <a:endParaRPr lang="ru-RU" sz="3200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628800"/>
            <a:ext cx="65299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ÐÐ°ÑÑÐ¸Ð½ÐºÐ¸ Ð¿Ð¾ Ð·Ð°Ð¿ÑÐ¾ÑÑ englis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268760"/>
            <a:ext cx="6827912" cy="4133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97</TotalTime>
  <Words>245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Calibri</vt:lpstr>
      <vt:lpstr>Corbel</vt:lpstr>
      <vt:lpstr>Gill Sans MT</vt:lpstr>
      <vt:lpstr>Verdana</vt:lpstr>
      <vt:lpstr>Wingdings</vt:lpstr>
      <vt:lpstr>Wingdings 2</vt:lpstr>
      <vt:lpstr>Солнцестояние</vt:lpstr>
      <vt:lpstr>Херсонський державний університет Кафедра інформатики, програмної інженерії та економічної кібернетики</vt:lpstr>
      <vt:lpstr>Мета курсу</vt:lpstr>
      <vt:lpstr>Які навички та вміння отримує студент</vt:lpstr>
      <vt:lpstr>Зміст курсу (30 годин практичних занять)</vt:lpstr>
      <vt:lpstr>В курсі використовується тільки навчальні матеріали видавництва Oxford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Херсонський</dc:title>
  <dc:creator>gnedkova</dc:creator>
  <cp:lastModifiedBy>Черная Марина Николаевна</cp:lastModifiedBy>
  <cp:revision>11</cp:revision>
  <dcterms:created xsi:type="dcterms:W3CDTF">2019-02-26T11:34:01Z</dcterms:created>
  <dcterms:modified xsi:type="dcterms:W3CDTF">2019-02-27T14:50:58Z</dcterms:modified>
</cp:coreProperties>
</file>