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B1D5E1-12A5-4C6A-9019-1ADCB257317F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62A8E3-F99E-4B90-A79E-A19CE0BA6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568952" cy="129614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Херсонський державний університет</a:t>
            </a:r>
            <a:br>
              <a:rPr lang="uk-UA" sz="2400" dirty="0"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</a:br>
            <a:r>
              <a:rPr lang="uk-UA" sz="2400" dirty="0"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Кафедра інформатики, програмної інженерії та економічної кібернетики</a:t>
            </a:r>
            <a:endParaRPr lang="ru-RU" sz="2400" dirty="0"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4248472"/>
          </a:xfrm>
        </p:spPr>
        <p:txBody>
          <a:bodyPr>
            <a:normAutofit/>
          </a:bodyPr>
          <a:lstStyle/>
          <a:p>
            <a:pPr algn="ctr"/>
            <a:endParaRPr lang="uk-UA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uk-UA" dirty="0">
                <a:solidFill>
                  <a:schemeClr val="tx1"/>
                </a:solidFill>
                <a:latin typeface="Calibri" pitchFamily="34" charset="0"/>
              </a:rPr>
              <a:t>Дисципліна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Calibri" pitchFamily="34" charset="0"/>
              </a:rPr>
              <a:t>вільного вибору студента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uk-UA" dirty="0">
                <a:solidFill>
                  <a:schemeClr val="tx1"/>
                </a:solidFill>
                <a:latin typeface="Calibri" pitchFamily="34" charset="0"/>
              </a:rPr>
              <a:t>Англійська мова технічного спрямування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”</a:t>
            </a:r>
            <a:endParaRPr lang="uk-UA" dirty="0">
              <a:solidFill>
                <a:schemeClr val="tx1"/>
              </a:solidFill>
              <a:latin typeface="Calibri" pitchFamily="34" charset="0"/>
            </a:endParaRPr>
          </a:p>
          <a:p>
            <a:pPr indent="1971675" algn="r"/>
            <a:endParaRPr lang="uk-UA" sz="2000" dirty="0">
              <a:solidFill>
                <a:schemeClr val="tx1"/>
              </a:solidFill>
            </a:endParaRPr>
          </a:p>
          <a:p>
            <a:pPr indent="1971675" algn="r"/>
            <a:endParaRPr lang="uk-UA" sz="2000" dirty="0">
              <a:solidFill>
                <a:schemeClr val="tx1"/>
              </a:solidFill>
            </a:endParaRPr>
          </a:p>
          <a:p>
            <a:pPr indent="1971675" algn="r"/>
            <a:endParaRPr lang="uk-UA" sz="2000" dirty="0">
              <a:solidFill>
                <a:schemeClr val="tx1"/>
              </a:solidFill>
            </a:endParaRPr>
          </a:p>
          <a:p>
            <a:pPr indent="1971675" algn="r"/>
            <a:r>
              <a:rPr lang="uk-UA" sz="2000" dirty="0">
                <a:solidFill>
                  <a:schemeClr val="tx1"/>
                </a:solidFill>
              </a:rPr>
              <a:t>		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3096344" cy="266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  <a:effectLst/>
                <a:latin typeface="Calibri" pitchFamily="34" charset="0"/>
              </a:rPr>
              <a:t>Мета курсу</a:t>
            </a:r>
            <a:endParaRPr lang="ru-RU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36712"/>
            <a:ext cx="7416824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Calibri" pitchFamily="34" charset="0"/>
              </a:rPr>
              <a:t>формування у студентів професійних мовних </a:t>
            </a:r>
            <a:r>
              <a:rPr lang="uk-UA" dirty="0" err="1">
                <a:latin typeface="Calibri" pitchFamily="34" charset="0"/>
              </a:rPr>
              <a:t>компетенцій</a:t>
            </a:r>
            <a:r>
              <a:rPr lang="uk-UA" dirty="0">
                <a:latin typeface="Calibri" pitchFamily="34" charset="0"/>
              </a:rPr>
              <a:t>, що сприятиме їхньому ефективному функціонуванню у культурному розмаїтті навчального та професійного середовищ. </a:t>
            </a:r>
          </a:p>
          <a:p>
            <a:pPr marL="0" indent="0" algn="just">
              <a:buNone/>
            </a:pPr>
            <a:endParaRPr lang="uk-UA" dirty="0">
              <a:latin typeface="Calibri" pitchFamily="34" charset="0"/>
            </a:endParaRPr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6784" y="3356992"/>
            <a:ext cx="4747504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  <a:effectLst/>
                <a:latin typeface="Calibri" pitchFamily="34" charset="0"/>
              </a:rPr>
              <a:t>Які навички та вміння отримує студент</a:t>
            </a:r>
            <a:endParaRPr lang="ru-RU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47800"/>
            <a:ext cx="7416824" cy="48006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dirty="0">
                <a:latin typeface="Calibri" pitchFamily="34" charset="0"/>
              </a:rPr>
              <a:t>перекладати англомовні професійні тексти на рідну мову, користуючись двомовними термінологічними словниками, електронними словниками та програмним забезпеченням перекладацького спрямування; 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>
                <a:latin typeface="Calibri" pitchFamily="34" charset="0"/>
              </a:rPr>
              <a:t>демонструвати міжкультурне розуміння та попередні знання у конкретному професійному контексті; 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>
                <a:latin typeface="Calibri" pitchFamily="34" charset="0"/>
              </a:rPr>
              <a:t>готувати публічні виступи з низки великої кількості галузевих питань, застосовуючи відповідні засоби вербальної комунікації та адекватні форми ведення дискусій і дебатів;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>
                <a:latin typeface="Calibri" pitchFamily="34" charset="0"/>
              </a:rPr>
              <a:t>обговорювати навчальні та пов’язані зі спеціалізацією питання, для того щоб досягти порозуміння зі співрозмовником.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  <a:effectLst/>
                <a:latin typeface="Calibri" pitchFamily="34" charset="0"/>
              </a:rPr>
              <a:t>Зміст курсу</a:t>
            </a:r>
            <a:br>
              <a:rPr lang="uk-UA" sz="3200" dirty="0"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lang="uk-UA" sz="3200" dirty="0">
                <a:solidFill>
                  <a:schemeClr val="tx1"/>
                </a:solidFill>
                <a:effectLst/>
                <a:latin typeface="Calibri" pitchFamily="34" charset="0"/>
              </a:rPr>
              <a:t>(30 годин практичних занять)</a:t>
            </a:r>
            <a:endParaRPr lang="ru-RU" sz="32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1. Types of computers Describing computers. 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. Inside the Computer. Hardware basics. 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. Memory Storage Devices. Types of Memory Storage Devices. 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. The User Interface. Graphical user interface.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5</a:t>
            </a:r>
            <a:r>
              <a:rPr lang="en-US" sz="2000" dirty="0">
                <a:latin typeface="Calibri" pitchFamily="34" charset="0"/>
              </a:rPr>
              <a:t>. Web design. Web design and web development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6</a:t>
            </a:r>
            <a:r>
              <a:rPr lang="en-US" sz="2000" dirty="0">
                <a:latin typeface="Calibri" pitchFamily="34" charset="0"/>
              </a:rPr>
              <a:t>. Web browsing. Parts and actions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7</a:t>
            </a:r>
            <a:r>
              <a:rPr lang="en-US" sz="2000" dirty="0">
                <a:latin typeface="Calibri" pitchFamily="34" charset="0"/>
              </a:rPr>
              <a:t>. Social Media 3. History and development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fr-FR" sz="2000" dirty="0">
                <a:latin typeface="Calibri" pitchFamily="34" charset="0"/>
              </a:rPr>
              <a:t>Тема </a:t>
            </a:r>
            <a:r>
              <a:rPr lang="uk-UA" sz="2000" dirty="0">
                <a:latin typeface="Calibri" pitchFamily="34" charset="0"/>
              </a:rPr>
              <a:t>8</a:t>
            </a:r>
            <a:r>
              <a:rPr lang="fr-FR" sz="2000" dirty="0">
                <a:latin typeface="Calibri" pitchFamily="34" charset="0"/>
              </a:rPr>
              <a:t>. Internet crime. Types od Internet crimes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9</a:t>
            </a:r>
            <a:r>
              <a:rPr lang="en-US" sz="2000" dirty="0">
                <a:latin typeface="Calibri" pitchFamily="34" charset="0"/>
              </a:rPr>
              <a:t>. Online banking. e-commerce and its opportunities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 err="1">
                <a:latin typeface="Calibri" pitchFamily="34" charset="0"/>
              </a:rPr>
              <a:t>Тема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</a:rPr>
              <a:t>10</a:t>
            </a:r>
            <a:r>
              <a:rPr lang="en-US" sz="2000" dirty="0">
                <a:latin typeface="Calibri" pitchFamily="34" charset="0"/>
              </a:rPr>
              <a:t>. Telecommuting and remote access. Types of work in 21 century. </a:t>
            </a:r>
            <a:endParaRPr lang="uk-UA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Interview: Webpage Creator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Communication Systems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Computing Support.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Data Security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Interview: The ex-hacker</a:t>
            </a:r>
          </a:p>
          <a:p>
            <a:pPr algn="just">
              <a:spcBef>
                <a:spcPts val="0"/>
              </a:spcBef>
              <a:buNone/>
            </a:pPr>
            <a:endParaRPr lang="en-US" sz="2000" dirty="0">
              <a:latin typeface="Calibri" pitchFamily="34" charset="0"/>
            </a:endParaRPr>
          </a:p>
          <a:p>
            <a:pPr algn="just">
              <a:buNone/>
            </a:pP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>
            <a:normAutofit/>
          </a:bodyPr>
          <a:lstStyle/>
          <a:p>
            <a:pPr algn="just"/>
            <a:r>
              <a:rPr lang="uk-UA" sz="3200" dirty="0">
                <a:solidFill>
                  <a:schemeClr val="tx1"/>
                </a:solidFill>
                <a:effectLst/>
                <a:latin typeface="Calibri" pitchFamily="34" charset="0"/>
              </a:rPr>
              <a:t>В курсі використовується тільки навчальні матеріали видавництва </a:t>
            </a:r>
            <a:r>
              <a:rPr lang="en-US" sz="3200" dirty="0">
                <a:solidFill>
                  <a:schemeClr val="tx1"/>
                </a:solidFill>
                <a:effectLst/>
                <a:latin typeface="Calibri" pitchFamily="34" charset="0"/>
              </a:rPr>
              <a:t>Oxford</a:t>
            </a:r>
            <a:endParaRPr lang="ru-RU" sz="32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5299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englis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6827912" cy="4133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</TotalTime>
  <Words>245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Херсонський державний університет Кафедра інформатики, програмної інженерії та економічної кібернетики</vt:lpstr>
      <vt:lpstr>Мета курсу</vt:lpstr>
      <vt:lpstr>Які навички та вміння отримує студент</vt:lpstr>
      <vt:lpstr>Зміст курсу (30 годин практичних занять)</vt:lpstr>
      <vt:lpstr>В курсі використовується тільки навчальні матеріали видавництва Oxford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</dc:title>
  <dc:creator>gnedkova</dc:creator>
  <cp:lastModifiedBy>Черная Марина Николаевна</cp:lastModifiedBy>
  <cp:revision>11</cp:revision>
  <dcterms:created xsi:type="dcterms:W3CDTF">2019-02-26T11:34:01Z</dcterms:created>
  <dcterms:modified xsi:type="dcterms:W3CDTF">2019-02-27T14:50:58Z</dcterms:modified>
</cp:coreProperties>
</file>