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76424" y="636815"/>
            <a:ext cx="8791575" cy="1469571"/>
          </a:xfrm>
        </p:spPr>
        <p:txBody>
          <a:bodyPr/>
          <a:lstStyle/>
          <a:p>
            <a:r>
              <a:rPr lang="uk-UA" dirty="0"/>
              <a:t>ЖУРНАЛІСТСЬКА МАЙСТЕРНЯ ОКСАНИ ЖІЛЯЄВОЇ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6424" y="2106387"/>
            <a:ext cx="8791575" cy="4139292"/>
          </a:xfrm>
        </p:spPr>
        <p:txBody>
          <a:bodyPr>
            <a:normAutofit fontScale="85000" lnSpcReduction="10000"/>
          </a:bodyPr>
          <a:lstStyle/>
          <a:p>
            <a:r>
              <a:rPr lang="uk-UA" dirty="0"/>
              <a:t>У сучасному світі на рівнях історії, ідеології, релігії, освіти та науки ведуться інформаційні війни. Процеси трансформації впливають на міжнародні відносини, геополітичне мислення, на формування нових підходів до національної безпеки країни. </a:t>
            </a:r>
            <a:br>
              <a:rPr lang="uk-UA" dirty="0"/>
            </a:br>
            <a:r>
              <a:rPr lang="uk-UA" dirty="0"/>
              <a:t>	Стрімкий розвиток та розширення Інтернет простору робить світ суб’єктивно менший, доступніший. Технічні засоби дозволяють дізнатися про події у будь-якому куточку землі у реальному часі. На переході до постіндустріального суспільства посилюється роль інформаційних систем, як стратегічно важливих галузей науки, культурно-освітнього рівня населення та головне – міра його соціальної захищеності. </a:t>
            </a:r>
            <a:br>
              <a:rPr lang="uk-UA" dirty="0"/>
            </a:br>
            <a:r>
              <a:rPr lang="uk-UA" dirty="0"/>
              <a:t>	Як працювати журналісту в нових умовах, як в інформаційних потоках знайти необхідну інформацію і донести її до слухачів, глядачів та читачів, будемо дізнаватися під час журналістських майстерень. </a:t>
            </a:r>
            <a:br>
              <a:rPr lang="uk-UA" dirty="0"/>
            </a:br>
            <a:r>
              <a:rPr lang="uk-UA" dirty="0"/>
              <a:t>Чекаю на вас. Із собою мати гарний настрій </a:t>
            </a:r>
            <a:r>
              <a:rPr lang="uk-UA" dirty="0">
                <a:sym typeface="Wingdings" panose="05000000000000000000" pitchFamily="2" charset="2"/>
              </a:rPr>
              <a:t>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07844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uk-UA" b="1" dirty="0"/>
              <a:t>Надійна прес-служба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1502229"/>
            <a:ext cx="9905999" cy="4980214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uk-UA" dirty="0"/>
              <a:t>Чим займається прес-служба</a:t>
            </a:r>
            <a:endParaRPr lang="ru-RU" dirty="0"/>
          </a:p>
          <a:p>
            <a:pPr lvl="0"/>
            <a:r>
              <a:rPr lang="uk-UA" dirty="0"/>
              <a:t>Робота відповідального працівника прес-служби</a:t>
            </a:r>
            <a:endParaRPr lang="ru-RU" dirty="0"/>
          </a:p>
          <a:p>
            <a:pPr lvl="0"/>
            <a:r>
              <a:rPr lang="uk-UA" dirty="0"/>
              <a:t>Мислення на найближчу й </a:t>
            </a:r>
            <a:r>
              <a:rPr lang="uk-UA" dirty="0" err="1"/>
              <a:t>віддаленішу</a:t>
            </a:r>
            <a:r>
              <a:rPr lang="uk-UA" dirty="0"/>
              <a:t> перспективу</a:t>
            </a:r>
            <a:endParaRPr lang="ru-RU" dirty="0"/>
          </a:p>
          <a:p>
            <a:pPr lvl="0"/>
            <a:r>
              <a:rPr lang="uk-UA" dirty="0"/>
              <a:t>План інформаційної роботи</a:t>
            </a:r>
            <a:endParaRPr lang="ru-RU" dirty="0"/>
          </a:p>
          <a:p>
            <a:pPr lvl="0"/>
            <a:r>
              <a:rPr lang="uk-UA" dirty="0"/>
              <a:t>Створення повідомлення</a:t>
            </a:r>
            <a:endParaRPr lang="ru-RU" dirty="0"/>
          </a:p>
          <a:p>
            <a:pPr lvl="0"/>
            <a:r>
              <a:rPr lang="uk-UA" dirty="0"/>
              <a:t>Прес-релізи, оголошення, анонси, прес-події</a:t>
            </a:r>
            <a:endParaRPr lang="ru-RU" dirty="0"/>
          </a:p>
          <a:p>
            <a:pPr lvl="0"/>
            <a:r>
              <a:rPr lang="uk-UA" dirty="0"/>
              <a:t>Інтерв’ю:  погляд зблизька</a:t>
            </a:r>
            <a:endParaRPr lang="ru-RU" dirty="0"/>
          </a:p>
          <a:p>
            <a:pPr lvl="0"/>
            <a:r>
              <a:rPr lang="uk-UA" dirty="0"/>
              <a:t>Прес-конференції, брифінги</a:t>
            </a:r>
            <a:endParaRPr lang="ru-RU" dirty="0"/>
          </a:p>
          <a:p>
            <a:pPr lvl="0"/>
            <a:r>
              <a:rPr lang="uk-UA" dirty="0"/>
              <a:t>Інформаційна робота в надзвичайних ситуаціях</a:t>
            </a:r>
            <a:endParaRPr lang="ru-RU" dirty="0"/>
          </a:p>
          <a:p>
            <a:pPr lvl="0"/>
            <a:r>
              <a:rPr lang="uk-UA" dirty="0"/>
              <a:t>Планування подій</a:t>
            </a:r>
            <a:endParaRPr lang="ru-RU" dirty="0"/>
          </a:p>
          <a:p>
            <a:r>
              <a:rPr lang="uk-UA" dirty="0"/>
              <a:t>15 правил комунікації для керівників прес-служб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4156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err="1"/>
              <a:t>Медіаграмотність</a:t>
            </a:r>
            <a:r>
              <a:rPr lang="uk-UA" b="1" dirty="0"/>
              <a:t> та </a:t>
            </a:r>
            <a:r>
              <a:rPr lang="uk-UA" b="1" dirty="0" err="1"/>
              <a:t>медіаосвіта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/>
              <a:t>Новинна грамотність</a:t>
            </a:r>
            <a:endParaRPr lang="ru-RU" dirty="0"/>
          </a:p>
          <a:p>
            <a:pPr lvl="0"/>
            <a:r>
              <a:rPr lang="uk-UA" dirty="0"/>
              <a:t>Маніпуляції, способи маніпуляцій</a:t>
            </a:r>
            <a:endParaRPr lang="ru-RU" dirty="0"/>
          </a:p>
          <a:p>
            <a:pPr lvl="0"/>
            <a:r>
              <a:rPr lang="uk-UA" dirty="0"/>
              <a:t>Як розпізнати </a:t>
            </a:r>
            <a:r>
              <a:rPr lang="uk-UA" dirty="0" err="1"/>
              <a:t>фейк</a:t>
            </a:r>
            <a:endParaRPr lang="ru-RU" dirty="0"/>
          </a:p>
          <a:p>
            <a:pPr lvl="0"/>
            <a:r>
              <a:rPr lang="uk-UA" dirty="0"/>
              <a:t>Репрезентація двох </a:t>
            </a:r>
            <a:r>
              <a:rPr lang="uk-UA" dirty="0" err="1"/>
              <a:t>реальностей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2918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uk-UA" b="1" dirty="0"/>
              <a:t>Що таке новини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/>
              <a:t>Типи новин</a:t>
            </a:r>
            <a:endParaRPr lang="ru-RU" dirty="0"/>
          </a:p>
          <a:p>
            <a:pPr lvl="0"/>
            <a:r>
              <a:rPr lang="uk-UA" dirty="0"/>
              <a:t>Звідки беруться новини </a:t>
            </a:r>
            <a:endParaRPr lang="ru-RU" dirty="0"/>
          </a:p>
          <a:p>
            <a:pPr lvl="0"/>
            <a:r>
              <a:rPr lang="uk-UA" dirty="0"/>
              <a:t>Роль журналіста</a:t>
            </a:r>
            <a:endParaRPr lang="ru-RU" dirty="0"/>
          </a:p>
          <a:p>
            <a:pPr lvl="0"/>
            <a:r>
              <a:rPr lang="uk-UA" dirty="0"/>
              <a:t>Об’єктивність та чесність</a:t>
            </a:r>
            <a:endParaRPr lang="ru-RU" dirty="0"/>
          </a:p>
          <a:p>
            <a:r>
              <a:rPr lang="uk-UA" dirty="0"/>
              <a:t>Джерела новин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4847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uk-UA" dirty="0"/>
              <a:t>Збір матеріалу для сюжету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b="1" dirty="0"/>
              <a:t>           П’ять «W» й одне «Н»</a:t>
            </a:r>
          </a:p>
          <a:p>
            <a:pPr marL="0" indent="0">
              <a:buNone/>
            </a:pPr>
            <a:r>
              <a:rPr lang="uk-UA" b="1" dirty="0"/>
              <a:t>           Спостереження </a:t>
            </a:r>
          </a:p>
          <a:p>
            <a:pPr marL="0" indent="0">
              <a:buNone/>
            </a:pPr>
            <a:r>
              <a:rPr lang="uk-UA" b="1" dirty="0"/>
              <a:t>	Дослідження</a:t>
            </a:r>
          </a:p>
          <a:p>
            <a:pPr marL="0" indent="0">
              <a:buNone/>
            </a:pPr>
            <a:r>
              <a:rPr lang="uk-UA" b="1" dirty="0"/>
              <a:t>	Джерела</a:t>
            </a:r>
          </a:p>
          <a:p>
            <a:pPr marL="0" indent="0">
              <a:buNone/>
            </a:pPr>
            <a:r>
              <a:rPr lang="uk-UA" b="1" dirty="0"/>
              <a:t>	Інтерв’ю</a:t>
            </a:r>
          </a:p>
          <a:p>
            <a:pPr marL="0" indent="0">
              <a:buNone/>
            </a:pPr>
            <a:r>
              <a:rPr lang="uk-UA" b="1" dirty="0"/>
              <a:t>	Правила</a:t>
            </a:r>
          </a:p>
          <a:p>
            <a:pPr marL="0" indent="0">
              <a:buNone/>
            </a:pPr>
            <a:r>
              <a:rPr lang="uk-UA" b="1" dirty="0"/>
              <a:t>	Помилки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8073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    </a:t>
            </a:r>
            <a:r>
              <a:rPr lang="uk-UA" dirty="0"/>
              <a:t>Журналістський матеріал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	</a:t>
            </a:r>
            <a:r>
              <a:rPr lang="uk-UA" dirty="0"/>
              <a:t>Фокус</a:t>
            </a:r>
          </a:p>
          <a:p>
            <a:pPr marL="0" indent="0">
              <a:buNone/>
            </a:pPr>
            <a:r>
              <a:rPr lang="uk-UA" dirty="0"/>
              <a:t>	Написання</a:t>
            </a:r>
          </a:p>
          <a:p>
            <a:pPr marL="0" indent="0">
              <a:buNone/>
            </a:pPr>
            <a:r>
              <a:rPr lang="uk-UA" dirty="0"/>
              <a:t>	Вступ</a:t>
            </a:r>
          </a:p>
          <a:p>
            <a:pPr marL="0" indent="0">
              <a:buNone/>
            </a:pPr>
            <a:r>
              <a:rPr lang="uk-UA" dirty="0"/>
              <a:t>	Структура журналістського матеріалу</a:t>
            </a:r>
          </a:p>
          <a:p>
            <a:pPr marL="0" indent="0">
              <a:buNone/>
            </a:pPr>
            <a:r>
              <a:rPr lang="uk-UA" dirty="0"/>
              <a:t>	Закінчення</a:t>
            </a:r>
          </a:p>
          <a:p>
            <a:pPr marL="0" indent="0">
              <a:buNone/>
            </a:pPr>
            <a:r>
              <a:rPr lang="uk-UA" dirty="0"/>
              <a:t>	Атрибуція</a:t>
            </a:r>
          </a:p>
          <a:p>
            <a:pPr marL="0" indent="0">
              <a:buNone/>
            </a:pPr>
            <a:r>
              <a:rPr lang="uk-UA" dirty="0"/>
              <a:t>	Цитати і звукові акценти (</a:t>
            </a:r>
            <a:r>
              <a:rPr lang="uk-UA" dirty="0" err="1"/>
              <a:t>саунд</a:t>
            </a:r>
            <a:r>
              <a:rPr lang="uk-UA" dirty="0"/>
              <a:t>-байти)</a:t>
            </a:r>
          </a:p>
          <a:p>
            <a:pPr marL="0" indent="0">
              <a:buNone/>
            </a:pPr>
            <a:r>
              <a:rPr lang="uk-UA" dirty="0"/>
              <a:t>	Цифри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3145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	</a:t>
            </a:r>
            <a:r>
              <a:rPr lang="uk-UA" dirty="0"/>
              <a:t>Редагування матеріалу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2306637"/>
            <a:ext cx="9905999" cy="354171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	</a:t>
            </a:r>
            <a:r>
              <a:rPr lang="uk-UA" b="1" dirty="0"/>
              <a:t>«газетні посади»</a:t>
            </a:r>
          </a:p>
          <a:p>
            <a:pPr marL="0" indent="0">
              <a:buNone/>
            </a:pPr>
            <a:r>
              <a:rPr lang="uk-UA" b="1" dirty="0"/>
              <a:t>	«ефірні посади»</a:t>
            </a:r>
          </a:p>
          <a:p>
            <a:pPr marL="0" indent="0">
              <a:buNone/>
            </a:pPr>
            <a:r>
              <a:rPr lang="uk-UA" b="1" dirty="0"/>
              <a:t>	Роль редактора</a:t>
            </a:r>
          </a:p>
          <a:p>
            <a:pPr marL="0" indent="0">
              <a:buNone/>
            </a:pPr>
            <a:r>
              <a:rPr lang="uk-UA" b="1" dirty="0"/>
              <a:t>	Редагування «рукописів»</a:t>
            </a:r>
          </a:p>
          <a:p>
            <a:pPr marL="0" indent="0">
              <a:buNone/>
            </a:pPr>
            <a:r>
              <a:rPr lang="uk-UA" b="1" dirty="0"/>
              <a:t>	Інструктаж</a:t>
            </a:r>
          </a:p>
          <a:p>
            <a:pPr marL="0" indent="0">
              <a:buNone/>
            </a:pPr>
            <a:r>
              <a:rPr lang="uk-UA" b="1" dirty="0"/>
              <a:t>	Заголовки, текстівки, анонси</a:t>
            </a:r>
          </a:p>
          <a:p>
            <a:pPr marL="0" indent="0">
              <a:buNone/>
            </a:pPr>
            <a:r>
              <a:rPr lang="uk-UA" b="1" dirty="0"/>
              <a:t>	Графічні та зображувальні елементи</a:t>
            </a:r>
          </a:p>
          <a:p>
            <a:pPr marL="0" indent="0">
              <a:buNone/>
            </a:pPr>
            <a:r>
              <a:rPr lang="uk-UA" b="1" dirty="0"/>
              <a:t>	Керівництво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0570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277587"/>
            <a:ext cx="9905998" cy="1314449"/>
          </a:xfrm>
        </p:spPr>
        <p:txBody>
          <a:bodyPr/>
          <a:lstStyle/>
          <a:p>
            <a:r>
              <a:rPr lang="ru-RU" dirty="0"/>
              <a:t>	</a:t>
            </a:r>
            <a:r>
              <a:rPr lang="uk-UA" dirty="0"/>
              <a:t>Ефір та Інтернет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1355271"/>
            <a:ext cx="9905999" cy="4435930"/>
          </a:xfrm>
        </p:spPr>
        <p:txBody>
          <a:bodyPr>
            <a:normAutofit lnSpcReduction="10000"/>
          </a:bodyPr>
          <a:lstStyle/>
          <a:p>
            <a:pPr lvl="0"/>
            <a:r>
              <a:rPr lang="uk-UA" dirty="0"/>
              <a:t>Форми ефірних матеріалів і терміни, пов’язані з ними</a:t>
            </a:r>
            <a:endParaRPr lang="ru-RU" dirty="0"/>
          </a:p>
          <a:p>
            <a:pPr lvl="0"/>
            <a:r>
              <a:rPr lang="uk-UA" dirty="0"/>
              <a:t>Написання ефірних матеріалів</a:t>
            </a:r>
            <a:endParaRPr lang="ru-RU" dirty="0"/>
          </a:p>
          <a:p>
            <a:pPr lvl="0"/>
            <a:r>
              <a:rPr lang="uk-UA" dirty="0"/>
              <a:t>Звук</a:t>
            </a:r>
            <a:endParaRPr lang="ru-RU" dirty="0"/>
          </a:p>
          <a:p>
            <a:pPr lvl="0"/>
            <a:r>
              <a:rPr lang="uk-UA" dirty="0"/>
              <a:t>Зображення</a:t>
            </a:r>
            <a:endParaRPr lang="ru-RU" dirty="0"/>
          </a:p>
          <a:p>
            <a:pPr lvl="0"/>
            <a:r>
              <a:rPr lang="uk-UA" dirty="0"/>
              <a:t>Випуски новин</a:t>
            </a:r>
            <a:endParaRPr lang="ru-RU" dirty="0"/>
          </a:p>
          <a:p>
            <a:pPr lvl="0"/>
            <a:r>
              <a:rPr lang="uk-UA" dirty="0" err="1"/>
              <a:t>Онлайнові</a:t>
            </a:r>
            <a:r>
              <a:rPr lang="uk-UA" dirty="0"/>
              <a:t> новини</a:t>
            </a:r>
          </a:p>
          <a:p>
            <a:pPr lvl="0"/>
            <a:r>
              <a:rPr lang="uk-UA" dirty="0"/>
              <a:t>Форми подачі </a:t>
            </a:r>
            <a:r>
              <a:rPr lang="uk-UA" dirty="0" err="1"/>
              <a:t>онлайнового</a:t>
            </a:r>
            <a:r>
              <a:rPr lang="uk-UA" dirty="0"/>
              <a:t> матеріалу</a:t>
            </a:r>
            <a:endParaRPr lang="ru-RU" dirty="0"/>
          </a:p>
          <a:p>
            <a:pPr lvl="0"/>
            <a:r>
              <a:rPr lang="uk-UA" dirty="0"/>
              <a:t>Створення онлайнових матеріалів</a:t>
            </a:r>
            <a:endParaRPr lang="ru-RU" dirty="0"/>
          </a:p>
          <a:p>
            <a:pPr lvl="0"/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3354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269421"/>
            <a:ext cx="9905998" cy="1624693"/>
          </a:xfrm>
        </p:spPr>
        <p:txBody>
          <a:bodyPr/>
          <a:lstStyle/>
          <a:p>
            <a:pPr lvl="0"/>
            <a:r>
              <a:rPr lang="uk-UA" b="1" dirty="0"/>
              <a:t>Спеціалізована журналістика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uk-UA" dirty="0"/>
              <a:t>Спеціалізований журналіст: уміння і навички</a:t>
            </a:r>
            <a:endParaRPr lang="ru-RU" dirty="0"/>
          </a:p>
          <a:p>
            <a:pPr lvl="0"/>
            <a:r>
              <a:rPr lang="uk-UA" dirty="0"/>
              <a:t>Органи влади і політика</a:t>
            </a:r>
            <a:endParaRPr lang="ru-RU" dirty="0"/>
          </a:p>
          <a:p>
            <a:pPr lvl="0"/>
            <a:r>
              <a:rPr lang="uk-UA" dirty="0"/>
              <a:t>Бізнес та економіка </a:t>
            </a:r>
            <a:endParaRPr lang="ru-RU" dirty="0"/>
          </a:p>
          <a:p>
            <a:pPr lvl="0"/>
            <a:r>
              <a:rPr lang="uk-UA" dirty="0"/>
              <a:t>Охорона здоров’я, наука і довкілля</a:t>
            </a:r>
            <a:endParaRPr lang="ru-RU" dirty="0"/>
          </a:p>
          <a:p>
            <a:pPr lvl="0"/>
            <a:r>
              <a:rPr lang="uk-UA" dirty="0"/>
              <a:t>Поліція і суди</a:t>
            </a:r>
            <a:endParaRPr lang="ru-RU" dirty="0"/>
          </a:p>
          <a:p>
            <a:pPr lvl="0"/>
            <a:r>
              <a:rPr lang="uk-UA" dirty="0"/>
              <a:t>Спорт</a:t>
            </a:r>
            <a:endParaRPr lang="ru-RU" dirty="0"/>
          </a:p>
          <a:p>
            <a:pPr lvl="0"/>
            <a:r>
              <a:rPr lang="uk-UA" dirty="0"/>
              <a:t>Запитання про опитування громадської думки, які питання має поставити журналіст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0413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212272"/>
            <a:ext cx="9905998" cy="1698172"/>
          </a:xfrm>
        </p:spPr>
        <p:txBody>
          <a:bodyPr/>
          <a:lstStyle/>
          <a:p>
            <a:pPr lvl="0"/>
            <a:r>
              <a:rPr lang="uk-UA" b="1" dirty="0"/>
              <a:t>Етика й закон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1559379"/>
            <a:ext cx="9905999" cy="4231822"/>
          </a:xfrm>
        </p:spPr>
        <p:txBody>
          <a:bodyPr/>
          <a:lstStyle/>
          <a:p>
            <a:pPr lvl="0"/>
            <a:r>
              <a:rPr lang="uk-UA" dirty="0"/>
              <a:t>Етичні принципи</a:t>
            </a:r>
            <a:endParaRPr lang="ru-RU" dirty="0"/>
          </a:p>
          <a:p>
            <a:pPr lvl="0"/>
            <a:r>
              <a:rPr lang="uk-UA" dirty="0"/>
              <a:t>Ухвалення етичних принципів</a:t>
            </a:r>
            <a:endParaRPr lang="ru-RU" dirty="0"/>
          </a:p>
          <a:p>
            <a:pPr lvl="0"/>
            <a:r>
              <a:rPr lang="uk-UA" dirty="0"/>
              <a:t>Кодекси етики</a:t>
            </a:r>
            <a:endParaRPr lang="ru-RU" dirty="0"/>
          </a:p>
          <a:p>
            <a:pPr lvl="0"/>
            <a:r>
              <a:rPr lang="uk-UA" dirty="0"/>
              <a:t>Кодекси поведінки</a:t>
            </a:r>
            <a:endParaRPr lang="ru-RU" dirty="0"/>
          </a:p>
          <a:p>
            <a:pPr lvl="0"/>
            <a:r>
              <a:rPr lang="uk-UA" dirty="0"/>
              <a:t>Суспільні норми</a:t>
            </a:r>
            <a:endParaRPr lang="ru-RU" dirty="0"/>
          </a:p>
          <a:p>
            <a:pPr lvl="0"/>
            <a:r>
              <a:rPr lang="uk-UA" dirty="0"/>
              <a:t>Правові питання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1996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uk-UA" b="1" dirty="0"/>
              <a:t>Журналістські розслідування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/>
              <a:t>Інструменти для журналістських розслідувань</a:t>
            </a:r>
            <a:endParaRPr lang="ru-RU" dirty="0"/>
          </a:p>
          <a:p>
            <a:pPr lvl="0"/>
            <a:r>
              <a:rPr lang="uk-UA" dirty="0"/>
              <a:t>Джерела публічної та відкритої інформації для розслідувань </a:t>
            </a:r>
            <a:endParaRPr lang="ru-RU" dirty="0"/>
          </a:p>
          <a:p>
            <a:pPr lvl="0"/>
            <a:r>
              <a:rPr lang="uk-UA" dirty="0"/>
              <a:t>Практичні вправи з ідентифікації правопорушень</a:t>
            </a:r>
            <a:endParaRPr lang="ru-RU" dirty="0"/>
          </a:p>
          <a:p>
            <a:pPr lvl="0"/>
            <a:r>
              <a:rPr lang="uk-UA" dirty="0" err="1"/>
              <a:t>Агрегатори</a:t>
            </a:r>
            <a:r>
              <a:rPr lang="uk-UA" dirty="0"/>
              <a:t> публічних даних, як їх використовувати під час</a:t>
            </a:r>
            <a:endParaRPr lang="ru-RU" dirty="0"/>
          </a:p>
          <a:p>
            <a:r>
              <a:rPr lang="uk-UA" dirty="0"/>
              <a:t>розслідування?</a:t>
            </a:r>
            <a:endParaRPr lang="ru-RU" dirty="0"/>
          </a:p>
          <a:p>
            <a:r>
              <a:rPr lang="uk-UA" dirty="0"/>
              <a:t>Формування досьє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59445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36</TotalTime>
  <Words>423</Words>
  <Application>Microsoft Office PowerPoint</Application>
  <PresentationFormat>Широкоэкранный</PresentationFormat>
  <Paragraphs>82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Tw Cen MT</vt:lpstr>
      <vt:lpstr>Контур</vt:lpstr>
      <vt:lpstr>ЖУРНАЛІСТСЬКА МАЙСТЕРНЯ ОКСАНИ ЖІЛЯЄВОЇ</vt:lpstr>
      <vt:lpstr>Що таке новини  </vt:lpstr>
      <vt:lpstr> Збір матеріалу для сюжету </vt:lpstr>
      <vt:lpstr>     Журналістський матеріал</vt:lpstr>
      <vt:lpstr> Редагування матеріалу</vt:lpstr>
      <vt:lpstr> Ефір та Інтернет </vt:lpstr>
      <vt:lpstr>Спеціалізована журналістика </vt:lpstr>
      <vt:lpstr>Етика й закон  </vt:lpstr>
      <vt:lpstr>Журналістські розслідування</vt:lpstr>
      <vt:lpstr>Надійна прес-служба </vt:lpstr>
      <vt:lpstr>Медіаграмотність та медіаосвіта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Що таке новини</dc:title>
  <dc:creator>Оксана</dc:creator>
  <cp:lastModifiedBy>Черная Марина Николаевна</cp:lastModifiedBy>
  <cp:revision>6</cp:revision>
  <dcterms:created xsi:type="dcterms:W3CDTF">2019-09-11T06:54:51Z</dcterms:created>
  <dcterms:modified xsi:type="dcterms:W3CDTF">2020-03-03T06:53:40Z</dcterms:modified>
</cp:coreProperties>
</file>