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72" r:id="rId9"/>
    <p:sldId id="273" r:id="rId10"/>
    <p:sldId id="274" r:id="rId11"/>
    <p:sldId id="264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DF881-DE04-4CBB-983F-8FF4AF77DDD3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02E68-AE93-4F0D-BDEA-C60C9181F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2E68-AE93-4F0D-BDEA-C60C9181FE8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2E68-AE93-4F0D-BDEA-C60C9181FE8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Химия\Him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836712"/>
            <a:ext cx="58326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636912"/>
            <a:ext cx="504056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13C789-0821-4C4D-8EAA-90B977730175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7EEFA3-F5A5-4E9A-A4D5-DA6D0D92D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6B4890-B1E1-4FA7-836F-0590FDB093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Химия\HimiaSlid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63713" y="1600200"/>
            <a:ext cx="6923087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515225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A6A6A6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A6A6A6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ony@ksu.ks.u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ru.wikipedia.org/wiki/%D0%A4%D0%B0%D0%B9%D0%BB:Hunter_gatherer_food_products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Хімічна </a:t>
            </a:r>
            <a:r>
              <a:rPr lang="uk-UA" smtClean="0"/>
              <a:t>грамотність </a:t>
            </a:r>
            <a:br>
              <a:rPr lang="uk-UA" smtClean="0"/>
            </a:br>
            <a:r>
              <a:rPr lang="uk-UA" smtClean="0"/>
              <a:t>у реаліях сучасного життя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Медичний факультет</a:t>
            </a:r>
            <a:endParaRPr lang="en-US" dirty="0" smtClean="0"/>
          </a:p>
          <a:p>
            <a:endParaRPr lang="uk-UA" dirty="0" smtClean="0"/>
          </a:p>
          <a:p>
            <a:r>
              <a:rPr lang="uk-UA" dirty="0" smtClean="0"/>
              <a:t>Кафедра хімії та фармації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0"/>
            <a:ext cx="8229600" cy="4495800"/>
          </a:xfrm>
        </p:spPr>
        <p:txBody>
          <a:bodyPr/>
          <a:lstStyle/>
          <a:p>
            <a:pPr lvl="1">
              <a:buNone/>
            </a:pPr>
            <a:r>
              <a:rPr lang="ru-RU" sz="2400" b="1" dirty="0">
                <a:latin typeface="Times New Roman" pitchFamily="18" charset="0"/>
              </a:rPr>
              <a:t>Як </a:t>
            </a:r>
            <a:r>
              <a:rPr lang="ru-RU" sz="2400" b="1" dirty="0" err="1">
                <a:latin typeface="Times New Roman" pitchFamily="18" charset="0"/>
              </a:rPr>
              <a:t>сировину</a:t>
            </a:r>
            <a:r>
              <a:rPr lang="ru-RU" sz="2400" b="1" dirty="0">
                <a:latin typeface="Times New Roman" pitchFamily="18" charset="0"/>
              </a:rPr>
              <a:t> для </a:t>
            </a:r>
            <a:r>
              <a:rPr lang="ru-RU" sz="2400" b="1" dirty="0" err="1">
                <a:latin typeface="Times New Roman" pitchFamily="18" charset="0"/>
              </a:rPr>
              <a:t>одержання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</a:rPr>
              <a:t>лікарських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</a:rPr>
              <a:t>препаратів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</a:rPr>
              <a:t>використовують</a:t>
            </a:r>
            <a:r>
              <a:rPr lang="ru-RU" sz="2400" b="1" dirty="0">
                <a:latin typeface="Times New Roman" pitchFamily="18" charset="0"/>
              </a:rPr>
              <a:t> :</a:t>
            </a:r>
          </a:p>
          <a:p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рослини</a:t>
            </a:r>
            <a:r>
              <a:rPr lang="ru-RU" sz="1600" b="1" dirty="0">
                <a:latin typeface="Times New Roman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</a:rPr>
              <a:t>листи</a:t>
            </a:r>
            <a:r>
              <a:rPr lang="ru-RU" sz="1600" b="1" dirty="0">
                <a:latin typeface="Times New Roman" pitchFamily="18" charset="0"/>
              </a:rPr>
              <a:t>, трави, </a:t>
            </a:r>
            <a:r>
              <a:rPr lang="ru-RU" sz="1600" b="1" dirty="0" err="1">
                <a:latin typeface="Times New Roman" pitchFamily="18" charset="0"/>
              </a:rPr>
              <a:t>квіти</a:t>
            </a:r>
            <a:r>
              <a:rPr lang="ru-RU" sz="1600" b="1" dirty="0">
                <a:latin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</a:rPr>
              <a:t>насіння</a:t>
            </a:r>
            <a:r>
              <a:rPr lang="ru-RU" sz="1600" b="1" dirty="0">
                <a:latin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</a:rPr>
              <a:t>ягоди</a:t>
            </a:r>
            <a:r>
              <a:rPr lang="ru-RU" sz="1600" b="1" dirty="0">
                <a:latin typeface="Times New Roman" pitchFamily="18" charset="0"/>
              </a:rPr>
              <a:t>, кора, </a:t>
            </a:r>
            <a:r>
              <a:rPr lang="ru-RU" sz="1600" b="1" dirty="0" err="1">
                <a:latin typeface="Times New Roman" pitchFamily="18" charset="0"/>
              </a:rPr>
              <a:t>коріння</a:t>
            </a:r>
            <a:r>
              <a:rPr lang="ru-RU" sz="1600" b="1" dirty="0">
                <a:latin typeface="Times New Roman" pitchFamily="18" charset="0"/>
              </a:rPr>
              <a:t>) </a:t>
            </a:r>
            <a:r>
              <a:rPr lang="ru-RU" sz="1600" b="1" dirty="0" err="1">
                <a:latin typeface="Times New Roman" pitchFamily="18" charset="0"/>
              </a:rPr>
              <a:t>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продукти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їхньої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обробки</a:t>
            </a:r>
            <a:r>
              <a:rPr lang="ru-RU" sz="1600" b="1" dirty="0">
                <a:latin typeface="Times New Roman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</a:rPr>
              <a:t>жирні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ефірні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олії</a:t>
            </a:r>
            <a:r>
              <a:rPr lang="ru-RU" sz="1600" b="1" dirty="0">
                <a:latin typeface="Times New Roman" pitchFamily="18" charset="0"/>
              </a:rPr>
              <a:t>, соки, </a:t>
            </a:r>
            <a:r>
              <a:rPr lang="ru-RU" sz="1600" b="1" dirty="0" err="1">
                <a:latin typeface="Times New Roman" pitchFamily="18" charset="0"/>
              </a:rPr>
              <a:t>камеді</a:t>
            </a:r>
            <a:r>
              <a:rPr lang="ru-RU" sz="1600" b="1" dirty="0">
                <a:latin typeface="Times New Roman" pitchFamily="18" charset="0"/>
              </a:rPr>
              <a:t>, смоли); </a:t>
            </a:r>
          </a:p>
          <a:p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тваринна</a:t>
            </a:r>
            <a:r>
              <a:rPr lang="ru-RU" sz="1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сировина</a:t>
            </a:r>
            <a:r>
              <a:rPr lang="ru-RU" sz="1600" b="1" dirty="0">
                <a:latin typeface="Times New Roman" pitchFamily="18" charset="0"/>
              </a:rPr>
              <a:t> — </a:t>
            </a:r>
            <a:r>
              <a:rPr lang="ru-RU" sz="1600" b="1" dirty="0" err="1">
                <a:latin typeface="Times New Roman" pitchFamily="18" charset="0"/>
              </a:rPr>
              <a:t>залози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й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органи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тварин</a:t>
            </a:r>
            <a:r>
              <a:rPr lang="ru-RU" sz="1600" b="1" dirty="0">
                <a:latin typeface="Times New Roman" pitchFamily="18" charset="0"/>
              </a:rPr>
              <a:t>, сало, </a:t>
            </a:r>
            <a:r>
              <a:rPr lang="ru-RU" sz="1600" b="1" dirty="0" err="1">
                <a:latin typeface="Times New Roman" pitchFamily="18" charset="0"/>
              </a:rPr>
              <a:t>віск</a:t>
            </a:r>
            <a:r>
              <a:rPr lang="ru-RU" sz="1600" b="1" dirty="0">
                <a:latin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</a:rPr>
              <a:t>тріскова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печінка</a:t>
            </a:r>
            <a:r>
              <a:rPr lang="ru-RU" sz="1600" b="1" dirty="0">
                <a:latin typeface="Times New Roman" pitchFamily="18" charset="0"/>
              </a:rPr>
              <a:t>, жир </a:t>
            </a:r>
            <a:r>
              <a:rPr lang="ru-RU" sz="1600" b="1" dirty="0" err="1">
                <a:latin typeface="Times New Roman" pitchFamily="18" charset="0"/>
              </a:rPr>
              <a:t>овечої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вовни</a:t>
            </a:r>
            <a:r>
              <a:rPr lang="ru-RU" sz="1600" b="1" dirty="0">
                <a:latin typeface="Times New Roman" pitchFamily="18" charset="0"/>
              </a:rPr>
              <a:t> та </a:t>
            </a:r>
            <a:r>
              <a:rPr lang="ru-RU" sz="1600" b="1" dirty="0" err="1">
                <a:latin typeface="Times New Roman" pitchFamily="18" charset="0"/>
              </a:rPr>
              <a:t>інше</a:t>
            </a:r>
            <a:r>
              <a:rPr lang="ru-RU" sz="1600" b="1" dirty="0">
                <a:latin typeface="Times New Roman" pitchFamily="18" charset="0"/>
              </a:rPr>
              <a:t>; </a:t>
            </a:r>
          </a:p>
          <a:p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викопна</a:t>
            </a:r>
            <a:r>
              <a:rPr lang="ru-RU" sz="1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органічна</a:t>
            </a:r>
            <a:r>
              <a:rPr lang="ru-RU" sz="1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сировина</a:t>
            </a:r>
            <a:r>
              <a:rPr lang="ru-RU" sz="1600" b="1" dirty="0">
                <a:latin typeface="Times New Roman" pitchFamily="18" charset="0"/>
              </a:rPr>
              <a:t> — </a:t>
            </a:r>
            <a:r>
              <a:rPr lang="ru-RU" sz="1600" b="1" dirty="0" err="1">
                <a:latin typeface="Times New Roman" pitchFamily="18" charset="0"/>
              </a:rPr>
              <a:t>нафта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продукти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її</a:t>
            </a:r>
            <a:r>
              <a:rPr lang="ru-RU" sz="1600" b="1" dirty="0">
                <a:latin typeface="Times New Roman" pitchFamily="18" charset="0"/>
              </a:rPr>
              <a:t> перегонки, </a:t>
            </a:r>
            <a:r>
              <a:rPr lang="ru-RU" sz="1600" b="1" dirty="0" err="1">
                <a:latin typeface="Times New Roman" pitchFamily="18" charset="0"/>
              </a:rPr>
              <a:t>продукти</a:t>
            </a:r>
            <a:r>
              <a:rPr lang="ru-RU" sz="1600" b="1" dirty="0">
                <a:latin typeface="Times New Roman" pitchFamily="18" charset="0"/>
              </a:rPr>
              <a:t> перегонки </a:t>
            </a:r>
            <a:r>
              <a:rPr lang="ru-RU" sz="1600" b="1" dirty="0" err="1">
                <a:latin typeface="Times New Roman" pitchFamily="18" charset="0"/>
              </a:rPr>
              <a:t>кам'яного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вугілля</a:t>
            </a:r>
            <a:r>
              <a:rPr lang="ru-RU" sz="1600" b="1" dirty="0">
                <a:latin typeface="Times New Roman" pitchFamily="18" charset="0"/>
              </a:rPr>
              <a:t>; </a:t>
            </a:r>
          </a:p>
          <a:p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неорганічні</a:t>
            </a:r>
            <a:r>
              <a:rPr lang="ru-RU" sz="1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копалини</a:t>
            </a:r>
            <a:r>
              <a:rPr lang="ru-RU" sz="1600" b="1" dirty="0">
                <a:latin typeface="Times New Roman" pitchFamily="18" charset="0"/>
              </a:rPr>
              <a:t> — </a:t>
            </a:r>
            <a:r>
              <a:rPr lang="ru-RU" sz="1600" b="1" dirty="0" err="1">
                <a:latin typeface="Times New Roman" pitchFamily="18" charset="0"/>
              </a:rPr>
              <a:t>мінеральні</a:t>
            </a:r>
            <a:r>
              <a:rPr lang="ru-RU" sz="1600" b="1" dirty="0">
                <a:latin typeface="Times New Roman" pitchFamily="18" charset="0"/>
              </a:rPr>
              <a:t> породи </a:t>
            </a:r>
            <a:r>
              <a:rPr lang="ru-RU" sz="1600" b="1" dirty="0" err="1">
                <a:latin typeface="Times New Roman" pitchFamily="18" charset="0"/>
              </a:rPr>
              <a:t>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продукти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їх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обробки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хімічною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промисловістю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й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металургією</a:t>
            </a:r>
            <a:r>
              <a:rPr lang="ru-RU" sz="1600" b="1" dirty="0">
                <a:latin typeface="Times New Roman" pitchFamily="18" charset="0"/>
              </a:rPr>
              <a:t> (метали); </a:t>
            </a:r>
          </a:p>
          <a:p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органічні</a:t>
            </a:r>
            <a:r>
              <a:rPr lang="ru-RU" sz="1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сполуки</a:t>
            </a:r>
            <a:r>
              <a:rPr lang="ru-RU" sz="1600" b="1" dirty="0">
                <a:latin typeface="Times New Roman" pitchFamily="18" charset="0"/>
              </a:rPr>
              <a:t> — </a:t>
            </a:r>
            <a:r>
              <a:rPr lang="ru-RU" sz="1600" b="1" dirty="0" err="1">
                <a:latin typeface="Times New Roman" pitchFamily="18" charset="0"/>
              </a:rPr>
              <a:t>продукти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хімічної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промисловості</a:t>
            </a:r>
            <a:r>
              <a:rPr lang="ru-RU" sz="1600" b="1" dirty="0">
                <a:latin typeface="Times New Roman" pitchFamily="18" charset="0"/>
              </a:rPr>
              <a:t>. </a:t>
            </a:r>
          </a:p>
          <a:p>
            <a:endParaRPr lang="ru-RU" sz="1600" b="1" dirty="0">
              <a:latin typeface="Times New Roman" pitchFamily="18" charset="0"/>
            </a:endParaRPr>
          </a:p>
        </p:txBody>
      </p:sp>
      <p:pic>
        <p:nvPicPr>
          <p:cNvPr id="59397" name="Picture 5" descr="http://s019.radikal.ru/i601/1205/86/7c03d8c712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750" y="4159250"/>
            <a:ext cx="4032250" cy="2698750"/>
          </a:xfrm>
          <a:prstGeom prst="rect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59399" name="Picture 7" descr="http://img-fotki.yandex.ru/get/6205/140015320.d/0_6e792_4bc6b674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24325"/>
            <a:ext cx="4105275" cy="2733675"/>
          </a:xfrm>
          <a:prstGeom prst="rect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3582990"/>
          </a:xfrm>
        </p:spPr>
        <p:txBody>
          <a:bodyPr/>
          <a:lstStyle/>
          <a:p>
            <a:r>
              <a:rPr lang="uk-UA" dirty="0" smtClean="0"/>
              <a:t>Хімія буває різна</a:t>
            </a:r>
            <a:br>
              <a:rPr lang="uk-UA" dirty="0" smtClean="0"/>
            </a:br>
            <a:r>
              <a:rPr lang="uk-UA" sz="3600" dirty="0" smtClean="0">
                <a:solidFill>
                  <a:srgbClr val="00B050"/>
                </a:solidFill>
              </a:rPr>
              <a:t>чудова</a:t>
            </a:r>
            <a:br>
              <a:rPr lang="uk-UA" sz="3600" dirty="0" smtClean="0">
                <a:solidFill>
                  <a:srgbClr val="00B050"/>
                </a:solidFill>
              </a:rPr>
            </a:br>
            <a:r>
              <a:rPr lang="uk-UA" sz="3600" dirty="0" smtClean="0">
                <a:solidFill>
                  <a:srgbClr val="0070C0"/>
                </a:solidFill>
              </a:rPr>
              <a:t>таємнича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>
                <a:solidFill>
                  <a:srgbClr val="FF0000"/>
                </a:solidFill>
              </a:rPr>
              <a:t>небезпечна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>
                <a:solidFill>
                  <a:schemeClr val="accent6"/>
                </a:solidFill>
              </a:rPr>
              <a:t>цікава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>
                <a:solidFill>
                  <a:srgbClr val="00B0F0"/>
                </a:solidFill>
              </a:rPr>
              <a:t>корисна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5" name="Рисунок 5" descr="art_3_1_clip_image0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1461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1\Мои документы\Татьяна\Рисунки мыла\58abc452b5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2714625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 descr="гроз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786190"/>
            <a:ext cx="25003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 descr="АЭС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1071546"/>
            <a:ext cx="24844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mhtml:file://G:\Наталья\Документы%20Наталья\уроки%20в%208,9%20классах\Электронные%20презентации,%20тесты%20к%20урокам\Проект%20Химия%20вокруг%20нас-%20рефераты%2018.mht!http://chemlittl.narod.ru/foto/stalaktit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0638" y="3071810"/>
            <a:ext cx="277336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Прикладна хімія – це цікаво і необхідно!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Чекаємо слухачів!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2428868"/>
            <a:ext cx="6247596" cy="4429132"/>
          </a:xfrm>
        </p:spPr>
        <p:txBody>
          <a:bodyPr/>
          <a:lstStyle/>
          <a:p>
            <a:pPr algn="just">
              <a:defRPr/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Медичний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факультет</a:t>
            </a:r>
            <a:endPara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7-й поверх головного корпусу ХДУ,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Ауд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703</a:t>
            </a:r>
          </a:p>
          <a:p>
            <a:pPr algn="just">
              <a:defRPr/>
            </a:pP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Заступник декана з навчально-методичної роботи </a:t>
            </a:r>
          </a:p>
          <a:p>
            <a:pPr algn="just">
              <a:defRPr/>
            </a:pP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Полещук Сабіна Вікторівна</a:t>
            </a:r>
          </a:p>
          <a:p>
            <a:pPr algn="just">
              <a:defRPr/>
            </a:pPr>
            <a:endPara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Кафедра хімії та фармації</a:t>
            </a:r>
          </a:p>
          <a:p>
            <a:pPr algn="just">
              <a:defRPr/>
            </a:pP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8-й поверх головного корпусу ХДУ,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Ауд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812</a:t>
            </a:r>
          </a:p>
          <a:p>
            <a:pPr algn="just">
              <a:defRPr/>
            </a:pP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Завідувач – доцент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Іванищук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Світлана Миколаївна</a:t>
            </a:r>
          </a:p>
          <a:p>
            <a:pPr algn="just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sony@ksu.ks.ua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713" y="142852"/>
            <a:ext cx="7380287" cy="6715148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Чи знаєш ти, що складаєшся з хімічних речовин, споживаєш хімічні речовини, користуєшся ними у побуті?</a:t>
            </a:r>
          </a:p>
          <a:p>
            <a:pPr algn="just">
              <a:buNone/>
            </a:pPr>
            <a:r>
              <a:rPr lang="uk-UA" dirty="0" smtClean="0"/>
              <a:t>Ти ж не хочеш відмовитись від благ цивілізації?</a:t>
            </a:r>
          </a:p>
          <a:p>
            <a:pPr algn="just">
              <a:buNone/>
            </a:pPr>
            <a:r>
              <a:rPr lang="uk-UA" dirty="0" smtClean="0"/>
              <a:t>Проте хочеш себе захистити від тих речовин, які є небезпечними!?</a:t>
            </a:r>
          </a:p>
          <a:p>
            <a:pPr>
              <a:buNone/>
            </a:pPr>
            <a:r>
              <a:rPr lang="uk-UA" sz="6000" dirty="0" smtClean="0">
                <a:solidFill>
                  <a:srgbClr val="C00000"/>
                </a:solidFill>
              </a:rPr>
              <a:t>Вибирай наш</a:t>
            </a:r>
          </a:p>
          <a:p>
            <a:pPr>
              <a:buNone/>
            </a:pPr>
            <a:r>
              <a:rPr lang="uk-UA" sz="6000" dirty="0" smtClean="0">
                <a:solidFill>
                  <a:srgbClr val="C00000"/>
                </a:solidFill>
              </a:rPr>
              <a:t> курс!!!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sony\Рабочий стол\картинки радость совенок  9 тыс изображений найдено в Яндекс.Картинках_files\6a010535647bf3970b016767111d0c970b-800w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5134" y="3924680"/>
            <a:ext cx="2328866" cy="2933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835150" y="1142984"/>
            <a:ext cx="6851650" cy="1357322"/>
          </a:xfrm>
        </p:spPr>
        <p:txBody>
          <a:bodyPr/>
          <a:lstStyle/>
          <a:p>
            <a:r>
              <a:rPr lang="uk-UA" sz="3200" dirty="0" smtClean="0">
                <a:solidFill>
                  <a:srgbClr val="7030A0"/>
                </a:solidFill>
              </a:rPr>
              <a:t>Мета: Формування знань про роль хімії у суспільстві і повсякденному житті людини.</a:t>
            </a:r>
            <a:endParaRPr lang="ru-RU" sz="3200" dirty="0" smtClean="0">
              <a:solidFill>
                <a:srgbClr val="7030A0"/>
              </a:solidFill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763713" y="2214554"/>
            <a:ext cx="6923087" cy="4454534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uk-UA" sz="2400" dirty="0" smtClean="0"/>
              <a:t>Завдання:</a:t>
            </a:r>
          </a:p>
          <a:p>
            <a:pPr algn="just">
              <a:buNone/>
            </a:pPr>
            <a:r>
              <a:rPr lang="uk-UA" sz="2400" dirty="0" smtClean="0"/>
              <a:t>Ознайомити слухачів курсу з прикладними напрямками хімічної науки, показати значення хімії у житті людини, специфіку застосування хімічних засобів у побутових процесах, вплив синтетичних хімічних речовин на довкілля та можливості хімії вирішувати ужиткові та суспільні проблеми</a:t>
            </a:r>
          </a:p>
          <a:p>
            <a:endParaRPr lang="uk-UA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Химия\HimiaPr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-4286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6851650" cy="1143000"/>
          </a:xfrm>
        </p:spPr>
        <p:txBody>
          <a:bodyPr/>
          <a:lstStyle/>
          <a:p>
            <a:r>
              <a:rPr lang="uk-UA" dirty="0" smtClean="0"/>
              <a:t>Розділи </a:t>
            </a:r>
            <a:endParaRPr lang="ru-RU" dirty="0" smtClean="0"/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557338"/>
            <a:ext cx="6923087" cy="5068887"/>
          </a:xfrm>
        </p:spPr>
        <p:txBody>
          <a:bodyPr/>
          <a:lstStyle/>
          <a:p>
            <a:r>
              <a:rPr lang="uk-UA" dirty="0" smtClean="0"/>
              <a:t>Харчові продукти та їх якість</a:t>
            </a:r>
          </a:p>
          <a:p>
            <a:r>
              <a:rPr lang="uk-UA" dirty="0" smtClean="0"/>
              <a:t>Хімія та енергетика</a:t>
            </a:r>
          </a:p>
          <a:p>
            <a:r>
              <a:rPr lang="uk-UA" dirty="0" smtClean="0"/>
              <a:t>Хімія і екологія</a:t>
            </a:r>
          </a:p>
          <a:p>
            <a:r>
              <a:rPr lang="uk-UA" dirty="0" smtClean="0"/>
              <a:t>Побутова хімія</a:t>
            </a:r>
          </a:p>
          <a:p>
            <a:r>
              <a:rPr lang="uk-UA" dirty="0" smtClean="0"/>
              <a:t>Лікарські препарати як хімічні речовини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Сахар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857628"/>
            <a:ext cx="271461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upload.wikimedia.org/wikipedia/commons/thumb/0/01/Hunter_gatherer_food_products.jpg/280px-Hunter_gatherer_food_products.jp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 bwMode="auto">
          <a:xfrm>
            <a:off x="6583680" y="5148072"/>
            <a:ext cx="2560320" cy="1709928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2714611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357166"/>
            <a:ext cx="6565898" cy="6297634"/>
          </a:xfrm>
        </p:spPr>
        <p:txBody>
          <a:bodyPr/>
          <a:lstStyle/>
          <a:p>
            <a:r>
              <a:rPr lang="uk-UA" sz="4000" dirty="0" smtClean="0">
                <a:solidFill>
                  <a:schemeClr val="accent6"/>
                </a:solidFill>
              </a:rPr>
              <a:t>Харчові продукти </a:t>
            </a:r>
            <a:br>
              <a:rPr lang="uk-UA" sz="4000" dirty="0" smtClean="0">
                <a:solidFill>
                  <a:schemeClr val="accent6"/>
                </a:solidFill>
              </a:rPr>
            </a:br>
            <a:r>
              <a:rPr lang="uk-UA" sz="4000" dirty="0" smtClean="0">
                <a:solidFill>
                  <a:schemeClr val="accent6"/>
                </a:solidFill>
              </a:rPr>
              <a:t>та їх якість</a:t>
            </a:r>
            <a:br>
              <a:rPr lang="uk-UA" sz="4000" dirty="0" smtClean="0">
                <a:solidFill>
                  <a:schemeClr val="accent6"/>
                </a:solidFill>
              </a:rPr>
            </a:br>
            <a:r>
              <a:rPr lang="uk-UA" sz="2400" dirty="0" smtClean="0"/>
              <a:t>Організм людини та їжа на 100% складаються з хімічних речовин, тому кожен з нас не може не стикатись з хімією</a:t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- Як визначити якість харчових продуктів у магазині та вдома?</a:t>
            </a:r>
            <a:br>
              <a:rPr lang="uk-UA" sz="2400" dirty="0" smtClean="0"/>
            </a:br>
            <a:r>
              <a:rPr lang="uk-UA" sz="2400" dirty="0" err="1" smtClean="0"/>
              <a:t>-Які</a:t>
            </a:r>
            <a:r>
              <a:rPr lang="uk-UA" sz="2400" dirty="0" smtClean="0"/>
              <a:t> продукти небезпечно вживати?	</a:t>
            </a:r>
            <a:br>
              <a:rPr lang="uk-UA" sz="2400" dirty="0" smtClean="0"/>
            </a:br>
            <a:r>
              <a:rPr lang="uk-UA" sz="2400" dirty="0" err="1" smtClean="0"/>
              <a:t>-Харчові</a:t>
            </a:r>
            <a:r>
              <a:rPr lang="uk-UA" sz="2400" dirty="0" smtClean="0"/>
              <a:t> добавки шкідливі чи корисні?	</a:t>
            </a:r>
            <a:br>
              <a:rPr lang="uk-UA" sz="2400" dirty="0" smtClean="0"/>
            </a:br>
            <a:r>
              <a:rPr lang="uk-UA" sz="2400" dirty="0" err="1" smtClean="0"/>
              <a:t>-Як</a:t>
            </a:r>
            <a:r>
              <a:rPr lang="uk-UA" sz="2400" dirty="0" smtClean="0"/>
              <a:t> приготувати їжу, щоб вона була 	</a:t>
            </a:r>
            <a:br>
              <a:rPr lang="uk-UA" sz="2400" dirty="0" smtClean="0"/>
            </a:br>
            <a:r>
              <a:rPr lang="uk-UA" sz="2400" dirty="0" smtClean="0"/>
              <a:t>корисною і смачною?</a:t>
            </a:r>
            <a:br>
              <a:rPr lang="uk-UA" sz="2400" dirty="0" smtClean="0"/>
            </a:br>
            <a:r>
              <a:rPr lang="uk-UA" sz="2400" dirty="0" err="1" smtClean="0"/>
              <a:t>-Безпечна</a:t>
            </a:r>
            <a:r>
              <a:rPr lang="uk-UA" sz="2400" dirty="0" smtClean="0"/>
              <a:t> дієта!</a:t>
            </a:r>
            <a:r>
              <a:rPr lang="uk-UA" sz="4000" dirty="0" smtClean="0">
                <a:solidFill>
                  <a:schemeClr val="accent6"/>
                </a:solidFill>
              </a:rPr>
              <a:t>   			   	</a:t>
            </a:r>
            <a:br>
              <a:rPr lang="uk-UA" sz="4000" dirty="0" smtClean="0">
                <a:solidFill>
                  <a:schemeClr val="accent6"/>
                </a:solidFill>
              </a:rPr>
            </a:br>
            <a:r>
              <a:rPr lang="uk-UA" sz="4000" dirty="0" smtClean="0">
                <a:solidFill>
                  <a:schemeClr val="accent6"/>
                </a:solidFill>
              </a:rPr>
              <a:t>Ми навчимо! 		     </a:t>
            </a:r>
            <a:br>
              <a:rPr lang="uk-UA" sz="4000" dirty="0" smtClean="0">
                <a:solidFill>
                  <a:schemeClr val="accent6"/>
                </a:solidFill>
              </a:rPr>
            </a:br>
            <a:endParaRPr lang="ru-RU" sz="4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951692" cy="3011486"/>
          </a:xfrm>
        </p:spPr>
        <p:txBody>
          <a:bodyPr/>
          <a:lstStyle/>
          <a:p>
            <a:r>
              <a:rPr lang="uk-UA" dirty="0" smtClean="0"/>
              <a:t>Хімія і енергетика</a:t>
            </a:r>
            <a:br>
              <a:rPr lang="uk-UA" dirty="0" smtClean="0"/>
            </a:br>
            <a:r>
              <a:rPr lang="uk-UA" dirty="0" smtClean="0"/>
              <a:t>			</a:t>
            </a:r>
            <a:r>
              <a:rPr lang="uk-UA" sz="3600" dirty="0" smtClean="0">
                <a:solidFill>
                  <a:srgbClr val="00B050"/>
                </a:solidFill>
              </a:rPr>
              <a:t>Біопаливо 				доступне кожному!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Picture 5" descr="Производство биогаза из навоза в с. Великий Круполь. Вид на приемный резервуа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3972" y="3032216"/>
            <a:ext cx="5130028" cy="382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Биогаз из навоза КР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392016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khersonci.com.ua/images/NEWS/08.2015/28082015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34" cy="3000372"/>
          </a:xfrm>
          <a:prstGeom prst="rect">
            <a:avLst/>
          </a:prstGeom>
          <a:noFill/>
        </p:spPr>
      </p:pic>
      <p:pic>
        <p:nvPicPr>
          <p:cNvPr id="9218" name="Picture 2" descr="http://khersonci.com.ua/images/NEWS/08.2015/29082015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3"/>
            <a:ext cx="9144000" cy="38576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Хімія і екологія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071546"/>
            <a:ext cx="5165741" cy="5668980"/>
          </a:xfrm>
        </p:spPr>
        <p:txBody>
          <a:bodyPr/>
          <a:lstStyle/>
          <a:p>
            <a:r>
              <a:rPr lang="uk-UA" sz="2400" dirty="0" smtClean="0"/>
              <a:t>Чи знаєш ти, що:</a:t>
            </a:r>
          </a:p>
          <a:p>
            <a:r>
              <a:rPr lang="uk-UA" sz="2400" dirty="0" smtClean="0"/>
              <a:t>1 г фосфатів сприяє зростанню</a:t>
            </a:r>
          </a:p>
          <a:p>
            <a:r>
              <a:rPr lang="uk-UA" sz="2400" dirty="0" smtClean="0"/>
              <a:t> 10 кг водоростей?</a:t>
            </a:r>
          </a:p>
          <a:p>
            <a:r>
              <a:rPr lang="uk-UA" sz="2400" dirty="0" smtClean="0"/>
              <a:t>У </a:t>
            </a:r>
            <a:r>
              <a:rPr lang="uk-UA" sz="2400" dirty="0" err="1" smtClean="0"/>
              <a:t>р.Дніпро</a:t>
            </a:r>
            <a:r>
              <a:rPr lang="uk-UA" sz="2400" dirty="0" smtClean="0"/>
              <a:t> надходить 360 </a:t>
            </a:r>
            <a:r>
              <a:rPr lang="uk-UA" sz="2400" dirty="0" err="1" smtClean="0"/>
              <a:t>тис.т</a:t>
            </a:r>
            <a:r>
              <a:rPr lang="uk-UA" sz="2400" dirty="0" smtClean="0"/>
              <a:t> фосфатів?</a:t>
            </a:r>
            <a:endParaRPr lang="uk-UA" sz="2400" dirty="0" smtClean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Які </a:t>
            </a:r>
            <a:r>
              <a:rPr lang="uk-UA" sz="2000" dirty="0" err="1" smtClean="0">
                <a:solidFill>
                  <a:schemeClr val="bg1"/>
                </a:solidFill>
              </a:rPr>
              <a:t>життєвоважливі</a:t>
            </a:r>
            <a:r>
              <a:rPr lang="uk-UA" sz="2000" dirty="0" smtClean="0">
                <a:solidFill>
                  <a:schemeClr val="bg1"/>
                </a:solidFill>
              </a:rPr>
              <a:t> проблеми можна вирішити на рівні свого міста?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uk-UA" sz="2000" dirty="0" smtClean="0">
                <a:solidFill>
                  <a:schemeClr val="bg1"/>
                </a:solidFill>
              </a:rPr>
              <a:t>Що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таке </a:t>
            </a:r>
            <a:r>
              <a:rPr lang="uk-UA" sz="2000" dirty="0" err="1" smtClean="0">
                <a:solidFill>
                  <a:schemeClr val="bg1"/>
                </a:solidFill>
              </a:rPr>
              <a:t>“фосфатний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</a:rPr>
              <a:t>геноцид”</a:t>
            </a:r>
            <a:r>
              <a:rPr lang="uk-UA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Яку загрозу </a:t>
            </a:r>
            <a:r>
              <a:rPr lang="uk-UA" sz="2000" dirty="0" err="1" smtClean="0">
                <a:solidFill>
                  <a:schemeClr val="bg1"/>
                </a:solidFill>
              </a:rPr>
              <a:t>р.Дніпро</a:t>
            </a:r>
            <a:r>
              <a:rPr lang="uk-UA" sz="2000" dirty="0" smtClean="0">
                <a:solidFill>
                  <a:schemeClr val="bg1"/>
                </a:solidFill>
              </a:rPr>
              <a:t> та здоров'ю херсонців він складає?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Як усунути цю загрозу?</a:t>
            </a:r>
          </a:p>
          <a:p>
            <a:pPr>
              <a:buNone/>
            </a:pPr>
            <a:r>
              <a:rPr lang="uk-UA" dirty="0" smtClean="0">
                <a:solidFill>
                  <a:schemeClr val="accent6"/>
                </a:solidFill>
              </a:rPr>
              <a:t>Разом ми можемо вирішити екологічні проблеми нашого міста!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avenue-clipart-of-a-green-leaf-circling-an-eco-friendly-white-house-with-a-chimney-and-green-roof-by-beboy-4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5450" y="4410075"/>
            <a:ext cx="2368550" cy="2447925"/>
          </a:xfrm>
          <a:prstGeom prst="rect">
            <a:avLst/>
          </a:prstGeom>
          <a:noFill/>
        </p:spPr>
      </p:pic>
      <p:pic>
        <p:nvPicPr>
          <p:cNvPr id="4111" name="Picture 15" descr="701336_1370333378_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05050" cy="2305050"/>
          </a:xfrm>
          <a:prstGeom prst="rect">
            <a:avLst/>
          </a:prstGeom>
          <a:noFill/>
        </p:spPr>
      </p:pic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2339974" y="188913"/>
            <a:ext cx="57324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Побутова хімія – користь чи шкода?</a:t>
            </a: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2411413" y="1412875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250825" y="5229225"/>
            <a:ext cx="8675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357158" y="1571612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857224" y="1857364"/>
            <a:ext cx="896461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</a:t>
            </a:r>
            <a:r>
              <a:rPr lang="uk-UA" dirty="0" smtClean="0"/>
              <a:t>		</a:t>
            </a:r>
            <a:r>
              <a:rPr lang="uk-UA" sz="2800" dirty="0" smtClean="0">
                <a:solidFill>
                  <a:srgbClr val="FF0000"/>
                </a:solidFill>
              </a:rPr>
              <a:t>Вивчаємо!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 smtClean="0"/>
              <a:t>1</a:t>
            </a:r>
            <a:r>
              <a:rPr lang="uk-UA" dirty="0"/>
              <a:t>. Косметичні засоби гігієни (лосьйони, креми, шампуні, зубні пасти; гелі);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2. Декоративна косметика;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3. Синтетичні мийні засоби (мила);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4. Засоби для надання свіжості повітрю та </a:t>
            </a:r>
            <a:r>
              <a:rPr lang="uk-UA" dirty="0" err="1"/>
              <a:t>інш</a:t>
            </a:r>
            <a:r>
              <a:rPr lang="uk-UA" dirty="0"/>
              <a:t>.;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5. Дитячі косметичні засоби;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6. Клеї, абразивні матеріали, засоби для чищення, лакофарбові товари,</a:t>
            </a:r>
            <a:br>
              <a:rPr lang="uk-UA" dirty="0"/>
            </a:br>
            <a:r>
              <a:rPr lang="uk-UA" dirty="0"/>
              <a:t>          засоби по догляду за житлом, садом, городом;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7. Канцелярське приладдя.</a:t>
            </a:r>
            <a:endParaRPr lang="ru-RU" dirty="0"/>
          </a:p>
          <a:p>
            <a:endParaRPr lang="uk-UA" dirty="0" smtClean="0"/>
          </a:p>
          <a:p>
            <a:r>
              <a:rPr lang="uk-UA" dirty="0" smtClean="0"/>
              <a:t>		</a:t>
            </a:r>
            <a:r>
              <a:rPr lang="uk-UA" sz="2800" dirty="0" smtClean="0">
                <a:solidFill>
                  <a:srgbClr val="FF0000"/>
                </a:solidFill>
              </a:rPr>
              <a:t>Дізнаємось!</a:t>
            </a:r>
            <a:endParaRPr lang="uk-UA" sz="2800" dirty="0">
              <a:solidFill>
                <a:srgbClr val="FF0000"/>
              </a:solidFill>
            </a:endParaRPr>
          </a:p>
          <a:p>
            <a:pPr>
              <a:buClr>
                <a:srgbClr val="009900"/>
              </a:buClr>
              <a:buSzPct val="175000"/>
              <a:buFontTx/>
              <a:buChar char="•"/>
            </a:pPr>
            <a:r>
              <a:rPr lang="uk-UA" dirty="0"/>
              <a:t>   Хімічний склад засобів побуту. </a:t>
            </a:r>
            <a:endParaRPr lang="ru-RU" dirty="0"/>
          </a:p>
          <a:p>
            <a:pPr>
              <a:buClr>
                <a:srgbClr val="009900"/>
              </a:buClr>
              <a:buSzPct val="175000"/>
              <a:buFontTx/>
              <a:buChar char="•"/>
            </a:pPr>
            <a:r>
              <a:rPr lang="uk-UA" dirty="0"/>
              <a:t>   Знаки, що попереджують про небезпеку.</a:t>
            </a:r>
            <a:endParaRPr lang="ru-RU" dirty="0"/>
          </a:p>
          <a:p>
            <a:pPr>
              <a:buClr>
                <a:srgbClr val="009900"/>
              </a:buClr>
              <a:buSzPct val="175000"/>
              <a:buFontTx/>
              <a:buChar char="•"/>
            </a:pPr>
            <a:r>
              <a:rPr lang="uk-UA" dirty="0"/>
              <a:t>   Основні поради щодо безпечного застосування.</a:t>
            </a:r>
            <a:endParaRPr lang="ru-RU" dirty="0"/>
          </a:p>
          <a:p>
            <a:pPr>
              <a:buClr>
                <a:srgbClr val="009900"/>
              </a:buClr>
              <a:buSzPct val="175000"/>
              <a:buFontTx/>
              <a:buChar char="•"/>
            </a:pPr>
            <a:r>
              <a:rPr lang="uk-UA" dirty="0"/>
              <a:t>   Стародавні засоби підтримки чистоти у домі та засоби гігієни.</a:t>
            </a:r>
            <a:endParaRPr lang="ru-RU" dirty="0"/>
          </a:p>
          <a:p>
            <a:pPr>
              <a:buClr>
                <a:srgbClr val="009900"/>
              </a:buClr>
              <a:buSzPct val="175000"/>
              <a:buFontTx/>
              <a:buChar char="•"/>
            </a:pPr>
            <a:r>
              <a:rPr lang="uk-UA" dirty="0"/>
              <a:t>   Альтернативні засоби побутової хімії.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857232"/>
            <a:ext cx="5472112" cy="392909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ru-RU" sz="2400" b="1" dirty="0" err="1">
                <a:solidFill>
                  <a:schemeClr val="hlink"/>
                </a:solidFill>
              </a:rPr>
              <a:t>Лі́карські</a:t>
            </a:r>
            <a:r>
              <a:rPr lang="ru-RU" sz="2400" b="1" dirty="0">
                <a:solidFill>
                  <a:schemeClr val="hlink"/>
                </a:solidFill>
              </a:rPr>
              <a:t> </a:t>
            </a:r>
            <a:r>
              <a:rPr lang="ru-RU" sz="2400" b="1" dirty="0" err="1">
                <a:solidFill>
                  <a:schemeClr val="hlink"/>
                </a:solidFill>
              </a:rPr>
              <a:t>за́соби</a:t>
            </a:r>
            <a:r>
              <a:rPr lang="ru-RU" sz="2400" dirty="0"/>
              <a:t> (</a:t>
            </a:r>
            <a:r>
              <a:rPr lang="ru-RU" sz="2400" b="1" dirty="0" err="1"/>
              <a:t>лікувальні</a:t>
            </a:r>
            <a:r>
              <a:rPr lang="ru-RU" sz="2400" b="1" dirty="0"/>
              <a:t> </a:t>
            </a:r>
            <a:r>
              <a:rPr lang="ru-RU" sz="2400" b="1" dirty="0" err="1"/>
              <a:t>препарати</a:t>
            </a:r>
            <a:r>
              <a:rPr lang="ru-RU" sz="2400" dirty="0"/>
              <a:t>, </a:t>
            </a:r>
            <a:r>
              <a:rPr lang="ru-RU" sz="2400" b="1" dirty="0" err="1"/>
              <a:t>ліки</a:t>
            </a:r>
            <a:r>
              <a:rPr lang="ru-RU" sz="2400" dirty="0"/>
              <a:t>)  — </a:t>
            </a:r>
            <a:r>
              <a:rPr lang="ru-RU" sz="2400" dirty="0" err="1"/>
              <a:t>речовини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суміші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вживаються</a:t>
            </a:r>
            <a:r>
              <a:rPr lang="ru-RU" sz="2400" dirty="0"/>
              <a:t> для </a:t>
            </a:r>
            <a:r>
              <a:rPr lang="ru-RU" sz="2400" dirty="0" err="1"/>
              <a:t>профілактики</a:t>
            </a:r>
            <a:r>
              <a:rPr lang="ru-RU" sz="2400" dirty="0"/>
              <a:t>, </a:t>
            </a:r>
            <a:r>
              <a:rPr lang="ru-RU" sz="2400" dirty="0" err="1"/>
              <a:t>діагностики</a:t>
            </a:r>
            <a:r>
              <a:rPr lang="ru-RU" sz="2400" dirty="0"/>
              <a:t>, </a:t>
            </a:r>
            <a:r>
              <a:rPr lang="ru-RU" sz="2400" dirty="0" err="1"/>
              <a:t>лікування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, </a:t>
            </a:r>
            <a:r>
              <a:rPr lang="ru-RU" sz="2400" dirty="0" err="1"/>
              <a:t>запобігання</a:t>
            </a:r>
            <a:r>
              <a:rPr lang="ru-RU" sz="2400" dirty="0"/>
              <a:t> </a:t>
            </a:r>
            <a:r>
              <a:rPr lang="ru-RU" sz="2400" dirty="0" err="1"/>
              <a:t>вагітності</a:t>
            </a:r>
            <a:r>
              <a:rPr lang="ru-RU" sz="2400" dirty="0"/>
              <a:t>, </a:t>
            </a:r>
            <a:r>
              <a:rPr lang="ru-RU" sz="2400" dirty="0" err="1"/>
              <a:t>усунення</a:t>
            </a:r>
            <a:r>
              <a:rPr lang="ru-RU" sz="2400" dirty="0"/>
              <a:t> </a:t>
            </a:r>
            <a:r>
              <a:rPr lang="ru-RU" sz="2400" dirty="0" smtClean="0"/>
              <a:t>болю</a:t>
            </a:r>
            <a:r>
              <a:rPr lang="en-US" sz="2400" dirty="0" smtClean="0"/>
              <a:t>. </a:t>
            </a:r>
            <a:r>
              <a:rPr lang="en-US" sz="2400" dirty="0"/>
              <a:t>O</a:t>
            </a:r>
            <a:r>
              <a:rPr lang="ru-RU" sz="2400" dirty="0" smtClean="0"/>
              <a:t>три</a:t>
            </a:r>
            <a:r>
              <a:rPr lang="uk-UA" sz="2400" dirty="0" err="1" smtClean="0"/>
              <a:t>мують</a:t>
            </a:r>
            <a:r>
              <a:rPr lang="ru-RU" sz="2400" dirty="0" smtClean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, </a:t>
            </a:r>
            <a:r>
              <a:rPr lang="ru-RU" sz="2400" dirty="0" err="1"/>
              <a:t>плазми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,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тканин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, </a:t>
            </a:r>
            <a:r>
              <a:rPr lang="ru-RU" sz="2400" dirty="0" err="1"/>
              <a:t>рослин</a:t>
            </a:r>
            <a:r>
              <a:rPr lang="ru-RU" sz="2400" dirty="0"/>
              <a:t>, </a:t>
            </a:r>
            <a:r>
              <a:rPr lang="ru-RU" sz="2400" dirty="0" err="1"/>
              <a:t>мінералів</a:t>
            </a:r>
            <a:r>
              <a:rPr lang="ru-RU" sz="2400" dirty="0"/>
              <a:t>, </a:t>
            </a:r>
            <a:r>
              <a:rPr lang="ru-RU" sz="2400" dirty="0" err="1" smtClean="0"/>
              <a:t>продуктів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хімічного</a:t>
            </a:r>
            <a:r>
              <a:rPr lang="ru-RU" sz="2400" dirty="0" smtClean="0"/>
              <a:t> </a:t>
            </a:r>
            <a:r>
              <a:rPr lang="ru-RU" sz="2400" dirty="0"/>
              <a:t>синтезу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застосуванням</a:t>
            </a:r>
            <a:r>
              <a:rPr lang="ru-RU" sz="2400" dirty="0"/>
              <a:t> </a:t>
            </a:r>
            <a:r>
              <a:rPr lang="ru-RU" sz="2400" dirty="0" err="1"/>
              <a:t>біотехнологій</a:t>
            </a:r>
            <a:r>
              <a:rPr lang="ru-RU" sz="2400" dirty="0"/>
              <a:t>. </a:t>
            </a:r>
          </a:p>
        </p:txBody>
      </p:sp>
      <p:pic>
        <p:nvPicPr>
          <p:cNvPr id="35846" name="Picture 6" descr="http://www.medikforum.ru/news/uploads/posts/2011-09/1317109380_table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402013"/>
            <a:ext cx="2857488" cy="3455987"/>
          </a:xfrm>
          <a:prstGeom prst="rect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489830"/>
            <a:ext cx="3643338" cy="236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0350" y="1"/>
            <a:ext cx="312364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mi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Himia</Template>
  <TotalTime>335</TotalTime>
  <Words>308</Words>
  <Application>Microsoft Office PowerPoint</Application>
  <PresentationFormat>Экран (4:3)</PresentationFormat>
  <Paragraphs>70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Himia</vt:lpstr>
      <vt:lpstr>Хімічна грамотність  у реаліях сучасного життя </vt:lpstr>
      <vt:lpstr>Слайд 2</vt:lpstr>
      <vt:lpstr>Мета: Формування знань про роль хімії у суспільстві і повсякденному житті людини.</vt:lpstr>
      <vt:lpstr>Розділи </vt:lpstr>
      <vt:lpstr>Харчові продукти  та їх якість Організм людини та їжа на 100% складаються з хімічних речовин, тому кожен з нас не може не стикатись з хімією  - Як визначити якість харчових продуктів у магазині та вдома? -Які продукти небезпечно вживати?  -Харчові добавки шкідливі чи корисні?  -Як приготувати їжу, щоб вона була   корисною і смачною? -Безпечна дієта!           Ми навчимо!         </vt:lpstr>
      <vt:lpstr>Хімія і енергетика    Біопаливо     доступне кожному!</vt:lpstr>
      <vt:lpstr>Хімія і екологія</vt:lpstr>
      <vt:lpstr>Слайд 8</vt:lpstr>
      <vt:lpstr>Слайд 9</vt:lpstr>
      <vt:lpstr>Слайд 10</vt:lpstr>
      <vt:lpstr>Хімія буває різна чудова таємнича небезпечна цікава корисна</vt:lpstr>
      <vt:lpstr>Прикладна хімія – це цікаво і необхідно! Чекаємо слухачів!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Прикладна хімія</dc:title>
  <dc:creator>Admin</dc:creator>
  <dc:description>http://propowerpoint.ru - Бесплатные шаблоны для презентаций. Полезные советы и уроки  PowerPoint .</dc:description>
  <cp:lastModifiedBy>sony</cp:lastModifiedBy>
  <cp:revision>47</cp:revision>
  <dcterms:created xsi:type="dcterms:W3CDTF">2015-09-07T20:57:51Z</dcterms:created>
  <dcterms:modified xsi:type="dcterms:W3CDTF">2019-04-12T08:04:11Z</dcterms:modified>
</cp:coreProperties>
</file>