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71F4-8EF7-49AB-9086-D0D2396E43D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F800-51A8-43D7-8A9E-EF1C0D41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5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71F4-8EF7-49AB-9086-D0D2396E43D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F800-51A8-43D7-8A9E-EF1C0D41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6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71F4-8EF7-49AB-9086-D0D2396E43D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F800-51A8-43D7-8A9E-EF1C0D41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71F4-8EF7-49AB-9086-D0D2396E43D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F800-51A8-43D7-8A9E-EF1C0D41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98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71F4-8EF7-49AB-9086-D0D2396E43D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F800-51A8-43D7-8A9E-EF1C0D41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9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71F4-8EF7-49AB-9086-D0D2396E43D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F800-51A8-43D7-8A9E-EF1C0D41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2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71F4-8EF7-49AB-9086-D0D2396E43D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F800-51A8-43D7-8A9E-EF1C0D41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2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71F4-8EF7-49AB-9086-D0D2396E43D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F800-51A8-43D7-8A9E-EF1C0D41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9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71F4-8EF7-49AB-9086-D0D2396E43D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F800-51A8-43D7-8A9E-EF1C0D41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71F4-8EF7-49AB-9086-D0D2396E43D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F800-51A8-43D7-8A9E-EF1C0D41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5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71F4-8EF7-49AB-9086-D0D2396E43D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F800-51A8-43D7-8A9E-EF1C0D41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61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571F4-8EF7-49AB-9086-D0D2396E43DF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6F800-51A8-43D7-8A9E-EF1C0D41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5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uk.wikipedia.org/wiki/1936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uk.wikipedia.org/wiki/24_%D1%82%D1%80%D0%B0%D0%B2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uk.wikipedia.org/wiki/2016" TargetMode="External"/><Relationship Id="rId4" Type="http://schemas.openxmlformats.org/officeDocument/2006/relationships/hyperlink" Target="https://uk.wikipedia.org/wiki/23_%D0%B3%D1%80%D1%83%D0%B4%D0%BD%D1%8F" TargetMode="External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Педагогічна психологія як галузь психологічної науки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План </a:t>
            </a:r>
          </a:p>
          <a:p>
            <a:pPr marL="514350" indent="-514350">
              <a:buAutoNum type="arabicPeriod"/>
            </a:pPr>
            <a:r>
              <a:rPr lang="uk-UA" dirty="0" smtClean="0"/>
              <a:t>Предмет, проблеми і завдання педагогічної психології. </a:t>
            </a:r>
          </a:p>
          <a:p>
            <a:pPr marL="514350" indent="-514350">
              <a:buAutoNum type="arabicPeriod"/>
            </a:pPr>
            <a:r>
              <a:rPr lang="uk-UA" dirty="0" smtClean="0"/>
              <a:t> Принципи та методи педагогічної психології. </a:t>
            </a:r>
          </a:p>
          <a:p>
            <a:pPr marL="514350" indent="-514350">
              <a:buAutoNum type="arabicPeriod"/>
            </a:pPr>
            <a:r>
              <a:rPr lang="uk-UA" dirty="0" smtClean="0"/>
              <a:t> Зв'язок педагогічної психології з іншими науками. </a:t>
            </a:r>
          </a:p>
          <a:p>
            <a:pPr marL="514350" indent="-514350">
              <a:buAutoNum type="arabicPeriod"/>
            </a:pPr>
            <a:r>
              <a:rPr lang="uk-UA" dirty="0" smtClean="0"/>
              <a:t> Історія виникнення і становлення педагогічної психології як науки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6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Філософія і теологія джерело виникнення педагогічної психології</a:t>
            </a:r>
            <a:endParaRPr lang="ru-RU" sz="3600" dirty="0"/>
          </a:p>
        </p:txBody>
      </p:sp>
      <p:pic>
        <p:nvPicPr>
          <p:cNvPr id="4" name="Picture 2" descr="ТЕМА 1. Предмет, завдання та історія розвитку педагогічної психології.  Методи дослідження педагогічної психології. | Презентація. Психологі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7" y="1442302"/>
            <a:ext cx="9796631" cy="551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6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В якості третього джерела накопичення первинних психолого-педагогічних знань ми можемо розглядати </a:t>
            </a:r>
            <a:r>
              <a:rPr lang="uk-UA" sz="2800" u="sng" dirty="0"/>
              <a:t>природні </a:t>
            </a:r>
            <a:r>
              <a:rPr lang="uk-UA" sz="2800" u="sng" dirty="0" smtClean="0"/>
              <a:t>науки, особливо біологія і медицина</a:t>
            </a:r>
            <a:endParaRPr lang="ru-RU" sz="2800" u="sng" dirty="0"/>
          </a:p>
        </p:txBody>
      </p:sp>
      <p:pic>
        <p:nvPicPr>
          <p:cNvPr id="3074" name="Picture 2" descr="Стародавня освіта та наука - презентація з всесвітнії історії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1" y="1564575"/>
            <a:ext cx="6780965" cy="508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едицина – це мистецтво | Збру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090" y="2158738"/>
            <a:ext cx="4599989" cy="355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128" y="-74859"/>
            <a:ext cx="10515600" cy="144230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Періоди розвитку і становлення педагогічної психології: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646292"/>
            <a:ext cx="10515600" cy="4351338"/>
          </a:xfrm>
        </p:spPr>
        <p:txBody>
          <a:bodyPr>
            <a:normAutofit/>
          </a:bodyPr>
          <a:lstStyle/>
          <a:p>
            <a:endParaRPr lang="uk-UA" sz="2400" b="1" dirty="0" smtClean="0"/>
          </a:p>
          <a:p>
            <a:r>
              <a:rPr lang="uk-UA" sz="2400" b="1" dirty="0" err="1" smtClean="0"/>
              <a:t>Загальнодидактичний</a:t>
            </a:r>
            <a:r>
              <a:rPr lang="uk-UA" sz="2400" b="1" dirty="0" smtClean="0"/>
              <a:t> </a:t>
            </a:r>
            <a:r>
              <a:rPr lang="uk-UA" sz="2400" b="1" dirty="0"/>
              <a:t>етап</a:t>
            </a:r>
            <a:r>
              <a:rPr lang="uk-UA" sz="2400" dirty="0"/>
              <a:t>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(</a:t>
            </a:r>
            <a:r>
              <a:rPr lang="uk-UA" sz="2400" dirty="0"/>
              <a:t>друга половина XVII ст. – перша половина </a:t>
            </a:r>
            <a:r>
              <a:rPr lang="uk-UA" sz="2400" dirty="0" err="1"/>
              <a:t>XIXст</a:t>
            </a:r>
            <a:r>
              <a:rPr lang="uk-UA" sz="2400" dirty="0"/>
              <a:t>.),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пов’язаний </a:t>
            </a:r>
            <a:r>
              <a:rPr lang="uk-UA" sz="2400" dirty="0"/>
              <a:t>з усвідомленням необхідності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«</a:t>
            </a:r>
            <a:r>
              <a:rPr lang="uk-UA" sz="2400" dirty="0"/>
              <a:t>психологізувати педагогіку».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Етап </a:t>
            </a:r>
            <a:r>
              <a:rPr lang="uk-UA" sz="2400" dirty="0"/>
              <a:t>представлений працями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err="1" smtClean="0"/>
              <a:t>Я.А.Коменського</a:t>
            </a:r>
            <a:r>
              <a:rPr lang="uk-UA" sz="2400" dirty="0"/>
              <a:t>, </a:t>
            </a:r>
            <a:r>
              <a:rPr lang="uk-UA" sz="2400" dirty="0" err="1"/>
              <a:t>ДЖ.Локка</a:t>
            </a:r>
            <a:r>
              <a:rPr lang="uk-UA" sz="2400" dirty="0"/>
              <a:t>, Ж.Ж. Руссо,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err="1" smtClean="0"/>
              <a:t>Й.Г.Песталоцці</a:t>
            </a:r>
            <a:r>
              <a:rPr lang="uk-UA" sz="2400" dirty="0"/>
              <a:t>, </a:t>
            </a:r>
            <a:r>
              <a:rPr lang="uk-UA" sz="2400" dirty="0" err="1" smtClean="0"/>
              <a:t>К.Д.Ушинського</a:t>
            </a:r>
            <a:r>
              <a:rPr lang="uk-UA" sz="2400" dirty="0"/>
              <a:t>. 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5122" name="Picture 2" descr="Мандрівка світом ду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10" y="1995085"/>
            <a:ext cx="5930867" cy="44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5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>Експериментальний етап</a:t>
            </a:r>
            <a:r>
              <a:rPr lang="uk-UA" sz="2800" dirty="0" smtClean="0"/>
              <a:t> (друга половина XIX ст. – початок 50-х років XX ст.) Цей етап позначився поступовим проникненням експериментальних методів у педагогіку і психологію, що відбувалося завдяки наполегливим старанням вітчизняних і зарубіжних психологів </a:t>
            </a:r>
            <a:r>
              <a:rPr lang="uk-UA" sz="2800" dirty="0" err="1" smtClean="0"/>
              <a:t>О.Лазурського</a:t>
            </a:r>
            <a:r>
              <a:rPr lang="uk-UA" sz="2800" dirty="0" smtClean="0"/>
              <a:t>, </a:t>
            </a:r>
            <a:r>
              <a:rPr lang="uk-UA" sz="2800" dirty="0" err="1" smtClean="0"/>
              <a:t>О.Нечаєва</a:t>
            </a:r>
            <a:r>
              <a:rPr lang="uk-UA" sz="2800" dirty="0" smtClean="0"/>
              <a:t>, </a:t>
            </a:r>
            <a:r>
              <a:rPr lang="uk-UA" sz="2800" dirty="0" err="1" smtClean="0"/>
              <a:t>А.Біне</a:t>
            </a:r>
            <a:r>
              <a:rPr lang="uk-UA" sz="2800" dirty="0" smtClean="0"/>
              <a:t>, </a:t>
            </a:r>
            <a:r>
              <a:rPr lang="uk-UA" sz="2800" dirty="0" err="1" smtClean="0"/>
              <a:t>Ж.Піаже</a:t>
            </a:r>
            <a:r>
              <a:rPr lang="uk-UA" sz="2800" dirty="0" smtClean="0"/>
              <a:t>, Б.-Ф. </a:t>
            </a:r>
            <a:r>
              <a:rPr lang="uk-UA" sz="2800" dirty="0" err="1" smtClean="0"/>
              <a:t>Скіннера</a:t>
            </a:r>
            <a:r>
              <a:rPr lang="uk-UA" sz="2800" dirty="0" smtClean="0"/>
              <a:t>, </a:t>
            </a:r>
            <a:r>
              <a:rPr lang="uk-UA" sz="2800" dirty="0" err="1" smtClean="0"/>
              <a:t>Л.Виготського</a:t>
            </a:r>
            <a:r>
              <a:rPr lang="uk-UA" sz="2800" dirty="0" smtClean="0"/>
              <a:t> та ін.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146" name="Picture 2" descr="Лучшие книги Александра Фёдоровича Лазурског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330" y="1740166"/>
            <a:ext cx="2997724" cy="4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Лазурский Естественный эксперимент и его школьное купить в Москве | Хобби и  отдых | Ави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7" y="2485903"/>
            <a:ext cx="6801406" cy="382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Теоретичний етап (50-ті роки XX </a:t>
            </a:r>
            <a:r>
              <a:rPr lang="uk-UA" b="1" dirty="0" err="1" smtClean="0"/>
              <a:t>ст.і</a:t>
            </a:r>
            <a:r>
              <a:rPr lang="uk-UA" b="1" dirty="0" smtClean="0"/>
              <a:t> донині)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пошук </a:t>
            </a:r>
            <a:r>
              <a:rPr lang="uk-UA" dirty="0"/>
              <a:t>ефективних шляхів підвищення якості засвоюваних знань, посилена увага до наукового розроблення теоретичних основ.</a:t>
            </a:r>
            <a:endParaRPr lang="ru-RU" dirty="0"/>
          </a:p>
          <a:p>
            <a:r>
              <a:rPr lang="uk-UA" dirty="0" err="1"/>
              <a:t>Беррес</a:t>
            </a:r>
            <a:r>
              <a:rPr lang="uk-UA" dirty="0"/>
              <a:t>-Фредерік </a:t>
            </a:r>
            <a:r>
              <a:rPr lang="uk-UA" dirty="0" err="1"/>
              <a:t>Скіннер</a:t>
            </a:r>
            <a:r>
              <a:rPr lang="uk-UA" dirty="0"/>
              <a:t> висловив ідею програмованого навчання. </a:t>
            </a:r>
            <a:endParaRPr lang="ru-RU" dirty="0"/>
          </a:p>
          <a:p>
            <a:r>
              <a:rPr lang="uk-UA" dirty="0"/>
              <a:t>Російськи психолог Лев </a:t>
            </a:r>
            <a:r>
              <a:rPr lang="uk-UA" dirty="0" err="1"/>
              <a:t>Ланда</a:t>
            </a:r>
            <a:r>
              <a:rPr lang="uk-UA" dirty="0"/>
              <a:t> розробив теорію алгоритмізованого навчання. </a:t>
            </a:r>
            <a:endParaRPr lang="ru-RU" dirty="0"/>
          </a:p>
          <a:p>
            <a:r>
              <a:rPr lang="uk-UA" dirty="0"/>
              <a:t>Петро </a:t>
            </a:r>
            <a:r>
              <a:rPr lang="uk-UA" dirty="0" err="1"/>
              <a:t>Гальперін</a:t>
            </a:r>
            <a:r>
              <a:rPr lang="uk-UA" dirty="0"/>
              <a:t> і </a:t>
            </a:r>
            <a:r>
              <a:rPr lang="uk-UA" dirty="0" err="1"/>
              <a:t>Н.Тализіна</a:t>
            </a:r>
            <a:r>
              <a:rPr lang="uk-UA" dirty="0"/>
              <a:t> розробили положення теорії поетапного формування розумових дій. </a:t>
            </a:r>
            <a:endParaRPr lang="ru-RU" dirty="0"/>
          </a:p>
          <a:p>
            <a:r>
              <a:rPr lang="uk-UA" dirty="0"/>
              <a:t>Значний внесок у розробленні теорії, концепцій і виявлення особливостей учбової діяльності школярів зроблено зусиллями український психологів </a:t>
            </a:r>
            <a:r>
              <a:rPr lang="uk-UA" dirty="0" err="1"/>
              <a:t>Г.Костюка</a:t>
            </a:r>
            <a:r>
              <a:rPr lang="uk-UA" dirty="0"/>
              <a:t>, </a:t>
            </a:r>
            <a:r>
              <a:rPr lang="uk-UA" dirty="0" err="1"/>
              <a:t>П.Зінченка</a:t>
            </a:r>
            <a:r>
              <a:rPr lang="uk-UA" dirty="0"/>
              <a:t>, </a:t>
            </a:r>
            <a:r>
              <a:rPr lang="uk-UA" dirty="0" err="1"/>
              <a:t>І.Синиці</a:t>
            </a:r>
            <a:r>
              <a:rPr lang="uk-UA" dirty="0"/>
              <a:t>, </a:t>
            </a:r>
            <a:r>
              <a:rPr lang="uk-UA" dirty="0" err="1"/>
              <a:t>Б.Баєва</a:t>
            </a:r>
            <a:r>
              <a:rPr lang="uk-UA" dirty="0"/>
              <a:t>, </a:t>
            </a:r>
            <a:r>
              <a:rPr lang="uk-UA" dirty="0" err="1"/>
              <a:t>О.Скрипниченка</a:t>
            </a:r>
            <a:r>
              <a:rPr lang="uk-UA" dirty="0"/>
              <a:t>, </a:t>
            </a:r>
            <a:r>
              <a:rPr lang="uk-UA" dirty="0" err="1"/>
              <a:t>Г.Балла</a:t>
            </a:r>
            <a:r>
              <a:rPr lang="uk-UA" dirty="0"/>
              <a:t>, </a:t>
            </a:r>
            <a:r>
              <a:rPr lang="uk-UA" dirty="0" err="1"/>
              <a:t>М.Боришевського</a:t>
            </a:r>
            <a:r>
              <a:rPr lang="uk-UA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8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04" y="110601"/>
            <a:ext cx="10515600" cy="1325563"/>
          </a:xfrm>
        </p:spPr>
        <p:txBody>
          <a:bodyPr/>
          <a:lstStyle/>
          <a:p>
            <a:r>
              <a:rPr lang="uk-UA" dirty="0" smtClean="0"/>
              <a:t>Науковці теоретичного етапу</a:t>
            </a:r>
            <a:endParaRPr lang="ru-RU" dirty="0"/>
          </a:p>
        </p:txBody>
      </p:sp>
      <p:pic>
        <p:nvPicPr>
          <p:cNvPr id="7170" name="Picture 2" descr="Сучасні теорії і концепції навчання - презентация онлай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5" y="959395"/>
            <a:ext cx="8031638" cy="601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25" y="138882"/>
            <a:ext cx="10515600" cy="1096030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Георгій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Олексійович</a:t>
            </a:r>
            <a:r>
              <a:rPr lang="ru-RU" sz="2400" b="1" dirty="0" smtClean="0"/>
              <a:t> Балл</a:t>
            </a:r>
            <a:r>
              <a:rPr lang="ru-RU" sz="2400" dirty="0" smtClean="0"/>
              <a:t> (</a:t>
            </a:r>
            <a:r>
              <a:rPr lang="ru-RU" sz="2400" dirty="0" smtClean="0">
                <a:hlinkClick r:id="rId2" tooltip="24 травня"/>
              </a:rPr>
              <a:t>24 </a:t>
            </a:r>
            <a:r>
              <a:rPr lang="ru-RU" sz="2400" dirty="0" err="1" smtClean="0">
                <a:hlinkClick r:id="rId2" tooltip="24 травня"/>
              </a:rPr>
              <a:t>травня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3" tooltip="1936"/>
              </a:rPr>
              <a:t>1936</a:t>
            </a:r>
            <a:r>
              <a:rPr lang="ru-RU" sz="2400" dirty="0" smtClean="0"/>
              <a:t>, </a:t>
            </a:r>
            <a:r>
              <a:rPr lang="ru-RU" sz="2400" dirty="0" err="1" smtClean="0"/>
              <a:t>Київ</a:t>
            </a:r>
            <a:r>
              <a:rPr lang="ru-RU" sz="2400" dirty="0" smtClean="0"/>
              <a:t>, СРСР — </a:t>
            </a:r>
            <a:r>
              <a:rPr lang="ru-RU" sz="2400" dirty="0" smtClean="0">
                <a:hlinkClick r:id="rId4" tooltip="23 грудня"/>
              </a:rPr>
              <a:t>23 </a:t>
            </a:r>
            <a:r>
              <a:rPr lang="ru-RU" sz="2400" dirty="0" err="1" smtClean="0">
                <a:hlinkClick r:id="rId4" tooltip="23 грудня"/>
              </a:rPr>
              <a:t>грудня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5" tooltip="2016"/>
              </a:rPr>
              <a:t>2016</a:t>
            </a:r>
            <a:r>
              <a:rPr lang="ru-RU" sz="2400" dirty="0" smtClean="0"/>
              <a:t>, </a:t>
            </a:r>
            <a:r>
              <a:rPr lang="ru-RU" sz="2400" dirty="0" err="1" smtClean="0"/>
              <a:t>Київ</a:t>
            </a:r>
            <a:r>
              <a:rPr lang="ru-RU" sz="2400" dirty="0" smtClean="0"/>
              <a:t>, </a:t>
            </a:r>
            <a:r>
              <a:rPr lang="ru-RU" sz="2400" dirty="0" err="1" smtClean="0"/>
              <a:t>Україна</a:t>
            </a:r>
            <a:r>
              <a:rPr lang="ru-RU" sz="2400" dirty="0" smtClean="0"/>
              <a:t>) — </a:t>
            </a:r>
            <a:r>
              <a:rPr lang="ru-RU" sz="2400" dirty="0" err="1" smtClean="0"/>
              <a:t>радянський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український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психолог.Член</a:t>
            </a:r>
            <a:r>
              <a:rPr lang="ru-RU" sz="2400" dirty="0" err="1"/>
              <a:t>-</a:t>
            </a:r>
            <a:r>
              <a:rPr lang="ru-RU" sz="2400" dirty="0" err="1" smtClean="0"/>
              <a:t>кореспондент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Національної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академії</a:t>
            </a:r>
            <a:r>
              <a:rPr lang="ru-RU" sz="2400" dirty="0" smtClean="0"/>
              <a:t> наук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6" descr="Георгий Балл: Солнечные прятки - купить в интернет магазине, продажа с  доставкой - Днепр, Киев, Украина - Детские книги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5" y="2428036"/>
            <a:ext cx="38175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Георгий Балл – биография, книги, отзывы, цитат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96" y="3232980"/>
            <a:ext cx="2248259" cy="351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Георгий Балл – биография, книги, отзывы, цитат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86" y="4865409"/>
            <a:ext cx="1905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Балл Георгій Олексійович — Вікіпеді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184" y="1109556"/>
            <a:ext cx="4170576" cy="358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5373" y="11058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втор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навчальних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задач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концепції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раціогуманістичного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підходу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психології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3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253006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u="sng" dirty="0" smtClean="0"/>
              <a:t>Педагогічна психологія </a:t>
            </a:r>
            <a:r>
              <a:rPr lang="uk-UA" sz="2400" dirty="0" smtClean="0"/>
              <a:t>– галузь психологічної науки, що вивчає психологічні закономірності навчання і виховання підростаючої особистості та особливості діяльності вчителя.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uk-UA" sz="2400" dirty="0" smtClean="0"/>
              <a:t>Педагогічна психологія є результатом успішного розвитку двох наук - психології та педагогіки. У XIX ст. розширення їхніх наукових інтересів призвело до необхідності створити нову психологічну галузь.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u="sng" dirty="0" smtClean="0"/>
          </a:p>
          <a:p>
            <a:r>
              <a:rPr lang="uk-UA" u="sng" dirty="0" smtClean="0"/>
              <a:t>Об</a:t>
            </a:r>
            <a:r>
              <a:rPr lang="en-US" u="sng" dirty="0" smtClean="0"/>
              <a:t>’</a:t>
            </a:r>
            <a:r>
              <a:rPr lang="uk-UA" u="sng" dirty="0" err="1" smtClean="0"/>
              <a:t>єкт</a:t>
            </a:r>
            <a:r>
              <a:rPr lang="uk-UA" u="sng" dirty="0" smtClean="0"/>
              <a:t> дослідження </a:t>
            </a:r>
            <a:r>
              <a:rPr lang="uk-UA" dirty="0" smtClean="0"/>
              <a:t>– людина та її життєвий шлях</a:t>
            </a:r>
          </a:p>
          <a:p>
            <a:r>
              <a:rPr lang="uk-UA" dirty="0" smtClean="0"/>
              <a:t>- учень під цілеспрямованим впливом педагога.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u="sng" dirty="0" smtClean="0"/>
          </a:p>
          <a:p>
            <a:r>
              <a:rPr lang="uk-UA" u="sng" dirty="0" smtClean="0"/>
              <a:t>Предмет дослідження </a:t>
            </a:r>
            <a:r>
              <a:rPr lang="uk-UA" dirty="0" smtClean="0"/>
              <a:t>– факти, закономірності, принципи оволодіння людиною соціокультурним досвідом. (</a:t>
            </a:r>
            <a:r>
              <a:rPr lang="uk-UA" dirty="0" err="1" smtClean="0"/>
              <a:t>І.О.Зимня</a:t>
            </a:r>
            <a:r>
              <a:rPr lang="uk-UA" dirty="0" smtClean="0"/>
              <a:t>)</a:t>
            </a:r>
          </a:p>
          <a:p>
            <a:r>
              <a:rPr lang="uk-UA" dirty="0" smtClean="0"/>
              <a:t>Закономірності розвитку людини в умовах навчання і виховання (</a:t>
            </a:r>
            <a:r>
              <a:rPr lang="uk-UA" dirty="0" err="1" smtClean="0"/>
              <a:t>Л.І.Божович</a:t>
            </a:r>
            <a:r>
              <a:rPr lang="uk-UA" dirty="0" smtClean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5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sz="3100" dirty="0" smtClean="0"/>
              <a:t>Термін «Педагогічна психологія» виник у 1877 році після виходу книжки «Педагогічна психологія» Петра Федоровича </a:t>
            </a:r>
            <a:r>
              <a:rPr lang="uk-UA" sz="3100" dirty="0" err="1" smtClean="0"/>
              <a:t>Каптерєва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026" name="Picture 2" descr="Каптерев П. Ф. Педагогическая психология. — 1914 — Электронная библиотека  ГНПБ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41" y="1272505"/>
            <a:ext cx="3331589" cy="54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езентация на тему: &amp;quot;История становления педагогической психологии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3" y="2026983"/>
            <a:ext cx="6120843" cy="459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Основні принципи та методи педагогічної психології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63" y="1555423"/>
            <a:ext cx="11155837" cy="462154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Методи педагогічної психології можна розглядати в системі різних класифікацій. </a:t>
            </a:r>
          </a:p>
          <a:p>
            <a:pPr marL="0" indent="0">
              <a:buNone/>
            </a:pPr>
            <a:r>
              <a:rPr lang="uk-UA" dirty="0" smtClean="0"/>
              <a:t>На сьогодні широко відомими є класифікації методів С. Л. </a:t>
            </a:r>
            <a:r>
              <a:rPr lang="uk-UA" dirty="0" err="1" smtClean="0"/>
              <a:t>Рубінштейна</a:t>
            </a:r>
            <a:r>
              <a:rPr lang="uk-UA" dirty="0" smtClean="0"/>
              <a:t>, Б. Г. Ананьєва, деяких інших дослідників. </a:t>
            </a:r>
          </a:p>
          <a:p>
            <a:pPr marL="0" indent="0">
              <a:buNone/>
            </a:pPr>
            <a:r>
              <a:rPr lang="uk-UA" dirty="0" smtClean="0"/>
              <a:t>Так, С. Л. </a:t>
            </a:r>
            <a:r>
              <a:rPr lang="uk-UA" dirty="0" err="1" smtClean="0"/>
              <a:t>Рубінштейн</a:t>
            </a:r>
            <a:r>
              <a:rPr lang="uk-UA" dirty="0" smtClean="0"/>
              <a:t> виділяв основні методи й допоміжні. У педагогічній психології основними методами є </a:t>
            </a:r>
            <a:r>
              <a:rPr lang="uk-UA" u="sng" dirty="0" smtClean="0"/>
              <a:t>педагогічне спостереження й психолого-педагогічний експеримент</a:t>
            </a:r>
            <a:r>
              <a:rPr lang="uk-UA" dirty="0" smtClean="0"/>
              <a:t>. Допоміжними вважаються, наприклад, психолого-педагогічна бесіда, порівняльний і генетичний методи дослідження, вивчення продуктів діяльності вихованців і учнів, анкетування, соціометрія.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84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469"/>
          </a:xfrm>
        </p:spPr>
        <p:txBody>
          <a:bodyPr/>
          <a:lstStyle/>
          <a:p>
            <a:r>
              <a:rPr lang="uk-UA" dirty="0" smtClean="0"/>
              <a:t>Структура педагогічної психології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49" y="1772239"/>
            <a:ext cx="10703351" cy="44047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У її структурі розрізняють:</a:t>
            </a:r>
          </a:p>
          <a:p>
            <a:pPr marL="0" indent="0">
              <a:buNone/>
            </a:pPr>
            <a:r>
              <a:rPr lang="uk-UA" dirty="0" smtClean="0"/>
              <a:t>-</a:t>
            </a:r>
            <a:r>
              <a:rPr lang="uk-UA" u="sng" dirty="0" smtClean="0"/>
              <a:t>теоретичну педагогічну психологію </a:t>
            </a:r>
            <a:r>
              <a:rPr lang="uk-UA" dirty="0" smtClean="0"/>
              <a:t>(вивчає предмет, об'єкт, принципи, методи, основні концепції навчання, виховання і розвитку); </a:t>
            </a:r>
          </a:p>
          <a:p>
            <a:pPr marL="0" indent="0">
              <a:buNone/>
            </a:pPr>
            <a:r>
              <a:rPr lang="uk-UA" dirty="0" smtClean="0"/>
              <a:t>-</a:t>
            </a:r>
            <a:r>
              <a:rPr lang="uk-UA" u="sng" dirty="0" smtClean="0"/>
              <a:t>практичну педагогічну психологію </a:t>
            </a:r>
            <a:r>
              <a:rPr lang="uk-UA" dirty="0" smtClean="0"/>
              <a:t>(вивчає психологічні основи конкретних методів навчання, виховання і розвитку дітей, школярів та дорослих); </a:t>
            </a:r>
          </a:p>
          <a:p>
            <a:pPr marL="0" indent="0">
              <a:buNone/>
            </a:pPr>
            <a:r>
              <a:rPr lang="uk-UA" dirty="0" smtClean="0"/>
              <a:t>-дошкільну педагогічну психологію (вивчає психологічні основи освіти дітей до вступу до школи); </a:t>
            </a:r>
          </a:p>
          <a:p>
            <a:pPr marL="0" indent="0">
              <a:buNone/>
            </a:pPr>
            <a:r>
              <a:rPr lang="uk-UA" dirty="0" smtClean="0"/>
              <a:t>-</a:t>
            </a:r>
            <a:r>
              <a:rPr lang="uk-UA" u="sng" dirty="0" smtClean="0"/>
              <a:t>педагогічну психологію середньої освіти </a:t>
            </a:r>
            <a:r>
              <a:rPr lang="uk-UA" dirty="0" smtClean="0"/>
              <a:t>(вивчає психологічні засади навчання, виховання і розвитку школярів та особливості педагогічної діяльності вчителя);</a:t>
            </a:r>
          </a:p>
          <a:p>
            <a:pPr marL="0" indent="0">
              <a:buNone/>
            </a:pPr>
            <a:r>
              <a:rPr lang="uk-UA" dirty="0" smtClean="0"/>
              <a:t>-</a:t>
            </a:r>
            <a:r>
              <a:rPr lang="uk-UA" u="sng" dirty="0" smtClean="0"/>
              <a:t>педагогічну психологію вищої школи і безперервної освіти </a:t>
            </a:r>
            <a:r>
              <a:rPr lang="uk-UA" dirty="0" smtClean="0"/>
              <a:t>(вивчає психологічні основи організації освіти у вищій школі, перекваліфікацію фахівців, професійного вдосконалення та самовдосконалення тощо)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99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розділи педагогічної психології: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Психологія навчання</a:t>
            </a:r>
          </a:p>
          <a:p>
            <a:r>
              <a:rPr lang="uk-UA" dirty="0" smtClean="0"/>
              <a:t>Психологія виховання</a:t>
            </a:r>
          </a:p>
          <a:p>
            <a:r>
              <a:rPr lang="uk-UA" dirty="0" smtClean="0"/>
              <a:t>Психологія педагогічної діяльності та особистості вчителя</a:t>
            </a:r>
          </a:p>
          <a:p>
            <a:pPr marL="0" indent="0">
              <a:buNone/>
            </a:pPr>
            <a:r>
              <a:rPr lang="uk-UA" dirty="0"/>
              <a:t>(</a:t>
            </a:r>
            <a:r>
              <a:rPr lang="uk-UA" dirty="0" smtClean="0"/>
              <a:t>Окремо виділяють психологію учіння)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0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u="sng" dirty="0" smtClean="0"/>
              <a:t>Теоретичні проблеми педагогічної психології</a:t>
            </a:r>
            <a:endParaRPr lang="ru-RU" sz="28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010" y="1555424"/>
            <a:ext cx="10646790" cy="462154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1) психологічний зміст навчально-виховного впливу, педагогічної діяльності (створення освітніх систем для забезпечення гармонійної соціалізації особистості як гарантії державної та національної безпеки); </a:t>
            </a:r>
          </a:p>
          <a:p>
            <a:r>
              <a:rPr lang="uk-UA" dirty="0" smtClean="0"/>
              <a:t>2) загальні питання психології навчання і виховання в дошкільних закладах освіти, управління навчально-виховним процесом (як основна проблема); </a:t>
            </a:r>
          </a:p>
          <a:p>
            <a:r>
              <a:rPr lang="uk-UA" dirty="0" smtClean="0"/>
              <a:t> 4) особливості навчання і виховання на різних вікових етапах; </a:t>
            </a:r>
          </a:p>
          <a:p>
            <a:r>
              <a:rPr lang="uk-UA" dirty="0" smtClean="0"/>
              <a:t>5) зв'язок педагогічної психології з практикою педагогічної діяльності, суміжними галузями психолого-педагогічного знання (педагогіка, соціальна психологія тощо); </a:t>
            </a:r>
          </a:p>
          <a:p>
            <a:r>
              <a:rPr lang="uk-UA" dirty="0" smtClean="0"/>
              <a:t>6) соціальні стихійні та організовані впливи на процес навчання і виховання; 7) вплив на процес навчання і виховання вікових еволюційних, революційних та ситуаційних змін; </a:t>
            </a:r>
          </a:p>
          <a:p>
            <a:r>
              <a:rPr lang="uk-UA" dirty="0" smtClean="0"/>
              <a:t>9) мотиви навчання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31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6920"/>
          </a:xfrm>
        </p:spPr>
        <p:txBody>
          <a:bodyPr>
            <a:normAutofit fontScale="90000"/>
          </a:bodyPr>
          <a:lstStyle/>
          <a:p>
            <a:r>
              <a:rPr lang="uk-UA" u="sng" dirty="0" smtClean="0"/>
              <a:t>Деякі прикладні проблеми педагогічної психології</a:t>
            </a:r>
            <a:endParaRPr lang="uk-UA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938" y="1470580"/>
            <a:ext cx="11023862" cy="5279011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1) психологічна готовність вихователів до педагогічної праці;</a:t>
            </a:r>
          </a:p>
          <a:p>
            <a:r>
              <a:rPr lang="uk-UA" dirty="0" smtClean="0"/>
              <a:t>2) психолого-педагогічне обґрунтування методів виховного впливу; </a:t>
            </a:r>
          </a:p>
          <a:p>
            <a:r>
              <a:rPr lang="uk-UA" dirty="0" smtClean="0"/>
              <a:t>3) побудова навчально-виховного процесу з різновіковими групами, наприклад з дітьми 5-річного віку; </a:t>
            </a:r>
          </a:p>
          <a:p>
            <a:r>
              <a:rPr lang="uk-UA" dirty="0" smtClean="0"/>
              <a:t>4) побудова навчально-виховного процесу з винятковими дітьми (обдарованими, з фізичними вадами, "</a:t>
            </a:r>
            <a:r>
              <a:rPr lang="uk-UA" dirty="0" err="1" smtClean="0"/>
              <a:t>ліворукими","лівшами</a:t>
            </a:r>
            <a:r>
              <a:rPr lang="uk-UA" dirty="0" smtClean="0"/>
              <a:t>" тощо); 5) з'ясування впливу вікових криз на процес навчання і виховання; </a:t>
            </a:r>
          </a:p>
          <a:p>
            <a:r>
              <a:rPr lang="uk-UA" dirty="0" smtClean="0"/>
              <a:t>6) способи участі батьків у навчанні та вихованні власних дітей як актуальне соціальне питання дня; </a:t>
            </a:r>
          </a:p>
          <a:p>
            <a:r>
              <a:rPr lang="uk-UA" dirty="0" smtClean="0"/>
              <a:t>7) міжособистісна взаємодія суб'єктів </a:t>
            </a:r>
            <a:r>
              <a:rPr lang="uk-UA" dirty="0" smtClean="0"/>
              <a:t>навчально-виховного </a:t>
            </a:r>
            <a:r>
              <a:rPr lang="uk-UA" dirty="0" smtClean="0"/>
              <a:t>процесу (вихованців, батьків, вихователів); 8) нейтралізація негативного соціального впливу на дітей; 9) упровадження інноваційних технологій у навчально-виховний процес; 10) прогнозування навчально-виховного процесу.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5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9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uk-UA" i="1" dirty="0"/>
              <a:t>Можна виділити три основних джерела виникнення педагогічної психології:</a:t>
            </a:r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1. Одним з них, ймовірно, слід визнати </a:t>
            </a:r>
            <a:r>
              <a:rPr lang="uk-UA" u="sng" dirty="0" smtClean="0"/>
              <a:t>практику</a:t>
            </a:r>
            <a:r>
              <a:rPr lang="uk-UA" dirty="0" smtClean="0"/>
              <a:t>. Звичайно, крім освітньої практики, орієнтованої на навчання і виховання, слід мати на увазі і практику, пов'язану з різними сферами життя окремої людини і взаємодії людей </a:t>
            </a:r>
          </a:p>
          <a:p>
            <a:pPr marL="0" indent="0">
              <a:buNone/>
            </a:pPr>
            <a:r>
              <a:rPr lang="uk-UA" u="sng" dirty="0" smtClean="0"/>
              <a:t>Надалі з цього джерела сформується два самостійних інформаційних </a:t>
            </a:r>
            <a:r>
              <a:rPr lang="uk-UA" u="sng" dirty="0" err="1" smtClean="0"/>
              <a:t>потока</a:t>
            </a:r>
            <a:r>
              <a:rPr lang="uk-UA" u="sng" dirty="0" smtClean="0"/>
              <a:t> - "буденна" і "наукова" психологія. </a:t>
            </a:r>
          </a:p>
          <a:p>
            <a:pPr marL="0" indent="0">
              <a:buNone/>
            </a:pPr>
            <a:r>
              <a:rPr lang="uk-UA" u="sng" dirty="0" smtClean="0"/>
              <a:t>2.</a:t>
            </a:r>
            <a:r>
              <a:rPr lang="uk-UA" dirty="0"/>
              <a:t> В якості іншого повноправного джерела ми цілком можемо визнати </a:t>
            </a:r>
            <a:r>
              <a:rPr lang="uk-UA" u="sng" dirty="0"/>
              <a:t>теологію та філософію</a:t>
            </a:r>
            <a:r>
              <a:rPr lang="uk-UA" dirty="0"/>
              <a:t>. 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27255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822</Words>
  <Application>Microsoft Office PowerPoint</Application>
  <PresentationFormat>Широкоэкранный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Педагогічна психологія як галузь психологічної науки</vt:lpstr>
      <vt:lpstr> Педагогічна психологія – галузь психологічної науки, що вивчає психологічні закономірності навчання і виховання підростаючої особистості та особливості діяльності вчителя.  Педагогічна психологія є результатом успішного розвитку двох наук - психології та педагогіки. У XIX ст. розширення їхніх наукових інтересів призвело до необхідності створити нову психологічну галузь.</vt:lpstr>
      <vt:lpstr>Термін «Педагогічна психологія» виник у 1877 році після виходу книжки «Педагогічна психологія» Петра Федоровича Каптерєва.</vt:lpstr>
      <vt:lpstr>Основні принципи та методи педагогічної психології</vt:lpstr>
      <vt:lpstr>Структура педагогічної психології</vt:lpstr>
      <vt:lpstr>Основні розділи педагогічної психології: </vt:lpstr>
      <vt:lpstr>Теоретичні проблеми педагогічної психології</vt:lpstr>
      <vt:lpstr>Деякі прикладні проблеми педагогічної психології</vt:lpstr>
      <vt:lpstr>Можна виділити три основних джерела виникнення педагогічної психології:  </vt:lpstr>
      <vt:lpstr>Філософія і теологія джерело виникнення педагогічної психології</vt:lpstr>
      <vt:lpstr>В якості третього джерела накопичення первинних психолого-педагогічних знань ми можемо розглядати природні науки, особливо біологія і медицина</vt:lpstr>
      <vt:lpstr>Періоди розвитку і становлення педагогічної психології:</vt:lpstr>
      <vt:lpstr> Експериментальний етап (друга половина XIX ст. – початок 50-х років XX ст.) Цей етап позначився поступовим проникненням експериментальних методів у педагогіку і психологію, що відбувалося завдяки наполегливим старанням вітчизняних і зарубіжних психологів О.Лазурського, О.Нечаєва, А.Біне, Ж.Піаже, Б.-Ф. Скіннера, Л.Виготського та ін.  </vt:lpstr>
      <vt:lpstr>Теоретичний етап (50-ті роки XX ст.і донині)</vt:lpstr>
      <vt:lpstr>Науковці теоретичного етапу</vt:lpstr>
      <vt:lpstr>Георгій Олексійович Балл (24 травня 1936, Київ, СРСР — 23 грудня 2016, Київ, Україна) — радянський та український психолог.Член-кореспондент Національної академії наук України.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Педагогічна психологія як галузь психологічної науки</dc:title>
  <dc:creator>Ирина</dc:creator>
  <cp:lastModifiedBy>Учетная запись Майкрософт</cp:lastModifiedBy>
  <cp:revision>14</cp:revision>
  <dcterms:created xsi:type="dcterms:W3CDTF">2021-10-11T06:08:12Z</dcterms:created>
  <dcterms:modified xsi:type="dcterms:W3CDTF">2022-02-17T09:11:17Z</dcterms:modified>
</cp:coreProperties>
</file>