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Nuni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Nunito-bold.fntdata"/><Relationship Id="rId25" Type="http://schemas.openxmlformats.org/officeDocument/2006/relationships/font" Target="fonts/Nunito-regular.fntdata"/><Relationship Id="rId28" Type="http://schemas.openxmlformats.org/officeDocument/2006/relationships/font" Target="fonts/Nunito-boldItalic.fntdata"/><Relationship Id="rId27"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5b68053da0_0_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5b68053da0_0_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5b68053da0_0_2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5b68053da0_0_2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5b68053da0_0_2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5b68053da0_0_2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5b68053da0_0_2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5b68053da0_0_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g5b68053da0_0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5b68053da0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g5b68053da0_0_2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5b68053da0_0_2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5b68053da0_0_2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5b68053da0_0_2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g5b68053da0_0_2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5b68053da0_0_2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Google Shape;222;g5b68053da0_0_3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5b68053da0_0_3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g5b68053da0_0_3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5b68053da0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5b68053da0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b68053da0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g5b68053da0_0_2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5b68053da0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5b68053da0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5b68053da0_0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5b68053da0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5b68053da0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5b68053da0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5b68053da0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5b68053da0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5b68053da0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5b68053da0_0_2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5b68053da0_0_2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5b68053da0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5b68053da0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237350" y="1822825"/>
            <a:ext cx="70116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ru"/>
              <a:t>Оценка стоимости программного продукта</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Оценка эксперта</a:t>
            </a:r>
            <a:endParaRPr/>
          </a:p>
        </p:txBody>
      </p:sp>
      <p:sp>
        <p:nvSpPr>
          <p:cNvPr id="179" name="Google Shape;179;p2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Проводится опрос нескольких экспертов по технологии разработки ПО, знающих область применения создаваемого программного продукта. Каждый из них дает свою оценку себестоимости проекта. Потом все оценки сравниваются и обсуждаются. Этот процесс повторяется до тех пор, пока не будет достигнуто согласие по окончательному варианту предварительной сметы проекта</a:t>
            </a:r>
            <a:endParaRPr/>
          </a:p>
          <a:p>
            <a:pPr indent="0" lvl="0" marL="0" rtl="0" algn="l">
              <a:spcBef>
                <a:spcPts val="1600"/>
              </a:spcBef>
              <a:spcAft>
                <a:spcPts val="16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2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Оценка по аналогии</a:t>
            </a:r>
            <a:endParaRPr/>
          </a:p>
        </p:txBody>
      </p:sp>
      <p:sp>
        <p:nvSpPr>
          <p:cNvPr id="185" name="Google Shape;185;p23"/>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Этот метод используется в том случае, если в данной области применения создаваемого ПО уже реализованы аналогичные проекты. В таком случае при оценке затрат для сравнения берутся предыдущие проекты.</a:t>
            </a:r>
            <a:endParaRPr/>
          </a:p>
          <a:p>
            <a:pPr indent="0" lvl="0" marL="0" rtl="0" algn="l">
              <a:spcBef>
                <a:spcPts val="16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2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Закон Паркинсона</a:t>
            </a:r>
            <a:endParaRPr/>
          </a:p>
        </p:txBody>
      </p:sp>
      <p:sp>
        <p:nvSpPr>
          <p:cNvPr id="191" name="Google Shape;191;p2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Согласно этому закону усилия, затраченные на работу, распределяются равномерно по выделенному на проект времени. Здесь критерием для оценки затрат по проекту являются человеческие ресурсы, а не целевая оценка самого программного продукта. Если проект, над которым работает пять человек, должен быть закончен в течение 12 месяцев, то затраты на его выполнение исчисляются в 60 человеко-месяцев</a:t>
            </a:r>
            <a:endParaRPr/>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2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Назначение цены с целью выиграть контракт</a:t>
            </a:r>
            <a:endParaRPr/>
          </a:p>
          <a:p>
            <a:pPr indent="0" lvl="0" marL="0" rtl="0" algn="l">
              <a:spcBef>
                <a:spcPts val="0"/>
              </a:spcBef>
              <a:spcAft>
                <a:spcPts val="0"/>
              </a:spcAft>
              <a:buNone/>
            </a:pPr>
            <a:r>
              <a:t/>
            </a:r>
            <a:endParaRPr/>
          </a:p>
        </p:txBody>
      </p:sp>
      <p:sp>
        <p:nvSpPr>
          <p:cNvPr id="197" name="Google Shape;197;p25"/>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Затраты на проект определяются наличием тех средств, которые имеются у заказчика. Поэтому себестоимость проекта зависит от бюджета заказчика, а не от функциональных характеристик создаваемого продукта</a:t>
            </a:r>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Google Shape;202;p2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Методы предварительной оценки себестоимости могут выполняться с применением нисходящего или восходящего подходов. При нисходящем подходе оценка себестоимости начинается на уровне системы: рассматриваются функциональные возможности программы в целом и то, как эти возможности реализуются посредством функций более низкого уровня. Здесь учитывается себестоимость таких этапов разработки, как сборка системы, управление конфигурацией и создание технической документации.</a:t>
            </a:r>
            <a:endParaRPr/>
          </a:p>
          <a:p>
            <a:pPr indent="0" lvl="0" marL="0" rtl="0" algn="l">
              <a:spcBef>
                <a:spcPts val="1600"/>
              </a:spcBef>
              <a:spcAft>
                <a:spcPts val="0"/>
              </a:spcAft>
              <a:buNone/>
            </a:pPr>
            <a:r>
              <a:rPr lang="ru"/>
              <a:t>В отличие от нисходящего подхода, восходящий начинается на уровне системных компонентов. Система разбивается на компоненты и определяются затраты на разработку каждого из них. Затем эти затраты суммируются для определения полной стоимости проекта.</a:t>
            </a:r>
            <a:endParaRPr/>
          </a:p>
          <a:p>
            <a:pPr indent="0" lvl="0" marL="0" rtl="0" algn="l">
              <a:spcBef>
                <a:spcPts val="160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7" name="Shape 207"/>
        <p:cNvGrpSpPr/>
        <p:nvPr/>
      </p:nvGrpSpPr>
      <p:grpSpPr>
        <a:xfrm>
          <a:off x="0" y="0"/>
          <a:ext cx="0" cy="0"/>
          <a:chOff x="0" y="0"/>
          <a:chExt cx="0" cy="0"/>
        </a:xfrm>
      </p:grpSpPr>
      <p:sp>
        <p:nvSpPr>
          <p:cNvPr id="208" name="Google Shape;208;p2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7"/>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Алгоритмическое моделирование считается наиболее системным подходом к определению стоимости, однако это не значит, что он всегда дает точные результаты. Алгоритмическую модель стоимости можно построить с помощью анализа затрат и параметров уже разработанных проектов. Для прогнозирования затрат применяется математическая формула, в которой учтены данные о размере проекта, количестве программистов, а также другие факторы и процессы.</a:t>
            </a:r>
            <a:endParaRPr/>
          </a:p>
          <a:p>
            <a:pPr indent="0" lvl="0" marL="0" rtl="0" algn="l">
              <a:spcBef>
                <a:spcPts val="1600"/>
              </a:spcBef>
              <a:spcAft>
                <a:spcPts val="16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2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2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 большинстве алгоритмических моделей формулы вычисления затрат имеют экспоненциальный вид. Причина этого – отсутствие линейной зависимости себестоимости проекта от его размера. С увеличением проекта появляются дополнительные расходы, связанные с ростом затрат на коммуникации, усложнением управления конфигурацией, увеличением объема работ по сборке системы и т.д. Оценки затрат также могут умножаться на коэффициенты, учитывающие свойства разрабатываемого программного продукта, платформу разработки, технологию создания ПО и квалификацию привлеченных специалистов.</a:t>
            </a:r>
            <a:endParaRPr/>
          </a:p>
          <a:p>
            <a:pPr indent="0" lvl="0" marL="0" rtl="0" algn="l">
              <a:spcBef>
                <a:spcPts val="1600"/>
              </a:spcBef>
              <a:spcAft>
                <a:spcPts val="16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29"/>
          <p:cNvSpPr txBox="1"/>
          <p:nvPr>
            <p:ph idx="1" type="body"/>
          </p:nvPr>
        </p:nvSpPr>
        <p:spPr>
          <a:xfrm>
            <a:off x="819150" y="1132225"/>
            <a:ext cx="7505700" cy="3306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 общем случае формула для вычисления алгоритмической оценки стоимости записывается следующим образом:</a:t>
            </a:r>
            <a:endParaRPr/>
          </a:p>
          <a:p>
            <a:pPr indent="0" lvl="0" marL="0" rtl="0" algn="l">
              <a:spcBef>
                <a:spcPts val="1600"/>
              </a:spcBef>
              <a:spcAft>
                <a:spcPts val="0"/>
              </a:spcAft>
              <a:buNone/>
            </a:pPr>
            <a:r>
              <a:rPr lang="ru"/>
              <a:t>затраты = А х размер В х М</a:t>
            </a:r>
            <a:endParaRPr/>
          </a:p>
          <a:p>
            <a:pPr indent="0" lvl="0" marL="0" rtl="0" algn="l">
              <a:spcBef>
                <a:spcPts val="1600"/>
              </a:spcBef>
              <a:spcAft>
                <a:spcPts val="0"/>
              </a:spcAft>
              <a:buNone/>
            </a:pPr>
            <a:r>
              <a:rPr lang="ru"/>
              <a:t>где А – постоянный коэффициент, который зависит от организации выполнения проекта и типа разрабатываемого программного обеспечения; показатель размер может соотноситься либо с размером кода программы, либо с функциональной оценкой, выраженной в количестве объектных или функциональных точек; показатель степени В может варьироваться в пределах от 1 до 1.5, он отображает объем работ, требующийся для реализации больших проектов; множитель М отображает характеристики различных этапов разработки, а также характеристики создаваемого продукта.</a:t>
            </a:r>
            <a:endParaRPr/>
          </a:p>
          <a:p>
            <a:pPr indent="0" lvl="0" marL="0" rtl="0" algn="l">
              <a:spcBef>
                <a:spcPts val="1600"/>
              </a:spcBef>
              <a:spcAft>
                <a:spcPts val="16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Google Shape;225;p3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Продолжительность проекта и наем персонала</a:t>
            </a:r>
            <a:endParaRPr/>
          </a:p>
        </p:txBody>
      </p:sp>
      <p:sp>
        <p:nvSpPr>
          <p:cNvPr id="226" name="Google Shape;226;p3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Кроме расчета затрат, необходимых для работы над проектом, и определения стоимости этих затрат, менеджеры проектов также должны определить длительность выполнения проекта (т.е. составить временной график работ) и время начала найма персонала для непосредственной работы. Чаще всего компании-разработчики "сжимают" график работ до минимума с тем, чтобы доставить программный продукт на рынок раньше своих конкурентов.</a:t>
            </a:r>
            <a:endParaRPr/>
          </a:p>
          <a:p>
            <a:pPr indent="0" lvl="0" marL="0" rtl="0" algn="l">
              <a:spcBef>
                <a:spcPts val="1600"/>
              </a:spcBef>
              <a:spcAft>
                <a:spcPts val="16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3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Взаимосвязь между количеством работающих над проектом сотрудников, общими затратами и длительностью разработки не является прямолинейной. С увеличением количества сотрудников возрастают затраты, в том числе временные, поскольку больше времени будет уходить на общение внутри группы разработчиков. Также больше времени потребуется для определения интерфейсов между частями системы, которые они будут разрабатывать. Увеличивая вдвое количество персонала, нельзя гарантировать, что время разработки сократится также вдвое.</a:t>
            </a:r>
            <a:endParaRPr/>
          </a:p>
          <a:p>
            <a:pPr indent="0" lvl="0" marL="0" rtl="0" algn="l">
              <a:spcBef>
                <a:spcPts val="1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idx="1" type="body"/>
          </p:nvPr>
        </p:nvSpPr>
        <p:spPr>
          <a:xfrm>
            <a:off x="819150" y="14573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Оценка стоимости проекта и планирование графика работ проводятся параллельно. Однако некоторые предварительные расч</a:t>
            </a:r>
            <a:r>
              <a:rPr lang="ru"/>
              <a:t>е</a:t>
            </a:r>
            <a:r>
              <a:rPr lang="ru"/>
              <a:t>ты должны быть выполнены на ранней стадии, еще до начала разработки точного плана проекта. Такие расчеты необходимы для утверждения бюджета проекта илидля выставления цены заказчику.</a:t>
            </a:r>
            <a:endParaRPr/>
          </a:p>
          <a:p>
            <a:pPr indent="0" lvl="0" marL="0" rtl="0" algn="l">
              <a:spcBef>
                <a:spcPts val="1600"/>
              </a:spcBef>
              <a:spcAft>
                <a:spcPts val="0"/>
              </a:spcAft>
              <a:buNone/>
            </a:pPr>
            <a:r>
              <a:rPr lang="ru"/>
              <a:t>Как только проект начинает действовать, все расчеты должны регулярно обновляться. Это помогает планировать работу и содействует эффективному использованию средств. Если фактические расходы значительно превышают планируемые, менеджеру необходимо предпринять какие-либо действия. Это может быть перечисление дополнительных средств на проект либо изменение будущих этапов работ в соответствии с фактическим бюджетом.</a:t>
            </a:r>
            <a:endParaRPr/>
          </a:p>
          <a:p>
            <a:pPr indent="0" lvl="0" marL="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15"/>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Обычно для оценки проекта по разработке программного обеспечения используются три параметра.</a:t>
            </a:r>
            <a:endParaRPr/>
          </a:p>
          <a:p>
            <a:pPr indent="-311150" lvl="0" marL="457200" rtl="0" algn="l">
              <a:spcBef>
                <a:spcPts val="1600"/>
              </a:spcBef>
              <a:spcAft>
                <a:spcPts val="0"/>
              </a:spcAft>
              <a:buSzPts val="1300"/>
              <a:buChar char="●"/>
            </a:pPr>
            <a:r>
              <a:rPr lang="ru"/>
              <a:t>Стоимость аппаратных средств и программного обеспечения, включая их обслуживание.</a:t>
            </a:r>
            <a:endParaRPr/>
          </a:p>
          <a:p>
            <a:pPr indent="-311150" lvl="0" marL="457200" rtl="0" algn="l">
              <a:spcBef>
                <a:spcPts val="0"/>
              </a:spcBef>
              <a:spcAft>
                <a:spcPts val="0"/>
              </a:spcAft>
              <a:buSzPts val="1300"/>
              <a:buChar char="●"/>
            </a:pPr>
            <a:r>
              <a:rPr lang="ru"/>
              <a:t>Расходы на командировки и обучение.</a:t>
            </a:r>
            <a:endParaRPr/>
          </a:p>
          <a:p>
            <a:pPr indent="-311150" lvl="0" marL="457200" rtl="0" algn="l">
              <a:spcBef>
                <a:spcPts val="0"/>
              </a:spcBef>
              <a:spcAft>
                <a:spcPts val="0"/>
              </a:spcAft>
              <a:buSzPts val="1300"/>
              <a:buChar char="●"/>
            </a:pPr>
            <a:r>
              <a:rPr lang="ru"/>
              <a:t>Расходы на персонал, в основном на привлечение со стороны специалистов по программному обеспечению.</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16"/>
          <p:cNvSpPr txBox="1"/>
          <p:nvPr>
            <p:ph idx="1" type="body"/>
          </p:nvPr>
        </p:nvSpPr>
        <p:spPr>
          <a:xfrm>
            <a:off x="819150" y="744025"/>
            <a:ext cx="7505700" cy="369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 большинстве проектов доминируют расходы на персонал. Компьютеры, имеющие достаточно мощности для разработки программного продукта, в наше время относительно дешевые. Значительными могут быть затраты на командировки, если проект разрабатывается в разных местах, однако для большинства проектов они все же не очень существенны.</a:t>
            </a:r>
            <a:endParaRPr/>
          </a:p>
          <a:p>
            <a:pPr indent="0" lvl="0" marL="0" rtl="0" algn="l">
              <a:spcBef>
                <a:spcPts val="1600"/>
              </a:spcBef>
              <a:spcAft>
                <a:spcPts val="0"/>
              </a:spcAft>
              <a:buNone/>
            </a:pPr>
            <a:r>
              <a:rPr lang="ru"/>
              <a:t>Расходы на персонал - это не только оплата труда работников. В них могут включаться накладные расходы, т.е. все расходы, которые касаются работы организации, деленные на количество работающего персонала. Таким образом, общая сумма расходов на персонал состоит из нескольких статей расходов.</a:t>
            </a:r>
            <a:endParaRPr/>
          </a:p>
          <a:p>
            <a:pPr indent="-311150" lvl="0" marL="457200" rtl="0" algn="l">
              <a:spcBef>
                <a:spcPts val="1600"/>
              </a:spcBef>
              <a:spcAft>
                <a:spcPts val="0"/>
              </a:spcAft>
              <a:buSzPts val="1300"/>
              <a:buAutoNum type="arabicPeriod"/>
            </a:pPr>
            <a:r>
              <a:rPr lang="ru"/>
              <a:t>Расходы на содержание, отопление и освещение офисов.</a:t>
            </a:r>
            <a:endParaRPr/>
          </a:p>
          <a:p>
            <a:pPr indent="-311150" lvl="0" marL="457200" rtl="0" algn="l">
              <a:spcBef>
                <a:spcPts val="0"/>
              </a:spcBef>
              <a:spcAft>
                <a:spcPts val="0"/>
              </a:spcAft>
              <a:buSzPts val="1300"/>
              <a:buAutoNum type="arabicPeriod"/>
            </a:pPr>
            <a:r>
              <a:rPr lang="ru"/>
              <a:t>Расходы на содержание вспомогательного персонала – бухгалтеров, секретарей, уборщиц и технического персонала.</a:t>
            </a:r>
            <a:endParaRPr/>
          </a:p>
          <a:p>
            <a:pPr indent="-311150" lvl="0" marL="457200" rtl="0" algn="l">
              <a:spcBef>
                <a:spcPts val="0"/>
              </a:spcBef>
              <a:spcAft>
                <a:spcPts val="0"/>
              </a:spcAft>
              <a:buSzPts val="1300"/>
              <a:buAutoNum type="arabicPeriod"/>
            </a:pPr>
            <a:r>
              <a:rPr lang="ru"/>
              <a:t>Расходы на содержание компьютерной сети и средств связи.</a:t>
            </a:r>
            <a:endParaRPr/>
          </a:p>
          <a:p>
            <a:pPr indent="-311150" lvl="0" marL="457200" rtl="0" algn="l">
              <a:spcBef>
                <a:spcPts val="0"/>
              </a:spcBef>
              <a:spcAft>
                <a:spcPts val="0"/>
              </a:spcAft>
              <a:buSzPts val="1300"/>
              <a:buAutoNum type="arabicPeriod"/>
            </a:pPr>
            <a:r>
              <a:rPr lang="ru"/>
              <a:t>Расходы на централизованные услуги – библиотеки, места отдыха и развлечения и т.д.</a:t>
            </a:r>
            <a:endParaRPr/>
          </a:p>
          <a:p>
            <a:pPr indent="-311150" lvl="0" marL="457200" rtl="0" algn="l">
              <a:spcBef>
                <a:spcPts val="0"/>
              </a:spcBef>
              <a:spcAft>
                <a:spcPts val="0"/>
              </a:spcAft>
              <a:buSzPts val="1300"/>
              <a:buAutoNum type="arabicPeriod"/>
            </a:pPr>
            <a:r>
              <a:rPr lang="ru"/>
              <a:t>Расходы на социальное обеспечение и выплаты служащим (например, пенсии и медицинская страховка).</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17"/>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Обычно накладные расходы приравниваются к удвоенной зарплате программиста, в зависимости от размера компании и расходов на ее содержание. Например, если специалист по программному обеспечению получает 90 000 долларов в год, расходы организации на этот год составляют сумму 180 000 долларов, или 15 000 долларов в месяц.</a:t>
            </a:r>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1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Производительность</a:t>
            </a:r>
            <a:endParaRPr/>
          </a:p>
        </p:txBody>
      </p:sp>
      <p:sp>
        <p:nvSpPr>
          <p:cNvPr id="155" name="Google Shape;155;p18"/>
          <p:cNvSpPr txBox="1"/>
          <p:nvPr>
            <p:ph idx="1" type="body"/>
          </p:nvPr>
        </p:nvSpPr>
        <p:spPr>
          <a:xfrm>
            <a:off x="819150" y="1719175"/>
            <a:ext cx="7505700" cy="2719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Оценка производительности основана на измерении количественных показателей программных продуктов и последующем делении их на количество усилий, затраченных на разработку этих продуктов. При этом можно использовать два типа показателей.</a:t>
            </a:r>
            <a:endParaRPr/>
          </a:p>
          <a:p>
            <a:pPr indent="-311150" lvl="0" marL="457200" rtl="0" algn="l">
              <a:spcBef>
                <a:spcPts val="1600"/>
              </a:spcBef>
              <a:spcAft>
                <a:spcPts val="0"/>
              </a:spcAft>
              <a:buSzPts val="1300"/>
              <a:buChar char="●"/>
            </a:pPr>
            <a:r>
              <a:rPr lang="ru"/>
              <a:t>Показатель размера. Зависит от размера выходного результата очередного этапа работ. Наиболее часто применяемым критерием такого типа является количество строк разработанного программного кода. За аналогичный показатель также можно взять количество инструкций объектной программы или количество страниц системной документации.</a:t>
            </a:r>
            <a:endParaRPr/>
          </a:p>
          <a:p>
            <a:pPr indent="-311150" lvl="0" marL="457200" rtl="0" algn="l">
              <a:spcBef>
                <a:spcPts val="0"/>
              </a:spcBef>
              <a:spcAft>
                <a:spcPts val="0"/>
              </a:spcAft>
              <a:buSzPts val="1300"/>
              <a:buChar char="●"/>
            </a:pPr>
            <a:r>
              <a:rPr lang="ru"/>
              <a:t>Функциональный показатель. Зависит от функциональных возможностей программного продукта в целом. Производительность в этом случае выражается количеством полезных выполняемых функций, разработанных в определенный отрезок времени. К наиболее распространенным показателям этого типа относится количество функциональных и объектных точек.</a:t>
            </a:r>
            <a:endParaRPr/>
          </a:p>
          <a:p>
            <a:pPr indent="0" lvl="0" marL="0" rtl="0" algn="l">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1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Количество строк программного кода за человеко-месяц – наиболее популярный критерий оценки производительности. Он определяется путем деления общего количества строк кода на количество времени в человеко-месяцах, которое потребуется для завершения проекта. Это время, потраченное на анализ, проектирование, кодирование, тестирование и разработку документации программного продукта.</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2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Методы оценивания</a:t>
            </a:r>
            <a:endParaRPr/>
          </a:p>
        </p:txBody>
      </p:sp>
      <p:sp>
        <p:nvSpPr>
          <p:cNvPr id="167" name="Google Shape;167;p2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Часто в расчет себестоимости проекта закладывается его окупаемость. Таким образом, первоначальная оценка себестоимости определяет бюджет проекта, за рамки которого нельзя выходить при реализации проекта.</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Алгоритмическое моделирование себестоимости</a:t>
            </a:r>
            <a:endParaRPr/>
          </a:p>
          <a:p>
            <a:pPr indent="0" lvl="0" marL="0" rtl="0" algn="l">
              <a:spcBef>
                <a:spcPts val="0"/>
              </a:spcBef>
              <a:spcAft>
                <a:spcPts val="0"/>
              </a:spcAft>
              <a:buNone/>
            </a:pPr>
            <a:r>
              <a:t/>
            </a:r>
            <a:endParaRPr/>
          </a:p>
        </p:txBody>
      </p:sp>
      <p:sp>
        <p:nvSpPr>
          <p:cNvPr id="173" name="Google Shape;173;p2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Метод основан на анализе статистических данных о ранее выполненных проектах, при этом определяется зависимость себестоимости проекта от какого-нибудь количественного показателя програ.ммного продукта (обычно это размер программного кода). Проводится оценка этого показателя для данного проекта, после чего с помощью модели прогнозируются будущие затраты</a:t>
            </a:r>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