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8" r:id="rId2"/>
    <p:sldId id="259" r:id="rId3"/>
    <p:sldId id="269" r:id="rId4"/>
    <p:sldId id="260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6" r:id="rId33"/>
    <p:sldId id="295" r:id="rId34"/>
    <p:sldId id="292" r:id="rId35"/>
    <p:sldId id="293" r:id="rId3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33CB3-7F95-41E1-81BF-E8064342392D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C10190-6A87-4EFF-B67B-FD2B4955DE6B}" type="datetime1">
              <a:rPr lang="ru-RU" noProof="0" smtClean="0"/>
              <a:t>18.02.2024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04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3D273F9-4EFF-4F0B-9DF4-01F988EA6D1E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9B750-52B5-4380-A24A-7530EE5DCF6F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ADF49962-1D0D-4F31-AB9F-D72B431EE16F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3FD9A-4A31-4F86-93A4-8837C3CDE1A3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5389B495-48D3-4554-8EC7-73D4659C5407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AA998-4B36-404A-8DEA-DA5BB2816D86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059E1-7810-4134-BA30-CD168ACA1ED0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DD942-3932-490C-965E-CE019573200E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3EE73-29DE-4D32-853F-71E261A37FAC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AA2DE-E044-4C5E-88E8-826FD672C224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9F6FF-325E-4839-A110-B16E8C0199BE}" type="datetime1">
              <a:rPr lang="ru-RU" smtClean="0"/>
              <a:t>18.02.2024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</a:t>
            </a:r>
          </a:p>
          <a:p>
            <a:pPr lvl="6" rtl="0"/>
            <a:r>
              <a:rPr lang="ru-RU" dirty="0" smtClean="0"/>
              <a:t>Седьмой</a:t>
            </a:r>
          </a:p>
          <a:p>
            <a:pPr lvl="7" rtl="0"/>
            <a:r>
              <a:rPr lang="ru-RU" dirty="0" smtClean="0"/>
              <a:t>Восьмой</a:t>
            </a:r>
          </a:p>
          <a:p>
            <a:pPr lvl="8" rtl="0"/>
            <a:r>
              <a:rPr lang="ru-RU" dirty="0" smtClean="0"/>
              <a:t>Девятый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8ABFFF7-E2BC-4B90-8333-1B79B63513B3}" type="datetime1">
              <a:rPr lang="ru-RU" smtClean="0"/>
              <a:pPr/>
              <a:t>18.02.2024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mon.gov.ua/ua/osvita/zagalna-serednya-osvita/navchalni-programi/navchalni-programi-5-9-kla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3131" y="1669521"/>
            <a:ext cx="8500062" cy="2387600"/>
          </a:xfrm>
        </p:spPr>
        <p:txBody>
          <a:bodyPr rtlCol="0"/>
          <a:lstStyle/>
          <a:p>
            <a:pPr rtl="0"/>
            <a:r>
              <a:rPr lang="ru-RU" dirty="0" smtClean="0"/>
              <a:t>Коло і круг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3131" y="4473345"/>
            <a:ext cx="8500062" cy="865321"/>
          </a:xfrm>
        </p:spPr>
        <p:txBody>
          <a:bodyPr rtlCol="0"/>
          <a:lstStyle/>
          <a:p>
            <a:pPr rtl="0"/>
            <a:r>
              <a:rPr lang="uk-UA" dirty="0" smtClean="0"/>
              <a:t>Підготував студент 12-321 групи Шевченко Ілля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кут та дуга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Центральним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називають кут з вершиною в центрі кола. На мал. 7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центральний, він спирається на дугу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AKB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Частину кола, розміщену всередині центрального кута, називають 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дугою кола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що відповідає цьому центральному куту. Кут і дуга мають однакові градусні міри.</a:t>
                </a:r>
                <a:endPara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  <a:blipFill>
                <a:blip r:embed="rId2"/>
                <a:stretch>
                  <a:fillRect l="-1718" t="-1529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308337" y="5267014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067" y="2190749"/>
            <a:ext cx="2429214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кут та дуга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Градусну міру дуги, як і саму дугу, позначають знаком «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». Наприклад запис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NK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читають: дуга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NK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запис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35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читають: градусна міра дуги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або дуга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дорівнює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  <a:blipFill>
                <a:blip r:embed="rId2"/>
                <a:stretch>
                  <a:fillRect l="-1718" t="-1529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308337" y="5267014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183" y="2190749"/>
            <a:ext cx="2429214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кут та дуга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9" y="2190749"/>
            <a:ext cx="7093131" cy="39862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Центральному куту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 дві дуги з кінцями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(мал. 7). Одна з них менша за півколо – це дуга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AKB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ній позначена проміжна точка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інша більша за півколо – це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ній позначена проміжна точка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Дугу можна називати і без проміжної точки, якщо зрозуміло, про яку з двох дуг ідеться. Наприклад дугу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 дугою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8337" y="5267014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690" y="2109259"/>
            <a:ext cx="2429214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7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кут та дуга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Градусною мірою дуги кола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називають градусну міру відповідного центрального кута. </a:t>
                </a:r>
                <a:endPara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Наприклад, якщо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BOA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110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(мал. 8). І навпаки градусною мірою центрального кута є градусна міра відповідної дуги. Наприклад, якщо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ALB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110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110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  <a:blipFill>
                <a:blip r:embed="rId2"/>
                <a:stretch>
                  <a:fillRect l="-1718" t="-1529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308337" y="5267014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812" y="2127117"/>
            <a:ext cx="2739956" cy="29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 дуги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2190749"/>
                <a:ext cx="11090365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Довжина дуги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обчислюють за формулою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3,1415…,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радіус кола,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діаметр,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градусна міра відповідного центрального кута. Кути й дуги вимірюють у градусах й радіанах.</a:t>
                </a:r>
                <a:endParaRPr lang="uk-UA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2190749"/>
                <a:ext cx="11090365" cy="3986213"/>
              </a:xfrm>
              <a:blipFill>
                <a:blip r:embed="rId2"/>
                <a:stretch>
                  <a:fillRect l="-1099" t="-306" r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3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Вписаний кут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Кут, вершина якого лежить на колі, а сторони перетинають це коло, називають 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вписаним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кутом. На мал. 9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PNM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вписаний у коло. Вписаний у коло кут вимірюється половиною дуги, на яку він спирається: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PNM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uk-UA" sz="280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Вписані кути, які спираються на одну й ту саму дугу рівні: 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𝑃𝑁𝑀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𝑃𝐴𝑀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  <a:blipFill>
                <a:blip r:embed="rId2"/>
                <a:stretch>
                  <a:fillRect l="-1718" t="-1529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308337" y="5267014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67" y="2142680"/>
            <a:ext cx="3019846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2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Вписаний кут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Вписаний кут, який спирається на діаметр, прямі: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𝐵𝐷𝐶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мал. 10). І навпаки, будь-який кут, вписаний у коло, спирається на діаметр.</a:t>
                </a:r>
                <a:endPara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  <a:blipFill>
                <a:blip r:embed="rId2"/>
                <a:stretch>
                  <a:fillRect l="-1718" t="-1529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308337" y="5267014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366" y="2047338"/>
            <a:ext cx="3200847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Вписаний кут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Кут з вершиною всередині кола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вимірюється півсумою дуг, на які спирається даний кут і кут, вертикальний з ним. На мал. 11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+∪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𝐷𝐾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  <a:blipFill>
                <a:blip r:embed="rId2"/>
                <a:stretch>
                  <a:fillRect l="-1718" t="-1529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308337" y="5267014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288" y="1985417"/>
            <a:ext cx="3077004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Вписаний кут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Кут, вершина якого лежить зовні кола,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сторони перетинають коло, вимірюється піврізницею більшої та меншої дуг, які містяться між його сторонами. На мал. 12 </a:t>
                </a:r>
                <a:b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800" i="1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−∪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𝐷𝐾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  <a:blipFill>
                <a:blip r:embed="rId2"/>
                <a:stretch>
                  <a:fillRect l="-1718" t="-1529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602724" y="6035247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727" y="1959901"/>
            <a:ext cx="3038899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Вписаний кут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Кут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між дотичною і хордою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яка проходить через точку дотику, вимірюється половину дуги, що лежить між його сторонами. На мал. 13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endParaRPr lang="uk-UA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  <a:blipFill>
                <a:blip r:embed="rId2"/>
                <a:stretch>
                  <a:fillRect l="-1718" t="-1529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602723" y="5395303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806" y="2006693"/>
            <a:ext cx="3162741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Коло. Центр кола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50" y="2190749"/>
            <a:ext cx="7628709" cy="44451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малюнку 1 зображено креслярський інструмент – циркуль. Одна його ніжка – вістря, друга – грифель. Якщо поставити ніжку з вістрям на папір у точку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ніжка з грифелем під час обертання опише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Точку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називають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кола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Означення.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Колом називають геометричну фігуру, яка складається з усіх точок площини, рівновіддалених від даної точки(центра).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990" y="2190749"/>
            <a:ext cx="2438740" cy="365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35886" y="5949543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Вписаний кут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Пряму, що перетинає коло у двох точках, називають 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січною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uk-UA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Теорема про січну.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з точки, що лежать зовні кола, проведено дві січні, то добуток довжини однієї січної на довжину її зовнішньої частини дорівнює такому ж добутку довжин для будь-якої іншої січної. На мал. 14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𝐵𝐴</m:t>
                    </m:r>
                  </m:oMath>
                </a14:m>
                <a:endParaRPr lang="uk-UA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2190749"/>
                <a:ext cx="7093131" cy="3986213"/>
              </a:xfrm>
              <a:blipFill>
                <a:blip r:embed="rId2"/>
                <a:stretch>
                  <a:fillRect l="-1718" t="-1529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602723" y="5915352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727" y="1959901"/>
            <a:ext cx="3038899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Радіанна міра кута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2190749"/>
                <a:ext cx="11390811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Радіанна міра кута.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Радіанною мірою кута(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називається відношення довжини відповідної дуги кола, на яку спирається центральний кут, до радіуса кола: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переходу від градусної міри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радіанної (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використовують формулу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180°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°≈0,0175</m:t>
                    </m:r>
                  </m:oMath>
                </a14:m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рад. Формула переходу від радіанної міри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до градусної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має вигляд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∙180°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57,3°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2190749"/>
                <a:ext cx="11390811" cy="3986213"/>
              </a:xfrm>
              <a:blipFill>
                <a:blip r:embed="rId2"/>
                <a:stretch>
                  <a:fillRect l="-1070" t="-1529" r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https://cdn.economy-pedia.com/6229452/segmento_circular_-_qu_es-_definicin_y_concepto_2021_economy-wikicom.p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Круговий сектор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2190749"/>
                <a:ext cx="7837714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Круговим сектором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називають частину круга, яка лежить усередині відповідного центрального кута. Мал. 15 сектор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AOC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затушований,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дуга сектора,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𝐴𝑂𝐶</m:t>
                    </m:r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центральний кут, який відповідає сектору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AOC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Площу сектора з центральним кутом в 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визначають за формулою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uk-UA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сек.</m:t>
                        </m:r>
                      </m:sub>
                    </m:sSub>
                    <m:r>
                      <a:rPr lang="uk-UA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uk-U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Площу сектора з центральним кутом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визначаються за формулою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uk-UA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сек.</m:t>
                        </m:r>
                      </m:sub>
                    </m:sSub>
                    <m:r>
                      <a:rPr lang="uk-UA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2190749"/>
                <a:ext cx="7837714" cy="3986213"/>
              </a:xfrm>
              <a:blipFill>
                <a:blip r:embed="rId2"/>
                <a:stretch>
                  <a:fillRect l="-1555" t="-1529" r="-1555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602723" y="5395303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04" y="2047057"/>
            <a:ext cx="3299952" cy="304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 хорди та діаметра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2190749"/>
                <a:ext cx="7837714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Діаметр, перпендикулярний до хорди, ділить її і дугу, яку вона стягує, навпіл. На мал. 16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тому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𝐹𝐵</m:t>
                    </m:r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𝐾𝐵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Справедливе й обернене твердження: якщо діаметр кола проходить через середину хорди, яка не є діаметром, чи через середину дуги, то цей діаметр перпендикулярний до даної хорди.</a:t>
                </a:r>
                <a:endPara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2190749"/>
                <a:ext cx="7837714" cy="3986213"/>
              </a:xfrm>
              <a:blipFill>
                <a:blip r:embed="rId2"/>
                <a:stretch>
                  <a:fillRect l="-1555" t="-1529" r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602722" y="5447554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172" y="1926427"/>
            <a:ext cx="3258005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7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Дуги й хорди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2190749"/>
                <a:ext cx="11168742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Рівні дуги стягуються рівними хордами, а рівні хорди стягують рівні дуги. На мал. 16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тому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Дуги, які лежать між паралельними хордами, рівні. На мал. 17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𝐾𝐷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тоді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𝑀𝐾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2190749"/>
                <a:ext cx="11168742" cy="3986213"/>
              </a:xfrm>
              <a:blipFill>
                <a:blip r:embed="rId2"/>
                <a:stretch>
                  <a:fillRect l="-1091" t="-1529" r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139435" y="6364120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3605712"/>
            <a:ext cx="2797927" cy="2688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925" y="3605712"/>
            <a:ext cx="2797927" cy="2758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2670" y="6362351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Взаємне розміщення прямої і кола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510" y="1900078"/>
            <a:ext cx="11207931" cy="39862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випадки взаємного розміщення прямої й кола:</a:t>
            </a:r>
          </a:p>
          <a:p>
            <a:pPr marL="514350" indent="-514350" algn="just">
              <a:buFont typeface="Wingdings" panose="05000000000000000000" pitchFamily="2" charset="2"/>
              <a:buAutoNum type="arabicParenR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коло мають одну спільну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(мал. 18);</a:t>
            </a:r>
          </a:p>
          <a:p>
            <a:pPr marL="514350" indent="-514350" algn="just">
              <a:buAutoNum type="arabicParenR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коло мають дві спільні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(мал. 19);</a:t>
            </a:r>
          </a:p>
          <a:p>
            <a:pPr marL="514350" indent="-514350" algn="just">
              <a:buAutoNum type="arabicParenR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коло не мають спільних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точок (мал. 20);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2228" y="6334780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051" y="3332507"/>
            <a:ext cx="2619741" cy="30770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10" y="3977667"/>
            <a:ext cx="2318533" cy="2431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391" y="3993235"/>
            <a:ext cx="2568412" cy="24162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0144" y="6326782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14235" y="6326782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 дотичної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4137" y="2047108"/>
                <a:ext cx="8190412" cy="461494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Дотична до кола перпендикулярна до радіуса, проведеного в точку дотику.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Наприклад, на мал. 21 пряма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137" y="2047108"/>
                <a:ext cx="8190412" cy="4614949"/>
              </a:xfrm>
              <a:blipFill>
                <a:blip r:embed="rId2"/>
                <a:stretch>
                  <a:fillRect l="-1564" t="-1453" r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602722" y="5447554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017" y="2047108"/>
            <a:ext cx="2924583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 дотичних, проведених до кола з однієї точки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4137" y="2047108"/>
                <a:ext cx="6884126" cy="461494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з даної точки до кола провести дві дотичні, то відрізки дотичних, які сполучають дану точку з точками дотику, рівні. </a:t>
                </a: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Наприклад, на мал. 22 зображено,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CK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дотична до кола. Тоді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𝐶𝐾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137" y="2047108"/>
                <a:ext cx="6884126" cy="4614949"/>
              </a:xfrm>
              <a:blipFill>
                <a:blip r:embed="rId2"/>
                <a:stretch>
                  <a:fillRect l="-1860" t="-1453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602722" y="5447554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197" y="2047108"/>
            <a:ext cx="4201111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8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Взаємне розміщення двох кіл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7" y="2047108"/>
            <a:ext cx="11586754" cy="46149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кола можуть бути розміщені так: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1)Кола не мають спільних точок. Вони лежать або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а)Одне поза кругом іншого(мал. 23), у цьому випадку відстань між центрами буде більша від суми радіусів, або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б)Одне всередині круга іншого(мал. 24), у цьому випадку відстань між центрами буде меншою від різниці радіусів;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2470" y="6400447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4668414"/>
            <a:ext cx="4461619" cy="1853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112" y="4405889"/>
            <a:ext cx="2193519" cy="21161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00418" y="6400447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Взаємне розміщення двох кіл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7" y="2047108"/>
            <a:ext cx="11586754" cy="46149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Кола мають спільну точку. Кола, які мають одну спільну точку, називають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дотичними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Спільну точку називають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точкою дотику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мал. 25 і 26 точка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точка дотику. Дотик кіл може бути зовнішнім (мал. 25) або внутрішнім (мал. 26);</a:t>
            </a:r>
            <a:endParaRPr lang="uk-U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2470" y="6138837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0416" y="6138131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44" y="3849067"/>
            <a:ext cx="4118758" cy="2289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706" y="3450755"/>
            <a:ext cx="2656327" cy="253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Радіус кола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9" y="2190749"/>
            <a:ext cx="7093131" cy="39862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Радіусом кола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відрізок, який сполучає будь-яку точку кола з його центром. Позначають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r(R).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(мал. 2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8337" y="5267014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190749"/>
            <a:ext cx="2862162" cy="27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Взаємне розміщення двох кіл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7" y="2047108"/>
            <a:ext cx="6557554" cy="46149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Кола мають дві спільні точки(мал. 27), у цьому випадку відстань між центрами буде меншою від суми їх радіусів, але більшою від їх різниці.</a:t>
            </a:r>
            <a:endParaRPr lang="uk-U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6868" y="5615617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450" y="2148504"/>
            <a:ext cx="4429743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9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центрів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7" y="2047108"/>
            <a:ext cx="11586754" cy="46149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Пряму, яка проходить через центри двох кіл, називають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лінією центрів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мал 28-30 пряма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лінія центрів.</a:t>
            </a:r>
            <a:endParaRPr lang="uk-U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7776" y="5772170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0867" y="5772170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3419190"/>
            <a:ext cx="3745614" cy="2141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057" y="3123707"/>
            <a:ext cx="2649234" cy="24617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597" y="3419190"/>
            <a:ext cx="4116403" cy="21413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47345" y="5779203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 описане навколо трикутника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4137" y="2047108"/>
                <a:ext cx="6884126" cy="46149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2400" noProof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Коло називаєься описаними навколо трикутника, якщо воно проходить через усі його вершини. Трикутник при цьому має назву вписаного.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 кола </a:t>
                </a:r>
                <a14:m>
                  <m:oMath xmlns:m="http://schemas.openxmlformats.org/officeDocument/2006/math">
                    <m:r>
                      <a:rPr lang="ru-RU" sz="2400" i="1"/>
                      <m:t>𝐸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описаного навколо трикутника, є точкою серединних перпендикулярів до сторін трикутника</a:t>
                </a:r>
                <a:endParaRPr lang="uk-UA" sz="2400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137" y="2047108"/>
                <a:ext cx="6884126" cy="4614949"/>
              </a:xfrm>
              <a:blipFill>
                <a:blip r:embed="rId2"/>
                <a:stretch>
                  <a:fillRect l="-1417" t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602722" y="5447554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93373" y="2047108"/>
            <a:ext cx="3316862" cy="30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5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 вписане в трикутник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4137" y="2047108"/>
                <a:ext cx="6884126" cy="46149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Коло називається вписаним в трикутник, якщо воно дотикається до всіх його сторін. Трикутник при цьому називається описаним навколо кола.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noProof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 кола </a:t>
                </a:r>
                <a14:m>
                  <m:oMath xmlns:m="http://schemas.openxmlformats.org/officeDocument/2006/math">
                    <m:r>
                      <a:rPr lang="uk-UA" sz="2400" i="1" noProof="1" dirty="0"/>
                      <m:t>𝑂</m:t>
                    </m:r>
                  </m:oMath>
                </a14:m>
                <a:r>
                  <a:rPr lang="uk-UA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вписаного в трикутник, є точкою перетину його бісектрис.</a:t>
                </a:r>
                <a:endParaRPr lang="uk-UA" sz="2400" noProof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137" y="2047108"/>
                <a:ext cx="6884126" cy="4614949"/>
              </a:xfrm>
              <a:blipFill>
                <a:blip r:embed="rId2"/>
                <a:stretch>
                  <a:fillRect l="-1417" t="-1057" r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602722" y="5447554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8811044" y="2113614"/>
            <a:ext cx="2956262" cy="30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9" y="2190749"/>
            <a:ext cx="11612880" cy="4471308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програма з математики 5-9 класи для загальноосвітніх навчальних закладів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URL: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mon.gov.ua/ua/osvita/zagalna-serednya-osvita/navchalni-programi/navchalni-programi-5-9-klas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6 кл.: підруч. для закл. заг. серед. освіти/О.С. Істер.- Київ: Генеза,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- 296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Мерзляк А.Г., Полонський В.Б., Якір М.С. Геометрія: підручник для 7 кл. загальноосвіт. навч. закл. – 2-ге вид., переробл. - Х.: Гімназія, 2020. – 240 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Геометрія: підручник для 7 кл. загальноосвіт. навч. закл./ Г.П. Бевз, В.Г. Бевз, Н.Г. Владімірова. – К : Видавництво «Відродження», 2019. – 192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Геометрія : підруч. для 7-го кл. загальноосвіт. навч. закл. / О.С. Істер. — Київ : Генеза, 2021. — 184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Геометрія : підруч. для 9 кл. загальноосвіт. навч. закл. / М. І. Бурда, Н. А. Тарасенкова. — К. : УОВЦ «Оріон», 2017. — 224 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764" y="2245642"/>
            <a:ext cx="6985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увагу!!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Хорда і діаметр кола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9" y="2190749"/>
            <a:ext cx="7093131" cy="39862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Відрізок, що сполучає дві точки кола, називають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хордою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(мал.2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Хорду, що проходить через центр кола, називають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діаметром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(мал.2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Діаметр позначають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Діаметр дорівнює двом радіусам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відповідно, тому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2r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8337" y="5267014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20" y="2190749"/>
            <a:ext cx="3176101" cy="28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довжина кола?</a:t>
            </a:r>
            <a:endParaRPr lang="uk-UA" sz="4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9" y="2190749"/>
            <a:ext cx="11639005" cy="39862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Візьмемо консервну банку( круглу склянку тощо), поставимо її на аркуш паперу й обведемо олівцем (мал. 4). Отримаємо коло. Якщо ниткою обвити банку, а потім виміряти цю нитку, то її довжина буде приблизно дорівнюватиме довжині намальованого кола (мал. 5)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4012854"/>
            <a:ext cx="2959736" cy="2408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107" y="4540902"/>
            <a:ext cx="5553850" cy="1352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2492" y="6421690"/>
            <a:ext cx="1059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2335" y="6396335"/>
            <a:ext cx="1059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uk-UA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uk-UA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2190749"/>
                <a:ext cx="11521440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Виміряємо діаметр кола та знайдемо відношення довжини кола до його діаметра. Якщо виміри зроблено досить ретельно, то виявляється, що це відношення трішки більше за 3.</a:t>
                </a:r>
              </a:p>
              <a:p>
                <a:pPr marL="0" indent="0" algn="just">
                  <a:buNone/>
                </a:pPr>
                <a:r>
                  <a:rPr lang="uk-UA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!!!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всіх кіл відношення довжини кола до довжини його діаметра є одним і тим самим числом. Це число позначають грецькою буквою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uk-UA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(читається: «пі»), його записують нескінченним десятковим дробом:</a:t>
                </a:r>
                <a:b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uk-UA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3,14159265…</a:t>
                </a:r>
              </a:p>
              <a:p>
                <a:pPr marL="0" indent="0" algn="just">
                  <a:buNone/>
                </a:pPr>
                <a:endPara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2190749"/>
                <a:ext cx="11521440" cy="3986213"/>
              </a:xfrm>
              <a:blipFill>
                <a:blip r:embed="rId3"/>
                <a:stretch>
                  <a:fillRect l="-1058" t="-1529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97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 кола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1959430"/>
                <a:ext cx="11521440" cy="489857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Для зручності обчислень використовують наближене значення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b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≈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3,14, або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uk-U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≈ </m:t>
                    </m:r>
                    <m:f>
                      <m:fPr>
                        <m:ctrlP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Якщо довжину кола позначити буквою </a:t>
                </a:r>
                <a:r>
                  <a:rPr lang="uk-UA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uk-UA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Довжина кола дорівнює добутку числа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uk-UA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діаметр кола.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Оскільки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формулу для обчислення довжини кола можна записати так:</a:t>
                </a:r>
                <a:b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</m:oMath>
                </a14:m>
                <a:endPara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1959430"/>
                <a:ext cx="11521440" cy="4898570"/>
              </a:xfrm>
              <a:blipFill>
                <a:blip r:embed="rId2"/>
                <a:stretch>
                  <a:fillRect l="-952" t="-1866" r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2886892" y="3546567"/>
                <a:ext cx="1541417" cy="146304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892" y="3546567"/>
                <a:ext cx="1541417" cy="146304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трелка вправо 9"/>
          <p:cNvSpPr/>
          <p:nvPr/>
        </p:nvSpPr>
        <p:spPr>
          <a:xfrm>
            <a:off x="4781006" y="3964578"/>
            <a:ext cx="1313470" cy="62701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6447173" y="3546566"/>
                <a:ext cx="1541417" cy="146304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173" y="3546566"/>
                <a:ext cx="1541417" cy="146304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4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51" y="2190749"/>
            <a:ext cx="7367452" cy="39862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 ділить площину на дві частини. Частина площини, яка лежить усередині кола, разом із колом утворюють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(мал. 6). Центр, радіус і діаметр кола одночасно є центром, радіусом і діаметром круга. Відстань від центра до 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будь-якої точки круга не перевищує радіус круга.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3185" y="5496558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3" y="2190749"/>
            <a:ext cx="2673791" cy="294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 круга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9451" y="2190749"/>
                <a:ext cx="7367452" cy="3986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 круга можна обчислити за формулами: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радіус круга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діаметр круга</a:t>
                </a:r>
                <a:endParaRPr lang="uk-UA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451" y="2190749"/>
                <a:ext cx="7367452" cy="3986213"/>
              </a:xfrm>
              <a:blipFill>
                <a:blip r:embed="rId2"/>
                <a:stretch>
                  <a:fillRect l="-173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43" y="2190749"/>
            <a:ext cx="2673791" cy="2943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33185" y="5496558"/>
            <a:ext cx="137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0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ьные предметы 16: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19_TF03462902_TF03462902.potx" id="{BAC63EC1-72D2-48C1-B41B-534A4895C3B1}" vid="{6FF2C71A-6631-4AB1-81A9-F18F0A42702E}"/>
    </a:ext>
  </a:extLst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учебных предметов с рисунками на школьной доске (широкоэкранный формат)</Template>
  <TotalTime>2920</TotalTime>
  <Words>1690</Words>
  <Application>Microsoft Office PowerPoint</Application>
  <PresentationFormat>Широкоэкранный</PresentationFormat>
  <Paragraphs>132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Calibri</vt:lpstr>
      <vt:lpstr>Cambria Math</vt:lpstr>
      <vt:lpstr>Times New Roman</vt:lpstr>
      <vt:lpstr>Wingdings</vt:lpstr>
      <vt:lpstr>Школьные предметы 16:9</vt:lpstr>
      <vt:lpstr>Коло і круг</vt:lpstr>
      <vt:lpstr>Коло. Центр кола</vt:lpstr>
      <vt:lpstr>Радіус кола</vt:lpstr>
      <vt:lpstr>Хорда і діаметр кола</vt:lpstr>
      <vt:lpstr>Що таке довжина кола?</vt:lpstr>
      <vt:lpstr>Число π</vt:lpstr>
      <vt:lpstr>Довжина кола</vt:lpstr>
      <vt:lpstr>Круг</vt:lpstr>
      <vt:lpstr>Площа круга</vt:lpstr>
      <vt:lpstr>Центральний кут та дуга </vt:lpstr>
      <vt:lpstr>Центральний кут та дуга </vt:lpstr>
      <vt:lpstr>Центральний кут та дуга </vt:lpstr>
      <vt:lpstr>Центральний кут та дуга </vt:lpstr>
      <vt:lpstr>Довжина дуги</vt:lpstr>
      <vt:lpstr>Вписаний кут </vt:lpstr>
      <vt:lpstr>Вписаний кут </vt:lpstr>
      <vt:lpstr>Вписаний кут </vt:lpstr>
      <vt:lpstr>Вписаний кут </vt:lpstr>
      <vt:lpstr>Вписаний кут </vt:lpstr>
      <vt:lpstr>Вписаний кут </vt:lpstr>
      <vt:lpstr>Радіанна міра кута </vt:lpstr>
      <vt:lpstr>Круговий сектор </vt:lpstr>
      <vt:lpstr>Властивість хорди та діаметра</vt:lpstr>
      <vt:lpstr>Дуги й хорди</vt:lpstr>
      <vt:lpstr>Взаємне розміщення прямої і кола</vt:lpstr>
      <vt:lpstr>Властивість дотичної</vt:lpstr>
      <vt:lpstr>Властивість дотичних, проведених до кола з однієї точки</vt:lpstr>
      <vt:lpstr>Взаємне розміщення двох кіл</vt:lpstr>
      <vt:lpstr>Взаємне розміщення двох кіл</vt:lpstr>
      <vt:lpstr>Взаємне розміщення двох кіл</vt:lpstr>
      <vt:lpstr>Лінія центрів</vt:lpstr>
      <vt:lpstr>Коло описане навколо трикутника</vt:lpstr>
      <vt:lpstr>Коло вписане в трикутник</vt:lpstr>
      <vt:lpstr>Список використаних джерв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 і круг</dc:title>
  <dc:creator>Шевченко Ілля Костянтинович</dc:creator>
  <cp:lastModifiedBy>Шевченко Ілля Костянтинович</cp:lastModifiedBy>
  <cp:revision>75</cp:revision>
  <dcterms:created xsi:type="dcterms:W3CDTF">2024-02-07T15:36:03Z</dcterms:created>
  <dcterms:modified xsi:type="dcterms:W3CDTF">2024-02-19T00:10:59Z</dcterms:modified>
</cp:coreProperties>
</file>