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69" r:id="rId2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5" autoAdjust="0"/>
    <p:restoredTop sz="94648" autoAdjust="0"/>
  </p:normalViewPr>
  <p:slideViewPr>
    <p:cSldViewPr>
      <p:cViewPr varScale="1">
        <p:scale>
          <a:sx n="81" d="100"/>
          <a:sy n="81" d="100"/>
        </p:scale>
        <p:origin x="1498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86182" y="1142984"/>
            <a:ext cx="4886332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48" y="3857628"/>
            <a:ext cx="4471974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29E277-08FC-2419-88EC-84E817E08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C2DFD-2BC6-44CA-9E09-C0B655530491}" type="datetimeFigureOut">
              <a:rPr lang="ru-RU"/>
              <a:pPr>
                <a:defRPr/>
              </a:pPr>
              <a:t>24.03.2025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950883-4396-774B-5DE2-86B50B506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9A4D28-54B1-46D9-D496-59B25D199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044CDD-EB27-4C37-B5B7-F1E9CEE20E51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44182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4E0313-9C85-2A46-3EA1-7407BA420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38D06-0EC9-4CE1-A43F-818FF285069F}" type="datetimeFigureOut">
              <a:rPr lang="ru-RU"/>
              <a:pPr>
                <a:defRPr/>
              </a:pPr>
              <a:t>24.03.2025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9BB5F9-9BCA-9926-84A4-25B3C8FCA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5C20C9-D83A-A0ED-4320-DABD6909A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D844D3-AA98-488A-A710-999105772F68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991393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BD654C-7AFF-A551-EA94-9D18BF1C7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BB203-F517-47F6-ABED-AAF1C57E7AA9}" type="datetimeFigureOut">
              <a:rPr lang="ru-RU"/>
              <a:pPr>
                <a:defRPr/>
              </a:pPr>
              <a:t>24.03.2025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40059B-0B11-83CC-E553-398486EBA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BE0699-F73B-9986-747F-69F633B4D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9C6DAA-B43C-4AD7-9BDA-0D1266DC638D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124092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357188"/>
            <a:ext cx="8143875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928813" y="1571625"/>
            <a:ext cx="7015162" cy="4525963"/>
          </a:xfrm>
        </p:spPr>
        <p:txBody>
          <a:bodyPr/>
          <a:lstStyle/>
          <a:p>
            <a:pPr lvl="0"/>
            <a:endParaRPr lang="uk-UA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4FBDD8-0AB5-06FB-61B9-65DF76582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CC078-F318-4616-9ECB-7EA9F4D85261}" type="datetimeFigureOut">
              <a:rPr lang="ru-RU"/>
              <a:pPr>
                <a:defRPr/>
              </a:pPr>
              <a:t>24.03.2025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86A839-9493-9B1C-736B-4B06A148B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8E1FEE-B4E9-4D9D-25DD-A3C255DB0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0C985B-849F-472F-B170-82E0441BAF42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325682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8EAAEF-8C82-5CB8-2E50-9D1E18D29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F2EFC-EB5F-458E-8263-5448E207ABAD}" type="datetimeFigureOut">
              <a:rPr lang="ru-RU"/>
              <a:pPr>
                <a:defRPr/>
              </a:pPr>
              <a:t>24.03.2025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686572-7C16-5685-B0BE-CD1289E3A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02699E-2B17-9729-8206-E85100671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3E5463-AC89-4281-95F4-B7729CEAA83F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122133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CAE9E2-FB44-A4A3-E2DF-D6C4D738A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92F74-4356-4FDC-9A28-79064E5D76CA}" type="datetimeFigureOut">
              <a:rPr lang="ru-RU"/>
              <a:pPr>
                <a:defRPr/>
              </a:pPr>
              <a:t>24.03.2025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741B5D-1E53-48FE-44D7-8CF56CE61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F2073A-0849-70B7-C9E3-53461F341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F6C04B-CD70-44AD-9465-BB5BB85DFD83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854403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DB5C6A6D-26A9-B212-F29E-9AEFA129A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D60CE-A783-47BC-80FD-420F851399A0}" type="datetimeFigureOut">
              <a:rPr lang="ru-RU"/>
              <a:pPr>
                <a:defRPr/>
              </a:pPr>
              <a:t>24.03.2025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BA0A0C7D-9B5E-6060-CD7C-E95B1351D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B44B1E05-13D2-B8AE-745E-03039A86C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6E34AF-DEC2-40DB-A73E-76BAF60FB9FD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551209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FBA0DD77-1CB6-013B-D217-F9EE6B107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D53B7-6A01-411A-AE74-8B4B8618F38A}" type="datetimeFigureOut">
              <a:rPr lang="ru-RU"/>
              <a:pPr>
                <a:defRPr/>
              </a:pPr>
              <a:t>24.03.2025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0201BB33-8651-0337-905B-05F911A4F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DEC424B1-12D1-9AE2-97CF-8D3F7AAD4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CA1916-5309-418A-8C47-731980E789C2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558532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B4B6C288-9C71-094E-7840-CAC36695F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D9288-6F95-418E-A867-5FBD5B7BB4E7}" type="datetimeFigureOut">
              <a:rPr lang="ru-RU"/>
              <a:pPr>
                <a:defRPr/>
              </a:pPr>
              <a:t>24.03.2025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B9B4EA69-841A-E77C-2A4A-A755119D7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088D2F69-2948-9055-5F2D-BC03F364A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1C4894-90B8-4EA1-8831-D82A49B41854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637999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5CA3EBD6-B38E-7466-3D8E-C732B5BDA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99283-6686-4806-AA5F-20FAD2EBBB63}" type="datetimeFigureOut">
              <a:rPr lang="ru-RU"/>
              <a:pPr>
                <a:defRPr/>
              </a:pPr>
              <a:t>24.03.2025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1631B9D2-4EE4-ACA7-CB30-544769C11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F21CEB51-4134-60A5-4476-3D2A7F94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EC45B3-80D5-46B1-A8C4-095AC7F9FB9B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142240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AAD69CB4-9DB7-BF2A-D1B6-C28C51A75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DE4F2-367F-46A8-B2B6-D4F51DE16070}" type="datetimeFigureOut">
              <a:rPr lang="ru-RU"/>
              <a:pPr>
                <a:defRPr/>
              </a:pPr>
              <a:t>24.03.2025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D68056C9-4A08-732C-35F3-87EC6F625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F6697346-EE4F-175B-0919-ABB641121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64BE3F-CA15-4C3F-A358-AC55AB598F70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223825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E559B05C-46AE-DAB1-3C76-2E0066765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D30DF-BAEF-4F94-A887-DAFFB4C3D4B2}" type="datetimeFigureOut">
              <a:rPr lang="ru-RU"/>
              <a:pPr>
                <a:defRPr/>
              </a:pPr>
              <a:t>24.03.2025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8455B53A-79FC-213C-286F-DE2377D6B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F5897655-308B-F470-47BB-E5C88B817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1BBA95-8F10-4C03-BCFD-C3E7B43D8560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708375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767A69-3773-E6C3-41FC-5CC0069E0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3" y="357188"/>
            <a:ext cx="8143875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CABAD1EF-F3E8-5D59-632C-01F1B750275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928813" y="1571625"/>
            <a:ext cx="701516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текста</a:t>
            </a:r>
          </a:p>
          <a:p>
            <a:pPr lvl="1"/>
            <a:r>
              <a:rPr lang="ru-RU" altLang="uk-UA"/>
              <a:t>Второй уровень</a:t>
            </a:r>
          </a:p>
          <a:p>
            <a:pPr lvl="2"/>
            <a:r>
              <a:rPr lang="ru-RU" altLang="uk-UA"/>
              <a:t>Третий уровень</a:t>
            </a:r>
          </a:p>
          <a:p>
            <a:pPr lvl="3"/>
            <a:r>
              <a:rPr lang="ru-RU" altLang="uk-UA"/>
              <a:t>Четвертый уровень</a:t>
            </a:r>
          </a:p>
          <a:p>
            <a:pPr lvl="4"/>
            <a:r>
              <a:rPr lang="ru-RU" altLang="uk-UA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759229-7AA0-18F8-BFF7-FAA918633B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0F149BE5-877E-49B6-BCA8-49F7A42FC8C3}" type="datetimeFigureOut">
              <a:rPr lang="ru-RU"/>
              <a:pPr>
                <a:defRPr/>
              </a:pPr>
              <a:t>24.03.2025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C040A5-A4D5-7E21-5C10-8B066A4028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24C665-9263-BBAE-784B-2CBC4A841B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669A8A4D-A75C-4A7F-92B2-AA06B83A9255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ln w="17780" cmpd="sng">
            <a:solidFill>
              <a:schemeClr val="accent1">
                <a:tint val="3000"/>
              </a:schemeClr>
            </a:solidFill>
            <a:prstDash val="solid"/>
            <a:miter lim="800000"/>
          </a:ln>
          <a:solidFill>
            <a:srgbClr val="002060"/>
          </a:solidFill>
          <a:effectLst>
            <a:outerShdw blurRad="55000" dist="50800" dir="5400000" algn="tl">
              <a:srgbClr val="000000">
                <a:alpha val="33000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8FC9A6-702A-07E6-CBB3-A0B974479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188640"/>
            <a:ext cx="7772400" cy="1362075"/>
          </a:xfrm>
        </p:spPr>
        <p:txBody>
          <a:bodyPr/>
          <a:lstStyle/>
          <a:p>
            <a:pPr eaLnBrk="1" hangingPunct="1">
              <a:defRPr/>
            </a:pPr>
            <a:r>
              <a:rPr lang="uk-UA" dirty="0"/>
              <a:t>Програми для створення презентацій</a:t>
            </a:r>
          </a:p>
        </p:txBody>
      </p:sp>
      <p:pic>
        <p:nvPicPr>
          <p:cNvPr id="3075" name="Picture 5" descr="Опорний конспект для учнів з теми &quot;Презентації та комп'ютерні презентації&quot;  для 6 класу">
            <a:extLst>
              <a:ext uri="{FF2B5EF4-FFF2-40B4-BE49-F238E27FC236}">
                <a16:creationId xmlns:a16="http://schemas.microsoft.com/office/drawing/2014/main" id="{8ED33316-AF44-22D7-6572-0EECBF0C9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29"/>
          <a:stretch>
            <a:fillRect/>
          </a:stretch>
        </p:blipFill>
        <p:spPr bwMode="auto">
          <a:xfrm>
            <a:off x="2324100" y="3351213"/>
            <a:ext cx="6564313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Подзаголовок 2">
            <a:extLst>
              <a:ext uri="{FF2B5EF4-FFF2-40B4-BE49-F238E27FC236}">
                <a16:creationId xmlns:a16="http://schemas.microsoft.com/office/drawing/2014/main" id="{A228C18C-55D0-8AF4-5402-6B78FD4DE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1550" y="1684338"/>
            <a:ext cx="7772400" cy="1500187"/>
          </a:xfrm>
        </p:spPr>
        <p:txBody>
          <a:bodyPr/>
          <a:lstStyle/>
          <a:p>
            <a:pPr algn="r" eaLnBrk="1" hangingPunct="1"/>
            <a:r>
              <a:rPr lang="uk-UA" altLang="uk-UA" sz="2200">
                <a:solidFill>
                  <a:srgbClr val="000000"/>
                </a:solidFill>
              </a:rPr>
              <a:t>Презентацію виконав</a:t>
            </a:r>
          </a:p>
          <a:p>
            <a:pPr algn="r" eaLnBrk="1" hangingPunct="1"/>
            <a:r>
              <a:rPr lang="uk-UA" altLang="uk-UA" sz="2200">
                <a:solidFill>
                  <a:srgbClr val="000000"/>
                </a:solidFill>
              </a:rPr>
              <a:t>Студент 1 курсу </a:t>
            </a:r>
          </a:p>
          <a:p>
            <a:pPr algn="r" eaLnBrk="1" hangingPunct="1"/>
            <a:r>
              <a:rPr lang="uk-UA" altLang="uk-UA" sz="2200">
                <a:solidFill>
                  <a:srgbClr val="000000"/>
                </a:solidFill>
              </a:rPr>
              <a:t>Левченко Олександр 06-141 гр</a:t>
            </a:r>
          </a:p>
          <a:p>
            <a:pPr algn="r" eaLnBrk="1" hangingPunct="1"/>
            <a:r>
              <a:rPr lang="uk-UA" altLang="uk-UA" sz="2200">
                <a:solidFill>
                  <a:srgbClr val="000000"/>
                </a:solidFill>
              </a:rPr>
              <a:t>Медичний факультет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A49760AF-84BB-D9DD-8F2F-2F70CD25D9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-3564904" y="4365104"/>
            <a:ext cx="8821738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Keynote</a:t>
            </a:r>
            <a:br>
              <a:rPr lang="en-US" sz="4000" b="0" dirty="0">
                <a:solidFill>
                  <a:srgbClr val="212529"/>
                </a:solidFill>
                <a:effectLst/>
                <a:latin typeface="Mocserat"/>
              </a:rPr>
            </a:br>
            <a:endParaRPr lang="ru-RU" altLang="uk-UA" sz="4000" dirty="0">
              <a:ln>
                <a:noFill/>
              </a:ln>
              <a:effectLst/>
            </a:endParaRP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0AAA2492-083D-A9C0-8DCB-EB9D36A8DB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68538" y="4221163"/>
            <a:ext cx="6767512" cy="4881562"/>
          </a:xfrm>
        </p:spPr>
        <p:txBody>
          <a:bodyPr/>
          <a:lstStyle/>
          <a:p>
            <a:pPr eaLnBrk="1" hangingPunct="1"/>
            <a:r>
              <a:rPr lang="en-US" altLang="uk-UA" sz="2400">
                <a:latin typeface="Times New Roman" panose="02020603050405020304" pitchFamily="18" charset="0"/>
                <a:cs typeface="Times New Roman" panose="02020603050405020304" pitchFamily="18" charset="0"/>
              </a:rPr>
              <a:t>Keynote </a:t>
            </a:r>
            <a:r>
              <a:rPr lang="uk-UA" altLang="uk-UA" sz="240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en-US" altLang="uk-UA" sz="2400">
                <a:latin typeface="Times New Roman" panose="02020603050405020304" pitchFamily="18" charset="0"/>
                <a:cs typeface="Times New Roman" panose="02020603050405020304" pitchFamily="18" charset="0"/>
              </a:rPr>
              <a:t>Apple </a:t>
            </a:r>
            <a:r>
              <a:rPr lang="uk-UA" altLang="uk-UA" sz="2400">
                <a:latin typeface="Times New Roman" panose="02020603050405020304" pitchFamily="18" charset="0"/>
                <a:cs typeface="Times New Roman" panose="02020603050405020304" pitchFamily="18" charset="0"/>
              </a:rPr>
              <a:t>схожий на те, чим </a:t>
            </a:r>
            <a:r>
              <a:rPr lang="en-US" altLang="uk-UA" sz="2400">
                <a:latin typeface="Times New Roman" panose="02020603050405020304" pitchFamily="18" charset="0"/>
                <a:cs typeface="Times New Roman" panose="02020603050405020304" pitchFamily="18" charset="0"/>
              </a:rPr>
              <a:t>PowerPoint </a:t>
            </a:r>
            <a:r>
              <a:rPr lang="uk-UA" altLang="uk-UA" sz="2400">
                <a:latin typeface="Times New Roman" panose="02020603050405020304" pitchFamily="18" charset="0"/>
                <a:cs typeface="Times New Roman" panose="02020603050405020304" pitchFamily="18" charset="0"/>
              </a:rPr>
              <a:t>є для </a:t>
            </a:r>
            <a:r>
              <a:rPr lang="en-US" altLang="uk-UA" sz="2400">
                <a:latin typeface="Times New Roman" panose="02020603050405020304" pitchFamily="18" charset="0"/>
                <a:cs typeface="Times New Roman" panose="02020603050405020304" pitchFamily="18" charset="0"/>
              </a:rPr>
              <a:t>Microsoft.</a:t>
            </a:r>
          </a:p>
          <a:p>
            <a:pPr eaLnBrk="1" hangingPunct="1"/>
            <a:r>
              <a:rPr lang="uk-UA" altLang="uk-UA" sz="2400">
                <a:latin typeface="Times New Roman" panose="02020603050405020304" pitchFamily="18" charset="0"/>
                <a:cs typeface="Times New Roman" panose="02020603050405020304" pitchFamily="18" charset="0"/>
              </a:rPr>
              <a:t>Він має всі функції, щоб створити візуально привабливі презентації.</a:t>
            </a:r>
          </a:p>
          <a:p>
            <a:pPr eaLnBrk="1" hangingPunct="1"/>
            <a:r>
              <a:rPr lang="uk-UA" altLang="uk-UA" sz="2400">
                <a:latin typeface="Times New Roman" panose="02020603050405020304" pitchFamily="18" charset="0"/>
                <a:cs typeface="Times New Roman" panose="02020603050405020304" pitchFamily="18" charset="0"/>
              </a:rPr>
              <a:t>Однак це ексклюзивно лише для пристроїв </a:t>
            </a:r>
            <a:r>
              <a:rPr lang="en-US" altLang="uk-UA" sz="2400">
                <a:latin typeface="Times New Roman" panose="02020603050405020304" pitchFamily="18" charset="0"/>
                <a:cs typeface="Times New Roman" panose="02020603050405020304" pitchFamily="18" charset="0"/>
              </a:rPr>
              <a:t>Apple</a:t>
            </a:r>
            <a:r>
              <a:rPr lang="en-US" altLang="uk-UA" sz="36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uk-UA" altLang="uk-UA" sz="3600"/>
          </a:p>
        </p:txBody>
      </p:sp>
      <p:pic>
        <p:nvPicPr>
          <p:cNvPr id="12292" name="Рисунок 1">
            <a:extLst>
              <a:ext uri="{FF2B5EF4-FFF2-40B4-BE49-F238E27FC236}">
                <a16:creationId xmlns:a16="http://schemas.microsoft.com/office/drawing/2014/main" id="{45CD3696-4F60-0A4F-7758-5A18877F26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t="26189" r="33463" b="16383"/>
          <a:stretch>
            <a:fillRect/>
          </a:stretch>
        </p:blipFill>
        <p:spPr bwMode="auto">
          <a:xfrm>
            <a:off x="1547813" y="41275"/>
            <a:ext cx="6911975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AAD4F5A8-EBFA-C619-32F1-A8FFEDAA216D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uk-UA" altLang="uk-UA" sz="5400">
                <a:ln>
                  <a:noFill/>
                </a:ln>
                <a:effectLst/>
              </a:rPr>
              <a:t>Переваги та недоліки</a:t>
            </a:r>
            <a:endParaRPr lang="ru-RU" altLang="uk-UA" sz="5400">
              <a:ln>
                <a:noFill/>
              </a:ln>
              <a:effectLst/>
            </a:endParaRPr>
          </a:p>
        </p:txBody>
      </p:sp>
      <p:pic>
        <p:nvPicPr>
          <p:cNvPr id="13315" name="Рисунок 1">
            <a:extLst>
              <a:ext uri="{FF2B5EF4-FFF2-40B4-BE49-F238E27FC236}">
                <a16:creationId xmlns:a16="http://schemas.microsoft.com/office/drawing/2014/main" id="{25F4C14F-DF4F-7B5C-20ED-AAA6A406DE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9" t="26613" r="29913" b="41171"/>
          <a:stretch>
            <a:fillRect/>
          </a:stretch>
        </p:blipFill>
        <p:spPr bwMode="auto">
          <a:xfrm>
            <a:off x="785813" y="1341438"/>
            <a:ext cx="8143875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2" descr="плюс и минус PNG рисунок, картинки и пнг прозрачный для ...">
            <a:extLst>
              <a:ext uri="{FF2B5EF4-FFF2-40B4-BE49-F238E27FC236}">
                <a16:creationId xmlns:a16="http://schemas.microsoft.com/office/drawing/2014/main" id="{54814F1B-9C4D-2C37-9B29-AC705E2C0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676775"/>
            <a:ext cx="3816350" cy="236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C1260CD4-DC0D-1B4B-8DCC-77E686253F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-2844824" y="3284984"/>
            <a:ext cx="8143875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0" dirty="0">
                <a:effectLst/>
              </a:rPr>
              <a:t>Haiku Deck</a:t>
            </a:r>
            <a:br>
              <a:rPr lang="en-US" b="0" dirty="0">
                <a:effectLst/>
              </a:rPr>
            </a:br>
            <a:endParaRPr lang="ru-RU" altLang="uk-UA" dirty="0">
              <a:ln>
                <a:noFill/>
              </a:ln>
              <a:effectLst/>
            </a:endParaRP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A4446489-BA70-F60D-B482-763E3CE0D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28838" y="3716338"/>
            <a:ext cx="7015162" cy="4525962"/>
          </a:xfrm>
        </p:spPr>
        <p:txBody>
          <a:bodyPr/>
          <a:lstStyle/>
          <a:p>
            <a:pPr eaLnBrk="1" hangingPunct="1"/>
            <a:r>
              <a:rPr lang="en-US" altLang="uk-UA" sz="240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Haiku Deck </a:t>
            </a:r>
            <a:r>
              <a:rPr lang="uk-UA" altLang="uk-UA" sz="240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надає своїм користувачам величезну галерею шрифтів, зображень, шаблонів.</a:t>
            </a:r>
          </a:p>
          <a:p>
            <a:pPr eaLnBrk="1" hangingPunct="1"/>
            <a:r>
              <a:rPr lang="uk-UA" altLang="uk-UA" sz="240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Дуже простий у використанні, але доступний тільки для </a:t>
            </a:r>
            <a:r>
              <a:rPr lang="en-US" altLang="uk-UA" sz="240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iOS.</a:t>
            </a:r>
          </a:p>
          <a:p>
            <a:pPr eaLnBrk="1" hangingPunct="1"/>
            <a:r>
              <a:rPr lang="uk-UA" altLang="uk-UA" sz="240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Ніяке інше програмне забезпечення не має такої галереї безплатних зображень,як </a:t>
            </a:r>
            <a:r>
              <a:rPr lang="en-US" altLang="uk-UA" sz="240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Haiku Deck.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uk-UA" sz="3600"/>
          </a:p>
        </p:txBody>
      </p:sp>
      <p:pic>
        <p:nvPicPr>
          <p:cNvPr id="14340" name="Рисунок 1">
            <a:extLst>
              <a:ext uri="{FF2B5EF4-FFF2-40B4-BE49-F238E27FC236}">
                <a16:creationId xmlns:a16="http://schemas.microsoft.com/office/drawing/2014/main" id="{D90A3E88-1E5E-6D4D-C990-7DB03EDC70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2" t="30814" r="34639" b="13159"/>
          <a:stretch>
            <a:fillRect/>
          </a:stretch>
        </p:blipFill>
        <p:spPr bwMode="auto">
          <a:xfrm>
            <a:off x="2555875" y="115888"/>
            <a:ext cx="5903913" cy="34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14FDA3-FCDD-9F93-A76C-C304FBAAD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2" y="116632"/>
            <a:ext cx="8143875" cy="1143000"/>
          </a:xfrm>
        </p:spPr>
        <p:txBody>
          <a:bodyPr/>
          <a:lstStyle/>
          <a:p>
            <a:pPr eaLnBrk="1" hangingPunct="1">
              <a:defRPr/>
            </a:pPr>
            <a:r>
              <a:rPr lang="uk-UA" dirty="0"/>
              <a:t>Переваги та недоліки</a:t>
            </a:r>
          </a:p>
        </p:txBody>
      </p:sp>
      <p:pic>
        <p:nvPicPr>
          <p:cNvPr id="15363" name="Рисунок 3">
            <a:extLst>
              <a:ext uri="{FF2B5EF4-FFF2-40B4-BE49-F238E27FC236}">
                <a16:creationId xmlns:a16="http://schemas.microsoft.com/office/drawing/2014/main" id="{5E42C7E9-2933-790C-69E9-898DA1DCA0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7" t="25212" r="29913" b="35570"/>
          <a:stretch>
            <a:fillRect/>
          </a:stretch>
        </p:blipFill>
        <p:spPr bwMode="auto">
          <a:xfrm>
            <a:off x="938213" y="1258888"/>
            <a:ext cx="7839075" cy="422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2" descr="плюс и минус PNG рисунок, картинки и пнг прозрачный для ...">
            <a:extLst>
              <a:ext uri="{FF2B5EF4-FFF2-40B4-BE49-F238E27FC236}">
                <a16:creationId xmlns:a16="http://schemas.microsoft.com/office/drawing/2014/main" id="{D7BFF46E-8522-03C6-E456-9CEB84E51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5367338"/>
            <a:ext cx="2408238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F65771-2EF0-9BC0-AF87-776074425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60648" y="4361342"/>
            <a:ext cx="8143875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0" dirty="0" err="1">
                <a:solidFill>
                  <a:srgbClr val="212529"/>
                </a:solidFill>
                <a:effectLst/>
                <a:latin typeface="Mocserat"/>
              </a:rPr>
              <a:t>SlideDog</a:t>
            </a:r>
            <a:br>
              <a:rPr lang="en-US" b="0" dirty="0">
                <a:solidFill>
                  <a:srgbClr val="212529"/>
                </a:solidFill>
                <a:effectLst/>
                <a:latin typeface="Mocserat"/>
              </a:rPr>
            </a:br>
            <a:endParaRPr lang="uk-UA" dirty="0"/>
          </a:p>
        </p:txBody>
      </p:sp>
      <p:sp>
        <p:nvSpPr>
          <p:cNvPr id="16387" name="Объект 2">
            <a:extLst>
              <a:ext uri="{FF2B5EF4-FFF2-40B4-BE49-F238E27FC236}">
                <a16:creationId xmlns:a16="http://schemas.microsoft.com/office/drawing/2014/main" id="{48F80978-6ED8-030D-F1B3-6D4116685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8538" y="4797425"/>
            <a:ext cx="7013575" cy="4525963"/>
          </a:xfrm>
        </p:spPr>
        <p:txBody>
          <a:bodyPr/>
          <a:lstStyle/>
          <a:p>
            <a:pPr eaLnBrk="1" hangingPunct="1"/>
            <a:r>
              <a:rPr lang="uk-UA" altLang="uk-UA" sz="2400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 своїм користувачам уявити всі свої файли в одній презентації.</a:t>
            </a:r>
          </a:p>
          <a:p>
            <a:pPr eaLnBrk="1" hangingPunct="1"/>
            <a:r>
              <a:rPr lang="uk-UA" altLang="uk-UA" sz="2400">
                <a:latin typeface="Times New Roman" panose="02020603050405020304" pitchFamily="18" charset="0"/>
                <a:cs typeface="Times New Roman" panose="02020603050405020304" pitchFamily="18" charset="0"/>
              </a:rPr>
              <a:t>Це допомагає створювати динамічну презентацію, зберігаючи при цьому простий та привабливий макет.</a:t>
            </a:r>
          </a:p>
          <a:p>
            <a:pPr eaLnBrk="1" hangingPunct="1"/>
            <a:endParaRPr lang="uk-UA" altLang="uk-UA"/>
          </a:p>
        </p:txBody>
      </p:sp>
      <p:pic>
        <p:nvPicPr>
          <p:cNvPr id="16388" name="Рисунок 3">
            <a:extLst>
              <a:ext uri="{FF2B5EF4-FFF2-40B4-BE49-F238E27FC236}">
                <a16:creationId xmlns:a16="http://schemas.microsoft.com/office/drawing/2014/main" id="{DAB67F30-CC84-EB75-B630-29A6159CB7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t="34593" r="33463" b="7980"/>
          <a:stretch>
            <a:fillRect/>
          </a:stretch>
        </p:blipFill>
        <p:spPr bwMode="auto">
          <a:xfrm>
            <a:off x="1547813" y="0"/>
            <a:ext cx="7345362" cy="436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3">
            <a:extLst>
              <a:ext uri="{FF2B5EF4-FFF2-40B4-BE49-F238E27FC236}">
                <a16:creationId xmlns:a16="http://schemas.microsoft.com/office/drawing/2014/main" id="{8413C351-06D7-D85E-B257-60DCFE0362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8" t="26189" r="29526" b="47198"/>
          <a:stretch>
            <a:fillRect/>
          </a:stretch>
        </p:blipFill>
        <p:spPr bwMode="auto">
          <a:xfrm>
            <a:off x="785813" y="1773238"/>
            <a:ext cx="8034337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05EF4ED-1872-42C3-C040-BA29FFEA7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dirty="0"/>
              <a:t>Переваги та недоліки</a:t>
            </a:r>
          </a:p>
        </p:txBody>
      </p:sp>
      <p:pic>
        <p:nvPicPr>
          <p:cNvPr id="17412" name="Picture 2" descr="плюс и минус PNG рисунок, картинки и пнг прозрачный для ...">
            <a:extLst>
              <a:ext uri="{FF2B5EF4-FFF2-40B4-BE49-F238E27FC236}">
                <a16:creationId xmlns:a16="http://schemas.microsoft.com/office/drawing/2014/main" id="{18CE8EF1-06F8-C6CA-83B7-47355E066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508500"/>
            <a:ext cx="4103687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AB535E-4C71-669B-DB87-F9F6A07D6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28600" y="4437112"/>
            <a:ext cx="8143875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0" dirty="0">
                <a:solidFill>
                  <a:srgbClr val="212529"/>
                </a:solidFill>
                <a:effectLst/>
                <a:latin typeface="Mocserat"/>
              </a:rPr>
              <a:t>Slides</a:t>
            </a:r>
            <a:br>
              <a:rPr lang="en-US" b="0" dirty="0">
                <a:solidFill>
                  <a:srgbClr val="212529"/>
                </a:solidFill>
                <a:effectLst/>
                <a:latin typeface="Mocserat"/>
              </a:rPr>
            </a:br>
            <a:endParaRPr lang="uk-UA" dirty="0"/>
          </a:p>
        </p:txBody>
      </p:sp>
      <p:sp>
        <p:nvSpPr>
          <p:cNvPr id="18435" name="Объект 2">
            <a:extLst>
              <a:ext uri="{FF2B5EF4-FFF2-40B4-BE49-F238E27FC236}">
                <a16:creationId xmlns:a16="http://schemas.microsoft.com/office/drawing/2014/main" id="{3FB569E6-AE03-B5A9-4C4B-40C2377D7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2175" y="4797425"/>
            <a:ext cx="7015163" cy="4525963"/>
          </a:xfrm>
        </p:spPr>
        <p:txBody>
          <a:bodyPr/>
          <a:lstStyle/>
          <a:p>
            <a:pPr eaLnBrk="1" hangingPunct="1"/>
            <a:r>
              <a:rPr lang="uk-UA" altLang="uk-UA" sz="240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Завдяки можливості трансляції презентацій у прямому ефірі </a:t>
            </a:r>
            <a:r>
              <a:rPr lang="en-US" altLang="uk-UA" sz="240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Slides </a:t>
            </a:r>
            <a:r>
              <a:rPr lang="uk-UA" altLang="uk-UA" sz="240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користується популярністю у багатьох співробітників, які обіймають керівні посади.</a:t>
            </a:r>
          </a:p>
          <a:p>
            <a:pPr eaLnBrk="1" hangingPunct="1"/>
            <a:r>
              <a:rPr lang="uk-UA" altLang="uk-UA" sz="240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 також досить бюджетний варіант.</a:t>
            </a:r>
          </a:p>
          <a:p>
            <a:pPr eaLnBrk="1" hangingPunct="1"/>
            <a:endParaRPr lang="uk-UA" altLang="uk-UA"/>
          </a:p>
        </p:txBody>
      </p:sp>
      <p:pic>
        <p:nvPicPr>
          <p:cNvPr id="18436" name="Рисунок 3">
            <a:extLst>
              <a:ext uri="{FF2B5EF4-FFF2-40B4-BE49-F238E27FC236}">
                <a16:creationId xmlns:a16="http://schemas.microsoft.com/office/drawing/2014/main" id="{3B6BF832-9A96-D544-087C-A49F512EE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t="26189" r="36613" b="24786"/>
          <a:stretch>
            <a:fillRect/>
          </a:stretch>
        </p:blipFill>
        <p:spPr bwMode="auto">
          <a:xfrm>
            <a:off x="903288" y="115888"/>
            <a:ext cx="8132762" cy="437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B76034-9C7E-441C-F28B-390FE94BE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0528" y="-171400"/>
            <a:ext cx="8143875" cy="1143000"/>
          </a:xfrm>
        </p:spPr>
        <p:txBody>
          <a:bodyPr/>
          <a:lstStyle/>
          <a:p>
            <a:pPr eaLnBrk="1" hangingPunct="1">
              <a:defRPr/>
            </a:pPr>
            <a:r>
              <a:rPr lang="uk-UA" dirty="0"/>
              <a:t>Переваги та недоліки</a:t>
            </a:r>
          </a:p>
        </p:txBody>
      </p:sp>
      <p:pic>
        <p:nvPicPr>
          <p:cNvPr id="19459" name="Рисунок 3">
            <a:extLst>
              <a:ext uri="{FF2B5EF4-FFF2-40B4-BE49-F238E27FC236}">
                <a16:creationId xmlns:a16="http://schemas.microsoft.com/office/drawing/2014/main" id="{373D68DD-EF09-46DA-345D-81522639AE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80" t="26189" r="29808" b="31792"/>
          <a:stretch>
            <a:fillRect/>
          </a:stretch>
        </p:blipFill>
        <p:spPr bwMode="auto">
          <a:xfrm>
            <a:off x="827088" y="836613"/>
            <a:ext cx="7921625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плюс и минус PNG рисунок, картинки и пнг прозрачный для ...">
            <a:extLst>
              <a:ext uri="{FF2B5EF4-FFF2-40B4-BE49-F238E27FC236}">
                <a16:creationId xmlns:a16="http://schemas.microsoft.com/office/drawing/2014/main" id="{8CC45F76-7F1E-60EF-58F3-B3982B48F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941888"/>
            <a:ext cx="3517900" cy="217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8" descr="Знак Плюс Или Минус Стоковые Фотографии | FreeImages">
            <a:extLst>
              <a:ext uri="{FF2B5EF4-FFF2-40B4-BE49-F238E27FC236}">
                <a16:creationId xmlns:a16="http://schemas.microsoft.com/office/drawing/2014/main" id="{C3059D6E-BD49-21AD-8DF6-ECDE01A29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5181600"/>
            <a:ext cx="1871663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E9C29C-78B1-08F2-2F03-20680CAC1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628800" y="-99392"/>
            <a:ext cx="814387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0" dirty="0">
                <a:effectLst/>
              </a:rPr>
              <a:t>PowerPoint</a:t>
            </a:r>
          </a:p>
        </p:txBody>
      </p:sp>
      <p:sp>
        <p:nvSpPr>
          <p:cNvPr id="20483" name="Объект 2">
            <a:extLst>
              <a:ext uri="{FF2B5EF4-FFF2-40B4-BE49-F238E27FC236}">
                <a16:creationId xmlns:a16="http://schemas.microsoft.com/office/drawing/2014/main" id="{E677410F-EAFC-12FA-B8E7-84BAB2D52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538" y="188913"/>
            <a:ext cx="4716462" cy="6669087"/>
          </a:xfrm>
        </p:spPr>
        <p:txBody>
          <a:bodyPr/>
          <a:lstStyle/>
          <a:p>
            <a:pPr eaLnBrk="1" hangingPunct="1"/>
            <a:r>
              <a:rPr lang="en-US" altLang="uk-UA" sz="2400"/>
              <a:t>PowerPoint — </a:t>
            </a:r>
            <a:r>
              <a:rPr lang="uk-UA" altLang="uk-UA" sz="2400"/>
              <a:t>це класика серед сервісів для презентацій.</a:t>
            </a:r>
          </a:p>
          <a:p>
            <a:pPr eaLnBrk="1" hangingPunct="1"/>
            <a:r>
              <a:rPr lang="uk-UA" altLang="uk-UA" sz="2400"/>
              <a:t>Програма створена ще 1990 року.</a:t>
            </a:r>
          </a:p>
          <a:p>
            <a:pPr eaLnBrk="1" hangingPunct="1"/>
            <a:r>
              <a:rPr lang="uk-UA" altLang="uk-UA" sz="2400"/>
              <a:t>Через складність і незграбність перших версій, презентації, створені тут, нерідко виглядали непривабливо.</a:t>
            </a:r>
          </a:p>
          <a:p>
            <a:pPr eaLnBrk="1" hangingPunct="1"/>
            <a:r>
              <a:rPr lang="uk-UA" altLang="uk-UA" sz="2400"/>
              <a:t>Але останнім часом </a:t>
            </a:r>
            <a:r>
              <a:rPr lang="en-US" altLang="uk-UA" sz="2400"/>
              <a:t>PowerPoint </a:t>
            </a:r>
            <a:r>
              <a:rPr lang="uk-UA" altLang="uk-UA" sz="2400"/>
              <a:t>змінився.</a:t>
            </a:r>
          </a:p>
          <a:p>
            <a:pPr eaLnBrk="1" hangingPunct="1"/>
            <a:r>
              <a:rPr lang="uk-UA" altLang="uk-UA" sz="2400"/>
              <a:t>Тепер за допомогою програми можна створювати сучасні, стильні презентації навіть без дизайнерських навичок.</a:t>
            </a:r>
          </a:p>
          <a:p>
            <a:pPr eaLnBrk="1" hangingPunct="1"/>
            <a:endParaRPr lang="uk-UA" altLang="uk-UA"/>
          </a:p>
        </p:txBody>
      </p:sp>
      <p:pic>
        <p:nvPicPr>
          <p:cNvPr id="20484" name="Picture 2" descr="Безкоштовна онлайнова презентація: PowerPoint | Microsoft 365">
            <a:extLst>
              <a:ext uri="{FF2B5EF4-FFF2-40B4-BE49-F238E27FC236}">
                <a16:creationId xmlns:a16="http://schemas.microsoft.com/office/drawing/2014/main" id="{65E9152D-0628-77D7-7D1F-C3022DFC4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4427538" cy="248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4" descr="PowerPoint 2024 скачать бесплатно русская версия для Windows">
            <a:extLst>
              <a:ext uri="{FF2B5EF4-FFF2-40B4-BE49-F238E27FC236}">
                <a16:creationId xmlns:a16="http://schemas.microsoft.com/office/drawing/2014/main" id="{DFF2A5D8-F340-7F6C-219C-094B43C35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14775"/>
            <a:ext cx="4398963" cy="26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C9AF3E-9A63-A414-5126-9C0C4CCC1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3708"/>
            <a:ext cx="8143875" cy="1143000"/>
          </a:xfrm>
        </p:spPr>
        <p:txBody>
          <a:bodyPr/>
          <a:lstStyle/>
          <a:p>
            <a:pPr eaLnBrk="1" hangingPunct="1">
              <a:defRPr/>
            </a:pPr>
            <a:r>
              <a:rPr lang="uk-UA" dirty="0"/>
              <a:t>Переваги та недоліки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A64FCB-659B-EF1A-C98B-3563157B7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250" y="836613"/>
            <a:ext cx="7742238" cy="5113337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uk-UA" sz="24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</a:t>
            </a:r>
          </a:p>
          <a:p>
            <a:pPr eaLnBrk="1" hangingPunct="1">
              <a:defRPr/>
            </a:pPr>
            <a:r>
              <a:rPr lang="uk-UA" sz="24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Загальна доступність: пакет </a:t>
            </a:r>
            <a:r>
              <a:rPr lang="en-US" sz="24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Office </a:t>
            </a:r>
            <a:r>
              <a:rPr lang="uk-UA" sz="24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 </a:t>
            </a:r>
            <a:r>
              <a:rPr lang="en-US" sz="24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Microsoft, </a:t>
            </a:r>
            <a:r>
              <a:rPr lang="uk-UA" sz="24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 містить </a:t>
            </a:r>
            <a:r>
              <a:rPr lang="en-US" sz="24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PowerPoint, </a:t>
            </a:r>
            <a:r>
              <a:rPr lang="uk-UA" sz="24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встановлений майже на всіх комп’ютерах на базі </a:t>
            </a:r>
            <a:r>
              <a:rPr lang="en-US" sz="24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Windows.</a:t>
            </a:r>
          </a:p>
          <a:p>
            <a:pPr eaLnBrk="1" hangingPunct="1">
              <a:defRPr/>
            </a:pPr>
            <a:r>
              <a:rPr lang="uk-UA" sz="24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Поширеність. Напевно, ви створювали в </a:t>
            </a:r>
            <a:r>
              <a:rPr lang="en-US" sz="24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PowerPoint </a:t>
            </a:r>
            <a:r>
              <a:rPr lang="uk-UA" sz="24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 хоча б чули про цю програму.</a:t>
            </a:r>
          </a:p>
          <a:p>
            <a:pPr eaLnBrk="1" hangingPunct="1">
              <a:defRPr/>
            </a:pPr>
            <a:r>
              <a:rPr lang="uk-UA" sz="24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Значна кількість інструментів.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uk-UA" sz="24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Недоліки</a:t>
            </a:r>
          </a:p>
          <a:p>
            <a:pPr eaLnBrk="1" hangingPunct="1">
              <a:defRPr/>
            </a:pPr>
            <a:r>
              <a:rPr lang="uk-UA" sz="24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популярність програми, шаблони </a:t>
            </a:r>
            <a:r>
              <a:rPr lang="en-US" sz="24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PowerPoint </a:t>
            </a:r>
            <a:r>
              <a:rPr lang="uk-UA" sz="24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дуже поширені.</a:t>
            </a:r>
          </a:p>
          <a:p>
            <a:pPr eaLnBrk="1" hangingPunct="1">
              <a:defRPr/>
            </a:pPr>
            <a:r>
              <a:rPr lang="uk-UA" sz="24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Тому слайди іноді можуть виглядати нудно, побито.</a:t>
            </a:r>
          </a:p>
          <a:p>
            <a:pPr eaLnBrk="1" hangingPunct="1">
              <a:defRPr/>
            </a:pPr>
            <a:endParaRPr lang="uk-UA" dirty="0"/>
          </a:p>
        </p:txBody>
      </p:sp>
      <p:pic>
        <p:nvPicPr>
          <p:cNvPr id="21508" name="Picture 2" descr="плюс и минус PNG рисунок, картинки и пнг прозрачный для ...">
            <a:extLst>
              <a:ext uri="{FF2B5EF4-FFF2-40B4-BE49-F238E27FC236}">
                <a16:creationId xmlns:a16="http://schemas.microsoft.com/office/drawing/2014/main" id="{4B6DB206-7317-5DF4-3585-D62B9B0A1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941888"/>
            <a:ext cx="3697288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Текст 2">
            <a:extLst>
              <a:ext uri="{FF2B5EF4-FFF2-40B4-BE49-F238E27FC236}">
                <a16:creationId xmlns:a16="http://schemas.microsoft.com/office/drawing/2014/main" id="{BD266D0F-F961-6FCF-2145-44A0DA13DE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4313" y="0"/>
            <a:ext cx="8759825" cy="4508500"/>
          </a:xfrm>
        </p:spPr>
        <p:txBody>
          <a:bodyPr/>
          <a:lstStyle/>
          <a:p>
            <a:pPr algn="just" eaLnBrk="1" hangingPunct="1"/>
            <a:r>
              <a:rPr lang="uk-UA" altLang="uk-UA" sz="2400" b="1" u="sng">
                <a:solidFill>
                  <a:srgbClr val="17375E"/>
                </a:solidFill>
              </a:rPr>
              <a:t>Презентація</a:t>
            </a:r>
            <a:r>
              <a:rPr lang="uk-UA" altLang="uk-UA" sz="2400" b="1">
                <a:solidFill>
                  <a:srgbClr val="17375E"/>
                </a:solidFill>
              </a:rPr>
              <a:t> </a:t>
            </a:r>
            <a:r>
              <a:rPr lang="uk-UA" altLang="uk-UA" sz="2400">
                <a:solidFill>
                  <a:srgbClr val="17375E"/>
                </a:solidFill>
              </a:rPr>
              <a:t>- це набір слайдів, де є текст, графічні об'єкти, рисунки. </a:t>
            </a:r>
            <a:r>
              <a:rPr lang="uk-UA" altLang="uk-UA" sz="2400">
                <a:solidFill>
                  <a:schemeClr val="tx1"/>
                </a:solidFill>
              </a:rPr>
              <a:t>Служать для зацікавлення слухачів ілюстраціями й ефектами під час доповіді, для рекламування послуг, продукції.</a:t>
            </a:r>
            <a:endParaRPr lang="uk-UA" altLang="uk-UA" sz="3200">
              <a:solidFill>
                <a:srgbClr val="17375E"/>
              </a:solidFill>
            </a:endParaRPr>
          </a:p>
          <a:p>
            <a:pPr algn="just" eaLnBrk="1" hangingPunct="1"/>
            <a:r>
              <a:rPr lang="uk-UA" altLang="uk-UA" sz="2800">
                <a:solidFill>
                  <a:schemeClr val="tx1"/>
                </a:solidFill>
              </a:rPr>
              <a:t>Для створення і демонстрації презентацій призначені такі програми як: М</a:t>
            </a:r>
            <a:r>
              <a:rPr lang="en-US" altLang="uk-UA" sz="2800">
                <a:solidFill>
                  <a:schemeClr val="tx1"/>
                </a:solidFill>
              </a:rPr>
              <a:t>S</a:t>
            </a:r>
            <a:r>
              <a:rPr lang="uk-UA" altLang="uk-UA" sz="2800">
                <a:solidFill>
                  <a:schemeClr val="tx1"/>
                </a:solidFill>
              </a:rPr>
              <a:t> Ро</a:t>
            </a:r>
            <a:r>
              <a:rPr lang="en-US" altLang="uk-UA" sz="2800">
                <a:solidFill>
                  <a:schemeClr val="tx1"/>
                </a:solidFill>
              </a:rPr>
              <a:t>w</a:t>
            </a:r>
            <a:r>
              <a:rPr lang="uk-UA" altLang="uk-UA" sz="2800">
                <a:solidFill>
                  <a:schemeClr val="tx1"/>
                </a:solidFill>
              </a:rPr>
              <a:t>ег Роі</a:t>
            </a:r>
            <a:r>
              <a:rPr lang="en-US" altLang="uk-UA" sz="2800">
                <a:solidFill>
                  <a:schemeClr val="tx1"/>
                </a:solidFill>
              </a:rPr>
              <a:t>nt</a:t>
            </a:r>
            <a:r>
              <a:rPr lang="uk-UA" altLang="uk-UA" sz="2800">
                <a:solidFill>
                  <a:schemeClr val="tx1"/>
                </a:solidFill>
              </a:rPr>
              <a:t>, </a:t>
            </a:r>
            <a:r>
              <a:rPr lang="en-US" altLang="uk-UA" sz="2800">
                <a:solidFill>
                  <a:schemeClr val="tx1"/>
                </a:solidFill>
              </a:rPr>
              <a:t>Canva, Keynote, Haiku Deck, SlideDog, Google Slides, Slides</a:t>
            </a:r>
            <a:r>
              <a:rPr lang="uk-UA" altLang="uk-UA" sz="2800">
                <a:solidFill>
                  <a:srgbClr val="17375E"/>
                </a:solidFill>
              </a:rPr>
              <a:t>.</a:t>
            </a:r>
            <a:endParaRPr lang="ru-RU" altLang="uk-UA" sz="2800">
              <a:solidFill>
                <a:srgbClr val="898989"/>
              </a:solidFill>
            </a:endParaRPr>
          </a:p>
        </p:txBody>
      </p:sp>
      <p:pic>
        <p:nvPicPr>
          <p:cNvPr id="4099" name="Picture 8" descr="5 удобных приложений для создания крутых презентаций">
            <a:extLst>
              <a:ext uri="{FF2B5EF4-FFF2-40B4-BE49-F238E27FC236}">
                <a16:creationId xmlns:a16="http://schemas.microsoft.com/office/drawing/2014/main" id="{9915346C-67D0-C145-6628-5B754CA2C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463" y="4365625"/>
            <a:ext cx="2746375" cy="161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0" descr="7 лучших сервисов и программ для создания презентаций — Лайфхакер">
            <a:extLst>
              <a:ext uri="{FF2B5EF4-FFF2-40B4-BE49-F238E27FC236}">
                <a16:creationId xmlns:a16="http://schemas.microsoft.com/office/drawing/2014/main" id="{DFA7C938-63AE-8839-4F13-FEE62E80C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4508500"/>
            <a:ext cx="3741738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EAAE83-715A-87D1-2F79-D695ACA11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47"/>
            <a:ext cx="8143875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0" dirty="0">
                <a:solidFill>
                  <a:srgbClr val="212529"/>
                </a:solidFill>
                <a:effectLst/>
                <a:latin typeface="Mocserat"/>
              </a:rPr>
              <a:t>Google </a:t>
            </a:r>
            <a:r>
              <a:rPr lang="uk-UA" b="0" dirty="0">
                <a:solidFill>
                  <a:srgbClr val="212529"/>
                </a:solidFill>
                <a:effectLst/>
                <a:latin typeface="Mocserat"/>
              </a:rPr>
              <a:t>Презентації</a:t>
            </a:r>
            <a:br>
              <a:rPr lang="uk-UA" b="0" dirty="0">
                <a:solidFill>
                  <a:srgbClr val="212529"/>
                </a:solidFill>
                <a:effectLst/>
                <a:latin typeface="Mocserat"/>
              </a:rPr>
            </a:br>
            <a:endParaRPr lang="uk-UA" dirty="0"/>
          </a:p>
        </p:txBody>
      </p:sp>
      <p:sp>
        <p:nvSpPr>
          <p:cNvPr id="22531" name="Объект 2">
            <a:extLst>
              <a:ext uri="{FF2B5EF4-FFF2-40B4-BE49-F238E27FC236}">
                <a16:creationId xmlns:a16="http://schemas.microsoft.com/office/drawing/2014/main" id="{944E2668-E42C-F5E9-6CA6-D2C112CAA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8838" y="4437063"/>
            <a:ext cx="7015162" cy="4525962"/>
          </a:xfrm>
        </p:spPr>
        <p:txBody>
          <a:bodyPr/>
          <a:lstStyle/>
          <a:p>
            <a:pPr algn="just" eaLnBrk="1" hangingPunct="1"/>
            <a:r>
              <a:rPr lang="ru-RU" altLang="uk-UA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 широко популярна, доступна та безплатна для використання.</a:t>
            </a:r>
          </a:p>
          <a:p>
            <a:pPr algn="just" eaLnBrk="1" hangingPunct="1"/>
            <a:r>
              <a:rPr lang="ru-RU" altLang="uk-UA" sz="2400"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Відмінно підходить для студентів та початківців, які хочуть спробувати щосьінше, крім PowerPoint, але при цьому не ускладнювати собі життя</a:t>
            </a:r>
          </a:p>
          <a:p>
            <a:pPr eaLnBrk="1" hangingPunct="1"/>
            <a:endParaRPr lang="uk-UA" altLang="uk-UA"/>
          </a:p>
        </p:txBody>
      </p:sp>
      <p:pic>
        <p:nvPicPr>
          <p:cNvPr id="22532" name="Рисунок 3">
            <a:extLst>
              <a:ext uri="{FF2B5EF4-FFF2-40B4-BE49-F238E27FC236}">
                <a16:creationId xmlns:a16="http://schemas.microsoft.com/office/drawing/2014/main" id="{FC1DECF9-C197-363D-8968-139C8D0146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t="20586" r="33463" b="27589"/>
          <a:stretch>
            <a:fillRect/>
          </a:stretch>
        </p:blipFill>
        <p:spPr bwMode="auto">
          <a:xfrm>
            <a:off x="1692275" y="554038"/>
            <a:ext cx="7172325" cy="384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97C32B-435F-732D-9C14-75C70C7AC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3728" y="683177"/>
            <a:ext cx="8143875" cy="1143000"/>
          </a:xfrm>
        </p:spPr>
        <p:txBody>
          <a:bodyPr/>
          <a:lstStyle/>
          <a:p>
            <a:pPr eaLnBrk="1" hangingPunct="1">
              <a:defRPr/>
            </a:pPr>
            <a:r>
              <a:rPr lang="uk-UA" dirty="0"/>
              <a:t>Переваги та недоліки</a:t>
            </a:r>
          </a:p>
        </p:txBody>
      </p:sp>
      <p:pic>
        <p:nvPicPr>
          <p:cNvPr id="23555" name="Picture 2" descr="плюс и минус PNG рисунок, картинки и пнг прозрачный для ...">
            <a:extLst>
              <a:ext uri="{FF2B5EF4-FFF2-40B4-BE49-F238E27FC236}">
                <a16:creationId xmlns:a16="http://schemas.microsoft.com/office/drawing/2014/main" id="{270E1E5C-EC0C-1459-4DE3-B493ED74A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280988"/>
            <a:ext cx="3325813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Рисунок 4">
            <a:extLst>
              <a:ext uri="{FF2B5EF4-FFF2-40B4-BE49-F238E27FC236}">
                <a16:creationId xmlns:a16="http://schemas.microsoft.com/office/drawing/2014/main" id="{856CDD1C-BAF2-23D1-AAD7-4B75D9A3B7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6" t="26189" r="29526" b="31792"/>
          <a:stretch>
            <a:fillRect/>
          </a:stretch>
        </p:blipFill>
        <p:spPr bwMode="auto">
          <a:xfrm>
            <a:off x="0" y="1989138"/>
            <a:ext cx="8172450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5AADAD-71E6-E980-8608-2846702BD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0" dirty="0" err="1">
                <a:effectLst/>
              </a:rPr>
              <a:t>Zoho</a:t>
            </a:r>
            <a:r>
              <a:rPr lang="en-US" b="0" dirty="0">
                <a:effectLst/>
              </a:rPr>
              <a:t> Show</a:t>
            </a:r>
            <a:br>
              <a:rPr lang="en-US" b="0" dirty="0">
                <a:effectLst/>
              </a:rPr>
            </a:br>
            <a:endParaRPr lang="uk-UA" dirty="0"/>
          </a:p>
        </p:txBody>
      </p:sp>
      <p:sp>
        <p:nvSpPr>
          <p:cNvPr id="24579" name="Объект 2">
            <a:extLst>
              <a:ext uri="{FF2B5EF4-FFF2-40B4-BE49-F238E27FC236}">
                <a16:creationId xmlns:a16="http://schemas.microsoft.com/office/drawing/2014/main" id="{BB7EBB96-E42B-9849-7699-D83ED6F35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5500" y="4437063"/>
            <a:ext cx="7015163" cy="4525962"/>
          </a:xfrm>
        </p:spPr>
        <p:txBody>
          <a:bodyPr/>
          <a:lstStyle/>
          <a:p>
            <a:pPr eaLnBrk="1" hangingPunct="1"/>
            <a:r>
              <a:rPr lang="en-US" altLang="uk-UA" sz="2400">
                <a:latin typeface="Times New Roman" panose="02020603050405020304" pitchFamily="18" charset="0"/>
                <a:cs typeface="Times New Roman" panose="02020603050405020304" pitchFamily="18" charset="0"/>
              </a:rPr>
              <a:t>Zoho Show — </a:t>
            </a:r>
            <a:r>
              <a:rPr lang="uk-UA" altLang="uk-UA" sz="240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доступний варіант, який допоможе створити, спільно використовувати й транслювати візуально привабливі презентації.</a:t>
            </a:r>
          </a:p>
          <a:p>
            <a:pPr eaLnBrk="1" hangingPunct="1"/>
            <a:r>
              <a:rPr lang="uk-UA" altLang="uk-UA" sz="2400">
                <a:latin typeface="Times New Roman" panose="02020603050405020304" pitchFamily="18" charset="0"/>
                <a:cs typeface="Times New Roman" panose="02020603050405020304" pitchFamily="18" charset="0"/>
              </a:rPr>
              <a:t>Однак, обмежена кількість шаблонів може засмутити тих, хто очікує більшого.</a:t>
            </a:r>
          </a:p>
          <a:p>
            <a:pPr eaLnBrk="1" hangingPunct="1"/>
            <a:endParaRPr lang="uk-UA" altLang="uk-UA"/>
          </a:p>
        </p:txBody>
      </p:sp>
      <p:pic>
        <p:nvPicPr>
          <p:cNvPr id="24580" name="Рисунок 3">
            <a:extLst>
              <a:ext uri="{FF2B5EF4-FFF2-40B4-BE49-F238E27FC236}">
                <a16:creationId xmlns:a16="http://schemas.microsoft.com/office/drawing/2014/main" id="{C4530EEC-E94C-005F-4FE0-9533ED3441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8" t="26189" r="34251" b="24786"/>
          <a:stretch>
            <a:fillRect/>
          </a:stretch>
        </p:blipFill>
        <p:spPr bwMode="auto">
          <a:xfrm>
            <a:off x="2082800" y="1052513"/>
            <a:ext cx="6059488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1BBF2A-31CE-ADA8-20A7-63F14E065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967" y="-27562"/>
            <a:ext cx="8143875" cy="1143000"/>
          </a:xfrm>
        </p:spPr>
        <p:txBody>
          <a:bodyPr/>
          <a:lstStyle/>
          <a:p>
            <a:pPr eaLnBrk="1" hangingPunct="1">
              <a:defRPr/>
            </a:pPr>
            <a:r>
              <a:rPr lang="uk-UA" dirty="0"/>
              <a:t>Переваги та недоліки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1C9A81-DF08-40BB-4D83-F33A5981C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5150" y="908050"/>
            <a:ext cx="7200900" cy="4897438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uk-UA" sz="20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</a:t>
            </a:r>
          </a:p>
          <a:p>
            <a:pPr eaLnBrk="1" hangingPunct="1">
              <a:defRPr/>
            </a:pPr>
            <a:r>
              <a:rPr lang="uk-UA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Пряма інтеграція презентацій з теперішніми </a:t>
            </a:r>
            <a:r>
              <a:rPr lang="uk-UA" sz="20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вебсайтами</a:t>
            </a:r>
            <a:r>
              <a:rPr lang="uk-UA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через фрагмент коду для вбудовування </a:t>
            </a:r>
            <a:r>
              <a:rPr lang="en-US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IFRAME.</a:t>
            </a:r>
          </a:p>
          <a:p>
            <a:pPr eaLnBrk="1" hangingPunct="1">
              <a:defRPr/>
            </a:pPr>
            <a:r>
              <a:rPr lang="uk-UA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Трансляція онлайн-презентацій через </a:t>
            </a:r>
            <a:r>
              <a:rPr lang="en-US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Android TV, Apple TV </a:t>
            </a:r>
            <a:r>
              <a:rPr lang="uk-UA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 </a:t>
            </a:r>
            <a:r>
              <a:rPr lang="en-US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Chromecast.</a:t>
            </a:r>
          </a:p>
          <a:p>
            <a:pPr eaLnBrk="1" hangingPunct="1">
              <a:defRPr/>
            </a:pPr>
            <a:r>
              <a:rPr lang="uk-UA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 програми для </a:t>
            </a:r>
            <a:r>
              <a:rPr lang="en-US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iOS </a:t>
            </a:r>
            <a:r>
              <a:rPr lang="uk-UA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en-US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Android </a:t>
            </a:r>
            <a:r>
              <a:rPr lang="uk-UA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створення презентацій </a:t>
            </a:r>
            <a:r>
              <a:rPr lang="uk-UA" sz="20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насмартфонах</a:t>
            </a:r>
            <a:r>
              <a:rPr lang="uk-UA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планшетах.</a:t>
            </a:r>
          </a:p>
          <a:p>
            <a:pPr eaLnBrk="1" hangingPunct="1">
              <a:defRPr/>
            </a:pPr>
            <a:r>
              <a:rPr lang="uk-UA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Функція обміну </a:t>
            </a:r>
            <a:r>
              <a:rPr lang="en-US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URL-</a:t>
            </a:r>
            <a:r>
              <a:rPr lang="uk-UA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адресами з терміном дії для безпечного </a:t>
            </a:r>
            <a:r>
              <a:rPr lang="uk-UA" sz="20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обмінупрезентаціями</a:t>
            </a:r>
            <a:r>
              <a:rPr lang="uk-UA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користувачами, що не є користувачами </a:t>
            </a:r>
            <a:r>
              <a:rPr lang="en-US" sz="20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Zoho</a:t>
            </a:r>
            <a:r>
              <a:rPr lang="en-US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defRPr/>
            </a:pPr>
            <a:r>
              <a:rPr lang="uk-UA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Теми, переходи та анімація дуже сучасні, витончені та динамічні.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uk-UA" sz="20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Недоліки</a:t>
            </a:r>
          </a:p>
          <a:p>
            <a:pPr eaLnBrk="1" hangingPunct="1">
              <a:defRPr/>
            </a:pPr>
            <a:r>
              <a:rPr lang="uk-UA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Попередньо розроблені шаблони доступні в обмеженій кількості.</a:t>
            </a:r>
          </a:p>
          <a:p>
            <a:pPr eaLnBrk="1" hangingPunct="1">
              <a:defRPr/>
            </a:pPr>
            <a:r>
              <a:rPr lang="uk-UA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 відбуватися збій сторінки через відсутність швидкості інтернету.</a:t>
            </a:r>
          </a:p>
          <a:p>
            <a:pPr eaLnBrk="1" hangingPunct="1">
              <a:defRPr/>
            </a:pPr>
            <a:endParaRPr lang="uk-UA" dirty="0"/>
          </a:p>
        </p:txBody>
      </p:sp>
      <p:pic>
        <p:nvPicPr>
          <p:cNvPr id="25604" name="Picture 2" descr="плюс и минус PNG рисунок, картинки и пнг прозрачный для ...">
            <a:extLst>
              <a:ext uri="{FF2B5EF4-FFF2-40B4-BE49-F238E27FC236}">
                <a16:creationId xmlns:a16="http://schemas.microsoft.com/office/drawing/2014/main" id="{93B7BE00-87C3-BEEB-054A-770C08912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1557338"/>
            <a:ext cx="2406650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4B2311-AF08-D250-5927-13A08D314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768" y="3916681"/>
            <a:ext cx="8143875" cy="1143000"/>
          </a:xfrm>
        </p:spPr>
        <p:txBody>
          <a:bodyPr/>
          <a:lstStyle/>
          <a:p>
            <a:pPr eaLnBrk="1" hangingPunct="1">
              <a:defRPr/>
            </a:pPr>
            <a:r>
              <a:rPr lang="uk-UA" dirty="0"/>
              <a:t>ВИСНОВОК</a:t>
            </a: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BD2AA878-20BD-0D4E-A999-1855AB3749C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62025" y="115888"/>
            <a:ext cx="7997825" cy="381793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indent="0" algn="just" eaLnBrk="1" hangingPunct="1">
              <a:spcBef>
                <a:spcPct val="0"/>
              </a:spcBef>
              <a:buFontTx/>
              <a:buNone/>
            </a:pPr>
            <a:r>
              <a:rPr lang="ru-RU" altLang="uk-UA" sz="220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процесі аналізу програм для створення презентацій ми переконалися, що сучасні інструменти пропонують значно більше можливостей, ніж звичайне створення слайд-шоу. Кожна платформа має свої особливості та може бути оптимальним вибором залежно від потреб користувача.</a:t>
            </a:r>
          </a:p>
          <a:p>
            <a:pPr marL="0" indent="0" algn="just">
              <a:spcBef>
                <a:spcPct val="0"/>
              </a:spcBef>
              <a:buFontTx/>
              <a:buNone/>
            </a:pPr>
            <a:r>
              <a:rPr lang="ru-RU" altLang="uk-UA" sz="2200">
                <a:latin typeface="Times New Roman" panose="02020603050405020304" pitchFamily="18" charset="0"/>
                <a:cs typeface="Times New Roman" panose="02020603050405020304" pitchFamily="18" charset="0"/>
              </a:rPr>
              <a:t>Якщо вам важлива </a:t>
            </a:r>
            <a:r>
              <a:rPr lang="ru-RU" altLang="uk-UA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спільна робота в реальному часі</a:t>
            </a:r>
            <a:r>
              <a:rPr lang="ru-RU" altLang="uk-UA" sz="2200">
                <a:latin typeface="Times New Roman" panose="02020603050405020304" pitchFamily="18" charset="0"/>
                <a:cs typeface="Times New Roman" panose="02020603050405020304" pitchFamily="18" charset="0"/>
              </a:rPr>
              <a:t>, варто звернути увагу на </a:t>
            </a:r>
            <a:r>
              <a:rPr lang="ru-RU" altLang="uk-UA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Google Slides</a:t>
            </a:r>
            <a:r>
              <a:rPr lang="ru-RU" altLang="uk-UA" sz="2200">
                <a:latin typeface="Times New Roman" panose="02020603050405020304" pitchFamily="18" charset="0"/>
                <a:cs typeface="Times New Roman" panose="02020603050405020304" pitchFamily="18" charset="0"/>
              </a:rPr>
              <a:t> або </a:t>
            </a:r>
            <a:r>
              <a:rPr lang="ru-RU" altLang="uk-UA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Canva</a:t>
            </a:r>
            <a:r>
              <a:rPr lang="ru-RU" altLang="uk-UA" sz="2200">
                <a:latin typeface="Times New Roman" panose="02020603050405020304" pitchFamily="18" charset="0"/>
                <a:cs typeface="Times New Roman" panose="02020603050405020304" pitchFamily="18" charset="0"/>
              </a:rPr>
              <a:t>. Для </a:t>
            </a:r>
            <a:r>
              <a:rPr lang="ru-RU" altLang="uk-UA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інтерактивних презентацій</a:t>
            </a:r>
            <a:r>
              <a:rPr lang="ru-RU" altLang="uk-UA" sz="2200">
                <a:latin typeface="Times New Roman" panose="02020603050405020304" pitchFamily="18" charset="0"/>
                <a:cs typeface="Times New Roman" panose="02020603050405020304" pitchFamily="18" charset="0"/>
              </a:rPr>
              <a:t> із підтримкою медіафайлів чудово підійде </a:t>
            </a:r>
            <a:r>
              <a:rPr lang="ru-RU" altLang="uk-UA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SlideDog</a:t>
            </a:r>
            <a:r>
              <a:rPr lang="ru-RU" altLang="uk-UA" sz="2200">
                <a:latin typeface="Times New Roman" panose="02020603050405020304" pitchFamily="18" charset="0"/>
                <a:cs typeface="Times New Roman" panose="02020603050405020304" pitchFamily="18" charset="0"/>
              </a:rPr>
              <a:t>. Якщо ви працюєте в екосистемі Apple, </a:t>
            </a:r>
            <a:r>
              <a:rPr lang="ru-RU" altLang="uk-UA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Keynote</a:t>
            </a:r>
            <a:r>
              <a:rPr lang="ru-RU" altLang="uk-UA" sz="2200">
                <a:latin typeface="Times New Roman" panose="02020603050405020304" pitchFamily="18" charset="0"/>
                <a:cs typeface="Times New Roman" panose="02020603050405020304" pitchFamily="18" charset="0"/>
              </a:rPr>
              <a:t> стане відмінним вибором. А для мінімалістичного та стильного дизайну можна скористатися </a:t>
            </a:r>
            <a:r>
              <a:rPr lang="ru-RU" altLang="uk-UA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Haiku Deck</a:t>
            </a:r>
            <a:r>
              <a:rPr lang="ru-RU" altLang="uk-UA" sz="2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AAEE4DB-EC64-5F0F-BBE5-DB9907D3FFFB}"/>
              </a:ext>
            </a:extLst>
          </p:cNvPr>
          <p:cNvSpPr/>
          <p:nvPr/>
        </p:nvSpPr>
        <p:spPr>
          <a:xfrm>
            <a:off x="2278063" y="5059363"/>
            <a:ext cx="6691312" cy="13239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Головне – обрати </a:t>
            </a:r>
            <a:r>
              <a:rPr lang="ru-RU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</a:t>
            </a: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відповідає</a:t>
            </a: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вашим </a:t>
            </a:r>
            <a:r>
              <a:rPr lang="ru-RU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завданням</a:t>
            </a: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враховувати</a:t>
            </a: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</a:t>
            </a: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ефективного</a:t>
            </a: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дизайну та </a:t>
            </a:r>
            <a:r>
              <a:rPr lang="ru-RU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адаптувати</a:t>
            </a: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презентацію</a:t>
            </a: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вебінару</a:t>
            </a: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</a:t>
            </a: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максимально </a:t>
            </a:r>
            <a:r>
              <a:rPr lang="ru-RU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зрозумілою</a:t>
            </a: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захопливою</a:t>
            </a: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аудиторії</a:t>
            </a:r>
            <a:r>
              <a:rPr lang="ru-RU" alt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41A419-676F-6728-BFC1-96D61FAAF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3" y="357188"/>
            <a:ext cx="8143875" cy="5286390"/>
          </a:xfrm>
        </p:spPr>
        <p:txBody>
          <a:bodyPr/>
          <a:lstStyle/>
          <a:p>
            <a:pPr eaLnBrk="1" hangingPunct="1">
              <a:defRPr/>
            </a:pPr>
            <a:r>
              <a:rPr lang="uk-UA" sz="8000" dirty="0"/>
              <a:t>Дякую </a:t>
            </a:r>
            <a:br>
              <a:rPr lang="uk-UA" sz="8000" dirty="0"/>
            </a:br>
            <a:r>
              <a:rPr lang="uk-UA" sz="8000" dirty="0"/>
              <a:t>за увагу!</a:t>
            </a:r>
            <a:endParaRPr lang="ru-RU" sz="8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E48F8C3D-5005-9FD5-F649-A118AAF12B5F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209550" y="-22225"/>
            <a:ext cx="8929688" cy="1631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uk-UA" sz="2800" b="0">
                <a:ln>
                  <a:noFill/>
                </a:ln>
                <a:effectLst/>
              </a:rPr>
              <a:t>ОСНОВНІ ФАКТОРИ, ЯКІ ВАРТО ВРАХУВАТИ ПІД ЧАС ОБРАННЯ ХОРОШОЇ ПРОГРАМИ ДЛЯ СТВОРЕННЯ ПРЕЗЕНТАЦІЇ:</a:t>
            </a:r>
            <a:endParaRPr lang="ru-RU" altLang="uk-UA" sz="2800">
              <a:ln>
                <a:noFill/>
              </a:ln>
              <a:effectLst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1FFEDC5-6E2B-67BD-EF65-1F82C8F3C0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8888" y="1412875"/>
            <a:ext cx="7634287" cy="439102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uk-UA" sz="1600" b="1" dirty="0"/>
              <a:t>Бібліотека шаблонів</a:t>
            </a:r>
          </a:p>
          <a:p>
            <a:pPr eaLnBrk="1" hangingPunct="1">
              <a:defRPr/>
            </a:pPr>
            <a:r>
              <a:rPr lang="uk-UA" sz="1600" dirty="0"/>
              <a:t>Вона повинна пропонувати велику кількість шаблонів, зображень та інших матеріалів для того, щоб урізноманітнити презентацію.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uk-UA" sz="1600" b="1" dirty="0"/>
              <a:t>Спільне використання</a:t>
            </a:r>
          </a:p>
          <a:p>
            <a:pPr eaLnBrk="1" hangingPunct="1">
              <a:defRPr/>
            </a:pPr>
            <a:r>
              <a:rPr lang="uk-UA" sz="1600" dirty="0"/>
              <a:t>Для зручності колективної роботи користувачі повинні мати можливість ділитися презентаціями та дозволяти одночасне їхнє редагування.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uk-UA" sz="1600" b="1" dirty="0"/>
              <a:t>Простота</a:t>
            </a:r>
          </a:p>
          <a:p>
            <a:pPr eaLnBrk="1" hangingPunct="1">
              <a:defRPr/>
            </a:pPr>
            <a:r>
              <a:rPr lang="uk-UA" sz="1600" dirty="0"/>
              <a:t>Більшість спікерів не є експертами в галузі дизайну, тому програмне забезпечення має бути досить простим та придатним для людей з абсолютно різним досвідом.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uk-UA" sz="1600" b="1" dirty="0"/>
              <a:t>Вартість</a:t>
            </a:r>
          </a:p>
          <a:p>
            <a:pPr eaLnBrk="1" hangingPunct="1">
              <a:defRPr/>
            </a:pPr>
            <a:r>
              <a:rPr lang="uk-UA" sz="1600" dirty="0"/>
              <a:t>Знайдіть платформу, яка відповідає вашому бюджету, щоб не витрачати дорогоцінний час на постійний пошук інших варіантів.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uk-UA" sz="1600" b="1" dirty="0"/>
              <a:t>Сумісність</a:t>
            </a:r>
          </a:p>
          <a:p>
            <a:pPr eaLnBrk="1" hangingPunct="1">
              <a:defRPr/>
            </a:pPr>
            <a:r>
              <a:rPr lang="uk-UA" sz="1600" dirty="0"/>
              <a:t>Більшість людей та організацій використовують кілька пристроїв, тому для створення та демонстрації презентацій вибирайте програми, сумісні з різним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endParaRPr lang="ru-RU" altLang="uk-U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6C2EA323-32D5-AC8B-7868-963DE1FF92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-2971440" y="4437112"/>
            <a:ext cx="8174112" cy="69554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66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Canva</a:t>
            </a:r>
            <a:br>
              <a:rPr lang="en-US" sz="7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uk-UA" sz="720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Рисунок 1">
            <a:extLst>
              <a:ext uri="{FF2B5EF4-FFF2-40B4-BE49-F238E27FC236}">
                <a16:creationId xmlns:a16="http://schemas.microsoft.com/office/drawing/2014/main" id="{4B3E4944-34AE-43F0-E8C9-6713A08F9F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4" t="30389" r="34250" b="21986"/>
          <a:stretch>
            <a:fillRect/>
          </a:stretch>
        </p:blipFill>
        <p:spPr bwMode="auto">
          <a:xfrm>
            <a:off x="1116013" y="4763"/>
            <a:ext cx="7848600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Прямоугольник 2">
            <a:extLst>
              <a:ext uri="{FF2B5EF4-FFF2-40B4-BE49-F238E27FC236}">
                <a16:creationId xmlns:a16="http://schemas.microsoft.com/office/drawing/2014/main" id="{805108DF-B68D-FF1C-6D91-32729D2F8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8388" y="3871913"/>
            <a:ext cx="6626225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uk-UA" altLang="uk-UA" b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 враження</a:t>
            </a:r>
          </a:p>
          <a:p>
            <a:pPr algn="l" eaLnBrk="1" hangingPunct="1">
              <a:buFont typeface="Arial" panose="020B0604020202020204" pitchFamily="34" charset="0"/>
              <a:buChar char="•"/>
            </a:pPr>
            <a:r>
              <a:rPr lang="uk-UA" altLang="uk-UA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 хочете створити гарну презентацію, то вам точно сюди.</a:t>
            </a:r>
          </a:p>
          <a:p>
            <a:pPr algn="l" eaLnBrk="1" hangingPunct="1">
              <a:buFont typeface="Arial" panose="020B0604020202020204" pitchFamily="34" charset="0"/>
              <a:buChar char="•"/>
            </a:pPr>
            <a:r>
              <a:rPr lang="uk-UA" altLang="uk-UA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допомогою програми для презентацій можна створити слайди, яківиглядають сучасно та симпатично.</a:t>
            </a:r>
          </a:p>
          <a:p>
            <a:pPr algn="l" eaLnBrk="1" hangingPunct="1">
              <a:buFont typeface="Arial" panose="020B0604020202020204" pitchFamily="34" charset="0"/>
              <a:buChar char="•"/>
            </a:pPr>
            <a:r>
              <a:rPr lang="uk-UA" altLang="uk-UA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Сервісом </a:t>
            </a:r>
            <a:r>
              <a:rPr lang="en-US" altLang="uk-UA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Canva </a:t>
            </a:r>
            <a:r>
              <a:rPr lang="uk-UA" altLang="uk-UA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зручно та приємно користуватися 2. </a:t>
            </a:r>
            <a:r>
              <a:rPr lang="en-US" altLang="uk-UA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VismeVisme — </a:t>
            </a:r>
            <a:r>
              <a:rPr lang="uk-UA" altLang="uk-UA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гарне рішення, щоб створити презентації. Крім того, можна використовувати цю платформу для створення іншого візуального контенту, таких як інфографіка, звіти та інтерактивні діаграми. Є також безліч вбудованих шаблонів, що налаштовуються.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09D3EA75-AEEC-01B7-B57B-3BD783DD1446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785813" y="357188"/>
            <a:ext cx="8143875" cy="768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uk-UA" b="0">
                <a:ln>
                  <a:noFill/>
                </a:ln>
                <a:effectLst/>
              </a:rPr>
              <a:t>Переваги та недоліки</a:t>
            </a:r>
            <a:r>
              <a:rPr lang="ru-RU" altLang="uk-UA">
                <a:ln>
                  <a:noFill/>
                </a:ln>
                <a:effectLst/>
              </a:rPr>
              <a:t> </a:t>
            </a:r>
          </a:p>
        </p:txBody>
      </p:sp>
      <p:pic>
        <p:nvPicPr>
          <p:cNvPr id="7171" name="Рисунок 1">
            <a:extLst>
              <a:ext uri="{FF2B5EF4-FFF2-40B4-BE49-F238E27FC236}">
                <a16:creationId xmlns:a16="http://schemas.microsoft.com/office/drawing/2014/main" id="{06B66F61-69BD-1A7C-AB2B-AC5D197CC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8" t="38795" r="29526" b="34592"/>
          <a:stretch>
            <a:fillRect/>
          </a:stretch>
        </p:blipFill>
        <p:spPr bwMode="auto">
          <a:xfrm>
            <a:off x="1095375" y="1157288"/>
            <a:ext cx="7834313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" descr="Что такое Канва? Как использовать?">
            <a:extLst>
              <a:ext uri="{FF2B5EF4-FFF2-40B4-BE49-F238E27FC236}">
                <a16:creationId xmlns:a16="http://schemas.microsoft.com/office/drawing/2014/main" id="{10654346-003C-9A24-EB61-994AEA333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997325"/>
            <a:ext cx="47625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2" descr="плюс и минус PNG рисунок, картинки и пнг прозрачный для ...">
            <a:extLst>
              <a:ext uri="{FF2B5EF4-FFF2-40B4-BE49-F238E27FC236}">
                <a16:creationId xmlns:a16="http://schemas.microsoft.com/office/drawing/2014/main" id="{1CD084F7-ADAE-08D3-2642-9A9517006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4221163"/>
            <a:ext cx="3136900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F0251CA4-D2C0-62A5-1D1F-33E9B0CE92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-3165353" y="4281038"/>
            <a:ext cx="8143875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5300" b="0" dirty="0" err="1">
                <a:effectLst/>
              </a:rPr>
              <a:t>Visme</a:t>
            </a:r>
            <a:br>
              <a:rPr lang="en-US" b="0" dirty="0">
                <a:effectLst/>
              </a:rPr>
            </a:br>
            <a:r>
              <a:rPr lang="ru-RU" altLang="uk-UA" dirty="0">
                <a:ln>
                  <a:noFill/>
                </a:ln>
                <a:effectLst/>
              </a:rPr>
              <a:t> 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4CC6B7DD-F07E-CE26-DCD6-7CB5360BE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32025" y="4292600"/>
            <a:ext cx="6911975" cy="4525963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uk-UA" altLang="uk-UA" sz="2400">
                <a:latin typeface="Times New Roman" panose="02020603050405020304" pitchFamily="18" charset="0"/>
                <a:cs typeface="Times New Roman" panose="02020603050405020304" pitchFamily="18" charset="0"/>
              </a:rPr>
              <a:t>Гарне рішення, щоб створити презентації. Крім того, можна використовувати цю платформу для створення іншого візуального контенту, таких як інфографіка, звіти та інтерактивні діаграми. Є також безліч вбудованих шаблонів, що налаштовуються.</a:t>
            </a:r>
            <a:endParaRPr lang="ru-RU" altLang="uk-UA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Рисунок 1">
            <a:extLst>
              <a:ext uri="{FF2B5EF4-FFF2-40B4-BE49-F238E27FC236}">
                <a16:creationId xmlns:a16="http://schemas.microsoft.com/office/drawing/2014/main" id="{564789AC-B5B1-40C8-7208-05E1A947D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t="27589" r="34250" b="23387"/>
          <a:stretch>
            <a:fillRect/>
          </a:stretch>
        </p:blipFill>
        <p:spPr bwMode="auto">
          <a:xfrm>
            <a:off x="971550" y="1588"/>
            <a:ext cx="8172450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EC604969-9524-8D5D-5577-CC17BB58120B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684213" y="4763"/>
            <a:ext cx="8143875" cy="911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uk-UA">
                <a:ln>
                  <a:noFill/>
                </a:ln>
                <a:effectLst/>
              </a:rPr>
              <a:t>Переваги та недоліки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37C580D4-CCD0-3811-986F-0C54C2C00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19250" y="692150"/>
            <a:ext cx="7993063" cy="5256213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</a:t>
            </a:r>
          </a:p>
          <a:p>
            <a:pPr eaLnBrk="1" hangingPunct="1">
              <a:defRPr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Редактор для перетягування об’єктів.</a:t>
            </a:r>
          </a:p>
          <a:p>
            <a:pPr eaLnBrk="1" hangingPunct="1">
              <a:defRPr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Вбудована бібліотека іконки, зображення, шрифти й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defRPr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Варіанти анімації та переходів.</a:t>
            </a:r>
          </a:p>
          <a:p>
            <a:pPr eaLnBrk="1" hangingPunct="1">
              <a:defRPr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 взаємодіяти з іншими членами команди.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Недоліки</a:t>
            </a:r>
          </a:p>
          <a:p>
            <a:pPr eaLnBrk="1" hangingPunct="1">
              <a:defRPr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 викликати труднощі у початківців через велику кількість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дизайнів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макетів слайдів.</a:t>
            </a:r>
          </a:p>
          <a:p>
            <a:pPr eaLnBrk="1" hangingPunct="1">
              <a:defRPr/>
            </a:pPr>
            <a:endParaRPr lang="ru-RU" altLang="uk-UA" sz="3600" dirty="0"/>
          </a:p>
        </p:txBody>
      </p:sp>
      <p:pic>
        <p:nvPicPr>
          <p:cNvPr id="9220" name="Picture 2" descr="плюс и минус PNG рисунок, картинки и пнг прозрачный для ...">
            <a:extLst>
              <a:ext uri="{FF2B5EF4-FFF2-40B4-BE49-F238E27FC236}">
                <a16:creationId xmlns:a16="http://schemas.microsoft.com/office/drawing/2014/main" id="{5BC7F868-8976-0AEF-7BCE-873FB48CB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346450"/>
            <a:ext cx="2863850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A120094D-7094-34C8-111D-548484E98B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-3276872" y="4005064"/>
            <a:ext cx="8143875" cy="123983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>
                <a:effectLst/>
              </a:rPr>
              <a:t>Prezi</a:t>
            </a:r>
            <a:br>
              <a:rPr lang="en-US" sz="4000" b="0" dirty="0">
                <a:effectLst/>
              </a:rPr>
            </a:br>
            <a:r>
              <a:rPr lang="ru-RU" altLang="uk-UA" sz="4000" dirty="0">
                <a:ln>
                  <a:noFill/>
                </a:ln>
                <a:effectLst/>
              </a:rPr>
              <a:t> 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05348C34-844D-4609-8904-EB8EF8592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51063" y="4005263"/>
            <a:ext cx="7015162" cy="4525962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uk-UA" sz="240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Prezi </a:t>
            </a:r>
            <a:r>
              <a:rPr lang="uk-UA" altLang="uk-UA" sz="240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найбільше підходить для користувачів, які хочуть створити презентації без особливих зусиль.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uk-UA" altLang="uk-UA" sz="240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Ця програма дозволяє користувачам імпортувати презентації </a:t>
            </a:r>
            <a:r>
              <a:rPr lang="en-US" altLang="uk-UA" sz="240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PowerPoint </a:t>
            </a:r>
            <a:r>
              <a:rPr lang="uk-UA" altLang="uk-UA" sz="240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перетворювати їх на власні маленькі презентації </a:t>
            </a:r>
            <a:r>
              <a:rPr lang="en-US" altLang="uk-UA" sz="240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Prezi.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uk-UA" altLang="uk-UA" sz="240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Вміст імпортується без жодних турбот. Інструмент також пропонує аналітику.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uk-UA" sz="4000"/>
          </a:p>
        </p:txBody>
      </p:sp>
      <p:pic>
        <p:nvPicPr>
          <p:cNvPr id="10244" name="Рисунок 1">
            <a:extLst>
              <a:ext uri="{FF2B5EF4-FFF2-40B4-BE49-F238E27FC236}">
                <a16:creationId xmlns:a16="http://schemas.microsoft.com/office/drawing/2014/main" id="{08AD1794-6508-70B3-8B65-217C171AE0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9" t="25212" r="33064" b="25764"/>
          <a:stretch>
            <a:fillRect/>
          </a:stretch>
        </p:blipFill>
        <p:spPr bwMode="auto">
          <a:xfrm>
            <a:off x="971550" y="115888"/>
            <a:ext cx="7848600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14B40AC7-8410-99D7-EB52-3415091C9089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785813" y="357188"/>
            <a:ext cx="8143875" cy="839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uk-UA" b="0">
                <a:ln>
                  <a:noFill/>
                </a:ln>
                <a:effectLst/>
              </a:rPr>
              <a:t>Переваги та недоліки </a:t>
            </a:r>
            <a:r>
              <a:rPr lang="ru-RU" altLang="uk-UA">
                <a:ln>
                  <a:noFill/>
                </a:ln>
                <a:effectLst/>
              </a:rPr>
              <a:t> 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C380AA59-3220-0DEE-D9C3-6502501CE7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8813" y="1196975"/>
            <a:ext cx="7015162" cy="5256213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</a:t>
            </a:r>
          </a:p>
          <a:p>
            <a:pPr eaLnBrk="1" hangingPunct="1">
              <a:defRPr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Доступна спільна робота над презентацією.</a:t>
            </a:r>
          </a:p>
          <a:p>
            <a:pPr eaLnBrk="1" hangingPunct="1">
              <a:defRPr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Простий інтерфейс користувача.</a:t>
            </a:r>
          </a:p>
          <a:p>
            <a:pPr eaLnBrk="1" hangingPunct="1">
              <a:defRPr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Повний контроль над розміром, формою, зображенням та шрифтом презентації.</a:t>
            </a:r>
          </a:p>
          <a:p>
            <a:pPr eaLnBrk="1" hangingPunct="1">
              <a:defRPr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Програмне забезпечення доступне і в автономному режимі.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Недоліки</a:t>
            </a:r>
          </a:p>
          <a:p>
            <a:pPr eaLnBrk="1" hangingPunct="1">
              <a:defRPr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функції доступні лише у найдорожчому плані.</a:t>
            </a:r>
          </a:p>
          <a:p>
            <a:pPr eaLnBrk="1" hangingPunct="1">
              <a:defRPr/>
            </a:pP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Вебпрограма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настільна програма не підтримують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Internet Explorer.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ru-RU" altLang="uk-UA" sz="2400" dirty="0"/>
              <a:t> </a:t>
            </a:r>
          </a:p>
        </p:txBody>
      </p:sp>
      <p:pic>
        <p:nvPicPr>
          <p:cNvPr id="11268" name="Picture 2" descr="плюс и минус PNG рисунок, картинки и пнг прозрачный для ...">
            <a:extLst>
              <a:ext uri="{FF2B5EF4-FFF2-40B4-BE49-F238E27FC236}">
                <a16:creationId xmlns:a16="http://schemas.microsoft.com/office/drawing/2014/main" id="{2EDD3BB8-6629-D2B5-4887-D768ED829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2708275"/>
            <a:ext cx="240665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Презентация ИНФОРМАТИ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Копия Шаблон ИНФОРМАТИКА</Template>
  <TotalTime>438</TotalTime>
  <Words>1010</Words>
  <Application>Microsoft Office PowerPoint</Application>
  <PresentationFormat>On-screen Show (4:3)</PresentationFormat>
  <Paragraphs>102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Times New Roman</vt:lpstr>
      <vt:lpstr>Презентация ИНФОРМАТИКА</vt:lpstr>
      <vt:lpstr>Програми для створення презентацій</vt:lpstr>
      <vt:lpstr>PowerPoint Presentation</vt:lpstr>
      <vt:lpstr>ОСНОВНІ ФАКТОРИ, ЯКІ ВАРТО ВРАХУВАТИ ПІД ЧАС ОБРАННЯ ХОРОШОЇ ПРОГРАМИ ДЛЯ СТВОРЕННЯ ПРЕЗЕНТАЦІЇ:</vt:lpstr>
      <vt:lpstr>Canva </vt:lpstr>
      <vt:lpstr>Переваги та недоліки </vt:lpstr>
      <vt:lpstr>Visme  </vt:lpstr>
      <vt:lpstr>Переваги та недоліки</vt:lpstr>
      <vt:lpstr>Prezi  </vt:lpstr>
      <vt:lpstr>Переваги та недоліки  </vt:lpstr>
      <vt:lpstr>Keynote </vt:lpstr>
      <vt:lpstr>Переваги та недоліки</vt:lpstr>
      <vt:lpstr>Haiku Deck </vt:lpstr>
      <vt:lpstr>Переваги та недоліки</vt:lpstr>
      <vt:lpstr>SlideDog </vt:lpstr>
      <vt:lpstr>Переваги та недоліки</vt:lpstr>
      <vt:lpstr>Slides </vt:lpstr>
      <vt:lpstr>Переваги та недоліки</vt:lpstr>
      <vt:lpstr>PowerPoint</vt:lpstr>
      <vt:lpstr>Переваги та недоліки</vt:lpstr>
      <vt:lpstr>Google Презентації </vt:lpstr>
      <vt:lpstr>Переваги та недоліки</vt:lpstr>
      <vt:lpstr>Zoho Show </vt:lpstr>
      <vt:lpstr>Переваги та недоліки</vt:lpstr>
      <vt:lpstr>ВИСНОВОК</vt:lpstr>
      <vt:lpstr>Дякую  за увагу!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Каленюк</dc:creator>
  <cp:lastModifiedBy>Люся Пилипчук</cp:lastModifiedBy>
  <cp:revision>51</cp:revision>
  <dcterms:created xsi:type="dcterms:W3CDTF">2012-02-12T14:55:16Z</dcterms:created>
  <dcterms:modified xsi:type="dcterms:W3CDTF">2025-03-24T18:21:11Z</dcterms:modified>
</cp:coreProperties>
</file>