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1" r:id="rId6"/>
    <p:sldId id="262" r:id="rId7"/>
    <p:sldId id="263" r:id="rId8"/>
    <p:sldId id="264" r:id="rId9"/>
    <p:sldId id="265" r:id="rId10"/>
    <p:sldId id="266" r:id="rId11"/>
    <p:sldId id="268" r:id="rId12"/>
    <p:sldId id="267" r:id="rId13"/>
    <p:sldId id="270" r:id="rId14"/>
    <p:sldId id="271" r:id="rId15"/>
    <p:sldId id="272" r:id="rId16"/>
    <p:sldId id="274" r:id="rId17"/>
    <p:sldId id="276" r:id="rId18"/>
    <p:sldId id="273" r:id="rId19"/>
    <p:sldId id="282" r:id="rId20"/>
    <p:sldId id="275" r:id="rId21"/>
    <p:sldId id="281" r:id="rId22"/>
    <p:sldId id="280" r:id="rId23"/>
    <p:sldId id="284" r:id="rId24"/>
    <p:sldId id="285" r:id="rId25"/>
    <p:sldId id="277" r:id="rId26"/>
    <p:sldId id="283" r:id="rId27"/>
    <p:sldId id="279" r:id="rId28"/>
    <p:sldId id="278" r:id="rId29"/>
    <p:sldId id="288" r:id="rId30"/>
    <p:sldId id="289" r:id="rId31"/>
    <p:sldId id="290" r:id="rId32"/>
    <p:sldId id="291" r:id="rId33"/>
    <p:sldId id="294" r:id="rId34"/>
    <p:sldId id="292" r:id="rId35"/>
    <p:sldId id="293" r:id="rId36"/>
    <p:sldId id="295" r:id="rId37"/>
    <p:sldId id="296" r:id="rId38"/>
    <p:sldId id="301" r:id="rId39"/>
    <p:sldId id="297" r:id="rId40"/>
    <p:sldId id="298" r:id="rId41"/>
    <p:sldId id="299" r:id="rId4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олилиния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Полилиния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Заголовок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ru-RU"/>
              <a:t>Образец заголовка</a:t>
            </a:r>
            <a:endParaRPr kumimoji="0" lang="en-US"/>
          </a:p>
        </p:txBody>
      </p:sp>
      <p:sp>
        <p:nvSpPr>
          <p:cNvPr id="17" name="Подзаголовок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a:t>Образец подзаголовка</a:t>
            </a:r>
            <a:endParaRPr kumimoji="0" lang="en-US"/>
          </a:p>
        </p:txBody>
      </p:sp>
      <p:sp>
        <p:nvSpPr>
          <p:cNvPr id="30" name="Дата 29"/>
          <p:cNvSpPr>
            <a:spLocks noGrp="1"/>
          </p:cNvSpPr>
          <p:nvPr>
            <p:ph type="dt" sz="half" idx="10"/>
          </p:nvPr>
        </p:nvSpPr>
        <p:spPr/>
        <p:txBody>
          <a:bodyPr/>
          <a:lstStyle/>
          <a:p>
            <a:fld id="{4E211F27-2841-4C8A-A682-C7057D449804}" type="datetimeFigureOut">
              <a:rPr lang="ru-RU" smtClean="0"/>
              <a:pPr/>
              <a:t>03.03.2020</a:t>
            </a:fld>
            <a:endParaRPr lang="ru-RU"/>
          </a:p>
        </p:txBody>
      </p:sp>
      <p:sp>
        <p:nvSpPr>
          <p:cNvPr id="19" name="Нижний колонтитул 18"/>
          <p:cNvSpPr>
            <a:spLocks noGrp="1"/>
          </p:cNvSpPr>
          <p:nvPr>
            <p:ph type="ftr" sz="quarter" idx="11"/>
          </p:nvPr>
        </p:nvSpPr>
        <p:spPr/>
        <p:txBody>
          <a:bodyPr/>
          <a:lstStyle/>
          <a:p>
            <a:endParaRPr lang="ru-RU"/>
          </a:p>
        </p:txBody>
      </p:sp>
      <p:sp>
        <p:nvSpPr>
          <p:cNvPr id="27" name="Номер слайда 26"/>
          <p:cNvSpPr>
            <a:spLocks noGrp="1"/>
          </p:cNvSpPr>
          <p:nvPr>
            <p:ph type="sldNum" sz="quarter" idx="12"/>
          </p:nvPr>
        </p:nvSpPr>
        <p:spPr/>
        <p:txBody>
          <a:bodyPr/>
          <a:lstStyle/>
          <a:p>
            <a:fld id="{BB68DB97-B687-41C0-9212-9F9B995CDA2F}"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4E211F27-2841-4C8A-A682-C7057D449804}" type="datetimeFigureOut">
              <a:rPr lang="ru-RU" smtClean="0"/>
              <a:pPr/>
              <a:t>03.03.2020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B68DB97-B687-41C0-9212-9F9B995CDA2F}"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4E211F27-2841-4C8A-A682-C7057D449804}" type="datetimeFigureOut">
              <a:rPr lang="ru-RU" smtClean="0"/>
              <a:pPr/>
              <a:t>03.03.2020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B68DB97-B687-41C0-9212-9F9B995CDA2F}"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Заголовок 4097"/>
          <p:cNvSpPr>
            <a:spLocks noGrp="1"/>
          </p:cNvSpPr>
          <p:nvPr>
            <p:ph type="title" idx="4294967295"/>
          </p:nvPr>
        </p:nvSpPr>
        <p:spPr>
          <a:xfrm>
            <a:off x="457200" y="274638"/>
            <a:ext cx="8229600" cy="1143000"/>
          </a:xfrm>
          <a:prstGeom prst="rect">
            <a:avLst/>
          </a:prstGeom>
          <a:noFill/>
          <a:ln>
            <a:noFill/>
          </a:ln>
        </p:spPr>
        <p:txBody>
          <a:bodyPr anchor="ctr"/>
          <a:lstStyle/>
          <a:p>
            <a:pPr lvl="0"/>
            <a:r>
              <a:rPr lang="en-US" altLang="en-US" dirty="0"/>
              <a:t>Образец заголовка</a:t>
            </a:r>
          </a:p>
        </p:txBody>
      </p:sp>
      <p:sp>
        <p:nvSpPr>
          <p:cNvPr id="4099" name="Текст 4098"/>
          <p:cNvSpPr>
            <a:spLocks noGrp="1"/>
          </p:cNvSpPr>
          <p:nvPr>
            <p:ph type="body" idx="1"/>
          </p:nvPr>
        </p:nvSpPr>
        <p:spPr>
          <a:xfrm>
            <a:off x="457200" y="1600200"/>
            <a:ext cx="8229600" cy="4525963"/>
          </a:xfrm>
          <a:prstGeom prst="rect">
            <a:avLst/>
          </a:prstGeom>
          <a:noFill/>
          <a:ln>
            <a:noFill/>
          </a:ln>
        </p:spPr>
        <p:txBody>
          <a:bodyPr/>
          <a:lstStyle/>
          <a:p>
            <a:pPr lvl="0"/>
            <a:r>
              <a:rPr lang="en-US" altLang="en-US" dirty="0"/>
              <a:t>Образец текста</a:t>
            </a:r>
          </a:p>
          <a:p>
            <a:pPr lvl="1"/>
            <a:r>
              <a:rPr lang="en-US" altLang="en-US" dirty="0"/>
              <a:t>Второй уровень</a:t>
            </a:r>
          </a:p>
          <a:p>
            <a:pPr lvl="2"/>
            <a:r>
              <a:rPr lang="en-US" altLang="en-US" dirty="0"/>
              <a:t>Третий уровень</a:t>
            </a:r>
          </a:p>
          <a:p>
            <a:pPr lvl="3"/>
            <a:r>
              <a:rPr lang="en-US" altLang="en-US" dirty="0"/>
              <a:t>Четвертый уровень</a:t>
            </a:r>
          </a:p>
          <a:p>
            <a:pPr lvl="4"/>
            <a:r>
              <a:rPr lang="en-US" altLang="en-US" dirty="0"/>
              <a:t>Пятый уровень</a:t>
            </a:r>
          </a:p>
        </p:txBody>
      </p:sp>
      <p:sp>
        <p:nvSpPr>
          <p:cNvPr id="4100" name="Дата 4099"/>
          <p:cNvSpPr>
            <a:spLocks noGrp="1"/>
          </p:cNvSpPr>
          <p:nvPr>
            <p:ph type="dt" sz="half" idx="2"/>
          </p:nvPr>
        </p:nvSpPr>
        <p:spPr>
          <a:xfrm>
            <a:off x="457200" y="6245225"/>
            <a:ext cx="2133600" cy="476250"/>
          </a:xfrm>
          <a:prstGeom prst="rect">
            <a:avLst/>
          </a:prstGeom>
          <a:noFill/>
          <a:ln>
            <a:noFill/>
          </a:ln>
        </p:spPr>
        <p:txBody>
          <a:bodyPr/>
          <a:lstStyle/>
          <a:p>
            <a:endParaRPr lang="en-US" altLang="en-US" sz="1400" dirty="0"/>
          </a:p>
        </p:txBody>
      </p:sp>
      <p:sp>
        <p:nvSpPr>
          <p:cNvPr id="4101" name="Нижний колонтитул 4100"/>
          <p:cNvSpPr>
            <a:spLocks noGrp="1"/>
          </p:cNvSpPr>
          <p:nvPr>
            <p:ph type="ftr" sz="quarter" idx="3"/>
          </p:nvPr>
        </p:nvSpPr>
        <p:spPr>
          <a:xfrm>
            <a:off x="3124200" y="6245225"/>
            <a:ext cx="2895600" cy="476250"/>
          </a:xfrm>
          <a:prstGeom prst="rect">
            <a:avLst/>
          </a:prstGeom>
          <a:noFill/>
          <a:ln>
            <a:noFill/>
          </a:ln>
        </p:spPr>
        <p:txBody>
          <a:bodyPr/>
          <a:lstStyle/>
          <a:p>
            <a:pPr algn="ctr"/>
            <a:endParaRPr lang="en-US" altLang="en-US" sz="1400" dirty="0"/>
          </a:p>
        </p:txBody>
      </p:sp>
      <p:sp>
        <p:nvSpPr>
          <p:cNvPr id="4102" name="Номер слайда 4101"/>
          <p:cNvSpPr>
            <a:spLocks noGrp="1"/>
          </p:cNvSpPr>
          <p:nvPr>
            <p:ph type="sldNum" sz="quarter" idx="4"/>
          </p:nvPr>
        </p:nvSpPr>
        <p:spPr>
          <a:xfrm>
            <a:off x="6553200" y="6245225"/>
            <a:ext cx="2133600" cy="476250"/>
          </a:xfrm>
          <a:prstGeom prst="rect">
            <a:avLst/>
          </a:prstGeom>
          <a:noFill/>
          <a:ln>
            <a:noFill/>
          </a:ln>
        </p:spPr>
        <p:txBody>
          <a:bodyPr/>
          <a:lstStyle/>
          <a:p>
            <a:pPr algn="r"/>
            <a:fld id="{12FF1C42-D199-1006-1000-587298610EC3}" type="slidenum">
              <a:rPr lang="en-US" altLang="en-US" sz="1400" dirty="0"/>
              <a:pPr algn="r"/>
              <a:t>‹#›</a:t>
            </a:fld>
            <a:endParaRPr lang="en-US" altLang="en-US" sz="140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lgn="l">
              <a:defRPr/>
            </a:lvl1pPr>
          </a:lstStyle>
          <a:p>
            <a:r>
              <a:rPr kumimoji="0" lang="ru-RU"/>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4E211F27-2841-4C8A-A682-C7057D449804}" type="datetimeFigureOut">
              <a:rPr lang="ru-RU" smtClean="0"/>
              <a:pPr/>
              <a:t>03.03.2020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B68DB97-B687-41C0-9212-9F9B995CDA2F}"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олилиния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Полилиния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Заголовок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ru-RU"/>
              <a:t>Образец заголовка</a:t>
            </a:r>
            <a:endParaRPr kumimoji="0" lang="en-US"/>
          </a:p>
        </p:txBody>
      </p:sp>
      <p:sp>
        <p:nvSpPr>
          <p:cNvPr id="3" name="Текст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a:t>Образец текста</a:t>
            </a:r>
          </a:p>
        </p:txBody>
      </p:sp>
      <p:sp>
        <p:nvSpPr>
          <p:cNvPr id="4" name="Дата 3"/>
          <p:cNvSpPr>
            <a:spLocks noGrp="1"/>
          </p:cNvSpPr>
          <p:nvPr>
            <p:ph type="dt" sz="half" idx="10"/>
          </p:nvPr>
        </p:nvSpPr>
        <p:spPr/>
        <p:txBody>
          <a:bodyPr/>
          <a:lstStyle/>
          <a:p>
            <a:fld id="{4E211F27-2841-4C8A-A682-C7057D449804}" type="datetimeFigureOut">
              <a:rPr lang="ru-RU" smtClean="0"/>
              <a:pPr/>
              <a:t>03.03.2020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B68DB97-B687-41C0-9212-9F9B995CDA2F}"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1143000"/>
          </a:xfrm>
        </p:spPr>
        <p:txBody>
          <a:bodyPr/>
          <a:lstStyle/>
          <a:p>
            <a:r>
              <a:rPr kumimoji="0" lang="ru-RU"/>
              <a:t>Образец заголовка</a:t>
            </a:r>
            <a:endParaRPr kumimoji="0" lang="en-US"/>
          </a:p>
        </p:txBody>
      </p:sp>
      <p:sp>
        <p:nvSpPr>
          <p:cNvPr id="3" name="Содержимое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Содержимое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4E211F27-2841-4C8A-A682-C7057D449804}" type="datetimeFigureOut">
              <a:rPr lang="ru-RU" smtClean="0"/>
              <a:pPr/>
              <a:t>03.03.2020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B68DB97-B687-41C0-9212-9F9B995CDA2F}"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a:t>Образец заголовка</a:t>
            </a:r>
            <a:endParaRPr kumimoji="0" lang="en-US"/>
          </a:p>
        </p:txBody>
      </p:sp>
      <p:sp>
        <p:nvSpPr>
          <p:cNvPr id="3" name="Текст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4" name="Текст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5" name="Содержимое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Содержимое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Дата 6"/>
          <p:cNvSpPr>
            <a:spLocks noGrp="1"/>
          </p:cNvSpPr>
          <p:nvPr>
            <p:ph type="dt" sz="half" idx="10"/>
          </p:nvPr>
        </p:nvSpPr>
        <p:spPr/>
        <p:txBody>
          <a:bodyPr/>
          <a:lstStyle/>
          <a:p>
            <a:fld id="{4E211F27-2841-4C8A-A682-C7057D449804}" type="datetimeFigureOut">
              <a:rPr lang="ru-RU" smtClean="0"/>
              <a:pPr/>
              <a:t>03.03.2020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B68DB97-B687-41C0-9212-9F9B995CDA2F}"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320"/>
            <a:ext cx="7470648" cy="1143000"/>
          </a:xfrm>
        </p:spPr>
        <p:txBody>
          <a:bodyPr anchor="ctr"/>
          <a:lstStyle>
            <a:lvl1pPr algn="l">
              <a:defRPr sz="4600"/>
            </a:lvl1pPr>
          </a:lstStyle>
          <a:p>
            <a:r>
              <a:rPr kumimoji="0" lang="ru-RU"/>
              <a:t>Образец заголовка</a:t>
            </a:r>
            <a:endParaRPr kumimoji="0" lang="en-US"/>
          </a:p>
        </p:txBody>
      </p:sp>
      <p:sp>
        <p:nvSpPr>
          <p:cNvPr id="7" name="Дата 6"/>
          <p:cNvSpPr>
            <a:spLocks noGrp="1"/>
          </p:cNvSpPr>
          <p:nvPr>
            <p:ph type="dt" sz="half" idx="10"/>
          </p:nvPr>
        </p:nvSpPr>
        <p:spPr/>
        <p:txBody>
          <a:bodyPr/>
          <a:lstStyle/>
          <a:p>
            <a:fld id="{4E211F27-2841-4C8A-A682-C7057D449804}" type="datetimeFigureOut">
              <a:rPr lang="ru-RU" smtClean="0"/>
              <a:pPr/>
              <a:t>03.03.2020</a:t>
            </a:fld>
            <a:endParaRPr lang="ru-RU"/>
          </a:p>
        </p:txBody>
      </p:sp>
      <p:sp>
        <p:nvSpPr>
          <p:cNvPr id="8" name="Номер слайда 7"/>
          <p:cNvSpPr>
            <a:spLocks noGrp="1"/>
          </p:cNvSpPr>
          <p:nvPr>
            <p:ph type="sldNum" sz="quarter" idx="11"/>
          </p:nvPr>
        </p:nvSpPr>
        <p:spPr/>
        <p:txBody>
          <a:bodyPr/>
          <a:lstStyle/>
          <a:p>
            <a:fld id="{BB68DB97-B687-41C0-9212-9F9B995CDA2F}" type="slidenum">
              <a:rPr lang="ru-RU" smtClean="0"/>
              <a:pPr/>
              <a:t>‹#›</a:t>
            </a:fld>
            <a:endParaRPr lang="ru-RU"/>
          </a:p>
        </p:txBody>
      </p:sp>
      <p:sp>
        <p:nvSpPr>
          <p:cNvPr id="9" name="Нижний колонтитул 8"/>
          <p:cNvSpPr>
            <a:spLocks noGrp="1"/>
          </p:cNvSpPr>
          <p:nvPr>
            <p:ph type="ftr" sz="quarter" idx="12"/>
          </p:nvPr>
        </p:nvSpPr>
        <p:spPr/>
        <p:txBody>
          <a:bodyPr/>
          <a:lstStyle/>
          <a:p>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E211F27-2841-4C8A-A682-C7057D449804}" type="datetimeFigureOut">
              <a:rPr lang="ru-RU" smtClean="0"/>
              <a:pPr/>
              <a:t>03.03.2020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B68DB97-B687-41C0-9212-9F9B995CDA2F}"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ru-RU"/>
              <a:t>Образец заголовка</a:t>
            </a:r>
            <a:endParaRPr kumimoji="0" lang="en-US"/>
          </a:p>
        </p:txBody>
      </p:sp>
      <p:sp>
        <p:nvSpPr>
          <p:cNvPr id="3" name="Текст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a:t>Образец текста</a:t>
            </a:r>
          </a:p>
        </p:txBody>
      </p:sp>
      <p:sp>
        <p:nvSpPr>
          <p:cNvPr id="4" name="Содержимое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4E211F27-2841-4C8A-A682-C7057D449804}" type="datetimeFigureOut">
              <a:rPr lang="ru-RU" smtClean="0"/>
              <a:pPr/>
              <a:t>03.03.2020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156448" y="6422064"/>
            <a:ext cx="762000" cy="365125"/>
          </a:xfrm>
        </p:spPr>
        <p:txBody>
          <a:bodyPr/>
          <a:lstStyle/>
          <a:p>
            <a:fld id="{BB68DB97-B687-41C0-9212-9F9B995CDA2F}"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ru-RU"/>
              <a:t>Образец заголовка</a:t>
            </a:r>
            <a:endParaRPr kumimoji="0" lang="en-US"/>
          </a:p>
        </p:txBody>
      </p:sp>
      <p:sp>
        <p:nvSpPr>
          <p:cNvPr id="3" name="Рисунок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ru-RU"/>
              <a:t>Вставка рисунка</a:t>
            </a:r>
            <a:endParaRPr kumimoji="0" lang="en-US" dirty="0"/>
          </a:p>
        </p:txBody>
      </p:sp>
      <p:sp>
        <p:nvSpPr>
          <p:cNvPr id="4" name="Текст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ru-RU"/>
              <a:t>Образец текста</a:t>
            </a:r>
          </a:p>
        </p:txBody>
      </p:sp>
      <p:sp>
        <p:nvSpPr>
          <p:cNvPr id="5" name="Дата 4"/>
          <p:cNvSpPr>
            <a:spLocks noGrp="1"/>
          </p:cNvSpPr>
          <p:nvPr>
            <p:ph type="dt" sz="half" idx="10"/>
          </p:nvPr>
        </p:nvSpPr>
        <p:spPr>
          <a:xfrm>
            <a:off x="457200" y="6422064"/>
            <a:ext cx="2133600" cy="365125"/>
          </a:xfrm>
        </p:spPr>
        <p:txBody>
          <a:bodyPr/>
          <a:lstStyle/>
          <a:p>
            <a:fld id="{4E211F27-2841-4C8A-A682-C7057D449804}" type="datetimeFigureOut">
              <a:rPr lang="ru-RU" smtClean="0"/>
              <a:pPr/>
              <a:t>03.03.2020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B68DB97-B687-41C0-9212-9F9B995CDA2F}"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2" name="Полилиния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Полилиния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Заголовок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ru-RU"/>
              <a:t>Образец заголовка</a:t>
            </a:r>
            <a:endParaRPr kumimoji="0" lang="en-US"/>
          </a:p>
        </p:txBody>
      </p:sp>
      <p:sp>
        <p:nvSpPr>
          <p:cNvPr id="30" name="Текст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10" name="Дата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4E211F27-2841-4C8A-A682-C7057D449804}" type="datetimeFigureOut">
              <a:rPr lang="ru-RU" smtClean="0"/>
              <a:pPr/>
              <a:t>03.03.2020</a:t>
            </a:fld>
            <a:endParaRPr lang="ru-RU"/>
          </a:p>
        </p:txBody>
      </p:sp>
      <p:sp>
        <p:nvSpPr>
          <p:cNvPr id="22" name="Нижний колонтитул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ru-RU"/>
          </a:p>
        </p:txBody>
      </p:sp>
      <p:sp>
        <p:nvSpPr>
          <p:cNvPr id="18" name="Номер слайда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BB68DB97-B687-41C0-9212-9F9B995CDA2F}"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28596" y="5000636"/>
            <a:ext cx="4265938" cy="805820"/>
          </a:xfrm>
        </p:spPr>
        <p:txBody>
          <a:bodyPr/>
          <a:lstStyle/>
          <a:p>
            <a:r>
              <a:rPr lang="uk-UA" dirty="0">
                <a:solidFill>
                  <a:schemeClr val="tx1"/>
                </a:solidFill>
              </a:rPr>
              <a:t>Космічні місії</a:t>
            </a:r>
            <a:endParaRPr lang="ru-RU" dirty="0">
              <a:solidFill>
                <a:schemeClr val="tx1"/>
              </a:solidFill>
            </a:endParaRPr>
          </a:p>
        </p:txBody>
      </p:sp>
      <p:pic>
        <p:nvPicPr>
          <p:cNvPr id="4"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596" y="214290"/>
            <a:ext cx="3452277" cy="2589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2" descr="http://pluto.jhuapl.edu/Mission/The-Path-to-Pluto/images/Encounter_01_m.jpg"/>
          <p:cNvPicPr>
            <a:picLocks noChangeAspect="1" noChangeArrowheads="1"/>
          </p:cNvPicPr>
          <p:nvPr/>
        </p:nvPicPr>
        <p:blipFill>
          <a:blip r:embed="rId3" cstate="print"/>
          <a:srcRect/>
          <a:stretch>
            <a:fillRect/>
          </a:stretch>
        </p:blipFill>
        <p:spPr bwMode="auto">
          <a:xfrm>
            <a:off x="4429124" y="214290"/>
            <a:ext cx="3929090" cy="2946818"/>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idx="11"/>
          </p:nvPr>
        </p:nvSpPr>
        <p:spPr/>
        <p:txBody>
          <a:bodyPr/>
          <a:lstStyle/>
          <a:p>
            <a:pPr>
              <a:defRPr/>
            </a:pPr>
            <a:fld id="{7789AC90-5FEA-4AA2-9AF9-9BF3E55E62B8}" type="slidenum">
              <a:rPr lang="en-US" altLang="uk-UA" smtClean="0"/>
              <a:pPr>
                <a:defRPr/>
              </a:pPr>
              <a:t>10</a:t>
            </a:fld>
            <a:endParaRPr lang="en-US" altLang="uk-UA"/>
          </a:p>
        </p:txBody>
      </p:sp>
      <p:sp>
        <p:nvSpPr>
          <p:cNvPr id="3" name="Нижний колонтитул 2"/>
          <p:cNvSpPr>
            <a:spLocks noGrp="1"/>
          </p:cNvSpPr>
          <p:nvPr>
            <p:ph type="ftr" idx="12"/>
          </p:nvPr>
        </p:nvSpPr>
        <p:spPr/>
        <p:txBody>
          <a:bodyPr/>
          <a:lstStyle/>
          <a:p>
            <a:pPr>
              <a:defRPr/>
            </a:pPr>
            <a:r>
              <a:rPr lang="ru-RU" altLang="uk-UA"/>
              <a:t>Гамівська школа 2014 - Одеса -                  20 серпня 2014 р. </a:t>
            </a:r>
            <a:endParaRPr lang="en-US" altLang="uk-UA"/>
          </a:p>
        </p:txBody>
      </p:sp>
      <p:pic>
        <p:nvPicPr>
          <p:cNvPr id="190466" name="Picture 2"/>
          <p:cNvPicPr>
            <a:picLocks noChangeAspect="1" noChangeArrowheads="1"/>
          </p:cNvPicPr>
          <p:nvPr/>
        </p:nvPicPr>
        <p:blipFill>
          <a:blip r:embed="rId2"/>
          <a:srcRect l="23609" t="20508" r="24780" b="9179"/>
          <a:stretch>
            <a:fillRect/>
          </a:stretch>
        </p:blipFill>
        <p:spPr bwMode="auto">
          <a:xfrm>
            <a:off x="857224" y="1057894"/>
            <a:ext cx="7572396" cy="5800106"/>
          </a:xfrm>
          <a:prstGeom prst="rect">
            <a:avLst/>
          </a:prstGeom>
          <a:noFill/>
          <a:ln w="9525">
            <a:noFill/>
            <a:miter lim="800000"/>
            <a:headEnd/>
            <a:tailEnd/>
          </a:ln>
          <a:effectLst/>
        </p:spPr>
      </p:pic>
      <p:sp>
        <p:nvSpPr>
          <p:cNvPr id="5" name="TextBox 5"/>
          <p:cNvSpPr txBox="1">
            <a:spLocks noChangeArrowheads="1"/>
          </p:cNvSpPr>
          <p:nvPr/>
        </p:nvSpPr>
        <p:spPr bwMode="auto">
          <a:xfrm>
            <a:off x="0" y="119698"/>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uk-UA" sz="2800" b="1" dirty="0">
                <a:solidFill>
                  <a:srgbClr val="FFFF00"/>
                </a:solidFill>
              </a:rPr>
              <a:t>Посадка </a:t>
            </a:r>
            <a:r>
              <a:rPr lang="uk-UA" sz="2800" b="1" dirty="0" err="1">
                <a:solidFill>
                  <a:srgbClr val="FFFF00"/>
                </a:solidFill>
              </a:rPr>
              <a:t>Філи</a:t>
            </a:r>
            <a:r>
              <a:rPr lang="uk-UA" sz="2800" b="1" dirty="0">
                <a:solidFill>
                  <a:srgbClr val="FFFF00"/>
                </a:solidFill>
              </a:rPr>
              <a:t> на поверхню комети</a:t>
            </a:r>
            <a:endParaRPr lang="ru-RU" sz="2800" b="1" dirty="0">
              <a:solidFill>
                <a:srgbClr val="FFFF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презентации_астрономия\Миссии\Rosetta\Comet 67PC-G captured by the 2 m Liverpool Telescope at around 0530 UT on 8 October 2015. Credit Colin Snodgrass  Liverpool Telescope.png"/>
          <p:cNvPicPr>
            <a:picLocks noChangeAspect="1" noChangeArrowheads="1"/>
          </p:cNvPicPr>
          <p:nvPr/>
        </p:nvPicPr>
        <p:blipFill>
          <a:blip r:embed="rId2" cstate="print"/>
          <a:srcRect/>
          <a:stretch>
            <a:fillRect/>
          </a:stretch>
        </p:blipFill>
        <p:spPr bwMode="auto">
          <a:xfrm>
            <a:off x="214282" y="0"/>
            <a:ext cx="3929066" cy="3929066"/>
          </a:xfrm>
          <a:prstGeom prst="rect">
            <a:avLst/>
          </a:prstGeom>
          <a:noFill/>
        </p:spPr>
      </p:pic>
      <p:sp>
        <p:nvSpPr>
          <p:cNvPr id="3" name="TextBox 2"/>
          <p:cNvSpPr txBox="1"/>
          <p:nvPr/>
        </p:nvSpPr>
        <p:spPr>
          <a:xfrm>
            <a:off x="4429124" y="357166"/>
            <a:ext cx="4429156" cy="923330"/>
          </a:xfrm>
          <a:prstGeom prst="rect">
            <a:avLst/>
          </a:prstGeom>
          <a:noFill/>
        </p:spPr>
        <p:txBody>
          <a:bodyPr wrap="square" rtlCol="0">
            <a:spAutoFit/>
          </a:bodyPr>
          <a:lstStyle/>
          <a:p>
            <a:r>
              <a:rPr lang="uk-UA" dirty="0"/>
              <a:t>Знімок отриманий 05.10.2015 від телескопа </a:t>
            </a:r>
            <a:r>
              <a:rPr lang="en-US" dirty="0"/>
              <a:t>Credit Colin Snodgrass  Liverpool Telescope</a:t>
            </a:r>
            <a:r>
              <a:rPr lang="uk-UA" dirty="0"/>
              <a:t> </a:t>
            </a:r>
            <a:endParaRPr lang="ru-RU" dirty="0"/>
          </a:p>
        </p:txBody>
      </p:sp>
      <p:pic>
        <p:nvPicPr>
          <p:cNvPr id="4" name="Picture 2" descr="G:\презентации_астрономия\Миссии\Rosetta\Rosetta_comet_seen_by_Gaia_node_full_image_2.png"/>
          <p:cNvPicPr>
            <a:picLocks noChangeAspect="1" noChangeArrowheads="1"/>
          </p:cNvPicPr>
          <p:nvPr/>
        </p:nvPicPr>
        <p:blipFill>
          <a:blip r:embed="rId3"/>
          <a:srcRect/>
          <a:stretch>
            <a:fillRect/>
          </a:stretch>
        </p:blipFill>
        <p:spPr bwMode="auto">
          <a:xfrm>
            <a:off x="4429124" y="2571744"/>
            <a:ext cx="3500462" cy="4077078"/>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презентации_астрономия\Миссии\Rosetta\12,08,2015.png"/>
          <p:cNvPicPr>
            <a:picLocks noChangeAspect="1" noChangeArrowheads="1"/>
          </p:cNvPicPr>
          <p:nvPr/>
        </p:nvPicPr>
        <p:blipFill>
          <a:blip r:embed="rId2"/>
          <a:srcRect/>
          <a:stretch>
            <a:fillRect/>
          </a:stretch>
        </p:blipFill>
        <p:spPr bwMode="auto">
          <a:xfrm>
            <a:off x="142844" y="142852"/>
            <a:ext cx="6500858" cy="6500858"/>
          </a:xfrm>
          <a:prstGeom prst="rect">
            <a:avLst/>
          </a:prstGeom>
          <a:noFill/>
        </p:spPr>
      </p:pic>
      <p:sp>
        <p:nvSpPr>
          <p:cNvPr id="3" name="TextBox 2"/>
          <p:cNvSpPr txBox="1"/>
          <p:nvPr/>
        </p:nvSpPr>
        <p:spPr>
          <a:xfrm>
            <a:off x="6715140" y="785794"/>
            <a:ext cx="2428860" cy="4524315"/>
          </a:xfrm>
          <a:prstGeom prst="rect">
            <a:avLst/>
          </a:prstGeom>
          <a:noFill/>
        </p:spPr>
        <p:txBody>
          <a:bodyPr wrap="square" rtlCol="0">
            <a:spAutoFit/>
          </a:bodyPr>
          <a:lstStyle/>
          <a:p>
            <a:r>
              <a:rPr lang="en-US" sz="3200" dirty="0"/>
              <a:t>APOD </a:t>
            </a:r>
            <a:r>
              <a:rPr lang="uk-UA" sz="3200" dirty="0"/>
              <a:t>від 15.08.2015</a:t>
            </a:r>
          </a:p>
          <a:p>
            <a:endParaRPr lang="uk-UA" sz="2800" dirty="0"/>
          </a:p>
          <a:p>
            <a:r>
              <a:rPr lang="uk-UA" sz="2800" dirty="0"/>
              <a:t>Фото зроблене </a:t>
            </a:r>
            <a:r>
              <a:rPr lang="ru-RU" sz="2800" dirty="0"/>
              <a:t>12.08.2015 за </a:t>
            </a:r>
            <a:r>
              <a:rPr lang="ru-RU" sz="2800" dirty="0" err="1"/>
              <a:t>декілька</a:t>
            </a:r>
            <a:r>
              <a:rPr lang="ru-RU" sz="2800" dirty="0"/>
              <a:t> годин до </a:t>
            </a:r>
            <a:r>
              <a:rPr lang="ru-RU" sz="2800" dirty="0" err="1"/>
              <a:t>проходження</a:t>
            </a:r>
            <a:r>
              <a:rPr lang="ru-RU" sz="2800" dirty="0"/>
              <a:t> </a:t>
            </a:r>
            <a:r>
              <a:rPr lang="ru-RU" sz="2800" dirty="0" err="1"/>
              <a:t>перигелію</a:t>
            </a:r>
            <a:r>
              <a:rPr lang="ru-RU" sz="2800" dirty="0"/>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32" y="500042"/>
            <a:ext cx="9144600" cy="5715040"/>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1714480" y="1000108"/>
            <a:ext cx="5570546" cy="5570546"/>
          </a:xfrm>
          <a:prstGeom prst="rect">
            <a:avLst/>
          </a:prstGeom>
          <a:noFill/>
          <a:ln w="9525">
            <a:noFill/>
            <a:miter lim="800000"/>
            <a:headEnd/>
            <a:tailEnd/>
          </a:ln>
          <a:effectLst/>
        </p:spPr>
      </p:pic>
      <p:sp>
        <p:nvSpPr>
          <p:cNvPr id="4" name="TextBox 3"/>
          <p:cNvSpPr txBox="1"/>
          <p:nvPr/>
        </p:nvSpPr>
        <p:spPr>
          <a:xfrm>
            <a:off x="285720" y="142852"/>
            <a:ext cx="8429684" cy="830997"/>
          </a:xfrm>
          <a:prstGeom prst="rect">
            <a:avLst/>
          </a:prstGeom>
          <a:noFill/>
        </p:spPr>
        <p:txBody>
          <a:bodyPr wrap="square" rtlCol="0">
            <a:spAutoFit/>
          </a:bodyPr>
          <a:lstStyle/>
          <a:p>
            <a:pPr algn="ctr"/>
            <a:r>
              <a:rPr lang="uk-UA" sz="4800" dirty="0"/>
              <a:t>Знімок від 26.10.2015</a:t>
            </a:r>
            <a:endParaRPr lang="ru-RU" sz="48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srcRect/>
          <a:stretch>
            <a:fillRect/>
          </a:stretch>
        </p:blipFill>
        <p:spPr bwMode="auto">
          <a:xfrm>
            <a:off x="928662" y="0"/>
            <a:ext cx="6581775" cy="6581775"/>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357158" y="357166"/>
            <a:ext cx="8286808" cy="6215106"/>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G:\презентации_астрономия\Миссии\Dawn\648003main_vestaPerspective-43_full.jpg"/>
          <p:cNvPicPr>
            <a:picLocks noChangeAspect="1" noChangeArrowheads="1"/>
          </p:cNvPicPr>
          <p:nvPr/>
        </p:nvPicPr>
        <p:blipFill>
          <a:blip r:embed="rId2"/>
          <a:srcRect/>
          <a:stretch>
            <a:fillRect/>
          </a:stretch>
        </p:blipFill>
        <p:spPr bwMode="auto">
          <a:xfrm>
            <a:off x="1463" y="0"/>
            <a:ext cx="9141073" cy="685800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428629" y="33896"/>
            <a:ext cx="8286775" cy="6752690"/>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7224" y="5643578"/>
            <a:ext cx="7786742" cy="769441"/>
          </a:xfrm>
          <a:prstGeom prst="rect">
            <a:avLst/>
          </a:prstGeom>
          <a:noFill/>
        </p:spPr>
        <p:txBody>
          <a:bodyPr wrap="square" rtlCol="0">
            <a:spAutoFit/>
          </a:bodyPr>
          <a:lstStyle/>
          <a:p>
            <a:pPr algn="ctr"/>
            <a:r>
              <a:rPr lang="uk-UA" sz="4400" dirty="0"/>
              <a:t>Астероїд </a:t>
            </a:r>
            <a:r>
              <a:rPr lang="uk-UA" sz="4400" dirty="0" err="1"/>
              <a:t>Веста</a:t>
            </a:r>
            <a:endParaRPr lang="ru-RU" sz="4400" dirty="0"/>
          </a:p>
        </p:txBody>
      </p:sp>
      <p:pic>
        <p:nvPicPr>
          <p:cNvPr id="40962" name="Picture 2"/>
          <p:cNvPicPr>
            <a:picLocks noChangeAspect="1" noChangeArrowheads="1"/>
          </p:cNvPicPr>
          <p:nvPr/>
        </p:nvPicPr>
        <p:blipFill>
          <a:blip r:embed="rId2"/>
          <a:srcRect/>
          <a:stretch>
            <a:fillRect/>
          </a:stretch>
        </p:blipFill>
        <p:spPr bwMode="auto">
          <a:xfrm>
            <a:off x="1071538" y="428604"/>
            <a:ext cx="6378574" cy="4786321"/>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Рисунок 73729"/>
          <p:cNvPicPr>
            <a:picLocks noChangeAspect="1"/>
          </p:cNvPicPr>
          <p:nvPr/>
        </p:nvPicPr>
        <p:blipFill>
          <a:blip r:embed="rId2"/>
          <a:srcRect/>
          <a:stretch>
            <a:fillRect/>
          </a:stretch>
        </p:blipFill>
        <p:spPr>
          <a:xfrm>
            <a:off x="285750" y="857250"/>
            <a:ext cx="6572250" cy="5889625"/>
          </a:xfrm>
          <a:prstGeom prst="rect">
            <a:avLst/>
          </a:prstGeom>
          <a:noFill/>
          <a:ln>
            <a:noFill/>
          </a:ln>
        </p:spPr>
      </p:pic>
      <p:sp>
        <p:nvSpPr>
          <p:cNvPr id="73731" name="TextBox 73730"/>
          <p:cNvSpPr txBox="1">
            <a:spLocks/>
          </p:cNvSpPr>
          <p:nvPr/>
        </p:nvSpPr>
        <p:spPr>
          <a:xfrm>
            <a:off x="6929438" y="1143000"/>
            <a:ext cx="2071718" cy="4308872"/>
          </a:xfrm>
          <a:prstGeom prst="rect">
            <a:avLst/>
          </a:prstGeom>
          <a:noFill/>
          <a:ln>
            <a:noFill/>
          </a:ln>
        </p:spPr>
        <p:txBody>
          <a:bodyPr wrap="square">
            <a:spAutoFit/>
          </a:bodyPr>
          <a:lstStyle/>
          <a:p>
            <a:pPr algn="ctr"/>
            <a:br/>
            <a:r>
              <a:rPr lang="en-US" altLang="en-US" sz="3200" dirty="0"/>
              <a:t>АРОD 3.02.15.</a:t>
            </a:r>
          </a:p>
          <a:p>
            <a:pPr algn="ctr"/>
            <a:endParaRPr lang="en-US" altLang="en-US" sz="3200" dirty="0"/>
          </a:p>
          <a:p>
            <a:pPr algn="ctr"/>
            <a:r>
              <a:rPr lang="ru-RU" altLang="en-US" sz="3200" dirty="0"/>
              <a:t>Фото </a:t>
            </a:r>
            <a:r>
              <a:rPr lang="ru-RU" altLang="en-US" sz="3200" dirty="0" err="1"/>
              <a:t>отримане</a:t>
            </a:r>
            <a:r>
              <a:rPr lang="ru-RU" altLang="en-US" sz="3200" dirty="0"/>
              <a:t> в </a:t>
            </a:r>
            <a:r>
              <a:rPr lang="en-US" altLang="en-US" sz="3200" dirty="0" err="1"/>
              <a:t>листопад</a:t>
            </a:r>
            <a:r>
              <a:rPr lang="uk-UA" altLang="en-US" sz="3200" dirty="0"/>
              <a:t>і</a:t>
            </a:r>
            <a:r>
              <a:rPr lang="en-US" altLang="en-US" sz="3200" dirty="0"/>
              <a:t> 2014</a:t>
            </a:r>
          </a:p>
        </p:txBody>
      </p:sp>
      <p:sp>
        <p:nvSpPr>
          <p:cNvPr id="73732" name="TextBox 73731"/>
          <p:cNvSpPr txBox="1">
            <a:spLocks/>
          </p:cNvSpPr>
          <p:nvPr/>
        </p:nvSpPr>
        <p:spPr>
          <a:xfrm>
            <a:off x="0" y="285750"/>
            <a:ext cx="8786812" cy="523875"/>
          </a:xfrm>
          <a:prstGeom prst="rect">
            <a:avLst/>
          </a:prstGeom>
          <a:noFill/>
          <a:ln>
            <a:noFill/>
          </a:ln>
        </p:spPr>
        <p:txBody>
          <a:bodyPr>
            <a:spAutoFit/>
          </a:bodyPr>
          <a:lstStyle/>
          <a:p>
            <a:pPr algn="ctr"/>
            <a:r>
              <a:rPr lang="en-US" altLang="en-US" sz="2800" b="1" dirty="0"/>
              <a:t>Струмені на кометі Чурюмова-Герасименко</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0" y="1571612"/>
            <a:ext cx="9134626" cy="4857784"/>
          </a:xfrm>
          <a:prstGeom prst="rect">
            <a:avLst/>
          </a:prstGeom>
          <a:noFill/>
          <a:ln w="9525">
            <a:noFill/>
            <a:miter lim="800000"/>
            <a:headEnd/>
            <a:tailEnd/>
          </a:ln>
          <a:effectLst/>
        </p:spPr>
      </p:pic>
      <p:sp>
        <p:nvSpPr>
          <p:cNvPr id="5" name="TextBox 4"/>
          <p:cNvSpPr txBox="1"/>
          <p:nvPr/>
        </p:nvSpPr>
        <p:spPr>
          <a:xfrm>
            <a:off x="571472" y="285728"/>
            <a:ext cx="7858180" cy="1200329"/>
          </a:xfrm>
          <a:prstGeom prst="rect">
            <a:avLst/>
          </a:prstGeom>
          <a:noFill/>
        </p:spPr>
        <p:txBody>
          <a:bodyPr wrap="square" rtlCol="0">
            <a:spAutoFit/>
          </a:bodyPr>
          <a:lstStyle/>
          <a:p>
            <a:pPr algn="ctr"/>
            <a:r>
              <a:rPr lang="ru-RU" sz="2400" dirty="0"/>
              <a:t>Три </a:t>
            </a:r>
            <a:r>
              <a:rPr lang="ru-RU" sz="2400" dirty="0" err="1"/>
              <a:t>кратери</a:t>
            </a:r>
            <a:r>
              <a:rPr lang="ru-RU" sz="2400" dirty="0"/>
              <a:t>, "</a:t>
            </a:r>
            <a:r>
              <a:rPr lang="ru-RU" sz="2400" dirty="0" err="1"/>
              <a:t>Сніговик</a:t>
            </a:r>
            <a:r>
              <a:rPr lang="ru-RU" sz="2400" dirty="0"/>
              <a:t>", в </a:t>
            </a:r>
            <a:r>
              <a:rPr lang="ru-RU" sz="2400" dirty="0" err="1"/>
              <a:t>північній</a:t>
            </a:r>
            <a:r>
              <a:rPr lang="ru-RU" sz="2400" dirty="0"/>
              <a:t> </a:t>
            </a:r>
            <a:r>
              <a:rPr lang="ru-RU" sz="2400" dirty="0" err="1"/>
              <a:t>півкулі</a:t>
            </a:r>
            <a:r>
              <a:rPr lang="ru-RU" sz="2400" dirty="0"/>
              <a:t> Вести. </a:t>
            </a:r>
          </a:p>
          <a:p>
            <a:pPr algn="ctr"/>
            <a:r>
              <a:rPr lang="ru-RU" sz="2400" dirty="0" err="1"/>
              <a:t>Зображення</a:t>
            </a:r>
            <a:r>
              <a:rPr lang="ru-RU" sz="2400" dirty="0"/>
              <a:t> </a:t>
            </a:r>
            <a:r>
              <a:rPr lang="ru-RU" sz="2400" dirty="0" err="1"/>
              <a:t>від</a:t>
            </a:r>
            <a:r>
              <a:rPr lang="ru-RU" sz="2400" dirty="0"/>
              <a:t> 24 </a:t>
            </a:r>
            <a:r>
              <a:rPr lang="ru-RU" sz="2400" dirty="0" err="1"/>
              <a:t>липня</a:t>
            </a:r>
            <a:r>
              <a:rPr lang="ru-RU" sz="2400" dirty="0"/>
              <a:t> 2011 року </a:t>
            </a:r>
            <a:r>
              <a:rPr lang="ru-RU" sz="2400" dirty="0" err="1"/>
              <a:t>з</a:t>
            </a:r>
            <a:r>
              <a:rPr lang="ru-RU" sz="2400" dirty="0"/>
              <a:t> </a:t>
            </a:r>
            <a:r>
              <a:rPr lang="ru-RU" sz="2400" dirty="0" err="1"/>
              <a:t>відстані</a:t>
            </a:r>
            <a:r>
              <a:rPr lang="ru-RU" sz="2400" dirty="0"/>
              <a:t> </a:t>
            </a:r>
            <a:r>
              <a:rPr lang="ru-RU" sz="2400" dirty="0" err="1"/>
              <a:t>близько</a:t>
            </a:r>
            <a:r>
              <a:rPr lang="ru-RU" sz="2400" dirty="0"/>
              <a:t> 5200 км</a:t>
            </a:r>
            <a:endParaRPr lang="ru-RU"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0100" y="4357694"/>
            <a:ext cx="7358114" cy="1754326"/>
          </a:xfrm>
          <a:prstGeom prst="rect">
            <a:avLst/>
          </a:prstGeom>
          <a:noFill/>
        </p:spPr>
        <p:txBody>
          <a:bodyPr wrap="square" rtlCol="0">
            <a:spAutoFit/>
          </a:bodyPr>
          <a:lstStyle/>
          <a:p>
            <a:r>
              <a:rPr lang="uk-UA" dirty="0"/>
              <a:t>Кратер на астероїді </a:t>
            </a:r>
            <a:r>
              <a:rPr lang="uk-UA" dirty="0" err="1"/>
              <a:t>Веста</a:t>
            </a:r>
            <a:r>
              <a:rPr lang="uk-UA" dirty="0"/>
              <a:t>, </a:t>
            </a:r>
          </a:p>
          <a:p>
            <a:r>
              <a:rPr lang="en-US" dirty="0"/>
              <a:t>This perspective view of Marcia crater on the giant asteroid </a:t>
            </a:r>
            <a:r>
              <a:rPr lang="en-US" dirty="0" err="1"/>
              <a:t>Vesta</a:t>
            </a:r>
            <a:r>
              <a:rPr lang="en-US" dirty="0"/>
              <a:t> shows the most spectacularly preserved example of "pitted terrain," an unexpected discovery in data returned by NASA's Dawn mission. This view is a mosaic of images from Dawn's framing camera, overlain on a digital terrain model with five times vertical exaggeration. </a:t>
            </a:r>
            <a:endParaRPr lang="ru-RU" dirty="0"/>
          </a:p>
        </p:txBody>
      </p:sp>
      <p:pic>
        <p:nvPicPr>
          <p:cNvPr id="39938" name="Picture 2"/>
          <p:cNvPicPr>
            <a:picLocks noChangeAspect="1" noChangeArrowheads="1"/>
          </p:cNvPicPr>
          <p:nvPr/>
        </p:nvPicPr>
        <p:blipFill>
          <a:blip r:embed="rId2" cstate="print"/>
          <a:srcRect/>
          <a:stretch>
            <a:fillRect/>
          </a:stretch>
        </p:blipFill>
        <p:spPr bwMode="auto">
          <a:xfrm>
            <a:off x="71406" y="642918"/>
            <a:ext cx="9001155" cy="3177766"/>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4348" y="5214950"/>
            <a:ext cx="7286676" cy="1477328"/>
          </a:xfrm>
          <a:prstGeom prst="rect">
            <a:avLst/>
          </a:prstGeom>
          <a:noFill/>
        </p:spPr>
        <p:txBody>
          <a:bodyPr wrap="square" rtlCol="0">
            <a:spAutoFit/>
          </a:bodyPr>
          <a:lstStyle/>
          <a:p>
            <a:r>
              <a:rPr lang="en-US" dirty="0"/>
              <a:t>This map from NASA's Dawn mission shows the global distribution of hydrogen on the surface of the giant asteroid </a:t>
            </a:r>
            <a:r>
              <a:rPr lang="en-US" dirty="0" err="1"/>
              <a:t>Vesta</a:t>
            </a:r>
            <a:r>
              <a:rPr lang="en-US" dirty="0"/>
              <a:t>. The hydrogen detected by Dawn's gamma ray and neutron detector instrument likely exists in the form of hydroxyl or water bound to minerals, not as water ice. </a:t>
            </a:r>
            <a:endParaRPr lang="ru-RU" dirty="0"/>
          </a:p>
        </p:txBody>
      </p:sp>
      <p:pic>
        <p:nvPicPr>
          <p:cNvPr id="38914" name="Picture 2" descr="G:\презентации_астрономия\Миссии\Dawn\689929main_pia16180_full.jpeg"/>
          <p:cNvPicPr>
            <a:picLocks noChangeAspect="1" noChangeArrowheads="1"/>
          </p:cNvPicPr>
          <p:nvPr/>
        </p:nvPicPr>
        <p:blipFill>
          <a:blip r:embed="rId2" cstate="print"/>
          <a:srcRect/>
          <a:stretch>
            <a:fillRect/>
          </a:stretch>
        </p:blipFill>
        <p:spPr bwMode="auto">
          <a:xfrm>
            <a:off x="357158" y="785794"/>
            <a:ext cx="8341271" cy="3477977"/>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4348" y="5214950"/>
            <a:ext cx="7000924" cy="1477328"/>
          </a:xfrm>
          <a:prstGeom prst="rect">
            <a:avLst/>
          </a:prstGeom>
          <a:noFill/>
        </p:spPr>
        <p:txBody>
          <a:bodyPr wrap="square" rtlCol="0">
            <a:spAutoFit/>
          </a:bodyPr>
          <a:lstStyle/>
          <a:p>
            <a:r>
              <a:rPr lang="en-US" dirty="0"/>
              <a:t>The surface of Ceres is covered with craters of many shapes and sizes, as seen in this new animation of a map of the dwarf planet's surface. To make this animation, a map of Ceres, comprised of images captured by NASA's Dawn spacecraft on Feb. 19, 2015 from</a:t>
            </a:r>
            <a:endParaRPr lang="ru-RU" dirty="0"/>
          </a:p>
        </p:txBody>
      </p:sp>
      <p:pic>
        <p:nvPicPr>
          <p:cNvPr id="43010" name="Picture 2"/>
          <p:cNvPicPr>
            <a:picLocks noChangeAspect="1" noChangeArrowheads="1"/>
          </p:cNvPicPr>
          <p:nvPr/>
        </p:nvPicPr>
        <p:blipFill>
          <a:blip r:embed="rId2"/>
          <a:srcRect/>
          <a:stretch>
            <a:fillRect/>
          </a:stretch>
        </p:blipFill>
        <p:spPr bwMode="auto">
          <a:xfrm>
            <a:off x="428596" y="285728"/>
            <a:ext cx="8131256" cy="4570421"/>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4348" y="5786454"/>
            <a:ext cx="7358114" cy="923330"/>
          </a:xfrm>
          <a:prstGeom prst="rect">
            <a:avLst/>
          </a:prstGeom>
          <a:noFill/>
        </p:spPr>
        <p:txBody>
          <a:bodyPr wrap="square" rtlCol="0">
            <a:spAutoFit/>
          </a:bodyPr>
          <a:lstStyle/>
          <a:p>
            <a:r>
              <a:rPr lang="en-US" dirty="0"/>
              <a:t>This image was taken by NASA's Dawn spacecraft of dwarf planet Ceres on Feb. 19 from a distance of nearly 29,000 miles (46,000 kilometers).</a:t>
            </a:r>
            <a:endParaRPr lang="ru-RU" dirty="0"/>
          </a:p>
        </p:txBody>
      </p:sp>
      <p:pic>
        <p:nvPicPr>
          <p:cNvPr id="44034" name="Picture 2"/>
          <p:cNvPicPr>
            <a:picLocks noChangeAspect="1" noChangeArrowheads="1"/>
          </p:cNvPicPr>
          <p:nvPr/>
        </p:nvPicPr>
        <p:blipFill>
          <a:blip r:embed="rId2"/>
          <a:srcRect/>
          <a:stretch>
            <a:fillRect/>
          </a:stretch>
        </p:blipFill>
        <p:spPr bwMode="auto">
          <a:xfrm>
            <a:off x="144463" y="144463"/>
            <a:ext cx="8039100" cy="4610100"/>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srcRect/>
          <a:stretch>
            <a:fillRect/>
          </a:stretch>
        </p:blipFill>
        <p:spPr bwMode="auto">
          <a:xfrm>
            <a:off x="1571604" y="714356"/>
            <a:ext cx="6072230" cy="6072230"/>
          </a:xfrm>
          <a:prstGeom prst="rect">
            <a:avLst/>
          </a:prstGeom>
          <a:noFill/>
          <a:ln w="9525">
            <a:noFill/>
            <a:miter lim="800000"/>
            <a:headEnd/>
            <a:tailEnd/>
          </a:ln>
          <a:effectLst/>
        </p:spPr>
      </p:pic>
      <p:sp>
        <p:nvSpPr>
          <p:cNvPr id="3" name="TextBox 2"/>
          <p:cNvSpPr txBox="1"/>
          <p:nvPr/>
        </p:nvSpPr>
        <p:spPr>
          <a:xfrm>
            <a:off x="214282" y="0"/>
            <a:ext cx="8715436" cy="769441"/>
          </a:xfrm>
          <a:prstGeom prst="rect">
            <a:avLst/>
          </a:prstGeom>
          <a:noFill/>
        </p:spPr>
        <p:txBody>
          <a:bodyPr wrap="square" rtlCol="0">
            <a:spAutoFit/>
          </a:bodyPr>
          <a:lstStyle/>
          <a:p>
            <a:pPr algn="ctr"/>
            <a:r>
              <a:rPr lang="uk-UA" sz="4400" dirty="0"/>
              <a:t>Кратер на </a:t>
            </a:r>
            <a:r>
              <a:rPr lang="uk-UA" sz="4400" dirty="0" err="1"/>
              <a:t>Церері</a:t>
            </a:r>
            <a:endParaRPr lang="ru-RU" sz="44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4414" y="5500702"/>
            <a:ext cx="6786610" cy="923330"/>
          </a:xfrm>
          <a:prstGeom prst="rect">
            <a:avLst/>
          </a:prstGeom>
          <a:noFill/>
        </p:spPr>
        <p:txBody>
          <a:bodyPr wrap="square" rtlCol="0">
            <a:spAutoFit/>
          </a:bodyPr>
          <a:lstStyle/>
          <a:p>
            <a:r>
              <a:rPr lang="en-US" dirty="0"/>
              <a:t>The intriguing brightest spots on Ceres lie in a crater named </a:t>
            </a:r>
            <a:r>
              <a:rPr lang="en-US" dirty="0" err="1"/>
              <a:t>Occator</a:t>
            </a:r>
            <a:r>
              <a:rPr lang="en-US" dirty="0"/>
              <a:t>, which is about 60 miles (90 kilometers) across and 2 miles (4 kilometers) deep.</a:t>
            </a:r>
            <a:endParaRPr lang="ru-RU" dirty="0"/>
          </a:p>
        </p:txBody>
      </p:sp>
      <p:pic>
        <p:nvPicPr>
          <p:cNvPr id="41986" name="Picture 2"/>
          <p:cNvPicPr>
            <a:picLocks noChangeAspect="1" noChangeArrowheads="1"/>
          </p:cNvPicPr>
          <p:nvPr/>
        </p:nvPicPr>
        <p:blipFill>
          <a:blip r:embed="rId2" cstate="print"/>
          <a:srcRect/>
          <a:stretch>
            <a:fillRect/>
          </a:stretch>
        </p:blipFill>
        <p:spPr bwMode="auto">
          <a:xfrm>
            <a:off x="357158" y="571480"/>
            <a:ext cx="7715272" cy="4339841"/>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7224" y="5214950"/>
            <a:ext cx="6929486" cy="1477328"/>
          </a:xfrm>
          <a:prstGeom prst="rect">
            <a:avLst/>
          </a:prstGeom>
          <a:noFill/>
        </p:spPr>
        <p:txBody>
          <a:bodyPr wrap="square" rtlCol="0">
            <a:spAutoFit/>
          </a:bodyPr>
          <a:lstStyle/>
          <a:p>
            <a:r>
              <a:rPr lang="en-US" dirty="0"/>
              <a:t>A cluster of mysterious bright spots on dwarf planet Ceres can be seen in this image, taken by NASA's Dawn spacecraft from an altitude of 2,700 miles (4,400 kilometers). The image, with a resolution of 1,400 feet (410 meters) per pixel, was taken on June 9, 2015.</a:t>
            </a:r>
            <a:endParaRPr lang="ru-RU" dirty="0"/>
          </a:p>
        </p:txBody>
      </p:sp>
      <p:pic>
        <p:nvPicPr>
          <p:cNvPr id="37890" name="Picture 2"/>
          <p:cNvPicPr>
            <a:picLocks noChangeAspect="1" noChangeArrowheads="1"/>
          </p:cNvPicPr>
          <p:nvPr/>
        </p:nvPicPr>
        <p:blipFill>
          <a:blip r:embed="rId2"/>
          <a:srcRect/>
          <a:stretch>
            <a:fillRect/>
          </a:stretch>
        </p:blipFill>
        <p:spPr bwMode="auto">
          <a:xfrm>
            <a:off x="500034" y="214290"/>
            <a:ext cx="4714883" cy="4714883"/>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flipH="1">
            <a:off x="285720" y="5715016"/>
            <a:ext cx="8072494" cy="923330"/>
          </a:xfrm>
          <a:prstGeom prst="rect">
            <a:avLst/>
          </a:prstGeom>
        </p:spPr>
        <p:txBody>
          <a:bodyPr wrap="square">
            <a:spAutoFit/>
          </a:bodyPr>
          <a:lstStyle/>
          <a:p>
            <a:r>
              <a:rPr lang="en-US" dirty="0"/>
              <a:t>These two views of Ceres were acquired by NASA's Dawn spacecraft on Feb. 12, 2015, from a distance of about 52,000 miles (83,000 kilometers) as the dwarf planet rotated</a:t>
            </a:r>
            <a:endParaRPr lang="ru-RU" dirty="0"/>
          </a:p>
        </p:txBody>
      </p:sp>
      <p:pic>
        <p:nvPicPr>
          <p:cNvPr id="36866" name="Picture 2"/>
          <p:cNvPicPr>
            <a:picLocks noChangeAspect="1" noChangeArrowheads="1"/>
          </p:cNvPicPr>
          <p:nvPr/>
        </p:nvPicPr>
        <p:blipFill>
          <a:blip r:embed="rId2" cstate="print"/>
          <a:srcRect/>
          <a:stretch>
            <a:fillRect/>
          </a:stretch>
        </p:blipFill>
        <p:spPr bwMode="auto">
          <a:xfrm>
            <a:off x="357158" y="428604"/>
            <a:ext cx="8427546" cy="4071941"/>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472" y="5780782"/>
            <a:ext cx="8286808" cy="1077218"/>
          </a:xfrm>
          <a:prstGeom prst="rect">
            <a:avLst/>
          </a:prstGeom>
          <a:noFill/>
        </p:spPr>
        <p:txBody>
          <a:bodyPr wrap="square" rtlCol="0">
            <a:spAutoFit/>
          </a:bodyPr>
          <a:lstStyle/>
          <a:p>
            <a:pPr algn="ctr"/>
            <a:r>
              <a:rPr lang="ru-RU" sz="3200" dirty="0" err="1"/>
              <a:t>Зображення</a:t>
            </a:r>
            <a:r>
              <a:rPr lang="ru-RU" sz="3200" dirty="0"/>
              <a:t> Плутону </a:t>
            </a:r>
            <a:r>
              <a:rPr lang="ru-RU" sz="3200" dirty="0" err="1"/>
              <a:t>отримане</a:t>
            </a:r>
            <a:r>
              <a:rPr lang="ru-RU" sz="3200" dirty="0"/>
              <a:t> 3 </a:t>
            </a:r>
            <a:r>
              <a:rPr lang="ru-RU" sz="3200" dirty="0" err="1"/>
              <a:t>липня</a:t>
            </a:r>
            <a:r>
              <a:rPr lang="ru-RU" sz="3200" dirty="0"/>
              <a:t> 2015 року. </a:t>
            </a:r>
          </a:p>
        </p:txBody>
      </p:sp>
      <p:pic>
        <p:nvPicPr>
          <p:cNvPr id="1026" name="Picture 2" descr="E:\презентации_астрономия\Миссии\NewHorizons\LORRI-mapping.png"/>
          <p:cNvPicPr>
            <a:picLocks noChangeAspect="1" noChangeArrowheads="1"/>
          </p:cNvPicPr>
          <p:nvPr/>
        </p:nvPicPr>
        <p:blipFill>
          <a:blip r:embed="rId2"/>
          <a:srcRect/>
          <a:stretch>
            <a:fillRect/>
          </a:stretch>
        </p:blipFill>
        <p:spPr bwMode="auto">
          <a:xfrm>
            <a:off x="714348" y="0"/>
            <a:ext cx="8072494" cy="5560017"/>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Рисунок 74753"/>
          <p:cNvPicPr>
            <a:picLocks noChangeAspect="1"/>
          </p:cNvPicPr>
          <p:nvPr/>
        </p:nvPicPr>
        <p:blipFill>
          <a:blip r:embed="rId2"/>
          <a:srcRect/>
          <a:stretch>
            <a:fillRect/>
          </a:stretch>
        </p:blipFill>
        <p:spPr>
          <a:xfrm>
            <a:off x="142875" y="1000125"/>
            <a:ext cx="7092950" cy="5715000"/>
          </a:xfrm>
          <a:prstGeom prst="rect">
            <a:avLst/>
          </a:prstGeom>
          <a:noFill/>
          <a:ln>
            <a:noFill/>
          </a:ln>
        </p:spPr>
      </p:pic>
      <p:sp>
        <p:nvSpPr>
          <p:cNvPr id="74755" name="TextBox 74754"/>
          <p:cNvSpPr txBox="1">
            <a:spLocks/>
          </p:cNvSpPr>
          <p:nvPr/>
        </p:nvSpPr>
        <p:spPr>
          <a:xfrm>
            <a:off x="7286625" y="1428750"/>
            <a:ext cx="1857375" cy="3293209"/>
          </a:xfrm>
          <a:prstGeom prst="rect">
            <a:avLst/>
          </a:prstGeom>
          <a:noFill/>
          <a:ln>
            <a:noFill/>
          </a:ln>
        </p:spPr>
        <p:txBody>
          <a:bodyPr>
            <a:spAutoFit/>
          </a:bodyPr>
          <a:lstStyle/>
          <a:p>
            <a:endParaRPr dirty="0"/>
          </a:p>
          <a:p>
            <a:pPr algn="ctr"/>
            <a:r>
              <a:rPr lang="en-US" altLang="en-US" sz="2800" b="1" dirty="0"/>
              <a:t>Мозаїка з 4-х фото</a:t>
            </a:r>
          </a:p>
          <a:p>
            <a:pPr algn="ctr"/>
            <a:endParaRPr lang="en-US" altLang="en-US" sz="2800" b="1" dirty="0"/>
          </a:p>
          <a:p>
            <a:pPr algn="ctr"/>
            <a:r>
              <a:rPr lang="en-US" altLang="en-US" sz="2000" b="1" dirty="0" err="1"/>
              <a:t>Ро</a:t>
            </a:r>
            <a:r>
              <a:rPr lang="uk-UA" altLang="en-US" sz="2000" b="1" dirty="0" err="1"/>
              <a:t>зд.здатн</a:t>
            </a:r>
            <a:r>
              <a:rPr lang="uk-UA" altLang="en-US" sz="2000" b="1" dirty="0"/>
              <a:t>.</a:t>
            </a:r>
            <a:r>
              <a:rPr lang="en-US" altLang="en-US" sz="2000" b="1" dirty="0"/>
              <a:t> 3,1 м/піксель</a:t>
            </a:r>
          </a:p>
          <a:p>
            <a:pPr algn="ctr"/>
            <a:endParaRPr lang="en-US" altLang="en-US" sz="2000" b="1" dirty="0"/>
          </a:p>
          <a:p>
            <a:pPr algn="ctr"/>
            <a:r>
              <a:rPr lang="en-US" altLang="en-US" sz="2800" b="1" dirty="0"/>
              <a:t>02.12.14</a:t>
            </a:r>
            <a:r>
              <a:rPr lang="en-US" altLang="en-US" sz="2800" dirty="0"/>
              <a:t> </a:t>
            </a:r>
            <a:br>
              <a:rPr dirty="0"/>
            </a:br>
            <a:endParaRPr dirty="0"/>
          </a:p>
        </p:txBody>
      </p:sp>
      <p:sp>
        <p:nvSpPr>
          <p:cNvPr id="74756" name="TextBox 74755"/>
          <p:cNvSpPr txBox="1">
            <a:spLocks/>
          </p:cNvSpPr>
          <p:nvPr/>
        </p:nvSpPr>
        <p:spPr>
          <a:xfrm>
            <a:off x="428625" y="280988"/>
            <a:ext cx="8072437" cy="584775"/>
          </a:xfrm>
          <a:prstGeom prst="rect">
            <a:avLst/>
          </a:prstGeom>
          <a:noFill/>
          <a:ln>
            <a:noFill/>
          </a:ln>
        </p:spPr>
        <p:txBody>
          <a:bodyPr>
            <a:spAutoFit/>
          </a:bodyPr>
          <a:lstStyle/>
          <a:p>
            <a:pPr algn="ctr"/>
            <a:r>
              <a:rPr lang="en-US" altLang="en-US" sz="3200" b="1" u="sng" dirty="0"/>
              <a:t>Комета Чурюмова-Герасименко</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презентации_астрономия\Миссии\NewHorizons\Pluto 3D.jpg"/>
          <p:cNvPicPr>
            <a:picLocks noChangeAspect="1" noChangeArrowheads="1"/>
          </p:cNvPicPr>
          <p:nvPr/>
        </p:nvPicPr>
        <p:blipFill>
          <a:blip r:embed="rId2" cstate="print"/>
          <a:srcRect/>
          <a:stretch>
            <a:fillRect/>
          </a:stretch>
        </p:blipFill>
        <p:spPr bwMode="auto">
          <a:xfrm>
            <a:off x="714348" y="285728"/>
            <a:ext cx="8072462" cy="4490887"/>
          </a:xfrm>
          <a:prstGeom prst="rect">
            <a:avLst/>
          </a:prstGeom>
          <a:noFill/>
        </p:spPr>
      </p:pic>
      <p:sp>
        <p:nvSpPr>
          <p:cNvPr id="3" name="TextBox 2"/>
          <p:cNvSpPr txBox="1"/>
          <p:nvPr/>
        </p:nvSpPr>
        <p:spPr>
          <a:xfrm>
            <a:off x="214282" y="5214951"/>
            <a:ext cx="8715436" cy="1015663"/>
          </a:xfrm>
          <a:prstGeom prst="rect">
            <a:avLst/>
          </a:prstGeom>
          <a:noFill/>
        </p:spPr>
        <p:txBody>
          <a:bodyPr wrap="square" rtlCol="0">
            <a:spAutoFit/>
          </a:bodyPr>
          <a:lstStyle/>
          <a:p>
            <a:pPr algn="ctr"/>
            <a:r>
              <a:rPr lang="ru-RU" sz="2000" dirty="0" err="1"/>
              <a:t>Аналіз</a:t>
            </a:r>
            <a:r>
              <a:rPr lang="ru-RU" sz="2000" dirty="0"/>
              <a:t> </a:t>
            </a:r>
            <a:r>
              <a:rPr lang="ru-RU" sz="2000" dirty="0" err="1"/>
              <a:t>цих</a:t>
            </a:r>
            <a:r>
              <a:rPr lang="ru-RU" sz="2000" dirty="0"/>
              <a:t> </a:t>
            </a:r>
            <a:r>
              <a:rPr lang="ru-RU" sz="2000" dirty="0" err="1"/>
              <a:t>стереозображень</a:t>
            </a:r>
            <a:r>
              <a:rPr lang="ru-RU" sz="2000" dirty="0"/>
              <a:t> </a:t>
            </a:r>
            <a:r>
              <a:rPr lang="ru-RU" sz="2000" dirty="0" err="1"/>
              <a:t>показує</a:t>
            </a:r>
            <a:r>
              <a:rPr lang="ru-RU" sz="2000" dirty="0"/>
              <a:t>, </a:t>
            </a:r>
            <a:r>
              <a:rPr lang="ru-RU" sz="2000" dirty="0" err="1"/>
              <a:t>що</a:t>
            </a:r>
            <a:r>
              <a:rPr lang="ru-RU" sz="2000" dirty="0"/>
              <a:t> </a:t>
            </a:r>
            <a:r>
              <a:rPr lang="ru-RU" sz="2000" dirty="0" err="1"/>
              <a:t>крутий</a:t>
            </a:r>
            <a:r>
              <a:rPr lang="ru-RU" sz="2000" dirty="0"/>
              <a:t> </a:t>
            </a:r>
            <a:r>
              <a:rPr lang="ru-RU" sz="2000" dirty="0" err="1"/>
              <a:t>злам</a:t>
            </a:r>
            <a:r>
              <a:rPr lang="ru-RU" sz="2000" dirty="0"/>
              <a:t> в </a:t>
            </a:r>
            <a:r>
              <a:rPr lang="ru-RU" sz="2000" dirty="0" err="1"/>
              <a:t>верхній</a:t>
            </a:r>
            <a:r>
              <a:rPr lang="ru-RU" sz="2000" dirty="0"/>
              <a:t> </a:t>
            </a:r>
            <a:r>
              <a:rPr lang="ru-RU" sz="2000" dirty="0" err="1"/>
              <a:t>лівій</a:t>
            </a:r>
            <a:r>
              <a:rPr lang="ru-RU" sz="2000" dirty="0"/>
              <a:t> </a:t>
            </a:r>
            <a:r>
              <a:rPr lang="ru-RU" sz="2000" dirty="0" err="1"/>
              <a:t>частині</a:t>
            </a:r>
            <a:r>
              <a:rPr lang="ru-RU" sz="2000" dirty="0"/>
              <a:t> </a:t>
            </a:r>
            <a:r>
              <a:rPr lang="ru-RU" sz="2000" dirty="0" err="1"/>
              <a:t>зображення</a:t>
            </a:r>
            <a:r>
              <a:rPr lang="ru-RU" sz="2000" dirty="0"/>
              <a:t> </a:t>
            </a:r>
            <a:r>
              <a:rPr lang="ru-RU" sz="2000" dirty="0" err="1"/>
              <a:t>складає</a:t>
            </a:r>
            <a:r>
              <a:rPr lang="ru-RU" sz="2000" dirty="0"/>
              <a:t> </a:t>
            </a:r>
            <a:r>
              <a:rPr lang="ru-RU" sz="2000" dirty="0" err="1"/>
              <a:t>близько</a:t>
            </a:r>
            <a:r>
              <a:rPr lang="ru-RU" sz="2000" dirty="0"/>
              <a:t> 1,6 километра в </a:t>
            </a:r>
            <a:r>
              <a:rPr lang="ru-RU" sz="2000" dirty="0" err="1"/>
              <a:t>глибину</a:t>
            </a:r>
            <a:r>
              <a:rPr lang="ru-RU" sz="2000" dirty="0"/>
              <a:t>, </a:t>
            </a:r>
            <a:r>
              <a:rPr lang="ru-RU" sz="2000" dirty="0" err="1"/>
              <a:t>кратери</a:t>
            </a:r>
            <a:r>
              <a:rPr lang="ru-RU" sz="2000" dirty="0"/>
              <a:t> </a:t>
            </a:r>
            <a:r>
              <a:rPr lang="ru-RU" sz="2000" dirty="0" err="1"/>
              <a:t>в</a:t>
            </a:r>
            <a:r>
              <a:rPr lang="ru-RU" sz="2000" dirty="0"/>
              <a:t> </a:t>
            </a:r>
            <a:r>
              <a:rPr lang="ru-RU" sz="2000" dirty="0" err="1"/>
              <a:t>нижній</a:t>
            </a:r>
            <a:r>
              <a:rPr lang="ru-RU" sz="2000" dirty="0"/>
              <a:t> </a:t>
            </a:r>
            <a:r>
              <a:rPr lang="ru-RU" sz="2000" dirty="0" err="1"/>
              <a:t>правій</a:t>
            </a:r>
            <a:r>
              <a:rPr lang="ru-RU" sz="2000" dirty="0"/>
              <a:t> </a:t>
            </a:r>
            <a:r>
              <a:rPr lang="ru-RU" sz="2000" dirty="0" err="1"/>
              <a:t>частині</a:t>
            </a:r>
            <a:r>
              <a:rPr lang="ru-RU" sz="2000" dirty="0"/>
              <a:t> </a:t>
            </a:r>
            <a:r>
              <a:rPr lang="ru-RU" sz="2000" dirty="0" err="1"/>
              <a:t>зображення</a:t>
            </a:r>
            <a:r>
              <a:rPr lang="ru-RU" sz="2000" dirty="0"/>
              <a:t> </a:t>
            </a:r>
            <a:r>
              <a:rPr lang="ru-RU" sz="2000" dirty="0" err="1"/>
              <a:t>мають</a:t>
            </a:r>
            <a:r>
              <a:rPr lang="ru-RU" sz="2000" dirty="0"/>
              <a:t> 2,1 км в </a:t>
            </a:r>
            <a:r>
              <a:rPr lang="ru-RU" sz="2000" dirty="0" err="1"/>
              <a:t>глибину</a:t>
            </a:r>
            <a:r>
              <a:rPr lang="ru-RU" sz="2000" dirty="0"/>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презентации_астрономия\Миссии\NewHorizons\Chaos-Region-9-10-15.jpg"/>
          <p:cNvPicPr>
            <a:picLocks noChangeAspect="1" noChangeArrowheads="1"/>
          </p:cNvPicPr>
          <p:nvPr/>
        </p:nvPicPr>
        <p:blipFill>
          <a:blip r:embed="rId2"/>
          <a:srcRect/>
          <a:stretch>
            <a:fillRect/>
          </a:stretch>
        </p:blipFill>
        <p:spPr bwMode="auto">
          <a:xfrm>
            <a:off x="1142975" y="1000108"/>
            <a:ext cx="6294303" cy="5715040"/>
          </a:xfrm>
          <a:prstGeom prst="rect">
            <a:avLst/>
          </a:prstGeom>
          <a:noFill/>
        </p:spPr>
      </p:pic>
      <p:sp>
        <p:nvSpPr>
          <p:cNvPr id="3" name="TextBox 2"/>
          <p:cNvSpPr txBox="1"/>
          <p:nvPr/>
        </p:nvSpPr>
        <p:spPr>
          <a:xfrm>
            <a:off x="214282" y="142852"/>
            <a:ext cx="8501122" cy="1107996"/>
          </a:xfrm>
          <a:prstGeom prst="rect">
            <a:avLst/>
          </a:prstGeom>
          <a:noFill/>
        </p:spPr>
        <p:txBody>
          <a:bodyPr wrap="square" rtlCol="0">
            <a:spAutoFit/>
          </a:bodyPr>
          <a:lstStyle/>
          <a:p>
            <a:pPr algn="ctr"/>
            <a:r>
              <a:rPr lang="en-US" sz="2400" dirty="0"/>
              <a:t>Chaos Region </a:t>
            </a:r>
            <a:r>
              <a:rPr lang="ru-RU" sz="2400" dirty="0"/>
              <a:t>(470 км) в ширину </a:t>
            </a:r>
          </a:p>
          <a:p>
            <a:pPr algn="ctr"/>
            <a:r>
              <a:rPr lang="ru-RU" sz="2400" dirty="0"/>
              <a:t>Плутон, 14 </a:t>
            </a:r>
            <a:r>
              <a:rPr lang="ru-RU" sz="2400" dirty="0" err="1"/>
              <a:t>липня</a:t>
            </a:r>
            <a:r>
              <a:rPr lang="ru-RU" sz="2400" dirty="0"/>
              <a:t> 2015 року, </a:t>
            </a:r>
            <a:r>
              <a:rPr lang="ru-RU" sz="2400" dirty="0" err="1"/>
              <a:t>з</a:t>
            </a:r>
            <a:r>
              <a:rPr lang="ru-RU" sz="2400" dirty="0"/>
              <a:t> </a:t>
            </a:r>
            <a:r>
              <a:rPr lang="ru-RU" sz="2400" dirty="0" err="1"/>
              <a:t>відстані</a:t>
            </a:r>
            <a:r>
              <a:rPr lang="ru-RU" sz="2400" dirty="0"/>
              <a:t> 80000 км.</a:t>
            </a:r>
          </a:p>
          <a:p>
            <a:endParaRPr lang="ru-RU"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презентации_астрономия\Миссии\NewHorizons\Dark-Areas-9-10-15.jpg"/>
          <p:cNvPicPr>
            <a:picLocks noChangeAspect="1" noChangeArrowheads="1"/>
          </p:cNvPicPr>
          <p:nvPr/>
        </p:nvPicPr>
        <p:blipFill>
          <a:blip r:embed="rId2"/>
          <a:srcRect/>
          <a:stretch>
            <a:fillRect/>
          </a:stretch>
        </p:blipFill>
        <p:spPr bwMode="auto">
          <a:xfrm>
            <a:off x="1500166" y="928670"/>
            <a:ext cx="6429420" cy="5792774"/>
          </a:xfrm>
          <a:prstGeom prst="rect">
            <a:avLst/>
          </a:prstGeom>
          <a:noFill/>
        </p:spPr>
      </p:pic>
      <p:sp>
        <p:nvSpPr>
          <p:cNvPr id="4" name="TextBox 3"/>
          <p:cNvSpPr txBox="1"/>
          <p:nvPr/>
        </p:nvSpPr>
        <p:spPr>
          <a:xfrm>
            <a:off x="1500166" y="214290"/>
            <a:ext cx="5786478" cy="584775"/>
          </a:xfrm>
          <a:prstGeom prst="rect">
            <a:avLst/>
          </a:prstGeom>
          <a:noFill/>
        </p:spPr>
        <p:txBody>
          <a:bodyPr wrap="square" rtlCol="0">
            <a:spAutoFit/>
          </a:bodyPr>
          <a:lstStyle/>
          <a:p>
            <a:pPr algn="ctr"/>
            <a:r>
              <a:rPr lang="en-US" sz="3200" dirty="0"/>
              <a:t>Dark Areas</a:t>
            </a:r>
            <a:r>
              <a:rPr lang="uk-UA" sz="3200" dirty="0"/>
              <a:t>, </a:t>
            </a:r>
            <a:r>
              <a:rPr lang="ru-RU" sz="3200" dirty="0"/>
              <a:t>350 км в ширину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презентации_астрономия\Миссии\NewHorizons\Snakeskin-Detail.jpg"/>
          <p:cNvPicPr>
            <a:picLocks noChangeAspect="1" noChangeArrowheads="1"/>
          </p:cNvPicPr>
          <p:nvPr/>
        </p:nvPicPr>
        <p:blipFill>
          <a:blip r:embed="rId2"/>
          <a:srcRect/>
          <a:stretch>
            <a:fillRect/>
          </a:stretch>
        </p:blipFill>
        <p:spPr bwMode="auto">
          <a:xfrm>
            <a:off x="29435" y="1000108"/>
            <a:ext cx="9043159" cy="5572164"/>
          </a:xfrm>
          <a:prstGeom prst="rect">
            <a:avLst/>
          </a:prstGeom>
          <a:noFill/>
        </p:spPr>
      </p:pic>
      <p:sp>
        <p:nvSpPr>
          <p:cNvPr id="3" name="TextBox 2"/>
          <p:cNvSpPr txBox="1"/>
          <p:nvPr/>
        </p:nvSpPr>
        <p:spPr>
          <a:xfrm>
            <a:off x="214282" y="0"/>
            <a:ext cx="8501122" cy="923330"/>
          </a:xfrm>
          <a:prstGeom prst="rect">
            <a:avLst/>
          </a:prstGeom>
          <a:noFill/>
        </p:spPr>
        <p:txBody>
          <a:bodyPr wrap="square" rtlCol="0">
            <a:spAutoFit/>
          </a:bodyPr>
          <a:lstStyle/>
          <a:p>
            <a:pPr algn="ctr"/>
            <a:r>
              <a:rPr lang="uk-UA" sz="5400" dirty="0"/>
              <a:t>Зміїна шкіра на Плутоні</a:t>
            </a:r>
            <a:endParaRPr lang="ru-RU" sz="54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презентации_астрономия\Миссии\NewHorizons\Full-Pluto-10-29-15.jpg"/>
          <p:cNvPicPr>
            <a:picLocks noChangeAspect="1" noChangeArrowheads="1"/>
          </p:cNvPicPr>
          <p:nvPr/>
        </p:nvPicPr>
        <p:blipFill>
          <a:blip r:embed="rId2" cstate="print"/>
          <a:srcRect/>
          <a:stretch>
            <a:fillRect/>
          </a:stretch>
        </p:blipFill>
        <p:spPr bwMode="auto">
          <a:xfrm>
            <a:off x="93440" y="1500174"/>
            <a:ext cx="8929718" cy="5022966"/>
          </a:xfrm>
          <a:prstGeom prst="rect">
            <a:avLst/>
          </a:prstGeom>
          <a:noFill/>
        </p:spPr>
      </p:pic>
      <p:sp>
        <p:nvSpPr>
          <p:cNvPr id="3" name="TextBox 2"/>
          <p:cNvSpPr txBox="1"/>
          <p:nvPr/>
        </p:nvSpPr>
        <p:spPr>
          <a:xfrm>
            <a:off x="357158" y="0"/>
            <a:ext cx="8358246" cy="1200329"/>
          </a:xfrm>
          <a:prstGeom prst="rect">
            <a:avLst/>
          </a:prstGeom>
          <a:noFill/>
        </p:spPr>
        <p:txBody>
          <a:bodyPr wrap="square" rtlCol="0">
            <a:spAutoFit/>
          </a:bodyPr>
          <a:lstStyle/>
          <a:p>
            <a:pPr algn="ctr"/>
            <a:r>
              <a:rPr lang="uk-UA" sz="2400" dirty="0"/>
              <a:t>Атмосфера Плутону</a:t>
            </a:r>
            <a:endParaRPr lang="ru-RU" sz="2400" dirty="0"/>
          </a:p>
          <a:p>
            <a:pPr algn="ctr"/>
            <a:r>
              <a:rPr lang="ru-RU" sz="2400" dirty="0" err="1"/>
              <a:t>Зображення</a:t>
            </a:r>
            <a:r>
              <a:rPr lang="ru-RU" sz="2400" dirty="0"/>
              <a:t> Плутону через 15 </a:t>
            </a:r>
            <a:r>
              <a:rPr lang="ru-RU" sz="2400" dirty="0" err="1"/>
              <a:t>хв</a:t>
            </a:r>
            <a:r>
              <a:rPr lang="ru-RU" sz="2400" dirty="0"/>
              <a:t> </a:t>
            </a:r>
            <a:r>
              <a:rPr lang="ru-RU" sz="2400" dirty="0" err="1"/>
              <a:t>після</a:t>
            </a:r>
            <a:r>
              <a:rPr lang="ru-RU" sz="2400" dirty="0"/>
              <a:t> максимального </a:t>
            </a:r>
            <a:r>
              <a:rPr lang="ru-RU" sz="2400" dirty="0" err="1"/>
              <a:t>зближення</a:t>
            </a:r>
            <a:r>
              <a:rPr lang="ru-RU" sz="2400" dirty="0"/>
              <a:t> </a:t>
            </a:r>
            <a:r>
              <a:rPr lang="ru-RU" sz="2400" dirty="0" err="1"/>
              <a:t>з</a:t>
            </a:r>
            <a:r>
              <a:rPr lang="ru-RU" sz="2400" dirty="0"/>
              <a:t> </a:t>
            </a:r>
            <a:r>
              <a:rPr lang="ru-RU" sz="2400" dirty="0" err="1"/>
              <a:t>New</a:t>
            </a:r>
            <a:r>
              <a:rPr lang="ru-RU" sz="2400" dirty="0"/>
              <a:t> </a:t>
            </a:r>
            <a:r>
              <a:rPr lang="ru-RU" sz="2400" dirty="0" err="1"/>
              <a:t>Horizons</a:t>
            </a:r>
            <a:r>
              <a:rPr lang="ru-RU" sz="2400" dirty="0"/>
              <a:t> 14 </a:t>
            </a:r>
            <a:r>
              <a:rPr lang="ru-RU" sz="2400" dirty="0" err="1"/>
              <a:t>липня</a:t>
            </a:r>
            <a:r>
              <a:rPr lang="ru-RU" sz="2400" dirty="0"/>
              <a:t> 2015 року.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0100" y="357166"/>
            <a:ext cx="6715172" cy="769441"/>
          </a:xfrm>
          <a:prstGeom prst="rect">
            <a:avLst/>
          </a:prstGeom>
          <a:noFill/>
        </p:spPr>
        <p:txBody>
          <a:bodyPr wrap="square" rtlCol="0">
            <a:spAutoFit/>
          </a:bodyPr>
          <a:lstStyle/>
          <a:p>
            <a:pPr algn="ctr"/>
            <a:r>
              <a:rPr lang="ru-RU" sz="4400" dirty="0" err="1"/>
              <a:t>Лід</a:t>
            </a:r>
            <a:r>
              <a:rPr lang="ru-RU" sz="4400" dirty="0"/>
              <a:t> на </a:t>
            </a:r>
            <a:r>
              <a:rPr lang="ru-RU" sz="4400" dirty="0" err="1"/>
              <a:t>Плутоні</a:t>
            </a:r>
            <a:endParaRPr lang="ru-RU" sz="4400" dirty="0"/>
          </a:p>
        </p:txBody>
      </p:sp>
      <p:pic>
        <p:nvPicPr>
          <p:cNvPr id="7170" name="Picture 2" descr="E:\презентации_астрономия\Миссии\NewHorizons\Water Ice on Pluto.jpg"/>
          <p:cNvPicPr>
            <a:picLocks noChangeAspect="1" noChangeArrowheads="1"/>
          </p:cNvPicPr>
          <p:nvPr/>
        </p:nvPicPr>
        <p:blipFill>
          <a:blip r:embed="rId2" cstate="print"/>
          <a:srcRect/>
          <a:stretch>
            <a:fillRect/>
          </a:stretch>
        </p:blipFill>
        <p:spPr bwMode="auto">
          <a:xfrm>
            <a:off x="0" y="2000240"/>
            <a:ext cx="9144000" cy="3621119"/>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7158" y="3857628"/>
            <a:ext cx="8358246" cy="1200329"/>
          </a:xfrm>
          <a:prstGeom prst="rect">
            <a:avLst/>
          </a:prstGeom>
          <a:noFill/>
        </p:spPr>
        <p:txBody>
          <a:bodyPr wrap="square" rtlCol="0">
            <a:spAutoFit/>
          </a:bodyPr>
          <a:lstStyle/>
          <a:p>
            <a:r>
              <a:rPr lang="ru-RU" dirty="0"/>
              <a:t>Инфракрасный спектрометр Ральф </a:t>
            </a:r>
          </a:p>
          <a:p>
            <a:r>
              <a:rPr lang="ru-RU" dirty="0"/>
              <a:t>карта метана</a:t>
            </a:r>
          </a:p>
          <a:p>
            <a:r>
              <a:rPr lang="ru-RU" dirty="0"/>
              <a:t> </a:t>
            </a:r>
          </a:p>
          <a:p>
            <a:endParaRPr lang="ru-RU" dirty="0"/>
          </a:p>
        </p:txBody>
      </p:sp>
      <p:pic>
        <p:nvPicPr>
          <p:cNvPr id="8195" name="Picture 3" descr="E:\презентации_астрономия\Миссии\NewHorizons\NEW_methane_maps-lrg.jpg"/>
          <p:cNvPicPr>
            <a:picLocks noChangeAspect="1" noChangeArrowheads="1"/>
          </p:cNvPicPr>
          <p:nvPr/>
        </p:nvPicPr>
        <p:blipFill>
          <a:blip r:embed="rId2" cstate="print"/>
          <a:srcRect/>
          <a:stretch>
            <a:fillRect/>
          </a:stretch>
        </p:blipFill>
        <p:spPr bwMode="auto">
          <a:xfrm>
            <a:off x="571472" y="0"/>
            <a:ext cx="7643834" cy="3821917"/>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E:\презентации_астрономия\Миссии\NewHorizons\Pluto-Charon-v2-10-1-15.jpg"/>
          <p:cNvPicPr>
            <a:picLocks noChangeAspect="1" noChangeArrowheads="1"/>
          </p:cNvPicPr>
          <p:nvPr/>
        </p:nvPicPr>
        <p:blipFill>
          <a:blip r:embed="rId2" cstate="print"/>
          <a:srcRect/>
          <a:stretch>
            <a:fillRect/>
          </a:stretch>
        </p:blipFill>
        <p:spPr bwMode="auto">
          <a:xfrm>
            <a:off x="1143000" y="0"/>
            <a:ext cx="6858000" cy="6858000"/>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E:\презентации_астрономия\Миссии\NewHorizons\APOD 26.10.2015 спутники Плутона.jpg"/>
          <p:cNvPicPr>
            <a:picLocks noChangeAspect="1" noChangeArrowheads="1"/>
          </p:cNvPicPr>
          <p:nvPr/>
        </p:nvPicPr>
        <p:blipFill>
          <a:blip r:embed="rId2"/>
          <a:srcRect/>
          <a:stretch>
            <a:fillRect/>
          </a:stretch>
        </p:blipFill>
        <p:spPr bwMode="auto">
          <a:xfrm>
            <a:off x="0" y="0"/>
            <a:ext cx="9144000" cy="5147733"/>
          </a:xfrm>
          <a:prstGeom prst="rect">
            <a:avLst/>
          </a:prstGeom>
          <a:noFill/>
        </p:spPr>
      </p:pic>
      <p:sp>
        <p:nvSpPr>
          <p:cNvPr id="3" name="TextBox 2"/>
          <p:cNvSpPr txBox="1"/>
          <p:nvPr/>
        </p:nvSpPr>
        <p:spPr>
          <a:xfrm>
            <a:off x="714348" y="5429264"/>
            <a:ext cx="7215238" cy="369332"/>
          </a:xfrm>
          <a:prstGeom prst="rect">
            <a:avLst/>
          </a:prstGeom>
          <a:noFill/>
        </p:spPr>
        <p:txBody>
          <a:bodyPr wrap="square" rtlCol="0">
            <a:spAutoFit/>
          </a:bodyPr>
          <a:lstStyle/>
          <a:p>
            <a:r>
              <a:rPr lang="en-US" dirty="0"/>
              <a:t>APOD </a:t>
            </a:r>
            <a:r>
              <a:rPr lang="uk-UA" dirty="0"/>
              <a:t>від 26.10.2015</a:t>
            </a:r>
            <a:endParaRPr lang="ru-RU"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E:\презентации_астрономия\Миссии\NewHorizons\Charon-Neutral-Bright-Release.jpg"/>
          <p:cNvPicPr>
            <a:picLocks noChangeAspect="1" noChangeArrowheads="1"/>
          </p:cNvPicPr>
          <p:nvPr/>
        </p:nvPicPr>
        <p:blipFill>
          <a:blip r:embed="rId2" cstate="print"/>
          <a:srcRect/>
          <a:stretch>
            <a:fillRect/>
          </a:stretch>
        </p:blipFill>
        <p:spPr bwMode="auto">
          <a:xfrm>
            <a:off x="214282" y="214290"/>
            <a:ext cx="4071966" cy="4071966"/>
          </a:xfrm>
          <a:prstGeom prst="rect">
            <a:avLst/>
          </a:prstGeom>
          <a:noFill/>
        </p:spPr>
      </p:pic>
      <p:pic>
        <p:nvPicPr>
          <p:cNvPr id="55299" name="Picture 3" descr="E:\презентации_астрономия\Миссии\NewHorizons\charon-9-10-15.jpg"/>
          <p:cNvPicPr>
            <a:picLocks noChangeAspect="1" noChangeArrowheads="1"/>
          </p:cNvPicPr>
          <p:nvPr/>
        </p:nvPicPr>
        <p:blipFill>
          <a:blip r:embed="rId3"/>
          <a:srcRect/>
          <a:stretch>
            <a:fillRect/>
          </a:stretch>
        </p:blipFill>
        <p:spPr bwMode="auto">
          <a:xfrm>
            <a:off x="4429124" y="1928802"/>
            <a:ext cx="4572008" cy="4572008"/>
          </a:xfrm>
          <a:prstGeom prst="rect">
            <a:avLst/>
          </a:prstGeom>
          <a:noFill/>
        </p:spPr>
      </p:pic>
      <p:sp>
        <p:nvSpPr>
          <p:cNvPr id="4" name="TextBox 3"/>
          <p:cNvSpPr txBox="1"/>
          <p:nvPr/>
        </p:nvSpPr>
        <p:spPr>
          <a:xfrm>
            <a:off x="214282" y="4786322"/>
            <a:ext cx="3643338" cy="369332"/>
          </a:xfrm>
          <a:prstGeom prst="rect">
            <a:avLst/>
          </a:prstGeom>
          <a:noFill/>
        </p:spPr>
        <p:txBody>
          <a:bodyPr wrap="square" rtlCol="0">
            <a:spAutoFit/>
          </a:bodyPr>
          <a:lstStyle/>
          <a:p>
            <a:r>
              <a:rPr lang="en-US" dirty="0"/>
              <a:t>APOD </a:t>
            </a:r>
            <a:r>
              <a:rPr lang="uk-UA" dirty="0"/>
              <a:t>від 02.10.2015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Рисунок 75777"/>
          <p:cNvPicPr>
            <a:picLocks noChangeAspect="1"/>
          </p:cNvPicPr>
          <p:nvPr/>
        </p:nvPicPr>
        <p:blipFill>
          <a:blip r:embed="rId2"/>
          <a:srcRect/>
          <a:stretch>
            <a:fillRect/>
          </a:stretch>
        </p:blipFill>
        <p:spPr>
          <a:xfrm>
            <a:off x="107950" y="115888"/>
            <a:ext cx="5286375" cy="6626225"/>
          </a:xfrm>
          <a:prstGeom prst="rect">
            <a:avLst/>
          </a:prstGeom>
          <a:noFill/>
          <a:ln>
            <a:noFill/>
          </a:ln>
        </p:spPr>
      </p:pic>
      <p:sp>
        <p:nvSpPr>
          <p:cNvPr id="75779" name="Прямоугольник 75778"/>
          <p:cNvSpPr>
            <a:spLocks/>
          </p:cNvSpPr>
          <p:nvPr/>
        </p:nvSpPr>
        <p:spPr>
          <a:xfrm>
            <a:off x="5435600" y="981075"/>
            <a:ext cx="3708400" cy="1584325"/>
          </a:xfrm>
          <a:prstGeom prst="rect">
            <a:avLst/>
          </a:prstGeom>
          <a:noFill/>
          <a:ln>
            <a:noFill/>
          </a:ln>
        </p:spPr>
        <p:txBody>
          <a:bodyPr/>
          <a:lstStyle/>
          <a:p>
            <a:pPr algn="ctr">
              <a:spcBef>
                <a:spcPct val="20000"/>
              </a:spcBef>
            </a:pPr>
            <a:r>
              <a:rPr lang="en-US" altLang="en-US" sz="3200" dirty="0"/>
              <a:t>Скелі на кометі Чурюмова-Герасименко (APOD від 22.12.2014)</a:t>
            </a:r>
            <a:r>
              <a:rPr lang="en-US" altLang="en-US" sz="3600" dirty="0"/>
              <a:t>. </a:t>
            </a:r>
            <a:r>
              <a:rPr lang="en-US" altLang="en-US" sz="3200" dirty="0"/>
              <a:t>Найбільша</a:t>
            </a:r>
            <a:r>
              <a:rPr lang="en-US" altLang="en-US" sz="3600" dirty="0"/>
              <a:t> в</a:t>
            </a:r>
            <a:r>
              <a:rPr lang="en-US" altLang="en-US" sz="3200" dirty="0"/>
              <a:t>исота на зображенні близько</a:t>
            </a:r>
            <a:r>
              <a:rPr lang="en-US" altLang="en-US" sz="3600" dirty="0"/>
              <a:t> 1 км</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E:\презентации_астрономия\Миссии\NewHorizons\Charon_crater-annotated.jpg"/>
          <p:cNvPicPr>
            <a:picLocks noChangeAspect="1" noChangeArrowheads="1"/>
          </p:cNvPicPr>
          <p:nvPr/>
        </p:nvPicPr>
        <p:blipFill>
          <a:blip r:embed="rId2" cstate="print"/>
          <a:srcRect/>
          <a:stretch>
            <a:fillRect/>
          </a:stretch>
        </p:blipFill>
        <p:spPr bwMode="auto">
          <a:xfrm>
            <a:off x="642910" y="214290"/>
            <a:ext cx="8215338" cy="4304892"/>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E:\презентации_астрономия\Миссии\NewHorizons\Charon in Detail.jpg"/>
          <p:cNvPicPr>
            <a:picLocks noChangeAspect="1" noChangeArrowheads="1"/>
          </p:cNvPicPr>
          <p:nvPr/>
        </p:nvPicPr>
        <p:blipFill>
          <a:blip r:embed="rId2" cstate="print"/>
          <a:srcRect/>
          <a:stretch>
            <a:fillRect/>
          </a:stretch>
        </p:blipFill>
        <p:spPr bwMode="auto">
          <a:xfrm>
            <a:off x="714348" y="142852"/>
            <a:ext cx="4903486" cy="6429396"/>
          </a:xfrm>
          <a:prstGeom prst="rect">
            <a:avLst/>
          </a:prstGeom>
          <a:noFill/>
        </p:spPr>
      </p:pic>
      <p:sp>
        <p:nvSpPr>
          <p:cNvPr id="5" name="TextBox 4"/>
          <p:cNvSpPr txBox="1"/>
          <p:nvPr/>
        </p:nvSpPr>
        <p:spPr>
          <a:xfrm>
            <a:off x="5643570" y="0"/>
            <a:ext cx="3500430" cy="1200329"/>
          </a:xfrm>
          <a:prstGeom prst="rect">
            <a:avLst/>
          </a:prstGeom>
          <a:noFill/>
        </p:spPr>
        <p:txBody>
          <a:bodyPr wrap="square" rtlCol="0">
            <a:spAutoFit/>
          </a:bodyPr>
          <a:lstStyle/>
          <a:p>
            <a:r>
              <a:rPr lang="ru-RU" dirty="0"/>
              <a:t>Изображение Харона. </a:t>
            </a:r>
          </a:p>
          <a:p>
            <a:r>
              <a:rPr lang="ru-RU" dirty="0"/>
              <a:t>Картина охватывает ширину Харона </a:t>
            </a:r>
            <a:r>
              <a:rPr lang="ru-RU"/>
              <a:t>1214 км.</a:t>
            </a:r>
            <a:endParaRPr lang="ru-RU" dirty="0"/>
          </a:p>
          <a:p>
            <a:endParaRPr lang="ru-RU"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Рисунок 77825"/>
          <p:cNvPicPr>
            <a:picLocks noChangeAspect="1"/>
          </p:cNvPicPr>
          <p:nvPr/>
        </p:nvPicPr>
        <p:blipFill>
          <a:blip r:embed="rId2"/>
          <a:srcRect/>
          <a:stretch>
            <a:fillRect/>
          </a:stretch>
        </p:blipFill>
        <p:spPr>
          <a:xfrm>
            <a:off x="1214438" y="927100"/>
            <a:ext cx="6643687" cy="5930900"/>
          </a:xfrm>
          <a:prstGeom prst="rect">
            <a:avLst/>
          </a:prstGeom>
          <a:noFill/>
          <a:ln>
            <a:noFill/>
          </a:ln>
        </p:spPr>
      </p:pic>
      <p:sp>
        <p:nvSpPr>
          <p:cNvPr id="77827" name="TextBox 77826"/>
          <p:cNvSpPr txBox="1">
            <a:spLocks/>
          </p:cNvSpPr>
          <p:nvPr/>
        </p:nvSpPr>
        <p:spPr>
          <a:xfrm>
            <a:off x="785813" y="142875"/>
            <a:ext cx="7929563" cy="830263"/>
          </a:xfrm>
          <a:prstGeom prst="rect">
            <a:avLst/>
          </a:prstGeom>
          <a:noFill/>
          <a:ln>
            <a:noFill/>
          </a:ln>
        </p:spPr>
        <p:txBody>
          <a:bodyPr>
            <a:spAutoFit/>
          </a:bodyPr>
          <a:lstStyle/>
          <a:p>
            <a:pPr algn="ctr"/>
            <a:r>
              <a:rPr lang="en-US" altLang="en-US" sz="2400" b="1" dirty="0"/>
              <a:t>Комета Чурюмова-Герасименко </a:t>
            </a:r>
            <a:br>
              <a:rPr dirty="0"/>
            </a:br>
            <a:r>
              <a:rPr lang="en-US" altLang="en-US" sz="2400" b="1" dirty="0"/>
              <a:t>(Розетта, 12.01.2015, </a:t>
            </a:r>
            <a:r>
              <a:rPr lang="en-US" altLang="en-US" sz="2400" b="1" dirty="0" err="1"/>
              <a:t>роз</a:t>
            </a:r>
            <a:r>
              <a:rPr lang="uk-UA" altLang="en-US" sz="2400" b="1" dirty="0" err="1"/>
              <a:t>д.здатн</a:t>
            </a:r>
            <a:r>
              <a:rPr lang="uk-UA" altLang="en-US" sz="2400" b="1" dirty="0"/>
              <a:t>.</a:t>
            </a:r>
            <a:r>
              <a:rPr lang="en-US" altLang="en-US" sz="2400" b="1" dirty="0"/>
              <a:t> 2,4 м/піксель)</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Рисунок 78849"/>
          <p:cNvPicPr>
            <a:picLocks noChangeAspect="1"/>
          </p:cNvPicPr>
          <p:nvPr/>
        </p:nvPicPr>
        <p:blipFill>
          <a:blip r:embed="rId2"/>
          <a:srcRect/>
          <a:stretch>
            <a:fillRect/>
          </a:stretch>
        </p:blipFill>
        <p:spPr>
          <a:xfrm>
            <a:off x="214313" y="214313"/>
            <a:ext cx="5757862" cy="6286500"/>
          </a:xfrm>
          <a:prstGeom prst="rect">
            <a:avLst/>
          </a:prstGeom>
          <a:noFill/>
          <a:ln>
            <a:noFill/>
          </a:ln>
        </p:spPr>
      </p:pic>
      <p:sp>
        <p:nvSpPr>
          <p:cNvPr id="78851" name="TextBox 78850"/>
          <p:cNvSpPr txBox="1">
            <a:spLocks/>
          </p:cNvSpPr>
          <p:nvPr/>
        </p:nvSpPr>
        <p:spPr>
          <a:xfrm>
            <a:off x="6215063" y="500063"/>
            <a:ext cx="2643187" cy="5109091"/>
          </a:xfrm>
          <a:prstGeom prst="rect">
            <a:avLst/>
          </a:prstGeom>
          <a:noFill/>
          <a:ln>
            <a:noFill/>
          </a:ln>
        </p:spPr>
        <p:txBody>
          <a:bodyPr>
            <a:spAutoFit/>
          </a:bodyPr>
          <a:lstStyle/>
          <a:p>
            <a:pPr algn="ctr"/>
            <a:r>
              <a:rPr lang="en-US" altLang="en-US" sz="2800" b="1" u="sng" dirty="0"/>
              <a:t>Комета Чурюмова-Герасименко</a:t>
            </a:r>
          </a:p>
          <a:p>
            <a:pPr algn="ctr"/>
            <a:endParaRPr lang="en-US" altLang="en-US" sz="2800" b="1" u="sng" dirty="0">
              <a:solidFill>
                <a:srgbClr val="000000"/>
              </a:solidFill>
            </a:endParaRPr>
          </a:p>
          <a:p>
            <a:pPr algn="ctr"/>
            <a:r>
              <a:rPr lang="en-US" altLang="en-US" sz="2800" b="1" dirty="0"/>
              <a:t>Мозаїка з 4-х фото</a:t>
            </a:r>
          </a:p>
          <a:p>
            <a:pPr algn="ctr"/>
            <a:endParaRPr lang="en-US" altLang="en-US" sz="2800" b="1" dirty="0"/>
          </a:p>
          <a:p>
            <a:pPr algn="ctr"/>
            <a:r>
              <a:rPr lang="en-US" altLang="en-US" sz="2800" b="1" dirty="0" err="1"/>
              <a:t>Роз</a:t>
            </a:r>
            <a:r>
              <a:rPr lang="uk-UA" altLang="en-US" sz="2800" b="1" dirty="0" err="1"/>
              <a:t>д.здатн</a:t>
            </a:r>
            <a:r>
              <a:rPr lang="uk-UA" altLang="en-US" sz="2800" b="1" dirty="0"/>
              <a:t>.</a:t>
            </a:r>
            <a:r>
              <a:rPr lang="en-US" altLang="en-US" sz="2800" b="1" dirty="0"/>
              <a:t> 2,4 м/піксель</a:t>
            </a:r>
          </a:p>
          <a:p>
            <a:pPr algn="ctr"/>
            <a:endParaRPr lang="en-US" altLang="en-US" sz="2800" b="1" dirty="0"/>
          </a:p>
          <a:p>
            <a:pPr algn="ctr"/>
            <a:r>
              <a:rPr lang="en-US" altLang="en-US" sz="2800" b="1" dirty="0"/>
              <a:t>03.02.15</a:t>
            </a:r>
            <a:r>
              <a:rPr lang="en-US" altLang="en-US" sz="2800" dirty="0"/>
              <a:t> </a:t>
            </a:r>
            <a:br>
              <a:rPr dirty="0"/>
            </a:b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Рисунок 79873"/>
          <p:cNvPicPr>
            <a:picLocks noChangeAspect="1"/>
          </p:cNvPicPr>
          <p:nvPr/>
        </p:nvPicPr>
        <p:blipFill>
          <a:blip r:embed="rId2"/>
          <a:srcRect/>
          <a:stretch>
            <a:fillRect/>
          </a:stretch>
        </p:blipFill>
        <p:spPr>
          <a:xfrm>
            <a:off x="142875" y="2357438"/>
            <a:ext cx="4357688" cy="4357687"/>
          </a:xfrm>
          <a:prstGeom prst="rect">
            <a:avLst/>
          </a:prstGeom>
          <a:noFill/>
          <a:ln>
            <a:noFill/>
          </a:ln>
        </p:spPr>
      </p:pic>
      <p:pic>
        <p:nvPicPr>
          <p:cNvPr id="79875" name="Рисунок 79874"/>
          <p:cNvPicPr>
            <a:picLocks noChangeAspect="1"/>
          </p:cNvPicPr>
          <p:nvPr/>
        </p:nvPicPr>
        <p:blipFill>
          <a:blip r:embed="rId3"/>
          <a:srcRect/>
          <a:stretch>
            <a:fillRect/>
          </a:stretch>
        </p:blipFill>
        <p:spPr>
          <a:xfrm>
            <a:off x="4643438" y="2357438"/>
            <a:ext cx="4357688" cy="4357687"/>
          </a:xfrm>
          <a:prstGeom prst="rect">
            <a:avLst/>
          </a:prstGeom>
          <a:noFill/>
          <a:ln>
            <a:noFill/>
          </a:ln>
        </p:spPr>
      </p:pic>
      <p:sp>
        <p:nvSpPr>
          <p:cNvPr id="79876" name="TextBox 79875"/>
          <p:cNvSpPr txBox="1">
            <a:spLocks/>
          </p:cNvSpPr>
          <p:nvPr/>
        </p:nvSpPr>
        <p:spPr>
          <a:xfrm>
            <a:off x="428625" y="280988"/>
            <a:ext cx="8072437" cy="1600200"/>
          </a:xfrm>
          <a:prstGeom prst="rect">
            <a:avLst/>
          </a:prstGeom>
          <a:noFill/>
          <a:ln>
            <a:noFill/>
          </a:ln>
        </p:spPr>
        <p:txBody>
          <a:bodyPr>
            <a:spAutoFit/>
          </a:bodyPr>
          <a:lstStyle/>
          <a:p>
            <a:pPr algn="ctr"/>
            <a:r>
              <a:rPr lang="en-US" altLang="en-US" sz="4000" b="1" u="sng" dirty="0">
                <a:solidFill>
                  <a:srgbClr val="000000"/>
                </a:solidFill>
              </a:rPr>
              <a:t>Комета Чурюмова-Герасименко</a:t>
            </a:r>
          </a:p>
        </p:txBody>
      </p:sp>
      <p:sp>
        <p:nvSpPr>
          <p:cNvPr id="79877" name="TextBox 79876"/>
          <p:cNvSpPr txBox="1">
            <a:spLocks/>
          </p:cNvSpPr>
          <p:nvPr/>
        </p:nvSpPr>
        <p:spPr>
          <a:xfrm>
            <a:off x="1214438" y="1773238"/>
            <a:ext cx="1785937" cy="584200"/>
          </a:xfrm>
          <a:prstGeom prst="rect">
            <a:avLst/>
          </a:prstGeom>
          <a:noFill/>
          <a:ln>
            <a:noFill/>
          </a:ln>
        </p:spPr>
        <p:txBody>
          <a:bodyPr>
            <a:spAutoFit/>
          </a:bodyPr>
          <a:lstStyle/>
          <a:p>
            <a:r>
              <a:rPr lang="en-US" altLang="en-US" sz="3200" b="1" dirty="0"/>
              <a:t>06.02.15</a:t>
            </a:r>
          </a:p>
        </p:txBody>
      </p:sp>
      <p:sp>
        <p:nvSpPr>
          <p:cNvPr id="79878" name="TextBox 79877"/>
          <p:cNvSpPr txBox="1">
            <a:spLocks/>
          </p:cNvSpPr>
          <p:nvPr/>
        </p:nvSpPr>
        <p:spPr>
          <a:xfrm>
            <a:off x="5643563" y="1701800"/>
            <a:ext cx="1785937" cy="584200"/>
          </a:xfrm>
          <a:prstGeom prst="rect">
            <a:avLst/>
          </a:prstGeom>
          <a:noFill/>
          <a:ln>
            <a:noFill/>
          </a:ln>
        </p:spPr>
        <p:txBody>
          <a:bodyPr>
            <a:spAutoFit/>
          </a:bodyPr>
          <a:lstStyle/>
          <a:p>
            <a:r>
              <a:rPr lang="en-US" altLang="en-US" sz="3200" b="1" dirty="0"/>
              <a:t>09.02.15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презентации астрономия\Розетта\лед на ЧГ.jpg"/>
          <p:cNvPicPr>
            <a:picLocks noChangeAspect="1" noChangeArrowheads="1"/>
          </p:cNvPicPr>
          <p:nvPr/>
        </p:nvPicPr>
        <p:blipFill>
          <a:blip r:embed="rId2"/>
          <a:srcRect/>
          <a:stretch>
            <a:fillRect/>
          </a:stretch>
        </p:blipFill>
        <p:spPr bwMode="auto">
          <a:xfrm>
            <a:off x="0" y="0"/>
            <a:ext cx="6815404" cy="6858000"/>
          </a:xfrm>
          <a:prstGeom prst="rect">
            <a:avLst/>
          </a:prstGeom>
          <a:noFill/>
        </p:spPr>
      </p:pic>
      <p:sp>
        <p:nvSpPr>
          <p:cNvPr id="5" name="TextBox 4"/>
          <p:cNvSpPr txBox="1"/>
          <p:nvPr/>
        </p:nvSpPr>
        <p:spPr>
          <a:xfrm>
            <a:off x="6858016" y="0"/>
            <a:ext cx="2143140" cy="6001643"/>
          </a:xfrm>
          <a:prstGeom prst="rect">
            <a:avLst/>
          </a:prstGeom>
          <a:noFill/>
        </p:spPr>
        <p:txBody>
          <a:bodyPr wrap="square" rtlCol="0">
            <a:spAutoFit/>
          </a:bodyPr>
          <a:lstStyle/>
          <a:p>
            <a:r>
              <a:rPr lang="ru-RU" sz="2400" b="1" dirty="0"/>
              <a:t>З</a:t>
            </a:r>
            <a:r>
              <a:rPr lang="uk-UA" sz="2400" b="1" dirty="0"/>
              <a:t>ображення області </a:t>
            </a:r>
            <a:r>
              <a:rPr lang="uk-UA" sz="2400" b="1" dirty="0" err="1"/>
              <a:t>Хапі</a:t>
            </a:r>
            <a:r>
              <a:rPr lang="uk-UA" sz="2400" b="1" dirty="0"/>
              <a:t> в штучних кольорах. </a:t>
            </a:r>
            <a:r>
              <a:rPr lang="uk-UA" sz="2400" dirty="0"/>
              <a:t>Дані для зображення отримані камерою </a:t>
            </a:r>
            <a:r>
              <a:rPr lang="en-US" sz="2400" b="1" dirty="0"/>
              <a:t>OSIRIS</a:t>
            </a:r>
            <a:r>
              <a:rPr lang="en-US" sz="2400" dirty="0"/>
              <a:t> </a:t>
            </a:r>
            <a:r>
              <a:rPr lang="uk-UA" sz="2400" u="sng" dirty="0"/>
              <a:t>21 серпня 2014</a:t>
            </a:r>
            <a:r>
              <a:rPr lang="uk-UA" sz="2400" dirty="0"/>
              <a:t>, </a:t>
            </a:r>
            <a:r>
              <a:rPr lang="uk-UA" sz="2400" dirty="0" err="1"/>
              <a:t>розд</a:t>
            </a:r>
            <a:r>
              <a:rPr lang="uk-UA" sz="2400" dirty="0"/>
              <a:t>. </a:t>
            </a:r>
            <a:r>
              <a:rPr lang="uk-UA" sz="2400" dirty="0" err="1"/>
              <a:t>здатн</a:t>
            </a:r>
            <a:r>
              <a:rPr lang="uk-UA" sz="2400" dirty="0"/>
              <a:t>. 1,3 м/</a:t>
            </a:r>
            <a:r>
              <a:rPr lang="uk-UA" sz="2400" dirty="0" err="1"/>
              <a:t>пікс</a:t>
            </a:r>
            <a:r>
              <a:rPr lang="uk-UA" sz="2400" dirty="0"/>
              <a:t>.</a:t>
            </a:r>
          </a:p>
          <a:p>
            <a:r>
              <a:rPr lang="uk-UA" sz="2400" b="1" dirty="0"/>
              <a:t>В блакитних ділянках можлива крига.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idx="11"/>
          </p:nvPr>
        </p:nvSpPr>
        <p:spPr/>
        <p:txBody>
          <a:bodyPr/>
          <a:lstStyle/>
          <a:p>
            <a:pPr>
              <a:defRPr/>
            </a:pPr>
            <a:fld id="{7789AC90-5FEA-4AA2-9AF9-9BF3E55E62B8}" type="slidenum">
              <a:rPr lang="en-US" altLang="uk-UA" smtClean="0"/>
              <a:pPr>
                <a:defRPr/>
              </a:pPr>
              <a:t>9</a:t>
            </a:fld>
            <a:endParaRPr lang="en-US" altLang="uk-UA"/>
          </a:p>
        </p:txBody>
      </p:sp>
      <p:sp>
        <p:nvSpPr>
          <p:cNvPr id="3" name="Нижний колонтитул 2"/>
          <p:cNvSpPr>
            <a:spLocks noGrp="1"/>
          </p:cNvSpPr>
          <p:nvPr>
            <p:ph type="ftr" idx="12"/>
          </p:nvPr>
        </p:nvSpPr>
        <p:spPr/>
        <p:txBody>
          <a:bodyPr/>
          <a:lstStyle/>
          <a:p>
            <a:pPr>
              <a:defRPr/>
            </a:pPr>
            <a:r>
              <a:rPr lang="ru-RU" altLang="uk-UA"/>
              <a:t>Гамівська школа 2014 - Одеса -                  20 серпня 2014 р. </a:t>
            </a:r>
            <a:endParaRPr lang="en-US" altLang="uk-UA"/>
          </a:p>
        </p:txBody>
      </p:sp>
      <p:pic>
        <p:nvPicPr>
          <p:cNvPr id="189442" name="Picture 2" descr="http://sci.esa.int/science-e-media/img/4e/ESA_Rosetta_ROSINA_DH_ratio_625.jpg"/>
          <p:cNvPicPr>
            <a:picLocks noChangeAspect="1" noChangeArrowheads="1"/>
          </p:cNvPicPr>
          <p:nvPr/>
        </p:nvPicPr>
        <p:blipFill>
          <a:blip r:embed="rId2"/>
          <a:srcRect/>
          <a:stretch>
            <a:fillRect/>
          </a:stretch>
        </p:blipFill>
        <p:spPr bwMode="auto">
          <a:xfrm>
            <a:off x="0" y="1137513"/>
            <a:ext cx="9144000" cy="5720488"/>
          </a:xfrm>
          <a:prstGeom prst="rect">
            <a:avLst/>
          </a:prstGeom>
          <a:noFill/>
        </p:spPr>
      </p:pic>
      <p:sp>
        <p:nvSpPr>
          <p:cNvPr id="5" name="TextBox 5"/>
          <p:cNvSpPr txBox="1">
            <a:spLocks noChangeArrowheads="1"/>
          </p:cNvSpPr>
          <p:nvPr/>
        </p:nvSpPr>
        <p:spPr bwMode="auto">
          <a:xfrm>
            <a:off x="0" y="119698"/>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uk-UA" sz="2800" b="1" dirty="0">
                <a:solidFill>
                  <a:srgbClr val="FFFF00"/>
                </a:solidFill>
              </a:rPr>
              <a:t>Співвідношення Дейтерію та Гідрогену в Сонячній системі</a:t>
            </a:r>
            <a:endParaRPr lang="ru-RU" sz="2800" b="1" dirty="0">
              <a:solidFill>
                <a:srgbClr val="FFFF00"/>
              </a:solidFill>
            </a:endParaRPr>
          </a:p>
        </p:txBody>
      </p:sp>
    </p:spTree>
  </p:cSld>
  <p:clrMapOvr>
    <a:masterClrMapping/>
  </p:clrMapOvr>
</p:sld>
</file>

<file path=ppt/theme/theme1.xml><?xml version="1.0" encoding="utf-8"?>
<a:theme xmlns:a="http://schemas.openxmlformats.org/drawingml/2006/main" name="Техническая">
  <a:themeElements>
    <a:clrScheme name="Серая">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Техническая">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Техническая">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425</TotalTime>
  <Words>639</Words>
  <Application>Microsoft Office PowerPoint</Application>
  <PresentationFormat>Экран (4:3)</PresentationFormat>
  <Paragraphs>65</Paragraphs>
  <Slides>41</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41</vt:i4>
      </vt:variant>
    </vt:vector>
  </HeadingPairs>
  <TitlesOfParts>
    <vt:vector size="45" baseType="lpstr">
      <vt:lpstr>Arial</vt:lpstr>
      <vt:lpstr>Franklin Gothic Book</vt:lpstr>
      <vt:lpstr>Wingdings 2</vt:lpstr>
      <vt:lpstr>Техническая</vt:lpstr>
      <vt:lpstr>Космічні місії</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Сергей</dc:creator>
  <cp:lastModifiedBy>Черная Марина Николаевна</cp:lastModifiedBy>
  <cp:revision>35</cp:revision>
  <dcterms:created xsi:type="dcterms:W3CDTF">2015-11-04T17:23:01Z</dcterms:created>
  <dcterms:modified xsi:type="dcterms:W3CDTF">2020-03-03T12:32:48Z</dcterms:modified>
</cp:coreProperties>
</file>