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3" r:id="rId4"/>
    <p:sldId id="275" r:id="rId5"/>
    <p:sldId id="276" r:id="rId6"/>
    <p:sldId id="277" r:id="rId7"/>
    <p:sldId id="278" r:id="rId8"/>
    <p:sldId id="279" r:id="rId9"/>
    <p:sldId id="288" r:id="rId10"/>
    <p:sldId id="280" r:id="rId11"/>
    <p:sldId id="281" r:id="rId12"/>
    <p:sldId id="282" r:id="rId13"/>
    <p:sldId id="283" r:id="rId14"/>
    <p:sldId id="284" r:id="rId15"/>
    <p:sldId id="286" r:id="rId16"/>
    <p:sldId id="287" r:id="rId17"/>
    <p:sldId id="285" r:id="rId1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7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4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ru-RU" noProof="0" smtClean="0"/>
              <a:t>12.04.2019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Панорамное 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ние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едло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Надпись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>
                <a:latin typeface="Century Gothic"/>
                <a:ea typeface="+mn-ea"/>
                <a:cs typeface="+mn-cs"/>
              </a:rPr>
              <a:t>“</a:t>
            </a:r>
          </a:p>
        </p:txBody>
      </p:sp>
      <p:sp>
        <p:nvSpPr>
          <p:cNvPr id="13" name="Надпись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>
                <a:latin typeface="Century Gothic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Именная карточ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Именная карточ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Надпись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>
                <a:latin typeface="Century Gothic"/>
                <a:ea typeface="+mn-ea"/>
                <a:cs typeface="+mn-cs"/>
              </a:rPr>
              <a:t>”</a:t>
            </a:r>
          </a:p>
        </p:txBody>
      </p:sp>
      <p:sp>
        <p:nvSpPr>
          <p:cNvPr id="14" name="Надпись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ru-RU" sz="12200" b="0" i="0" dirty="0">
                <a:latin typeface="Century Gothic"/>
                <a:ea typeface="+mn-ea"/>
                <a:cs typeface="+mn-cs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Текст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Текст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Текст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 с изображе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Текст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Текст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Рисунок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30" name="Рисунок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31" name="Рисунок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ru-RU" smtClean="0"/>
              <a:t>12.04.2019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9033" y="1033272"/>
            <a:ext cx="9006840" cy="2665117"/>
          </a:xfrm>
        </p:spPr>
        <p:txBody>
          <a:bodyPr/>
          <a:lstStyle/>
          <a:p>
            <a:pPr>
              <a:spcBef>
                <a:spcPts val="0"/>
              </a:spcBef>
            </a:pPr>
            <a:br>
              <a:rPr lang="uk-UA" sz="5400" dirty="0">
                <a:solidFill>
                  <a:schemeClr val="bg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uk-UA" sz="5400" dirty="0">
                <a:solidFill>
                  <a:schemeClr val="bg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5400" dirty="0">
                <a:solidFill>
                  <a:schemeClr val="bg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Дисципліна на вибір:</a:t>
            </a:r>
            <a:br>
              <a:rPr lang="uk-UA" sz="5400" dirty="0">
                <a:solidFill>
                  <a:schemeClr val="bg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uk-UA" sz="5400" dirty="0">
                <a:solidFill>
                  <a:schemeClr val="bg2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Елементарний курс кримінального права</a:t>
            </a:r>
            <a:endParaRPr lang="ru-RU" sz="5400" b="0" i="0" dirty="0">
              <a:solidFill>
                <a:schemeClr val="tx1"/>
              </a:solidFill>
              <a:latin typeface="Century Gothic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9624" y="3926988"/>
            <a:ext cx="8825658" cy="2309220"/>
          </a:xfrm>
        </p:spPr>
        <p:txBody>
          <a:bodyPr>
            <a:noAutofit/>
          </a:bodyPr>
          <a:lstStyle/>
          <a:p>
            <a:pPr algn="just"/>
            <a:r>
              <a:rPr lang="uk-UA" sz="2800" i="1" dirty="0"/>
              <a:t>Викладач: </a:t>
            </a:r>
          </a:p>
          <a:p>
            <a:pPr algn="just"/>
            <a:r>
              <a:rPr lang="uk-UA" sz="2800" b="1" dirty="0">
                <a:solidFill>
                  <a:srgbClr val="FFC000"/>
                </a:solidFill>
              </a:rPr>
              <a:t>професор </a:t>
            </a:r>
          </a:p>
          <a:p>
            <a:pPr algn="just"/>
            <a:r>
              <a:rPr lang="uk-UA" sz="2800" b="1" dirty="0">
                <a:solidFill>
                  <a:srgbClr val="FFC000"/>
                </a:solidFill>
              </a:rPr>
              <a:t>кафедри галузевого права</a:t>
            </a:r>
          </a:p>
          <a:p>
            <a:pPr algn="just"/>
            <a:r>
              <a:rPr lang="uk-UA" sz="2800" b="1" dirty="0">
                <a:solidFill>
                  <a:srgbClr val="FFC000"/>
                </a:solidFill>
              </a:rPr>
              <a:t>Сотула Олександр Сергійович</a:t>
            </a:r>
          </a:p>
          <a:p>
            <a:pPr marL="0" indent="0" algn="l">
              <a:buNone/>
            </a:pPr>
            <a:endParaRPr lang="ru-RU" sz="2800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616" y="1536174"/>
            <a:ext cx="114574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8000" dirty="0">
                <a:solidFill>
                  <a:srgbClr val="EBEBEB"/>
                </a:solidFill>
              </a:rPr>
              <a:t>Ти </a:t>
            </a:r>
            <a:r>
              <a:rPr lang="uk-UA" sz="8000" u="sng" dirty="0">
                <a:solidFill>
                  <a:schemeClr val="bg1"/>
                </a:solidFill>
              </a:rPr>
              <a:t>ПОВИНЕН</a:t>
            </a:r>
            <a:r>
              <a:rPr lang="uk-UA" sz="8000" dirty="0">
                <a:solidFill>
                  <a:srgbClr val="EBEBEB"/>
                </a:solidFill>
              </a:rPr>
              <a:t> це знати, щоб захистити себе і своїх близьких від біди!</a:t>
            </a:r>
            <a:endParaRPr lang="ru-RU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83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1872" y="1536174"/>
            <a:ext cx="103510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9600" dirty="0">
                <a:solidFill>
                  <a:srgbClr val="EBEBEB"/>
                </a:solidFill>
              </a:rPr>
              <a:t>Не треба чекати! </a:t>
            </a:r>
            <a:endParaRPr lang="ru-RU" sz="96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93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84248" y="1536174"/>
            <a:ext cx="95280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8000" dirty="0">
                <a:solidFill>
                  <a:srgbClr val="EBEBEB"/>
                </a:solidFill>
              </a:rPr>
              <a:t>Елементарний курс кримінального права!</a:t>
            </a:r>
            <a:endParaRPr lang="ru-RU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044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4440" y="1536174"/>
            <a:ext cx="10131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9600" dirty="0">
                <a:solidFill>
                  <a:schemeClr val="bg1"/>
                </a:solidFill>
              </a:rPr>
              <a:t>Це корисно</a:t>
            </a:r>
            <a:r>
              <a:rPr lang="uk-UA" sz="9600" dirty="0">
                <a:solidFill>
                  <a:srgbClr val="EBEBEB"/>
                </a:solidFill>
              </a:rPr>
              <a:t>, </a:t>
            </a:r>
          </a:p>
          <a:p>
            <a:pPr lvl="0" algn="ctr"/>
            <a:r>
              <a:rPr lang="uk-UA" sz="9600" dirty="0">
                <a:solidFill>
                  <a:srgbClr val="EBEBEB"/>
                </a:solidFill>
              </a:rPr>
              <a:t>і це  дуже цікаво!</a:t>
            </a:r>
            <a:endParaRPr lang="ru-RU" sz="96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016" y="621774"/>
            <a:ext cx="111373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8000" dirty="0">
                <a:solidFill>
                  <a:srgbClr val="EBEBEB"/>
                </a:solidFill>
              </a:rPr>
              <a:t>Тебе чекають захоплюючі життєві </a:t>
            </a:r>
            <a:r>
              <a:rPr lang="uk-UA" sz="8800" dirty="0">
                <a:solidFill>
                  <a:srgbClr val="EBEBEB"/>
                </a:solidFill>
              </a:rPr>
              <a:t>історії з судової практики! </a:t>
            </a:r>
            <a:endParaRPr lang="ru-RU" sz="88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34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6112" y="1010704"/>
            <a:ext cx="10789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8800" dirty="0">
                <a:solidFill>
                  <a:srgbClr val="EBEBEB"/>
                </a:solidFill>
              </a:rPr>
              <a:t>Своїм досвідом поділяться юристи-професіонали! </a:t>
            </a:r>
            <a:endParaRPr lang="ru-RU" sz="88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8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29712" y="374886"/>
            <a:ext cx="6096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uk-UA" sz="8000" dirty="0"/>
              <a:t>ПРИХОДЬ!</a:t>
            </a:r>
          </a:p>
          <a:p>
            <a:pPr lvl="0" algn="ctr"/>
            <a:r>
              <a:rPr lang="uk-UA" sz="8000" dirty="0">
                <a:solidFill>
                  <a:schemeClr val="bg1"/>
                </a:solidFill>
              </a:rPr>
              <a:t>Не будь «лохом», </a:t>
            </a:r>
            <a:r>
              <a:rPr lang="uk-UA" sz="8000" dirty="0">
                <a:solidFill>
                  <a:srgbClr val="EBEBEB"/>
                </a:solidFill>
              </a:rPr>
              <a:t>ЗНАЙ ЗАКОН!</a:t>
            </a:r>
            <a:endParaRPr lang="ru-RU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1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509170"/>
          </a:xfrm>
        </p:spPr>
        <p:txBody>
          <a:bodyPr/>
          <a:lstStyle/>
          <a:p>
            <a:pPr algn="ctr"/>
            <a:r>
              <a:rPr lang="uk-UA" sz="8000" dirty="0"/>
              <a:t>Ти замислювався коли-небудь над тим, що таке </a:t>
            </a:r>
            <a:br>
              <a:rPr lang="uk-UA" sz="8000" dirty="0"/>
            </a:br>
            <a:r>
              <a:rPr lang="uk-UA" sz="8000" b="1" u="sng" dirty="0">
                <a:solidFill>
                  <a:schemeClr val="bg1"/>
                </a:solidFill>
              </a:rPr>
              <a:t>ЗЛОЧИН?</a:t>
            </a:r>
            <a:endParaRPr lang="ru-RU" sz="80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21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509170"/>
          </a:xfrm>
        </p:spPr>
        <p:txBody>
          <a:bodyPr/>
          <a:lstStyle/>
          <a:p>
            <a:pPr algn="ctr"/>
            <a:br>
              <a:rPr lang="uk-UA" sz="8000" dirty="0"/>
            </a:br>
            <a:r>
              <a:rPr lang="uk-UA" sz="8000" dirty="0"/>
              <a:t>А що таке </a:t>
            </a:r>
            <a:br>
              <a:rPr lang="uk-UA" sz="8000" dirty="0"/>
            </a:br>
            <a:r>
              <a:rPr lang="uk-UA" sz="8000" b="1" u="sng" dirty="0">
                <a:solidFill>
                  <a:schemeClr val="bg1"/>
                </a:solidFill>
              </a:rPr>
              <a:t>ПОКАРАННЯ?</a:t>
            </a:r>
            <a:endParaRPr lang="ru-RU" sz="80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17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295" y="1239102"/>
            <a:ext cx="9404723" cy="3470058"/>
          </a:xfrm>
        </p:spPr>
        <p:txBody>
          <a:bodyPr/>
          <a:lstStyle/>
          <a:p>
            <a:pPr algn="ctr"/>
            <a:r>
              <a:rPr lang="uk-UA" sz="8000" dirty="0">
                <a:solidFill>
                  <a:srgbClr val="EBEBEB"/>
                </a:solidFill>
              </a:rPr>
              <a:t>Кого треба вважати</a:t>
            </a:r>
            <a:br>
              <a:rPr lang="uk-UA" sz="8000" dirty="0">
                <a:solidFill>
                  <a:srgbClr val="EBEBEB"/>
                </a:solidFill>
              </a:rPr>
            </a:br>
            <a:r>
              <a:rPr lang="uk-UA" sz="8000" b="1" u="sng" dirty="0">
                <a:solidFill>
                  <a:prstClr val="black"/>
                </a:solidFill>
              </a:rPr>
              <a:t>ЗЛОЧИНЦЕМ?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9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583" y="955638"/>
            <a:ext cx="9404723" cy="1400530"/>
          </a:xfrm>
        </p:spPr>
        <p:txBody>
          <a:bodyPr/>
          <a:lstStyle/>
          <a:p>
            <a:pPr algn="ctr"/>
            <a:r>
              <a:rPr lang="uk-UA" sz="8000" dirty="0">
                <a:solidFill>
                  <a:srgbClr val="EBEBEB"/>
                </a:solidFill>
              </a:rPr>
              <a:t>Хто і як визначає </a:t>
            </a:r>
            <a:r>
              <a:rPr lang="uk-UA" sz="9600" b="1" u="sng" dirty="0">
                <a:solidFill>
                  <a:schemeClr val="bg1"/>
                </a:solidFill>
              </a:rPr>
              <a:t>ВИННІСТЬ</a:t>
            </a:r>
            <a:br>
              <a:rPr lang="uk-UA" sz="8000" dirty="0">
                <a:solidFill>
                  <a:srgbClr val="EBEBEB"/>
                </a:solidFill>
              </a:rPr>
            </a:br>
            <a:r>
              <a:rPr lang="uk-UA" sz="8000" dirty="0">
                <a:solidFill>
                  <a:srgbClr val="EBEBEB"/>
                </a:solidFill>
              </a:rPr>
              <a:t>особи?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54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2184" y="1810923"/>
            <a:ext cx="88971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dirty="0">
                <a:solidFill>
                  <a:srgbClr val="EBEBEB"/>
                </a:solidFill>
                <a:ea typeface="+mj-ea"/>
                <a:cs typeface="+mj-cs"/>
              </a:rPr>
              <a:t>Що таке </a:t>
            </a:r>
            <a:r>
              <a:rPr lang="uk-UA" sz="8000" b="1" u="sng" dirty="0">
                <a:solidFill>
                  <a:schemeClr val="bg1"/>
                </a:solidFill>
                <a:ea typeface="+mj-ea"/>
                <a:cs typeface="+mj-cs"/>
              </a:rPr>
              <a:t>СУДИМІСТЬ?</a:t>
            </a:r>
            <a:endParaRPr lang="ru-RU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525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7904" y="1740676"/>
            <a:ext cx="8558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8000" dirty="0">
                <a:solidFill>
                  <a:srgbClr val="EBEBEB"/>
                </a:solidFill>
              </a:rPr>
              <a:t>Що таке</a:t>
            </a:r>
          </a:p>
          <a:p>
            <a:pPr lvl="0" algn="ctr"/>
            <a:r>
              <a:rPr lang="uk-UA" sz="8000" b="1" u="sng" dirty="0">
                <a:solidFill>
                  <a:prstClr val="black"/>
                </a:solidFill>
              </a:rPr>
              <a:t>КРАДІЖКА?</a:t>
            </a:r>
            <a:endParaRPr lang="ru-RU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3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0296" y="1819638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uk-UA" sz="8000" dirty="0">
                <a:solidFill>
                  <a:srgbClr val="EBEBEB"/>
                </a:solidFill>
              </a:rPr>
              <a:t>Що таке</a:t>
            </a:r>
          </a:p>
          <a:p>
            <a:pPr lvl="0" algn="ctr"/>
            <a:r>
              <a:rPr lang="uk-UA" sz="8000" b="1" u="sng" dirty="0">
                <a:solidFill>
                  <a:prstClr val="black"/>
                </a:solidFill>
              </a:rPr>
              <a:t>РОЗБІЙ?</a:t>
            </a:r>
            <a:endParaRPr lang="ru-RU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6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53896" y="1536174"/>
            <a:ext cx="82753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8000" dirty="0">
                <a:solidFill>
                  <a:srgbClr val="EBEBEB"/>
                </a:solidFill>
              </a:rPr>
              <a:t>Що таке</a:t>
            </a:r>
          </a:p>
          <a:p>
            <a:pPr lvl="0" algn="ctr"/>
            <a:r>
              <a:rPr lang="uk-UA" sz="8000" b="1" u="sng" dirty="0">
                <a:solidFill>
                  <a:prstClr val="black"/>
                </a:solidFill>
              </a:rPr>
              <a:t>ВБИВСТВО?</a:t>
            </a:r>
            <a:endParaRPr lang="ru-RU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36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Обзор академического курса</Template>
  <TotalTime>0</TotalTime>
  <Words>96</Words>
  <Application>Microsoft Office PowerPoint</Application>
  <PresentationFormat>Широкоэкранный</PresentationFormat>
  <Paragraphs>25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Verdana</vt:lpstr>
      <vt:lpstr>Wingdings 3</vt:lpstr>
      <vt:lpstr>Ион</vt:lpstr>
      <vt:lpstr>  Дисципліна на вибір:  Елементарний курс кримінального права</vt:lpstr>
      <vt:lpstr>Ти замислювався коли-небудь над тим, що таке  ЗЛОЧИН?</vt:lpstr>
      <vt:lpstr> А що таке  ПОКАРАННЯ?</vt:lpstr>
      <vt:lpstr>Кого треба вважати ЗЛОЧИНЦЕМ?</vt:lpstr>
      <vt:lpstr>Хто і як визначає ВИННІСТЬ особи?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2017-01-09T12:40:45Z</dcterms:created>
  <dcterms:modified xsi:type="dcterms:W3CDTF">2019-04-12T11:05:53Z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