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druchnyk.com.ua/797-ister-8-klas-2016-algebra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druchnyk.com.ua/860-poglybleno-algebra-dlya-8-klasu-2016-merzlya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 Безу. Наслідки з теореми Безу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7344816" cy="288032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 </a:t>
            </a:r>
          </a:p>
          <a:p>
            <a:r>
              <a:rPr lang="uk-UA" i="1" dirty="0">
                <a:solidFill>
                  <a:schemeClr val="tx1"/>
                </a:solidFill>
              </a:rPr>
              <a:t>Виконала студентка 12-</a:t>
            </a:r>
            <a:r>
              <a:rPr lang="ru-RU" i="1" dirty="0">
                <a:solidFill>
                  <a:schemeClr val="tx1"/>
                </a:solidFill>
              </a:rPr>
              <a:t>3</a:t>
            </a:r>
            <a:r>
              <a:rPr lang="uk-UA" i="1" dirty="0">
                <a:solidFill>
                  <a:schemeClr val="tx1"/>
                </a:solidFill>
              </a:rPr>
              <a:t>21 групи </a:t>
            </a:r>
          </a:p>
          <a:p>
            <a:r>
              <a:rPr lang="uk-UA" i="1" dirty="0">
                <a:solidFill>
                  <a:schemeClr val="tx1"/>
                </a:solidFill>
              </a:rPr>
              <a:t>денної форми навчання </a:t>
            </a:r>
          </a:p>
          <a:p>
            <a:r>
              <a:rPr lang="uk-UA" i="1" dirty="0">
                <a:solidFill>
                  <a:schemeClr val="tx1"/>
                </a:solidFill>
              </a:rPr>
              <a:t>освітньої програми «Середня освіта (математика)» </a:t>
            </a:r>
          </a:p>
          <a:p>
            <a:r>
              <a:rPr lang="uk-UA" i="1" dirty="0">
                <a:solidFill>
                  <a:schemeClr val="tx1"/>
                </a:solidFill>
              </a:rPr>
              <a:t>спеціальності 014 Середня освіта </a:t>
            </a:r>
          </a:p>
          <a:p>
            <a:r>
              <a:rPr lang="uk-UA" i="1" dirty="0">
                <a:solidFill>
                  <a:schemeClr val="tx1"/>
                </a:solidFill>
              </a:rPr>
              <a:t>спеціалізації 014.04 Математика</a:t>
            </a:r>
          </a:p>
          <a:p>
            <a:r>
              <a:rPr lang="uk-UA" i="1" dirty="0">
                <a:solidFill>
                  <a:schemeClr val="tx1"/>
                </a:solidFill>
              </a:rPr>
              <a:t>Малишенко К. 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3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Наслідок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Число </a:t>
            </a:r>
            <a:r>
              <a:rPr lang="en-US" dirty="0"/>
              <a:t>a </a:t>
            </a:r>
            <a:r>
              <a:rPr lang="uk-UA" dirty="0"/>
              <a:t>є коренем многочлена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степеня не нижче першого тоді і тільки тоді, коли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ділиться на </a:t>
            </a:r>
            <a:r>
              <a:rPr lang="uk-UA" i="1" dirty="0"/>
              <a:t>(</a:t>
            </a:r>
            <a:r>
              <a:rPr lang="en-US" i="1" dirty="0"/>
              <a:t>x – a)</a:t>
            </a:r>
            <a:r>
              <a:rPr lang="en-US" dirty="0"/>
              <a:t> </a:t>
            </a:r>
            <a:r>
              <a:rPr lang="uk-UA" dirty="0"/>
              <a:t>без залишку.</a:t>
            </a:r>
          </a:p>
          <a:p>
            <a:pPr marL="0" indent="0">
              <a:buNone/>
            </a:pPr>
            <a:r>
              <a:rPr lang="uk-UA" b="1" dirty="0"/>
              <a:t>Доведення:</a:t>
            </a:r>
          </a:p>
          <a:p>
            <a:pPr marL="0" indent="0">
              <a:buNone/>
            </a:pPr>
            <a:r>
              <a:rPr lang="uk-UA" dirty="0"/>
              <a:t>Щоб довести цю теорему потрібно розглянути необхідність, і достатність сформульованої умови.</a:t>
            </a:r>
          </a:p>
          <a:p>
            <a:pPr marL="0" indent="0">
              <a:buNone/>
            </a:pPr>
            <a:r>
              <a:rPr lang="uk-UA" b="1" i="1" dirty="0"/>
              <a:t>Необхідність</a:t>
            </a:r>
            <a:r>
              <a:rPr lang="uk-UA" b="1" dirty="0"/>
              <a:t>:</a:t>
            </a:r>
            <a:r>
              <a:rPr lang="uk-UA" i="1" dirty="0"/>
              <a:t> </a:t>
            </a:r>
            <a:r>
              <a:rPr lang="uk-UA" dirty="0"/>
              <a:t>Нехай </a:t>
            </a:r>
            <a:r>
              <a:rPr lang="en-US" i="1" dirty="0"/>
              <a:t>a</a:t>
            </a:r>
            <a:r>
              <a:rPr lang="en-US" dirty="0"/>
              <a:t> – </a:t>
            </a:r>
            <a:r>
              <a:rPr lang="uk-UA" dirty="0"/>
              <a:t>корінь многочлена </a:t>
            </a:r>
            <a:r>
              <a:rPr lang="en-US" i="1" dirty="0"/>
              <a:t>P(x)</a:t>
            </a:r>
            <a:r>
              <a:rPr lang="en-US" dirty="0"/>
              <a:t>, </a:t>
            </a:r>
            <a:r>
              <a:rPr lang="uk-UA" dirty="0"/>
              <a:t>тоді з наслідку 2</a:t>
            </a:r>
            <a:r>
              <a:rPr lang="uk-UA" i="1" dirty="0"/>
              <a:t>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ділиться на</a:t>
            </a:r>
            <a:r>
              <a:rPr lang="uk-UA" i="1" dirty="0"/>
              <a:t> (</a:t>
            </a:r>
            <a:r>
              <a:rPr lang="en-US" i="1" dirty="0"/>
              <a:t>x – a) </a:t>
            </a:r>
            <a:r>
              <a:rPr lang="uk-UA" dirty="0"/>
              <a:t>без остачі.</a:t>
            </a:r>
          </a:p>
          <a:p>
            <a:pPr marL="0" indent="0">
              <a:buNone/>
            </a:pPr>
            <a:r>
              <a:rPr lang="uk-UA" dirty="0"/>
              <a:t>Таким чином, подільність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на </a:t>
            </a:r>
            <a:r>
              <a:rPr lang="uk-UA" i="1" dirty="0"/>
              <a:t>(</a:t>
            </a:r>
            <a:r>
              <a:rPr lang="en-US" i="1" dirty="0"/>
              <a:t>x – a)</a:t>
            </a:r>
            <a:r>
              <a:rPr lang="en-US" dirty="0"/>
              <a:t> </a:t>
            </a:r>
            <a:r>
              <a:rPr lang="uk-UA" dirty="0"/>
              <a:t>є необхідною умовою для того, щоб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uk-UA" dirty="0"/>
              <a:t>було коренем </a:t>
            </a:r>
            <a:r>
              <a:rPr lang="en-US" i="1" dirty="0"/>
              <a:t>P(x)</a:t>
            </a:r>
            <a:r>
              <a:rPr lang="en-US" dirty="0"/>
              <a:t>, </a:t>
            </a:r>
            <a:r>
              <a:rPr lang="uk-UA" dirty="0"/>
              <a:t>так як є наслідком з цього.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56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48965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Достатність</a:t>
            </a:r>
            <a:r>
              <a:rPr lang="uk-UA" b="1" dirty="0"/>
              <a:t>:</a:t>
            </a:r>
            <a:r>
              <a:rPr lang="uk-UA" i="1" dirty="0"/>
              <a:t> </a:t>
            </a:r>
            <a:r>
              <a:rPr lang="uk-UA" dirty="0"/>
              <a:t>Нехай многочлен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ділиться без остачі на </a:t>
            </a:r>
            <a:r>
              <a:rPr lang="uk-UA" i="1" dirty="0"/>
              <a:t>(</a:t>
            </a:r>
            <a:r>
              <a:rPr lang="en-US" i="1" dirty="0"/>
              <a:t>x – a)</a:t>
            </a:r>
            <a:r>
              <a:rPr lang="en-US" dirty="0"/>
              <a:t>,</a:t>
            </a:r>
            <a:r>
              <a:rPr lang="en-US" i="1" dirty="0"/>
              <a:t> </a:t>
            </a:r>
            <a:r>
              <a:rPr lang="uk-UA" dirty="0"/>
              <a:t>тоді </a:t>
            </a:r>
            <a:r>
              <a:rPr lang="en-US" i="1" dirty="0"/>
              <a:t>R = 0</a:t>
            </a:r>
            <a:r>
              <a:rPr lang="en-US" dirty="0"/>
              <a:t>, </a:t>
            </a:r>
            <a:r>
              <a:rPr lang="uk-UA" dirty="0"/>
              <a:t>де </a:t>
            </a:r>
            <a:r>
              <a:rPr lang="en-US" i="1" dirty="0"/>
              <a:t>R</a:t>
            </a:r>
            <a:r>
              <a:rPr lang="en-US" dirty="0"/>
              <a:t> – </a:t>
            </a:r>
            <a:r>
              <a:rPr lang="uk-UA" dirty="0"/>
              <a:t>остача від ділення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на </a:t>
            </a:r>
            <a:r>
              <a:rPr lang="uk-UA" i="1" dirty="0"/>
              <a:t>(</a:t>
            </a:r>
            <a:r>
              <a:rPr lang="en-US" i="1" dirty="0"/>
              <a:t>x – a)</a:t>
            </a:r>
            <a:r>
              <a:rPr lang="en-US" dirty="0"/>
              <a:t>, </a:t>
            </a:r>
            <a:r>
              <a:rPr lang="uk-UA" dirty="0"/>
              <a:t>але за теоремою </a:t>
            </a:r>
            <a:r>
              <a:rPr lang="uk-UA" dirty="0" err="1"/>
              <a:t>Безу</a:t>
            </a:r>
            <a:r>
              <a:rPr lang="uk-UA" dirty="0"/>
              <a:t>    </a:t>
            </a:r>
            <a:r>
              <a:rPr lang="en-US" i="1" dirty="0"/>
              <a:t>R = P(a)</a:t>
            </a:r>
            <a:r>
              <a:rPr lang="en-US" dirty="0"/>
              <a:t>, </a:t>
            </a:r>
            <a:r>
              <a:rPr lang="uk-UA" dirty="0"/>
              <a:t>звідки виходить, що </a:t>
            </a:r>
            <a:r>
              <a:rPr lang="en-US" i="1" dirty="0"/>
              <a:t>P(a) = 0</a:t>
            </a:r>
            <a:r>
              <a:rPr lang="en-US" dirty="0"/>
              <a:t>, </a:t>
            </a:r>
            <a:r>
              <a:rPr lang="uk-UA" dirty="0"/>
              <a:t>а це означає, що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uk-UA" dirty="0"/>
              <a:t>було коренем </a:t>
            </a:r>
            <a:r>
              <a:rPr lang="en-US" i="1" dirty="0"/>
              <a:t>P(x).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Отже, подільність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на </a:t>
            </a:r>
            <a:r>
              <a:rPr lang="uk-UA" i="1" dirty="0"/>
              <a:t>(</a:t>
            </a:r>
            <a:r>
              <a:rPr lang="en-US" i="1" dirty="0"/>
              <a:t>x – a)</a:t>
            </a:r>
            <a:r>
              <a:rPr lang="en-US" dirty="0"/>
              <a:t> </a:t>
            </a:r>
            <a:r>
              <a:rPr lang="uk-UA" dirty="0"/>
              <a:t>є достатньою умовою того, щоб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uk-UA" dirty="0"/>
              <a:t>є коренем</a:t>
            </a:r>
            <a:r>
              <a:rPr lang="uk-UA" i="1" dirty="0"/>
              <a:t> </a:t>
            </a:r>
            <a:r>
              <a:rPr lang="en-US" i="1" dirty="0"/>
              <a:t>P(x)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uk-UA" dirty="0"/>
              <a:t>Подільність</a:t>
            </a:r>
            <a:r>
              <a:rPr lang="uk-UA" i="1" dirty="0"/>
              <a:t>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на </a:t>
            </a:r>
            <a:r>
              <a:rPr lang="uk-UA" i="1" dirty="0"/>
              <a:t>(</a:t>
            </a:r>
            <a:r>
              <a:rPr lang="en-US" i="1" dirty="0"/>
              <a:t>x – a) </a:t>
            </a:r>
            <a:r>
              <a:rPr lang="uk-UA" dirty="0"/>
              <a:t>є необхідною і достатньою</a:t>
            </a:r>
            <a:r>
              <a:rPr lang="uk-UA" i="1" dirty="0"/>
              <a:t> </a:t>
            </a:r>
            <a:r>
              <a:rPr lang="uk-UA" dirty="0"/>
              <a:t>умовою для того, щоб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uk-UA" dirty="0"/>
              <a:t>було коренем </a:t>
            </a:r>
            <a:r>
              <a:rPr lang="en-US" i="1" dirty="0"/>
              <a:t>P(x), </a:t>
            </a:r>
            <a:r>
              <a:rPr lang="uk-UA" dirty="0"/>
              <a:t>що й потрібно було довести.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67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02" y="188640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14" y="1121328"/>
            <a:ext cx="4392488" cy="17543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smtClean="0"/>
              <a:t>Знаходження остач від ділення многочлена на двочлен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124744"/>
            <a:ext cx="417646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000" dirty="0" smtClean="0"/>
              <a:t> </a:t>
            </a:r>
            <a:r>
              <a:rPr lang="uk-UA" sz="2800" dirty="0" smtClean="0"/>
              <a:t>Встановлення максимальної кількості коренів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957800" y="3010792"/>
            <a:ext cx="7236804" cy="381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000" dirty="0" smtClean="0"/>
              <a:t> </a:t>
            </a:r>
            <a:r>
              <a:rPr lang="uk-UA" sz="2800" dirty="0" smtClean="0"/>
              <a:t>Розв’язування рівнянь: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 smtClean="0"/>
              <a:t>знайти </a:t>
            </a:r>
            <a:r>
              <a:rPr lang="uk-UA" sz="2800" dirty="0"/>
              <a:t>всі цілі дільники вільного члена;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/>
              <a:t>з цих дільників знайти хоча б один корінь </a:t>
            </a:r>
            <a:r>
              <a:rPr lang="uk-UA" sz="2800" dirty="0" smtClean="0"/>
              <a:t>рівняння (</a:t>
            </a:r>
            <a:r>
              <a:rPr lang="en-US" sz="2800" i="1" dirty="0"/>
              <a:t>a</a:t>
            </a:r>
            <a:r>
              <a:rPr lang="en-US" sz="2800" dirty="0"/>
              <a:t>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/>
              <a:t>ліву частину рівняння розділити на (</a:t>
            </a:r>
            <a:r>
              <a:rPr lang="en-US" sz="2800" i="1" dirty="0"/>
              <a:t>x – a</a:t>
            </a:r>
            <a:r>
              <a:rPr lang="en-US" sz="2800" dirty="0"/>
              <a:t>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/>
              <a:t>записати в лівій частині рівняння розклад           многочлена на множники;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/>
              <a:t>вирішити отримані рівняння.</a:t>
            </a:r>
          </a:p>
          <a:p>
            <a:r>
              <a:rPr lang="ru-RU" sz="1600" dirty="0" smtClean="0"/>
              <a:t>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3034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Знайти остачу від ділення многочлена</a:t>
            </a:r>
          </a:p>
          <a:p>
            <a:pPr marL="0" indent="0">
              <a:buNone/>
            </a:pPr>
            <a:r>
              <a:rPr lang="uk-UA" dirty="0" smtClean="0"/>
              <a:t> </a:t>
            </a:r>
            <a:r>
              <a:rPr lang="uk-UA" i="1" dirty="0" smtClean="0"/>
              <a:t>x</a:t>
            </a:r>
            <a:r>
              <a:rPr lang="uk-UA" i="1" baseline="30000" dirty="0" smtClean="0"/>
              <a:t>3</a:t>
            </a:r>
            <a:r>
              <a:rPr lang="uk-UA" i="1" dirty="0" smtClean="0"/>
              <a:t> – 3x</a:t>
            </a:r>
            <a:r>
              <a:rPr lang="uk-UA" i="1" baseline="30000" dirty="0" smtClean="0"/>
              <a:t>2</a:t>
            </a:r>
            <a:r>
              <a:rPr lang="uk-UA" i="1" dirty="0" smtClean="0"/>
              <a:t> + 6x – 5</a:t>
            </a:r>
            <a:r>
              <a:rPr lang="uk-UA" dirty="0" smtClean="0"/>
              <a:t> на двочлен </a:t>
            </a:r>
            <a:r>
              <a:rPr lang="uk-UA" i="1" dirty="0" smtClean="0"/>
              <a:t>x – 2</a:t>
            </a:r>
            <a:r>
              <a:rPr lang="uk-UA" dirty="0" smtClean="0"/>
              <a:t>.</a:t>
            </a:r>
          </a:p>
          <a:p>
            <a:pPr marL="0" indent="0" algn="ctr">
              <a:buNone/>
            </a:pPr>
            <a:r>
              <a:rPr lang="ru-RU" b="1" dirty="0" err="1" smtClean="0"/>
              <a:t>Розв’язання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За теоремою </a:t>
            </a:r>
            <a:r>
              <a:rPr lang="uk-UA" dirty="0" err="1" smtClean="0"/>
              <a:t>Безу</a:t>
            </a:r>
            <a:r>
              <a:rPr lang="uk-UA" dirty="0" smtClean="0"/>
              <a:t> </a:t>
            </a:r>
            <a:r>
              <a:rPr lang="uk-UA" i="1" dirty="0"/>
              <a:t>R </a:t>
            </a:r>
            <a:r>
              <a:rPr lang="uk-UA" i="1" dirty="0" smtClean="0"/>
              <a:t>=</a:t>
            </a:r>
            <a:r>
              <a:rPr lang="uk-UA" dirty="0" smtClean="0"/>
              <a:t> </a:t>
            </a:r>
            <a:r>
              <a:rPr lang="en-US" i="1" dirty="0"/>
              <a:t> </a:t>
            </a:r>
            <a:r>
              <a:rPr lang="en-US" i="1" dirty="0" smtClean="0"/>
              <a:t>P(</a:t>
            </a:r>
            <a:r>
              <a:rPr lang="uk-UA" i="1" dirty="0"/>
              <a:t>2</a:t>
            </a:r>
            <a:r>
              <a:rPr lang="en-US" i="1" dirty="0" smtClean="0"/>
              <a:t>) </a:t>
            </a:r>
            <a:r>
              <a:rPr lang="uk-UA" dirty="0" smtClean="0"/>
              <a:t>= 2</a:t>
            </a:r>
            <a:r>
              <a:rPr lang="uk-UA" baseline="30000" dirty="0" smtClean="0"/>
              <a:t>3</a:t>
            </a:r>
            <a:r>
              <a:rPr lang="uk-UA" dirty="0" smtClean="0"/>
              <a:t> – 3·2</a:t>
            </a:r>
            <a:r>
              <a:rPr lang="uk-UA" baseline="30000" dirty="0" smtClean="0"/>
              <a:t>2</a:t>
            </a:r>
            <a:r>
              <a:rPr lang="uk-UA" dirty="0" smtClean="0"/>
              <a:t> + 6·2 – 5 = 8 – 12 + 12 – 5 = 3.</a:t>
            </a:r>
          </a:p>
          <a:p>
            <a:pPr marL="0" indent="0">
              <a:buNone/>
            </a:pPr>
            <a:r>
              <a:rPr lang="uk-UA" dirty="0" smtClean="0"/>
              <a:t>Відповідь: </a:t>
            </a:r>
            <a:r>
              <a:rPr lang="uk-UA" i="1" dirty="0" smtClean="0"/>
              <a:t>R</a:t>
            </a:r>
            <a:r>
              <a:rPr lang="uk-UA" dirty="0" smtClean="0"/>
              <a:t> = 3.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41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2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291264" cy="4641379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Знайти</a:t>
                </a:r>
                <a:r>
                  <a:rPr lang="ru-RU" dirty="0"/>
                  <a:t> </a:t>
                </a:r>
                <a:r>
                  <a:rPr lang="ru-RU" dirty="0" err="1"/>
                  <a:t>остачу</a:t>
                </a:r>
                <a:r>
                  <a:rPr lang="ru-RU" dirty="0"/>
                  <a:t> </a:t>
                </a:r>
                <a:r>
                  <a:rPr lang="ru-RU" dirty="0" err="1"/>
                  <a:t>від</a:t>
                </a:r>
                <a:r>
                  <a:rPr lang="ru-RU" dirty="0"/>
                  <a:t> </a:t>
                </a:r>
                <a:r>
                  <a:rPr lang="ru-RU" dirty="0" err="1"/>
                  <a:t>ділення</a:t>
                </a:r>
                <a:r>
                  <a:rPr lang="ru-RU" dirty="0"/>
                  <a:t> многочлена </a:t>
                </a:r>
                <a:r>
                  <a:rPr lang="ru-RU" i="1" dirty="0"/>
                  <a:t>32x</a:t>
                </a:r>
                <a:r>
                  <a:rPr lang="ru-RU" i="1" baseline="30000" dirty="0"/>
                  <a:t>4</a:t>
                </a:r>
                <a:r>
                  <a:rPr lang="ru-RU" i="1" dirty="0"/>
                  <a:t> – 64x</a:t>
                </a:r>
                <a:r>
                  <a:rPr lang="ru-RU" i="1" baseline="30000" dirty="0"/>
                  <a:t>3</a:t>
                </a:r>
                <a:r>
                  <a:rPr lang="ru-RU" i="1" dirty="0"/>
                  <a:t> + 8х</a:t>
                </a:r>
                <a:r>
                  <a:rPr lang="ru-RU" i="1" baseline="30000" dirty="0"/>
                  <a:t>2 </a:t>
                </a:r>
                <a:r>
                  <a:rPr lang="ru-RU" i="1" dirty="0"/>
                  <a:t>+ 36x </a:t>
                </a:r>
                <a:r>
                  <a:rPr lang="ru-RU" i="1" dirty="0" smtClean="0"/>
                  <a:t>+ </a:t>
                </a:r>
                <a:r>
                  <a:rPr lang="ru-RU" i="1" dirty="0"/>
                  <a:t>4</a:t>
                </a:r>
                <a:r>
                  <a:rPr lang="ru-RU" dirty="0"/>
                  <a:t> на </a:t>
                </a:r>
                <a:r>
                  <a:rPr lang="ru-RU" dirty="0" err="1"/>
                  <a:t>двочлен</a:t>
                </a:r>
                <a:r>
                  <a:rPr lang="ru-RU" dirty="0"/>
                  <a:t> </a:t>
                </a:r>
                <a:r>
                  <a:rPr lang="ru-RU" i="1" dirty="0"/>
                  <a:t>2x – 1</a:t>
                </a:r>
                <a:r>
                  <a:rPr lang="ru-RU" dirty="0"/>
                  <a:t>.</a:t>
                </a:r>
              </a:p>
              <a:p>
                <a:pPr marL="0" indent="0" algn="ctr">
                  <a:buNone/>
                </a:pPr>
                <a:r>
                  <a:rPr lang="ru-RU" b="1" dirty="0" err="1" smtClean="0"/>
                  <a:t>Розв’язання</a:t>
                </a:r>
                <a:endParaRPr lang="ru-RU" b="1" dirty="0" smtClean="0"/>
              </a:p>
              <a:p>
                <a:pPr marL="0" indent="0">
                  <a:buNone/>
                </a:pPr>
                <a:r>
                  <a:rPr lang="ru-RU" dirty="0" smtClean="0"/>
                  <a:t>За </a:t>
                </a:r>
                <a:r>
                  <a:rPr lang="ru-RU" dirty="0" err="1" smtClean="0"/>
                  <a:t>наслідком</a:t>
                </a:r>
                <a:r>
                  <a:rPr lang="ru-RU" dirty="0" smtClean="0"/>
                  <a:t> 1 </a:t>
                </a:r>
                <a:r>
                  <a:rPr lang="uk-UA" i="1" dirty="0"/>
                  <a:t>R =</a:t>
                </a:r>
                <a:r>
                  <a:rPr lang="uk-UA" dirty="0"/>
                  <a:t> </a:t>
                </a:r>
                <a:r>
                  <a:rPr lang="en-US" i="1" dirty="0"/>
                  <a:t> </a:t>
                </a:r>
                <a:r>
                  <a:rPr lang="en-US" i="1" dirty="0" smtClean="0"/>
                  <a:t>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 smtClean="0"/>
                  <a:t>) </a:t>
                </a:r>
                <a:r>
                  <a:rPr lang="ru-RU" dirty="0"/>
                  <a:t> </a:t>
                </a:r>
                <a:r>
                  <a:rPr lang="ru-RU" dirty="0" smtClean="0"/>
                  <a:t>32</a:t>
                </a:r>
                <a:r>
                  <a:rPr lang="ru-RU" dirty="0"/>
                  <a:t>·(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)</a:t>
                </a:r>
                <a:r>
                  <a:rPr lang="ru-RU" baseline="30000" dirty="0"/>
                  <a:t>4</a:t>
                </a:r>
                <a:r>
                  <a:rPr lang="ru-RU" i="1" dirty="0"/>
                  <a:t> – 64·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)</a:t>
                </a:r>
                <a:r>
                  <a:rPr lang="ru-RU" i="1" baseline="30000" dirty="0"/>
                  <a:t>3</a:t>
                </a:r>
                <a:r>
                  <a:rPr lang="ru-RU" i="1" dirty="0"/>
                  <a:t> + 8·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)</a:t>
                </a:r>
                <a:r>
                  <a:rPr lang="ru-RU" i="1" baseline="30000" dirty="0"/>
                  <a:t>2 </a:t>
                </a:r>
                <a:r>
                  <a:rPr lang="ru-RU" i="1" dirty="0"/>
                  <a:t>+ </a:t>
                </a:r>
                <a:r>
                  <a:rPr lang="ru-RU" i="1" dirty="0" smtClean="0"/>
                  <a:t>36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i="1" dirty="0"/>
                  <a:t> + 4 </a:t>
                </a:r>
                <a:r>
                  <a:rPr lang="ru-RU" i="1" dirty="0" smtClean="0"/>
                  <a:t>= </a:t>
                </a:r>
                <a:r>
                  <a:rPr lang="ru-RU" dirty="0" smtClean="0"/>
                  <a:t>2 – 8 </a:t>
                </a:r>
                <a:r>
                  <a:rPr lang="ru-RU" dirty="0"/>
                  <a:t>+ 2 + 18 + 4 = 18.</a:t>
                </a:r>
              </a:p>
              <a:p>
                <a:pPr marL="0" indent="0">
                  <a:buNone/>
                </a:pPr>
                <a:r>
                  <a:rPr lang="ru-RU" dirty="0" err="1"/>
                  <a:t>Відповідь</a:t>
                </a:r>
                <a:r>
                  <a:rPr lang="ru-RU" dirty="0"/>
                  <a:t>: </a:t>
                </a:r>
                <a:r>
                  <a:rPr lang="ru-RU" i="1" dirty="0"/>
                  <a:t>R</a:t>
                </a:r>
                <a:r>
                  <a:rPr lang="ru-RU" dirty="0"/>
                  <a:t> = 18.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291264" cy="4641379"/>
              </a:xfrm>
              <a:blipFill rotWithShape="1">
                <a:blip r:embed="rId3"/>
                <a:stretch>
                  <a:fillRect l="-1912" t="-17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8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3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07288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При якому значенні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uk-UA" dirty="0"/>
              <a:t>многочлен </a:t>
            </a:r>
            <a:r>
              <a:rPr lang="en-US" i="1" dirty="0"/>
              <a:t>x</a:t>
            </a:r>
            <a:r>
              <a:rPr lang="en-US" i="1" baseline="30000" dirty="0"/>
              <a:t>4</a:t>
            </a:r>
            <a:r>
              <a:rPr lang="en-US" i="1" dirty="0"/>
              <a:t> + ax</a:t>
            </a:r>
            <a:r>
              <a:rPr lang="en-US" i="1" baseline="30000" dirty="0"/>
              <a:t>3</a:t>
            </a:r>
            <a:r>
              <a:rPr lang="en-US" i="1" dirty="0"/>
              <a:t> + 3x</a:t>
            </a:r>
            <a:r>
              <a:rPr lang="en-US" i="1" baseline="30000" dirty="0"/>
              <a:t>2</a:t>
            </a:r>
            <a:r>
              <a:rPr lang="en-US" i="1" dirty="0"/>
              <a:t> – 4x – 4</a:t>
            </a:r>
            <a:r>
              <a:rPr lang="en-US" dirty="0"/>
              <a:t> </a:t>
            </a:r>
            <a:r>
              <a:rPr lang="uk-UA" dirty="0"/>
              <a:t>ділиться без остачі на двочлен </a:t>
            </a:r>
            <a:r>
              <a:rPr lang="en-US" i="1" dirty="0"/>
              <a:t>x – 2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err="1" smtClean="0"/>
              <a:t>Розв’язання</a:t>
            </a:r>
            <a:endParaRPr lang="en-US" b="1" dirty="0"/>
          </a:p>
          <a:p>
            <a:pPr marL="0" indent="0">
              <a:buNone/>
            </a:pPr>
            <a:r>
              <a:rPr lang="uk-UA" dirty="0" smtClean="0"/>
              <a:t>За </a:t>
            </a:r>
            <a:r>
              <a:rPr lang="uk-UA" dirty="0"/>
              <a:t>теоремою </a:t>
            </a:r>
            <a:r>
              <a:rPr lang="uk-UA" dirty="0" err="1"/>
              <a:t>Безу</a:t>
            </a:r>
            <a:r>
              <a:rPr lang="uk-UA" dirty="0"/>
              <a:t>: </a:t>
            </a:r>
            <a:r>
              <a:rPr lang="en-US" i="1" dirty="0"/>
              <a:t>R = P(</a:t>
            </a:r>
            <a:r>
              <a:rPr lang="uk-UA" i="1" dirty="0"/>
              <a:t>2</a:t>
            </a:r>
            <a:r>
              <a:rPr lang="en-US" i="1" dirty="0"/>
              <a:t>)</a:t>
            </a:r>
            <a:r>
              <a:rPr lang="en-US" dirty="0" smtClean="0"/>
              <a:t> </a:t>
            </a:r>
            <a:r>
              <a:rPr lang="en-US" dirty="0"/>
              <a:t>= </a:t>
            </a:r>
            <a:r>
              <a:rPr lang="en-US" i="1" dirty="0"/>
              <a:t>2</a:t>
            </a:r>
            <a:r>
              <a:rPr lang="en-US" i="1" baseline="30000" dirty="0"/>
              <a:t>4</a:t>
            </a:r>
            <a:r>
              <a:rPr lang="en-US" i="1" dirty="0"/>
              <a:t> + a·2</a:t>
            </a:r>
            <a:r>
              <a:rPr lang="en-US" i="1" baseline="30000" dirty="0"/>
              <a:t>3</a:t>
            </a:r>
            <a:r>
              <a:rPr lang="en-US" i="1" dirty="0"/>
              <a:t> + 3·2</a:t>
            </a:r>
            <a:r>
              <a:rPr lang="en-US" i="1" baseline="30000" dirty="0"/>
              <a:t>2</a:t>
            </a:r>
            <a:r>
              <a:rPr lang="en-US" i="1" dirty="0"/>
              <a:t> – 4·2 – 4 </a:t>
            </a:r>
            <a:r>
              <a:rPr lang="en-US" dirty="0"/>
              <a:t>= 8</a:t>
            </a:r>
            <a:r>
              <a:rPr lang="en-US" i="1" dirty="0"/>
              <a:t>a</a:t>
            </a:r>
            <a:r>
              <a:rPr lang="en-US" dirty="0"/>
              <a:t> + 16. </a:t>
            </a:r>
            <a:r>
              <a:rPr lang="uk-UA" dirty="0"/>
              <a:t>Але за умовою </a:t>
            </a:r>
            <a:r>
              <a:rPr lang="en-US" i="1" dirty="0"/>
              <a:t>R = 0</a:t>
            </a:r>
            <a:r>
              <a:rPr lang="en-US" dirty="0"/>
              <a:t>, </a:t>
            </a:r>
            <a:r>
              <a:rPr lang="uk-UA" dirty="0"/>
              <a:t>значить 8</a:t>
            </a:r>
            <a:r>
              <a:rPr lang="en-US" i="1" dirty="0"/>
              <a:t>a</a:t>
            </a:r>
            <a:r>
              <a:rPr lang="en-US" dirty="0"/>
              <a:t> +16 = 0, </a:t>
            </a:r>
            <a:r>
              <a:rPr lang="uk-UA" dirty="0"/>
              <a:t>звідси </a:t>
            </a:r>
            <a:r>
              <a:rPr lang="en-US" i="1" dirty="0"/>
              <a:t>a</a:t>
            </a:r>
            <a:r>
              <a:rPr lang="en-US" dirty="0"/>
              <a:t> = -2 .</a:t>
            </a:r>
          </a:p>
          <a:p>
            <a:pPr marL="0" indent="0">
              <a:buNone/>
            </a:pPr>
            <a:r>
              <a:rPr lang="uk-UA" dirty="0"/>
              <a:t>Відповідь: </a:t>
            </a:r>
            <a:r>
              <a:rPr lang="en-US" i="1" dirty="0"/>
              <a:t>a</a:t>
            </a:r>
            <a:r>
              <a:rPr lang="en-US" dirty="0"/>
              <a:t> = -2.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41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0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4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 </a:t>
            </a:r>
            <a:r>
              <a:rPr lang="uk-UA" dirty="0"/>
              <a:t>При яких значеннях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uk-UA" dirty="0"/>
              <a:t>і </a:t>
            </a:r>
            <a:r>
              <a:rPr lang="en-US" i="1" dirty="0"/>
              <a:t>b</a:t>
            </a:r>
            <a:r>
              <a:rPr lang="en-US" dirty="0"/>
              <a:t> </a:t>
            </a:r>
            <a:r>
              <a:rPr lang="uk-UA" dirty="0"/>
              <a:t>многочлен </a:t>
            </a:r>
            <a:endParaRPr lang="uk-UA" dirty="0" smtClean="0"/>
          </a:p>
          <a:p>
            <a:pPr marL="0" indent="0">
              <a:buNone/>
            </a:pPr>
            <a:r>
              <a:rPr lang="en-US" i="1" dirty="0" smtClean="0"/>
              <a:t>ax</a:t>
            </a:r>
            <a:r>
              <a:rPr lang="en-US" i="1" baseline="30000" dirty="0" smtClean="0"/>
              <a:t>3</a:t>
            </a:r>
            <a:r>
              <a:rPr lang="en-US" i="1" dirty="0"/>
              <a:t> + bx</a:t>
            </a:r>
            <a:r>
              <a:rPr lang="en-US" i="1" baseline="30000" dirty="0"/>
              <a:t>2</a:t>
            </a:r>
            <a:r>
              <a:rPr lang="en-US" i="1" dirty="0"/>
              <a:t> – 73x + 102</a:t>
            </a:r>
            <a:r>
              <a:rPr lang="en-US" dirty="0"/>
              <a:t> </a:t>
            </a:r>
            <a:r>
              <a:rPr lang="uk-UA" dirty="0"/>
              <a:t>ділиться на тричлен </a:t>
            </a:r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i="1" dirty="0"/>
              <a:t> – 5x + 6</a:t>
            </a:r>
            <a:r>
              <a:rPr lang="en-US" dirty="0"/>
              <a:t> </a:t>
            </a:r>
            <a:r>
              <a:rPr lang="uk-UA" dirty="0"/>
              <a:t>без остачі</a:t>
            </a:r>
            <a:r>
              <a:rPr lang="uk-UA" dirty="0" smtClean="0"/>
              <a:t>?</a:t>
            </a:r>
          </a:p>
          <a:p>
            <a:pPr marL="0" indent="0" algn="ctr">
              <a:buNone/>
            </a:pPr>
            <a:r>
              <a:rPr lang="ru-RU" b="1" dirty="0" err="1" smtClean="0"/>
              <a:t>Розв’язання</a:t>
            </a:r>
            <a:endParaRPr lang="uk-UA" b="1" dirty="0"/>
          </a:p>
          <a:p>
            <a:pPr marL="0" indent="0">
              <a:buNone/>
            </a:pPr>
            <a:r>
              <a:rPr lang="uk-UA" dirty="0"/>
              <a:t>Розкладемо дільник на множники: </a:t>
            </a:r>
            <a:endParaRPr lang="uk-UA" dirty="0" smtClean="0"/>
          </a:p>
          <a:p>
            <a:pPr marL="0" indent="0">
              <a:buNone/>
            </a:pP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i="1" dirty="0"/>
              <a:t> – 5x + 6 = (x – 2)(x – 3)</a:t>
            </a:r>
            <a:r>
              <a:rPr lang="en-US" dirty="0"/>
              <a:t>. </a:t>
            </a:r>
            <a:r>
              <a:rPr lang="uk-UA" dirty="0"/>
              <a:t>Оскільки двочлен </a:t>
            </a:r>
            <a:r>
              <a:rPr lang="en-US" i="1" dirty="0"/>
              <a:t>x-2</a:t>
            </a:r>
            <a:r>
              <a:rPr lang="en-US" dirty="0"/>
              <a:t> </a:t>
            </a:r>
            <a:r>
              <a:rPr lang="uk-UA" dirty="0"/>
              <a:t>і </a:t>
            </a:r>
            <a:r>
              <a:rPr lang="en-US" i="1" dirty="0" smtClean="0"/>
              <a:t>x</a:t>
            </a:r>
            <a:r>
              <a:rPr lang="ru-RU" i="1" dirty="0" smtClean="0"/>
              <a:t>-3 </a:t>
            </a:r>
            <a:r>
              <a:rPr lang="uk-UA" dirty="0" smtClean="0"/>
              <a:t>взаємно </a:t>
            </a:r>
            <a:r>
              <a:rPr lang="uk-UA" dirty="0"/>
              <a:t>прості, то даний многочлен ділиться на </a:t>
            </a:r>
            <a:r>
              <a:rPr lang="en-US" i="1" dirty="0"/>
              <a:t>x-2</a:t>
            </a:r>
            <a:r>
              <a:rPr lang="en-US" dirty="0"/>
              <a:t> </a:t>
            </a:r>
            <a:r>
              <a:rPr lang="uk-UA" dirty="0"/>
              <a:t>і на  </a:t>
            </a:r>
            <a:r>
              <a:rPr lang="en-US" i="1" dirty="0" smtClean="0"/>
              <a:t>x-3</a:t>
            </a:r>
            <a:r>
              <a:rPr lang="en-US" dirty="0"/>
              <a:t>, </a:t>
            </a:r>
            <a:r>
              <a:rPr lang="uk-UA" dirty="0"/>
              <a:t>а це означає, що за теоремою </a:t>
            </a:r>
            <a:r>
              <a:rPr lang="uk-UA" dirty="0" err="1"/>
              <a:t>Безу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en-US" i="1" dirty="0"/>
              <a:t>R = f</a:t>
            </a:r>
            <a:r>
              <a:rPr lang="en-US" dirty="0"/>
              <a:t> (2) = 8</a:t>
            </a:r>
            <a:r>
              <a:rPr lang="en-US" i="1" dirty="0"/>
              <a:t>a</a:t>
            </a:r>
            <a:r>
              <a:rPr lang="en-US" dirty="0"/>
              <a:t> + 4</a:t>
            </a:r>
            <a:r>
              <a:rPr lang="en-US" i="1" dirty="0"/>
              <a:t>b</a:t>
            </a:r>
            <a:r>
              <a:rPr lang="en-US" dirty="0"/>
              <a:t> – 146 + 102 = 8</a:t>
            </a:r>
            <a:r>
              <a:rPr lang="en-US" i="1" dirty="0"/>
              <a:t>a</a:t>
            </a:r>
            <a:r>
              <a:rPr lang="en-US" dirty="0"/>
              <a:t> + 4</a:t>
            </a:r>
            <a:r>
              <a:rPr lang="en-US" i="1" dirty="0"/>
              <a:t>b </a:t>
            </a:r>
            <a:r>
              <a:rPr lang="en-US" dirty="0"/>
              <a:t>– 44 = 0</a:t>
            </a:r>
          </a:p>
          <a:p>
            <a:pPr marL="0" indent="0">
              <a:buNone/>
            </a:pPr>
            <a:r>
              <a:rPr lang="en-US" i="1" dirty="0"/>
              <a:t>R = f</a:t>
            </a:r>
            <a:r>
              <a:rPr lang="en-US" dirty="0"/>
              <a:t> (3) = 27</a:t>
            </a:r>
            <a:r>
              <a:rPr lang="en-US" i="1" dirty="0"/>
              <a:t>a</a:t>
            </a:r>
            <a:r>
              <a:rPr lang="en-US" dirty="0"/>
              <a:t> + 9</a:t>
            </a:r>
            <a:r>
              <a:rPr lang="en-US" i="1" dirty="0"/>
              <a:t>b</a:t>
            </a:r>
            <a:r>
              <a:rPr lang="en-US" dirty="0"/>
              <a:t> – 219 + 102 = 27</a:t>
            </a:r>
            <a:r>
              <a:rPr lang="en-US" i="1" dirty="0"/>
              <a:t>a</a:t>
            </a:r>
            <a:r>
              <a:rPr lang="en-US" dirty="0"/>
              <a:t> + 9</a:t>
            </a:r>
            <a:r>
              <a:rPr lang="en-US" i="1" dirty="0"/>
              <a:t>b </a:t>
            </a:r>
            <a:r>
              <a:rPr lang="en-US" dirty="0"/>
              <a:t>– 117 = 0</a:t>
            </a:r>
          </a:p>
          <a:p>
            <a:pPr marL="0" indent="0">
              <a:buNone/>
            </a:pPr>
            <a:r>
              <a:rPr lang="uk-UA" dirty="0"/>
              <a:t>Вирішимо систему рівнянь:</a:t>
            </a:r>
          </a:p>
          <a:p>
            <a:pPr marL="0" indent="0">
              <a:buNone/>
            </a:pPr>
            <a:r>
              <a:rPr lang="uk-UA" dirty="0"/>
              <a:t>    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Відповідь</a:t>
            </a:r>
            <a:r>
              <a:rPr lang="uk-UA" dirty="0"/>
              <a:t>: </a:t>
            </a:r>
            <a:r>
              <a:rPr lang="en-US" i="1" dirty="0"/>
              <a:t>a</a:t>
            </a:r>
            <a:r>
              <a:rPr lang="en-US" dirty="0"/>
              <a:t> = 2, </a:t>
            </a:r>
            <a:r>
              <a:rPr lang="en-US" i="1" dirty="0"/>
              <a:t>b</a:t>
            </a:r>
            <a:r>
              <a:rPr lang="en-US" dirty="0"/>
              <a:t> = 7.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/>
          <a:stretch/>
        </p:blipFill>
        <p:spPr bwMode="auto">
          <a:xfrm>
            <a:off x="827584" y="5013176"/>
            <a:ext cx="7069137" cy="5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5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0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5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1125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Розв’язати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 </a:t>
            </a:r>
            <a:r>
              <a:rPr lang="ru-RU" i="1" dirty="0"/>
              <a:t>x</a:t>
            </a:r>
            <a:r>
              <a:rPr lang="ru-RU" i="1" baseline="30000" dirty="0"/>
              <a:t>4</a:t>
            </a:r>
            <a:r>
              <a:rPr lang="ru-RU" i="1" dirty="0"/>
              <a:t> + 3x</a:t>
            </a:r>
            <a:r>
              <a:rPr lang="ru-RU" i="1" baseline="30000" dirty="0"/>
              <a:t>3</a:t>
            </a:r>
            <a:r>
              <a:rPr lang="ru-RU" i="1" dirty="0"/>
              <a:t> – 13x</a:t>
            </a:r>
            <a:r>
              <a:rPr lang="ru-RU" i="1" baseline="30000" dirty="0"/>
              <a:t>2</a:t>
            </a:r>
            <a:r>
              <a:rPr lang="ru-RU" i="1" dirty="0"/>
              <a:t> – 9x + 30 = 0.</a:t>
            </a:r>
            <a:endParaRPr lang="ru-RU" dirty="0"/>
          </a:p>
          <a:p>
            <a:pPr marL="0" indent="0" algn="ctr">
              <a:buNone/>
            </a:pPr>
            <a:r>
              <a:rPr lang="ru-RU" b="1" dirty="0" err="1" smtClean="0"/>
              <a:t>Розв’язання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Дільники</a:t>
            </a:r>
            <a:r>
              <a:rPr lang="ru-RU" dirty="0" smtClean="0"/>
              <a:t> </a:t>
            </a:r>
            <a:r>
              <a:rPr lang="ru-RU" dirty="0"/>
              <a:t>числа 30: ± 1; ± 2, ± 3, ± 5, ± 6, ± 10, ± 15, ± 30.</a:t>
            </a:r>
          </a:p>
          <a:p>
            <a:pPr marL="0" indent="0">
              <a:buNone/>
            </a:pPr>
            <a:r>
              <a:rPr lang="ru-RU" i="1" dirty="0"/>
              <a:t>R = f</a:t>
            </a:r>
            <a:r>
              <a:rPr lang="ru-RU" dirty="0"/>
              <a:t> (1) = </a:t>
            </a:r>
            <a:r>
              <a:rPr lang="ru-RU" i="1" dirty="0"/>
              <a:t>1</a:t>
            </a:r>
            <a:r>
              <a:rPr lang="ru-RU" i="1" baseline="30000" dirty="0"/>
              <a:t>4</a:t>
            </a:r>
            <a:r>
              <a:rPr lang="ru-RU" i="1" dirty="0"/>
              <a:t> + 3·1</a:t>
            </a:r>
            <a:r>
              <a:rPr lang="ru-RU" i="1" baseline="30000" dirty="0"/>
              <a:t>3</a:t>
            </a:r>
            <a:r>
              <a:rPr lang="ru-RU" i="1" dirty="0"/>
              <a:t> – 13·1</a:t>
            </a:r>
            <a:r>
              <a:rPr lang="ru-RU" i="1" baseline="30000" dirty="0"/>
              <a:t>2</a:t>
            </a:r>
            <a:r>
              <a:rPr lang="ru-RU" i="1" dirty="0"/>
              <a:t> – 9·1 + 30 = </a:t>
            </a:r>
            <a:r>
              <a:rPr lang="ru-RU" dirty="0"/>
              <a:t>1 + 3 – 13 – 9 + 30</a:t>
            </a:r>
            <a:r>
              <a:rPr lang="ru-RU" i="1" dirty="0"/>
              <a:t> = 12.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R = f</a:t>
            </a:r>
            <a:r>
              <a:rPr lang="ru-RU" dirty="0"/>
              <a:t> (-1) = (-</a:t>
            </a:r>
            <a:r>
              <a:rPr lang="ru-RU" i="1" dirty="0"/>
              <a:t>1)</a:t>
            </a:r>
            <a:r>
              <a:rPr lang="ru-RU" i="1" baseline="30000" dirty="0"/>
              <a:t>4</a:t>
            </a:r>
            <a:r>
              <a:rPr lang="ru-RU" i="1" dirty="0"/>
              <a:t> + 3·</a:t>
            </a:r>
            <a:r>
              <a:rPr lang="ru-RU" dirty="0"/>
              <a:t>(-</a:t>
            </a:r>
            <a:r>
              <a:rPr lang="ru-RU" i="1" dirty="0"/>
              <a:t>1)</a:t>
            </a:r>
            <a:r>
              <a:rPr lang="ru-RU" i="1" baseline="30000" dirty="0"/>
              <a:t>3</a:t>
            </a:r>
            <a:r>
              <a:rPr lang="ru-RU" i="1" dirty="0"/>
              <a:t> – 13·</a:t>
            </a:r>
            <a:r>
              <a:rPr lang="ru-RU" dirty="0"/>
              <a:t>(-</a:t>
            </a:r>
            <a:r>
              <a:rPr lang="ru-RU" i="1" dirty="0"/>
              <a:t>1)</a:t>
            </a:r>
            <a:r>
              <a:rPr lang="ru-RU" i="1" baseline="30000" dirty="0"/>
              <a:t>2</a:t>
            </a:r>
            <a:r>
              <a:rPr lang="ru-RU" i="1" dirty="0"/>
              <a:t> – 9·</a:t>
            </a:r>
            <a:r>
              <a:rPr lang="ru-RU" dirty="0"/>
              <a:t>(-</a:t>
            </a:r>
            <a:r>
              <a:rPr lang="ru-RU" i="1" dirty="0"/>
              <a:t>1) + 30 = </a:t>
            </a:r>
            <a:r>
              <a:rPr lang="ru-RU" dirty="0"/>
              <a:t>1 – 3 – 13 + 9 + 30</a:t>
            </a:r>
            <a:r>
              <a:rPr lang="ru-RU" i="1" dirty="0"/>
              <a:t> = 24.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R = f</a:t>
            </a:r>
            <a:r>
              <a:rPr lang="ru-RU" dirty="0"/>
              <a:t> (2) = </a:t>
            </a:r>
            <a:r>
              <a:rPr lang="ru-RU" i="1" dirty="0"/>
              <a:t>2</a:t>
            </a:r>
            <a:r>
              <a:rPr lang="ru-RU" i="1" baseline="30000" dirty="0"/>
              <a:t>4</a:t>
            </a:r>
            <a:r>
              <a:rPr lang="ru-RU" i="1" dirty="0"/>
              <a:t> + 3·2</a:t>
            </a:r>
            <a:r>
              <a:rPr lang="ru-RU" i="1" baseline="30000" dirty="0"/>
              <a:t>3</a:t>
            </a:r>
            <a:r>
              <a:rPr lang="ru-RU" i="1" dirty="0"/>
              <a:t> – 13·2</a:t>
            </a:r>
            <a:r>
              <a:rPr lang="ru-RU" i="1" baseline="30000" dirty="0"/>
              <a:t>2</a:t>
            </a:r>
            <a:r>
              <a:rPr lang="ru-RU" i="1" dirty="0"/>
              <a:t> – 9·2 + 30 = </a:t>
            </a:r>
            <a:r>
              <a:rPr lang="ru-RU" dirty="0"/>
              <a:t>16 + 24 – 52 – 18 + 30</a:t>
            </a:r>
            <a:r>
              <a:rPr lang="ru-RU" i="1" dirty="0"/>
              <a:t> = 0.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22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9766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Даний многочлен </a:t>
            </a:r>
            <a:r>
              <a:rPr lang="ru-RU" dirty="0" err="1"/>
              <a:t>ділиться</a:t>
            </a:r>
            <a:r>
              <a:rPr lang="ru-RU" dirty="0"/>
              <a:t> на </a:t>
            </a:r>
            <a:r>
              <a:rPr lang="ru-RU" i="1" dirty="0"/>
              <a:t>x-2</a:t>
            </a:r>
            <a:r>
              <a:rPr lang="ru-RU" dirty="0"/>
              <a:t> без </a:t>
            </a:r>
            <a:r>
              <a:rPr lang="ru-RU" dirty="0" err="1"/>
              <a:t>остачі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_ </a:t>
            </a:r>
            <a:r>
              <a:rPr lang="ru-RU" i="1" dirty="0"/>
              <a:t>х</a:t>
            </a:r>
            <a:r>
              <a:rPr lang="ru-RU" i="1" baseline="30000" dirty="0"/>
              <a:t>4</a:t>
            </a:r>
            <a:r>
              <a:rPr lang="ru-RU" i="1" dirty="0"/>
              <a:t> + 3x</a:t>
            </a:r>
            <a:r>
              <a:rPr lang="ru-RU" i="1" baseline="30000" dirty="0"/>
              <a:t>3</a:t>
            </a:r>
            <a:r>
              <a:rPr lang="ru-RU" i="1" dirty="0"/>
              <a:t> – 13x</a:t>
            </a:r>
            <a:r>
              <a:rPr lang="ru-RU" i="1" baseline="30000" dirty="0"/>
              <a:t>2</a:t>
            </a:r>
            <a:r>
              <a:rPr lang="ru-RU" i="1" dirty="0"/>
              <a:t> – 9x + 30</a:t>
            </a:r>
            <a:r>
              <a:rPr lang="ru-RU" dirty="0"/>
              <a:t> </a:t>
            </a:r>
            <a:r>
              <a:rPr lang="ru-RU" dirty="0" smtClean="0"/>
              <a:t>    </a:t>
            </a:r>
            <a:r>
              <a:rPr lang="ru-RU" i="1" dirty="0" smtClean="0"/>
              <a:t>x </a:t>
            </a:r>
            <a:r>
              <a:rPr lang="ru-RU" i="1" dirty="0"/>
              <a:t>– 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 </a:t>
            </a:r>
            <a:r>
              <a:rPr lang="ru-RU" i="1" dirty="0"/>
              <a:t>x</a:t>
            </a:r>
            <a:r>
              <a:rPr lang="ru-RU" i="1" baseline="30000" dirty="0"/>
              <a:t>4</a:t>
            </a:r>
            <a:r>
              <a:rPr lang="ru-RU" i="1" dirty="0"/>
              <a:t> – 2x</a:t>
            </a:r>
            <a:r>
              <a:rPr lang="ru-RU" i="1" baseline="30000" dirty="0"/>
              <a:t>3</a:t>
            </a:r>
            <a:r>
              <a:rPr lang="ru-RU" dirty="0"/>
              <a:t>    </a:t>
            </a:r>
            <a:r>
              <a:rPr lang="ru-RU" dirty="0" smtClean="0"/>
              <a:t>                                </a:t>
            </a:r>
            <a:r>
              <a:rPr lang="ru-RU" i="1" dirty="0" smtClean="0"/>
              <a:t>x</a:t>
            </a:r>
            <a:r>
              <a:rPr lang="ru-RU" i="1" baseline="30000" dirty="0" smtClean="0"/>
              <a:t>3</a:t>
            </a:r>
            <a:r>
              <a:rPr lang="ru-RU" i="1" dirty="0"/>
              <a:t> + 5x</a:t>
            </a:r>
            <a:r>
              <a:rPr lang="ru-RU" i="1" baseline="30000" dirty="0"/>
              <a:t>2</a:t>
            </a:r>
            <a:r>
              <a:rPr lang="ru-RU" i="1" dirty="0"/>
              <a:t> – 3x – 15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      _  5х</a:t>
            </a:r>
            <a:r>
              <a:rPr lang="ru-RU" i="1" baseline="30000" dirty="0"/>
              <a:t>3</a:t>
            </a:r>
            <a:r>
              <a:rPr lang="ru-RU" i="1" dirty="0"/>
              <a:t> – 13x</a:t>
            </a:r>
            <a:r>
              <a:rPr lang="ru-RU" i="1" baseline="30000" dirty="0"/>
              <a:t>2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         5x</a:t>
            </a:r>
            <a:r>
              <a:rPr lang="ru-RU" i="1" baseline="30000" dirty="0"/>
              <a:t>3</a:t>
            </a:r>
            <a:r>
              <a:rPr lang="ru-RU" i="1" dirty="0"/>
              <a:t> – 10x</a:t>
            </a:r>
            <a:r>
              <a:rPr lang="ru-RU" i="1" baseline="30000" dirty="0"/>
              <a:t>2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              _ -3x</a:t>
            </a:r>
            <a:r>
              <a:rPr lang="ru-RU" i="1" baseline="30000" dirty="0"/>
              <a:t>2</a:t>
            </a:r>
            <a:r>
              <a:rPr lang="ru-RU" i="1" dirty="0"/>
              <a:t> – 9x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                 -3х</a:t>
            </a:r>
            <a:r>
              <a:rPr lang="ru-RU" i="1" baseline="30000" dirty="0"/>
              <a:t>2</a:t>
            </a:r>
            <a:r>
              <a:rPr lang="ru-RU" i="1" dirty="0"/>
              <a:t> + 6x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                        _ -15x + 30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                           -15х + 30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                                        0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х</a:t>
            </a:r>
            <a:r>
              <a:rPr lang="ru-RU" i="1" baseline="30000" dirty="0"/>
              <a:t>4</a:t>
            </a:r>
            <a:r>
              <a:rPr lang="ru-RU" i="1" dirty="0"/>
              <a:t> + 3x</a:t>
            </a:r>
            <a:r>
              <a:rPr lang="ru-RU" i="1" baseline="30000" dirty="0"/>
              <a:t>3</a:t>
            </a:r>
            <a:r>
              <a:rPr lang="ru-RU" i="1" dirty="0"/>
              <a:t> – 13x</a:t>
            </a:r>
            <a:r>
              <a:rPr lang="ru-RU" i="1" baseline="30000" dirty="0"/>
              <a:t>2</a:t>
            </a:r>
            <a:r>
              <a:rPr lang="ru-RU" i="1" dirty="0"/>
              <a:t> – 9x + </a:t>
            </a:r>
            <a:r>
              <a:rPr lang="ru-RU" i="1" dirty="0" smtClean="0"/>
              <a:t>30 = (х </a:t>
            </a:r>
            <a:r>
              <a:rPr lang="ru-RU" i="1" dirty="0"/>
              <a:t>– 2) (x</a:t>
            </a:r>
            <a:r>
              <a:rPr lang="ru-RU" i="1" baseline="30000" dirty="0"/>
              <a:t>3</a:t>
            </a:r>
            <a:r>
              <a:rPr lang="ru-RU" i="1" dirty="0"/>
              <a:t> + 5x</a:t>
            </a:r>
            <a:r>
              <a:rPr lang="ru-RU" i="1" baseline="30000" dirty="0"/>
              <a:t>2</a:t>
            </a:r>
            <a:r>
              <a:rPr lang="ru-RU" i="1" dirty="0"/>
              <a:t> – 3x – 15</a:t>
            </a:r>
            <a:r>
              <a:rPr lang="ru-RU" i="1" dirty="0" smtClean="0"/>
              <a:t>) = </a:t>
            </a:r>
            <a:r>
              <a:rPr lang="ru-RU" i="1" dirty="0"/>
              <a:t>0.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27984" y="980728"/>
            <a:ext cx="0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427984" y="1340768"/>
            <a:ext cx="3231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39552" y="1916832"/>
            <a:ext cx="3888432" cy="11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043608" y="2996952"/>
            <a:ext cx="3384376" cy="11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835696" y="3861048"/>
            <a:ext cx="2592288" cy="11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339752" y="5013176"/>
            <a:ext cx="2007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640960" cy="5760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 smtClean="0"/>
              <a:t>Розглянемо</a:t>
            </a:r>
            <a:r>
              <a:rPr lang="ru-RU" i="1" dirty="0" smtClean="0"/>
              <a:t> многочлен x</a:t>
            </a:r>
            <a:r>
              <a:rPr lang="ru-RU" i="1" baseline="30000" dirty="0" smtClean="0"/>
              <a:t>3</a:t>
            </a:r>
            <a:r>
              <a:rPr lang="ru-RU" i="1" dirty="0"/>
              <a:t> + 5x</a:t>
            </a:r>
            <a:r>
              <a:rPr lang="ru-RU" i="1" baseline="30000" dirty="0"/>
              <a:t>2</a:t>
            </a:r>
            <a:r>
              <a:rPr lang="ru-RU" i="1" dirty="0"/>
              <a:t> – 3x – 15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Дільники</a:t>
            </a:r>
            <a:r>
              <a:rPr lang="ru-RU" dirty="0" smtClean="0"/>
              <a:t> числа 15: </a:t>
            </a:r>
            <a:r>
              <a:rPr lang="ru-RU" dirty="0"/>
              <a:t>± </a:t>
            </a:r>
            <a:r>
              <a:rPr lang="ru-RU" dirty="0" smtClean="0"/>
              <a:t>1, </a:t>
            </a:r>
            <a:r>
              <a:rPr lang="ru-RU" dirty="0"/>
              <a:t>± 3, ± 5, </a:t>
            </a:r>
            <a:r>
              <a:rPr lang="ru-RU" dirty="0" smtClean="0"/>
              <a:t>± </a:t>
            </a:r>
            <a:r>
              <a:rPr lang="ru-RU" dirty="0"/>
              <a:t>15</a:t>
            </a:r>
          </a:p>
          <a:p>
            <a:pPr marL="0" indent="0">
              <a:buNone/>
            </a:pPr>
            <a:r>
              <a:rPr lang="ru-RU" i="1" dirty="0"/>
              <a:t>R = f</a:t>
            </a:r>
            <a:r>
              <a:rPr lang="ru-RU" dirty="0"/>
              <a:t> </a:t>
            </a:r>
            <a:r>
              <a:rPr lang="ru-RU" dirty="0" smtClean="0"/>
              <a:t>(3) = </a:t>
            </a:r>
            <a:r>
              <a:rPr lang="ru-RU" i="1" dirty="0" smtClean="0"/>
              <a:t>3</a:t>
            </a:r>
            <a:r>
              <a:rPr lang="ru-RU" i="1" baseline="30000" dirty="0" smtClean="0"/>
              <a:t>3</a:t>
            </a:r>
            <a:r>
              <a:rPr lang="ru-RU" i="1" dirty="0"/>
              <a:t> – </a:t>
            </a:r>
            <a:r>
              <a:rPr lang="ru-RU" i="1" dirty="0" smtClean="0"/>
              <a:t>5·3</a:t>
            </a:r>
            <a:r>
              <a:rPr lang="ru-RU" i="1" baseline="30000" dirty="0" smtClean="0"/>
              <a:t>2</a:t>
            </a:r>
            <a:r>
              <a:rPr lang="ru-RU" i="1" dirty="0"/>
              <a:t> – </a:t>
            </a:r>
            <a:r>
              <a:rPr lang="ru-RU" i="1" dirty="0" smtClean="0"/>
              <a:t>3·3 </a:t>
            </a:r>
            <a:r>
              <a:rPr lang="ru-RU" i="1" dirty="0"/>
              <a:t>–</a:t>
            </a:r>
            <a:r>
              <a:rPr lang="ru-RU" i="1" dirty="0" smtClean="0"/>
              <a:t> 15=</a:t>
            </a:r>
            <a:r>
              <a:rPr lang="ru-RU" i="1" dirty="0"/>
              <a:t> </a:t>
            </a:r>
            <a:r>
              <a:rPr lang="ru-RU" dirty="0" smtClean="0"/>
              <a:t>27 </a:t>
            </a:r>
            <a:r>
              <a:rPr lang="ru-RU" dirty="0"/>
              <a:t>–</a:t>
            </a:r>
            <a:r>
              <a:rPr lang="ru-RU" dirty="0" smtClean="0"/>
              <a:t> 45 </a:t>
            </a:r>
            <a:r>
              <a:rPr lang="ru-RU" dirty="0"/>
              <a:t>– </a:t>
            </a:r>
            <a:r>
              <a:rPr lang="ru-RU" dirty="0" smtClean="0"/>
              <a:t>9 </a:t>
            </a:r>
            <a:r>
              <a:rPr lang="ru-RU" dirty="0"/>
              <a:t>– </a:t>
            </a:r>
            <a:r>
              <a:rPr lang="ru-RU" dirty="0" smtClean="0"/>
              <a:t>1</a:t>
            </a:r>
            <a:r>
              <a:rPr lang="ru-RU" i="1" dirty="0"/>
              <a:t> = </a:t>
            </a:r>
            <a:r>
              <a:rPr lang="ru-RU" dirty="0" smtClean="0"/>
              <a:t>–28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R = f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i="1" dirty="0"/>
              <a:t>–</a:t>
            </a:r>
            <a:r>
              <a:rPr lang="ru-RU" dirty="0" smtClean="0"/>
              <a:t>3) =</a:t>
            </a:r>
            <a:r>
              <a:rPr lang="ru-RU" i="1" dirty="0" smtClean="0"/>
              <a:t> (</a:t>
            </a:r>
            <a:r>
              <a:rPr lang="ru-RU" i="1" dirty="0"/>
              <a:t>– </a:t>
            </a:r>
            <a:r>
              <a:rPr lang="ru-RU" i="1" dirty="0" smtClean="0"/>
              <a:t>3)</a:t>
            </a:r>
            <a:r>
              <a:rPr lang="ru-RU" i="1" baseline="30000" dirty="0" smtClean="0"/>
              <a:t>3</a:t>
            </a:r>
            <a:r>
              <a:rPr lang="ru-RU" i="1" dirty="0"/>
              <a:t> – 5</a:t>
            </a:r>
            <a:r>
              <a:rPr lang="ru-RU" i="1" dirty="0" smtClean="0"/>
              <a:t>·(</a:t>
            </a:r>
            <a:r>
              <a:rPr lang="ru-RU" i="1" dirty="0"/>
              <a:t>– </a:t>
            </a:r>
            <a:r>
              <a:rPr lang="ru-RU" i="1" dirty="0" smtClean="0"/>
              <a:t>3)</a:t>
            </a:r>
            <a:r>
              <a:rPr lang="ru-RU" i="1" baseline="30000" dirty="0" smtClean="0"/>
              <a:t>2</a:t>
            </a:r>
            <a:r>
              <a:rPr lang="ru-RU" i="1" dirty="0"/>
              <a:t> – 3</a:t>
            </a:r>
            <a:r>
              <a:rPr lang="ru-RU" i="1" dirty="0" smtClean="0"/>
              <a:t>·(</a:t>
            </a:r>
            <a:r>
              <a:rPr lang="ru-RU" i="1" dirty="0"/>
              <a:t>– </a:t>
            </a:r>
            <a:r>
              <a:rPr lang="ru-RU" i="1" dirty="0" smtClean="0"/>
              <a:t>3) </a:t>
            </a:r>
            <a:r>
              <a:rPr lang="ru-RU" i="1" dirty="0"/>
              <a:t>– 15=  – </a:t>
            </a:r>
            <a:r>
              <a:rPr lang="ru-RU" dirty="0" smtClean="0"/>
              <a:t>27 </a:t>
            </a:r>
            <a:r>
              <a:rPr lang="ru-RU" dirty="0"/>
              <a:t>– 45 </a:t>
            </a:r>
            <a:r>
              <a:rPr lang="ru-RU" dirty="0" smtClean="0"/>
              <a:t>+ </a:t>
            </a:r>
            <a:r>
              <a:rPr lang="ru-RU" dirty="0"/>
              <a:t>9 – </a:t>
            </a:r>
            <a:r>
              <a:rPr lang="ru-RU" dirty="0" smtClean="0"/>
              <a:t>15</a:t>
            </a:r>
            <a:r>
              <a:rPr lang="ru-RU" i="1" dirty="0"/>
              <a:t> = </a:t>
            </a:r>
            <a:r>
              <a:rPr lang="ru-RU" dirty="0" smtClean="0"/>
              <a:t>–78</a:t>
            </a:r>
          </a:p>
          <a:p>
            <a:pPr marL="0" indent="0">
              <a:buNone/>
            </a:pPr>
            <a:r>
              <a:rPr lang="ru-RU" i="1" dirty="0"/>
              <a:t>R = f</a:t>
            </a:r>
            <a:r>
              <a:rPr lang="ru-RU" dirty="0"/>
              <a:t> </a:t>
            </a:r>
            <a:r>
              <a:rPr lang="ru-RU" dirty="0" smtClean="0"/>
              <a:t>(5) </a:t>
            </a:r>
            <a:r>
              <a:rPr lang="ru-RU" dirty="0"/>
              <a:t>= </a:t>
            </a:r>
            <a:r>
              <a:rPr lang="ru-RU" i="1" dirty="0" smtClean="0"/>
              <a:t>5</a:t>
            </a:r>
            <a:r>
              <a:rPr lang="ru-RU" i="1" baseline="30000" dirty="0" smtClean="0"/>
              <a:t>3</a:t>
            </a:r>
            <a:r>
              <a:rPr lang="ru-RU" i="1" dirty="0"/>
              <a:t> – </a:t>
            </a:r>
            <a:r>
              <a:rPr lang="ru-RU" i="1" dirty="0" smtClean="0"/>
              <a:t>5·5</a:t>
            </a:r>
            <a:r>
              <a:rPr lang="ru-RU" i="1" baseline="30000" dirty="0" smtClean="0"/>
              <a:t>2</a:t>
            </a:r>
            <a:r>
              <a:rPr lang="ru-RU" i="1" dirty="0"/>
              <a:t> – </a:t>
            </a:r>
            <a:r>
              <a:rPr lang="ru-RU" i="1" dirty="0" smtClean="0"/>
              <a:t>3·5 </a:t>
            </a:r>
            <a:r>
              <a:rPr lang="ru-RU" i="1" dirty="0"/>
              <a:t>– 15= </a:t>
            </a:r>
            <a:r>
              <a:rPr lang="ru-RU" dirty="0" smtClean="0"/>
              <a:t>125 </a:t>
            </a:r>
            <a:r>
              <a:rPr lang="ru-RU" dirty="0"/>
              <a:t>– </a:t>
            </a:r>
            <a:r>
              <a:rPr lang="ru-RU" dirty="0" smtClean="0"/>
              <a:t>125 </a:t>
            </a:r>
            <a:r>
              <a:rPr lang="ru-RU" dirty="0"/>
              <a:t>– </a:t>
            </a:r>
            <a:r>
              <a:rPr lang="ru-RU" dirty="0" smtClean="0"/>
              <a:t>15 </a:t>
            </a:r>
            <a:r>
              <a:rPr lang="ru-RU" dirty="0"/>
              <a:t>– </a:t>
            </a:r>
            <a:r>
              <a:rPr lang="ru-RU" dirty="0" smtClean="0"/>
              <a:t>15</a:t>
            </a:r>
            <a:r>
              <a:rPr lang="ru-RU" i="1" dirty="0"/>
              <a:t> = </a:t>
            </a:r>
            <a:r>
              <a:rPr lang="ru-RU" dirty="0" smtClean="0"/>
              <a:t>–30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R = f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i="1" dirty="0"/>
              <a:t>–</a:t>
            </a:r>
            <a:r>
              <a:rPr lang="ru-RU" dirty="0" smtClean="0"/>
              <a:t>5) </a:t>
            </a:r>
            <a:r>
              <a:rPr lang="ru-RU" dirty="0"/>
              <a:t>=</a:t>
            </a:r>
            <a:r>
              <a:rPr lang="ru-RU" i="1" dirty="0"/>
              <a:t> (– </a:t>
            </a:r>
            <a:r>
              <a:rPr lang="ru-RU" i="1" dirty="0" smtClean="0"/>
              <a:t>5)</a:t>
            </a:r>
            <a:r>
              <a:rPr lang="ru-RU" i="1" baseline="30000" dirty="0" smtClean="0"/>
              <a:t>3</a:t>
            </a:r>
            <a:r>
              <a:rPr lang="ru-RU" i="1" dirty="0"/>
              <a:t> – 5·(– </a:t>
            </a:r>
            <a:r>
              <a:rPr lang="ru-RU" i="1" dirty="0" smtClean="0"/>
              <a:t>5)</a:t>
            </a:r>
            <a:r>
              <a:rPr lang="ru-RU" i="1" baseline="30000" dirty="0" smtClean="0"/>
              <a:t>2</a:t>
            </a:r>
            <a:r>
              <a:rPr lang="ru-RU" i="1" dirty="0"/>
              <a:t> – 3·(– </a:t>
            </a:r>
            <a:r>
              <a:rPr lang="ru-RU" i="1" dirty="0" smtClean="0"/>
              <a:t>5) </a:t>
            </a:r>
            <a:r>
              <a:rPr lang="ru-RU" i="1" dirty="0"/>
              <a:t>– 15=  – </a:t>
            </a:r>
            <a:r>
              <a:rPr lang="ru-RU" dirty="0" smtClean="0"/>
              <a:t>125 </a:t>
            </a:r>
            <a:r>
              <a:rPr lang="ru-RU" dirty="0"/>
              <a:t>– </a:t>
            </a:r>
            <a:r>
              <a:rPr lang="ru-RU" dirty="0" smtClean="0"/>
              <a:t>125 + 15 </a:t>
            </a:r>
            <a:r>
              <a:rPr lang="ru-RU" dirty="0"/>
              <a:t>– 15</a:t>
            </a:r>
            <a:r>
              <a:rPr lang="ru-RU" i="1" dirty="0"/>
              <a:t> = </a:t>
            </a:r>
            <a:r>
              <a:rPr lang="ru-RU" dirty="0" smtClean="0"/>
              <a:t>0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15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95" y="13744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08912" cy="5544616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Остача </a:t>
                </a:r>
                <a:r>
                  <a:rPr lang="uk-UA" dirty="0"/>
                  <a:t>від ділення многочлена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(x</a:t>
                </a:r>
                <a:r>
                  <a:rPr lang="en-US" i="1" dirty="0"/>
                  <a:t>)</a:t>
                </a:r>
                <a:r>
                  <a:rPr lang="en-US" dirty="0"/>
                  <a:t> </a:t>
                </a:r>
                <a:r>
                  <a:rPr lang="uk-UA" dirty="0"/>
                  <a:t>на двочлен </a:t>
                </a:r>
                <a:r>
                  <a:rPr lang="uk-UA" i="1" dirty="0"/>
                  <a:t>(</a:t>
                </a:r>
                <a:r>
                  <a:rPr lang="en-US" i="1" dirty="0"/>
                  <a:t>x-a) </a:t>
                </a:r>
                <a:r>
                  <a:rPr lang="uk-UA" dirty="0"/>
                  <a:t>дорівнює значенням цього многочлена при </a:t>
                </a:r>
                <a:r>
                  <a:rPr lang="en-US" i="1" dirty="0"/>
                  <a:t>x = 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uk-UA" dirty="0"/>
                  <a:t>Нехай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 </a:t>
                </a:r>
                <a:r>
                  <a:rPr lang="en-US" dirty="0"/>
                  <a:t>– </a:t>
                </a:r>
                <a:r>
                  <a:rPr lang="uk-UA" dirty="0"/>
                  <a:t>даний многочлен степеня 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:r>
                  <a:rPr lang="uk-UA" dirty="0"/>
                  <a:t>двочлен </a:t>
                </a:r>
                <a:r>
                  <a:rPr lang="uk-UA" i="1" dirty="0"/>
                  <a:t>(</a:t>
                </a:r>
                <a:r>
                  <a:rPr lang="en-US" i="1" dirty="0"/>
                  <a:t>x-a) – </a:t>
                </a:r>
                <a:r>
                  <a:rPr lang="uk-UA" dirty="0"/>
                  <a:t>його дільник, </a:t>
                </a:r>
                <a:r>
                  <a:rPr lang="en-US" i="1" dirty="0"/>
                  <a:t>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(x) – </a:t>
                </a:r>
                <a:r>
                  <a:rPr lang="uk-UA" dirty="0"/>
                  <a:t>частка</a:t>
                </a:r>
                <a:r>
                  <a:rPr lang="uk-UA" i="1" dirty="0"/>
                  <a:t> </a:t>
                </a:r>
                <a:r>
                  <a:rPr lang="uk-UA" dirty="0"/>
                  <a:t>від ділення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</a:t>
                </a:r>
                <a:r>
                  <a:rPr lang="en-US" dirty="0"/>
                  <a:t> </a:t>
                </a:r>
                <a:r>
                  <a:rPr lang="uk-UA" dirty="0"/>
                  <a:t>на </a:t>
                </a:r>
                <a:r>
                  <a:rPr lang="en-US" i="1" dirty="0"/>
                  <a:t>x – a </a:t>
                </a:r>
                <a:r>
                  <a:rPr lang="en-US" dirty="0"/>
                  <a:t>(</a:t>
                </a:r>
                <a:r>
                  <a:rPr lang="uk-UA" dirty="0"/>
                  <a:t>многочлен степеня </a:t>
                </a:r>
                <a:r>
                  <a:rPr lang="en-US" dirty="0"/>
                  <a:t>n-1), </a:t>
                </a:r>
                <a:r>
                  <a:rPr lang="en-US" i="1" dirty="0"/>
                  <a:t>R</a:t>
                </a:r>
                <a:r>
                  <a:rPr lang="en-US" dirty="0"/>
                  <a:t> – </a:t>
                </a:r>
                <a:r>
                  <a:rPr lang="uk-UA" dirty="0"/>
                  <a:t>остача від ділення (</a:t>
                </a:r>
                <a:r>
                  <a:rPr lang="en-US" i="1" dirty="0"/>
                  <a:t>R</a:t>
                </a:r>
                <a:r>
                  <a:rPr lang="en-US" dirty="0"/>
                  <a:t> </a:t>
                </a:r>
                <a:r>
                  <a:rPr lang="uk-UA" dirty="0"/>
                  <a:t>не містить змінної</a:t>
                </a:r>
                <a:r>
                  <a:rPr lang="uk-UA" i="1" dirty="0"/>
                  <a:t> </a:t>
                </a:r>
                <a:r>
                  <a:rPr lang="en-US" i="1" dirty="0"/>
                  <a:t>x</a:t>
                </a:r>
                <a:r>
                  <a:rPr lang="en-US" dirty="0"/>
                  <a:t> </a:t>
                </a:r>
                <a:r>
                  <a:rPr lang="uk-UA" dirty="0"/>
                  <a:t>як дільник першого степеня відносно </a:t>
                </a:r>
                <a:r>
                  <a:rPr lang="en-US" i="1" dirty="0"/>
                  <a:t>x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08912" cy="5544616"/>
              </a:xfrm>
              <a:blipFill rotWithShape="1">
                <a:blip r:embed="rId3"/>
                <a:stretch>
                  <a:fillRect l="-1932" t="-1320" r="-7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2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20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Даний многочлен </a:t>
            </a:r>
            <a:r>
              <a:rPr lang="ru-RU" dirty="0" err="1"/>
              <a:t>ділиться</a:t>
            </a:r>
            <a:r>
              <a:rPr lang="ru-RU" dirty="0"/>
              <a:t> на </a:t>
            </a:r>
            <a:r>
              <a:rPr lang="ru-RU" i="1" dirty="0" smtClean="0"/>
              <a:t>x+5</a:t>
            </a:r>
            <a:r>
              <a:rPr lang="ru-RU" dirty="0"/>
              <a:t> без </a:t>
            </a:r>
            <a:r>
              <a:rPr lang="ru-RU" dirty="0" err="1"/>
              <a:t>остачі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dirty="0"/>
              <a:t>_ </a:t>
            </a:r>
            <a:r>
              <a:rPr lang="ru-RU" i="1" dirty="0" smtClean="0"/>
              <a:t>x</a:t>
            </a:r>
            <a:r>
              <a:rPr lang="ru-RU" i="1" baseline="30000" dirty="0" smtClean="0"/>
              <a:t>3</a:t>
            </a:r>
            <a:r>
              <a:rPr lang="ru-RU" i="1" dirty="0"/>
              <a:t> + 5x</a:t>
            </a:r>
            <a:r>
              <a:rPr lang="ru-RU" i="1" baseline="30000" dirty="0"/>
              <a:t>2</a:t>
            </a:r>
            <a:r>
              <a:rPr lang="ru-RU" i="1" dirty="0"/>
              <a:t> – 3x – </a:t>
            </a:r>
            <a:r>
              <a:rPr lang="ru-RU" i="1" dirty="0" smtClean="0"/>
              <a:t>15</a:t>
            </a:r>
            <a:r>
              <a:rPr lang="ru-RU" dirty="0" smtClean="0"/>
              <a:t>   </a:t>
            </a:r>
            <a:r>
              <a:rPr lang="ru-RU" i="1" dirty="0" smtClean="0"/>
              <a:t>x+5</a:t>
            </a:r>
          </a:p>
          <a:p>
            <a:pPr marL="0" indent="0">
              <a:buNone/>
            </a:pPr>
            <a:r>
              <a:rPr lang="ru-RU" i="1" dirty="0" smtClean="0"/>
              <a:t>    x</a:t>
            </a:r>
            <a:r>
              <a:rPr lang="ru-RU" i="1" baseline="30000" dirty="0" smtClean="0"/>
              <a:t>3</a:t>
            </a:r>
            <a:r>
              <a:rPr lang="ru-RU" i="1" dirty="0"/>
              <a:t> + </a:t>
            </a:r>
            <a:r>
              <a:rPr lang="ru-RU" i="1" dirty="0" smtClean="0"/>
              <a:t>5x</a:t>
            </a:r>
            <a:r>
              <a:rPr lang="ru-RU" i="1" baseline="30000" dirty="0" smtClean="0"/>
              <a:t>2                              </a:t>
            </a:r>
            <a:r>
              <a:rPr lang="ru-RU" i="1" dirty="0" smtClean="0"/>
              <a:t>x</a:t>
            </a:r>
            <a:r>
              <a:rPr lang="ru-RU" i="1" baseline="30000" dirty="0" smtClean="0"/>
              <a:t>2 </a:t>
            </a:r>
            <a:r>
              <a:rPr lang="ru-RU" i="1" dirty="0" smtClean="0"/>
              <a:t> +0х– 3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– 3x</a:t>
            </a:r>
          </a:p>
          <a:p>
            <a:pPr marL="0" indent="0">
              <a:buNone/>
            </a:pPr>
            <a:r>
              <a:rPr lang="ru-RU" i="1" dirty="0" smtClean="0"/>
              <a:t>                    0х</a:t>
            </a:r>
          </a:p>
          <a:p>
            <a:pPr marL="0" indent="0">
              <a:buNone/>
            </a:pPr>
            <a:r>
              <a:rPr lang="ru-RU" i="1" dirty="0" smtClean="0"/>
              <a:t>                   – </a:t>
            </a:r>
            <a:r>
              <a:rPr lang="ru-RU" i="1" dirty="0"/>
              <a:t>3x – </a:t>
            </a:r>
            <a:r>
              <a:rPr lang="ru-RU" i="1" dirty="0" smtClean="0"/>
              <a:t>15</a:t>
            </a:r>
          </a:p>
          <a:p>
            <a:pPr marL="0" indent="0">
              <a:buNone/>
            </a:pPr>
            <a:r>
              <a:rPr lang="ru-RU" i="1" dirty="0" smtClean="0"/>
              <a:t>                   – </a:t>
            </a:r>
            <a:r>
              <a:rPr lang="ru-RU" i="1" dirty="0"/>
              <a:t>3x – </a:t>
            </a:r>
            <a:r>
              <a:rPr lang="ru-RU" i="1" dirty="0" smtClean="0"/>
              <a:t>15</a:t>
            </a:r>
          </a:p>
          <a:p>
            <a:pPr marL="0" indent="0">
              <a:buNone/>
            </a:pPr>
            <a:r>
              <a:rPr lang="ru-RU" i="1" dirty="0" smtClean="0"/>
              <a:t>                                 0</a:t>
            </a:r>
          </a:p>
          <a:p>
            <a:pPr marL="0" indent="0">
              <a:buNone/>
            </a:pPr>
            <a:r>
              <a:rPr lang="ru-RU" i="1" dirty="0" err="1"/>
              <a:t>Отже</a:t>
            </a:r>
            <a:r>
              <a:rPr lang="ru-RU" i="1" dirty="0"/>
              <a:t>,  х</a:t>
            </a:r>
            <a:r>
              <a:rPr lang="ru-RU" i="1" baseline="30000" dirty="0"/>
              <a:t>4</a:t>
            </a:r>
            <a:r>
              <a:rPr lang="ru-RU" i="1" dirty="0"/>
              <a:t> + 3x</a:t>
            </a:r>
            <a:r>
              <a:rPr lang="ru-RU" i="1" baseline="30000" dirty="0"/>
              <a:t>3</a:t>
            </a:r>
            <a:r>
              <a:rPr lang="ru-RU" i="1" dirty="0"/>
              <a:t> – 13x</a:t>
            </a:r>
            <a:r>
              <a:rPr lang="ru-RU" i="1" baseline="30000" dirty="0"/>
              <a:t>2</a:t>
            </a:r>
            <a:r>
              <a:rPr lang="ru-RU" i="1" dirty="0"/>
              <a:t> – 9x + 30 = (х – 2)(x + 5)(x</a:t>
            </a:r>
            <a:r>
              <a:rPr lang="ru-RU" i="1" baseline="30000" dirty="0"/>
              <a:t>2</a:t>
            </a:r>
            <a:r>
              <a:rPr lang="ru-RU" i="1" dirty="0"/>
              <a:t> – 3)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err="1" smtClean="0"/>
              <a:t>Розглянемо</a:t>
            </a:r>
            <a:r>
              <a:rPr lang="ru-RU" i="1" dirty="0" smtClean="0"/>
              <a:t> x</a:t>
            </a:r>
            <a:r>
              <a:rPr lang="ru-RU" i="1" baseline="30000" dirty="0" smtClean="0"/>
              <a:t>2 </a:t>
            </a:r>
            <a:r>
              <a:rPr lang="ru-RU" i="1" dirty="0" smtClean="0"/>
              <a:t> – 3 = 0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х = </a:t>
            </a:r>
            <a:r>
              <a:rPr lang="ru-RU" dirty="0"/>
              <a:t>±√</a:t>
            </a:r>
            <a:r>
              <a:rPr lang="ru-RU" dirty="0" smtClean="0"/>
              <a:t>3</a:t>
            </a:r>
          </a:p>
          <a:p>
            <a:pPr marL="0" indent="0">
              <a:buNone/>
            </a:pPr>
            <a:r>
              <a:rPr lang="ru-RU" dirty="0" err="1" smtClean="0"/>
              <a:t>Відповідь</a:t>
            </a:r>
            <a:r>
              <a:rPr lang="ru-RU" dirty="0" smtClean="0"/>
              <a:t>: </a:t>
            </a:r>
            <a:r>
              <a:rPr lang="ru-RU" i="1" dirty="0" smtClean="0"/>
              <a:t>x</a:t>
            </a:r>
            <a:r>
              <a:rPr lang="ru-RU" i="1" baseline="-25000" dirty="0" smtClean="0"/>
              <a:t>1</a:t>
            </a:r>
            <a:r>
              <a:rPr lang="ru-RU" dirty="0" smtClean="0"/>
              <a:t> = 2, </a:t>
            </a:r>
            <a:r>
              <a:rPr lang="ru-RU" i="1" dirty="0" smtClean="0"/>
              <a:t>x</a:t>
            </a:r>
            <a:r>
              <a:rPr lang="ru-RU" i="1" baseline="-25000" dirty="0" smtClean="0"/>
              <a:t>2</a:t>
            </a:r>
            <a:r>
              <a:rPr lang="ru-RU" dirty="0" smtClean="0"/>
              <a:t> = -5, </a:t>
            </a:r>
            <a:r>
              <a:rPr lang="ru-RU" i="1" dirty="0" smtClean="0"/>
              <a:t>x</a:t>
            </a:r>
            <a:r>
              <a:rPr lang="ru-RU" i="1" baseline="-25000" dirty="0" smtClean="0"/>
              <a:t>3,4</a:t>
            </a:r>
            <a:r>
              <a:rPr lang="ru-RU" dirty="0" smtClean="0"/>
              <a:t> = ±√3.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45616" y="982468"/>
            <a:ext cx="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53280" y="1976884"/>
            <a:ext cx="30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545616" y="1450520"/>
            <a:ext cx="1818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025064" y="2924944"/>
            <a:ext cx="1520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991748" y="3933056"/>
            <a:ext cx="1520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 джерела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 err="1" smtClean="0"/>
              <a:t>Істер</a:t>
            </a:r>
            <a:r>
              <a:rPr lang="uk-UA" dirty="0" smtClean="0"/>
              <a:t> </a:t>
            </a:r>
            <a:r>
              <a:rPr lang="uk-UA" dirty="0"/>
              <a:t>О.С. Алгебра: </a:t>
            </a:r>
            <a:r>
              <a:rPr lang="uk-UA" dirty="0" err="1"/>
              <a:t>підруч</a:t>
            </a:r>
            <a:r>
              <a:rPr lang="uk-UA" dirty="0"/>
              <a:t>. для 8-го кл. </a:t>
            </a:r>
            <a:r>
              <a:rPr lang="uk-UA" dirty="0" err="1"/>
              <a:t>загальноосвіт</a:t>
            </a:r>
            <a:r>
              <a:rPr lang="uk-UA" dirty="0"/>
              <a:t>.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Закл</a:t>
            </a:r>
            <a:r>
              <a:rPr lang="uk-UA" dirty="0"/>
              <a:t>./О.С. </a:t>
            </a:r>
            <a:r>
              <a:rPr lang="uk-UA" dirty="0" err="1"/>
              <a:t>Істер</a:t>
            </a:r>
            <a:r>
              <a:rPr lang="uk-UA" dirty="0"/>
              <a:t>. – Київ: </a:t>
            </a:r>
            <a:r>
              <a:rPr lang="uk-UA" dirty="0" err="1"/>
              <a:t>Генеза</a:t>
            </a:r>
            <a:r>
              <a:rPr lang="uk-UA" dirty="0"/>
              <a:t>, </a:t>
            </a:r>
            <a:r>
              <a:rPr lang="uk-UA" dirty="0" smtClean="0"/>
              <a:t>2021. </a:t>
            </a:r>
            <a:r>
              <a:rPr lang="uk-UA" dirty="0"/>
              <a:t>– 272 с</a:t>
            </a:r>
            <a:r>
              <a:rPr lang="uk-UA" dirty="0" smtClean="0"/>
              <a:t>. </a:t>
            </a:r>
            <a:r>
              <a:rPr lang="en-US" dirty="0"/>
              <a:t>URL: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pidruchnyk.com.ua/797-ister-8-klas-2016-algebra.html</a:t>
            </a:r>
            <a:r>
              <a:rPr lang="en-US" dirty="0" smtClean="0"/>
              <a:t> </a:t>
            </a:r>
            <a:r>
              <a:rPr lang="uk-UA" dirty="0" smtClean="0"/>
              <a:t>(Дата звернення: 06.03.2024)</a:t>
            </a:r>
            <a:endParaRPr lang="uk-UA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Мерзляк </a:t>
            </a:r>
            <a:r>
              <a:rPr lang="uk-UA" dirty="0"/>
              <a:t>А.Г. Алгебра: </a:t>
            </a:r>
            <a:r>
              <a:rPr lang="uk-UA" dirty="0" err="1"/>
              <a:t>підруч</a:t>
            </a:r>
            <a:r>
              <a:rPr lang="uk-UA" dirty="0"/>
              <a:t>. для 8 кл. з поглибленим вивченням математики./А.Г. Мерзляк, В.Б. Полонський, М.С. Якір О.С. – Х: Гімназія, </a:t>
            </a:r>
            <a:r>
              <a:rPr lang="uk-UA" dirty="0" smtClean="0"/>
              <a:t>2021. </a:t>
            </a:r>
            <a:r>
              <a:rPr lang="uk-UA" dirty="0"/>
              <a:t>– 384 с</a:t>
            </a:r>
            <a:r>
              <a:rPr lang="uk-UA" dirty="0" smtClean="0"/>
              <a:t>.</a:t>
            </a:r>
            <a:r>
              <a:rPr lang="en-US" dirty="0"/>
              <a:t> URL: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pidruchnyk.com.ua/860-poglybleno-algebra-dlya-8-klasu-2016-merzlyak.html</a:t>
            </a:r>
            <a:r>
              <a:rPr lang="uk-UA" dirty="0" smtClean="0"/>
              <a:t> </a:t>
            </a:r>
            <a:r>
              <a:rPr lang="uk-UA" dirty="0"/>
              <a:t>(Дата звернення: 06.03.2024</a:t>
            </a:r>
            <a:r>
              <a:rPr lang="uk-UA" dirty="0" smtClean="0"/>
              <a:t>)</a:t>
            </a:r>
            <a:endParaRPr lang="uk-UA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Мерзляк </a:t>
            </a:r>
            <a:r>
              <a:rPr lang="uk-UA" dirty="0"/>
              <a:t>А.Г., Полонський В.Б., </a:t>
            </a:r>
            <a:r>
              <a:rPr lang="uk-UA" dirty="0" err="1"/>
              <a:t>Рябінович</a:t>
            </a:r>
            <a:r>
              <a:rPr lang="uk-UA" dirty="0"/>
              <a:t> Ю.М., Якір М.С. Збірник задач і контрольних робіт з алгебри для 8 класу. – Х.: Гімназія, 2016. – 96 с.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Перельман</a:t>
            </a:r>
            <a:r>
              <a:rPr lang="uk-UA" dirty="0"/>
              <a:t>,  Я.І. Цікава алгебра. / Я. І. </a:t>
            </a:r>
            <a:r>
              <a:rPr lang="uk-UA" dirty="0" err="1"/>
              <a:t>Перельман</a:t>
            </a:r>
            <a:r>
              <a:rPr lang="uk-UA" dirty="0"/>
              <a:t> – М.: Наука, 1976 р.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35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Доведення: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0931" y="1052736"/>
                <a:ext cx="8352928" cy="5112567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dirty="0"/>
                  <a:t>Відповідно до правила ділення многочленів із остачею можна записати: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= (x – </a:t>
                </a:r>
                <a:r>
                  <a:rPr lang="uk-UA" i="1" dirty="0"/>
                  <a:t>а) </a:t>
                </a:r>
                <a:r>
                  <a:rPr lang="en-US" i="1" dirty="0"/>
                  <a:t>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(x) + R</a:t>
                </a:r>
                <a:r>
                  <a:rPr lang="en-US" dirty="0"/>
                  <a:t>.    </a:t>
                </a:r>
                <a:endParaRPr lang="pl-PL" dirty="0"/>
              </a:p>
              <a:p>
                <a:pPr marL="0" indent="0">
                  <a:buNone/>
                </a:pPr>
                <a:r>
                  <a:rPr lang="uk-UA" dirty="0"/>
                  <a:t>Звідси при </a:t>
                </a:r>
                <a:r>
                  <a:rPr lang="en-US" i="1" dirty="0"/>
                  <a:t>x = 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(</a:t>
                </a:r>
                <a:r>
                  <a:rPr lang="uk-UA" i="1" dirty="0"/>
                  <a:t>а</a:t>
                </a:r>
                <a:r>
                  <a:rPr lang="en-US" i="1" dirty="0" smtClean="0"/>
                  <a:t>) </a:t>
                </a:r>
                <a:r>
                  <a:rPr lang="en-US" i="1" dirty="0"/>
                  <a:t>= (a – a)Q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(a) + R = 0 · 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(a) + R = </a:t>
                </a:r>
                <a:endParaRPr lang="pl-PL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0 </a:t>
                </a:r>
                <a:r>
                  <a:rPr lang="en-US" i="1" dirty="0"/>
                  <a:t>+ R = R.</a:t>
                </a:r>
                <a:r>
                  <a:rPr lang="en-US" dirty="0"/>
                  <a:t>       </a:t>
                </a:r>
                <a:endParaRPr lang="pl-PL" dirty="0" smtClean="0"/>
              </a:p>
              <a:p>
                <a:pPr marL="0" indent="0">
                  <a:buNone/>
                </a:pPr>
                <a:r>
                  <a:rPr lang="uk-UA" dirty="0" smtClean="0"/>
                  <a:t>Отже</a:t>
                </a:r>
                <a:r>
                  <a:rPr lang="uk-UA" dirty="0"/>
                  <a:t>, 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(</a:t>
                </a:r>
                <a:r>
                  <a:rPr lang="uk-UA" i="1" dirty="0"/>
                  <a:t>а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, </a:t>
                </a:r>
                <a:r>
                  <a:rPr lang="uk-UA" dirty="0"/>
                  <a:t>тобто остача від ділення многочлена на </a:t>
                </a:r>
                <a:r>
                  <a:rPr lang="uk-UA" i="1" dirty="0"/>
                  <a:t>(</a:t>
                </a:r>
                <a:r>
                  <a:rPr lang="en-US" i="1" dirty="0"/>
                  <a:t>x – a)</a:t>
                </a:r>
                <a:r>
                  <a:rPr lang="en-US" dirty="0"/>
                  <a:t> </a:t>
                </a:r>
                <a:r>
                  <a:rPr lang="uk-UA" dirty="0"/>
                  <a:t>дорівнює значенню цього многочлена при </a:t>
                </a:r>
                <a:r>
                  <a:rPr lang="en-US" i="1" dirty="0"/>
                  <a:t>x = a</a:t>
                </a:r>
                <a:r>
                  <a:rPr lang="en-US" dirty="0"/>
                  <a:t>, </a:t>
                </a:r>
                <a:r>
                  <a:rPr lang="uk-UA" dirty="0"/>
                  <a:t>що й потрібно було довести.</a:t>
                </a:r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31" y="1052736"/>
                <a:ext cx="8352928" cy="5112567"/>
              </a:xfrm>
              <a:blipFill rotWithShape="1">
                <a:blip r:embed="rId3"/>
                <a:stretch>
                  <a:fillRect l="-1823" t="-2506" r="-1313" b="-11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Наслідок 1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4"/>
                <a:ext cx="8712968" cy="540060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Остача </a:t>
                </a:r>
                <a:r>
                  <a:rPr lang="uk-UA" dirty="0"/>
                  <a:t>від ділення многочлена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</a:t>
                </a:r>
                <a:r>
                  <a:rPr lang="en-US" dirty="0"/>
                  <a:t> </a:t>
                </a:r>
                <a:r>
                  <a:rPr lang="uk-UA" dirty="0"/>
                  <a:t>на двочлен 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ax + b </a:t>
                </a:r>
                <a:r>
                  <a:rPr lang="ru-RU" i="1" dirty="0" smtClean="0"/>
                  <a:t> </a:t>
                </a:r>
                <a:r>
                  <a:rPr lang="en-US" dirty="0"/>
                  <a:t> </a:t>
                </a:r>
                <a:r>
                  <a:rPr lang="uk-UA" dirty="0"/>
                  <a:t>дорівнює значенню цього многочлена при </a:t>
                </a:r>
                <a:r>
                  <a:rPr lang="en-US" i="1" dirty="0"/>
                  <a:t>x = </a:t>
                </a:r>
                <a:r>
                  <a:rPr lang="ru-RU" i="1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  <m:r>
                          <m:rPr>
                            <m:nor/>
                          </m:rPr>
                          <a:rPr lang="ru-RU" b="0" i="1" dirty="0" smtClean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uk-UA" dirty="0"/>
                  <a:t>тобто 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i="1" dirty="0" smtClean="0"/>
                  <a:t>(</a:t>
                </a:r>
                <a:r>
                  <a:rPr lang="ru-RU" i="1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</m:den>
                    </m:f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uk-UA" b="1" dirty="0"/>
                  <a:t>Доведення:</a:t>
                </a:r>
              </a:p>
              <a:p>
                <a:pPr marL="0" indent="0">
                  <a:buNone/>
                </a:pPr>
                <a:r>
                  <a:rPr lang="uk-UA" dirty="0"/>
                  <a:t>Відповідно до правила ділення многочленів: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= (ax + b) · 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(x) + R</a:t>
                </a:r>
                <a:r>
                  <a:rPr lang="en-US" dirty="0"/>
                  <a:t>.    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uk-UA" dirty="0" smtClean="0"/>
                  <a:t>При</a:t>
                </a:r>
                <a:r>
                  <a:rPr lang="uk-UA" dirty="0"/>
                  <a:t> </a:t>
                </a:r>
                <a:r>
                  <a:rPr lang="en-US" i="1" dirty="0"/>
                  <a:t>x= </a:t>
                </a:r>
                <a:r>
                  <a:rPr lang="ru-RU" i="1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ru-RU" i="1" dirty="0" smtClean="0"/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</m:den>
                    </m:f>
                  </m:oMath>
                </a14:m>
                <a:r>
                  <a:rPr lang="en-US" i="1" dirty="0"/>
                  <a:t>) = (a · </a:t>
                </a:r>
                <a:r>
                  <a:rPr lang="en-US" i="1" dirty="0" smtClean="0"/>
                  <a:t>(</a:t>
                </a:r>
                <a:r>
                  <a:rPr lang="ru-RU" i="1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</m:den>
                    </m:f>
                  </m:oMath>
                </a14:m>
                <a:r>
                  <a:rPr lang="en-US" i="1" dirty="0"/>
                  <a:t>) + b) · </a:t>
                </a:r>
                <a:r>
                  <a:rPr lang="en-US" i="1" dirty="0" smtClean="0"/>
                  <a:t>Q</a:t>
                </a:r>
                <a:r>
                  <a:rPr lang="en-US" i="1" baseline="-25000" dirty="0" smtClean="0"/>
                  <a:t>n-1</a:t>
                </a:r>
                <a:r>
                  <a:rPr lang="ru-RU" i="1" dirty="0" smtClean="0"/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</m:den>
                    </m:f>
                  </m:oMath>
                </a14:m>
                <a:r>
                  <a:rPr lang="en-US" i="1" dirty="0"/>
                  <a:t>) + R = 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-</a:t>
                </a:r>
                <a:r>
                  <a:rPr lang="en-US" i="1" dirty="0"/>
                  <a:t>b + b)·</a:t>
                </a:r>
                <a:r>
                  <a:rPr lang="en-US" i="1" dirty="0" smtClean="0"/>
                  <a:t>Q</a:t>
                </a:r>
                <a:r>
                  <a:rPr lang="en-US" i="1" baseline="-25000" dirty="0" smtClean="0"/>
                  <a:t>n-1</a:t>
                </a:r>
                <a:r>
                  <a:rPr lang="ru-RU" i="1" dirty="0" smtClean="0"/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</m:den>
                    </m:f>
                  </m:oMath>
                </a14:m>
                <a:r>
                  <a:rPr lang="en-US" i="1" dirty="0"/>
                  <a:t>) + R = 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uk-UA" dirty="0"/>
                  <a:t>Отже, 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(</a:t>
                </a:r>
                <a:r>
                  <a:rPr lang="ru-RU" i="1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</m:den>
                    </m:f>
                  </m:oMath>
                </a14:m>
                <a:r>
                  <a:rPr lang="en-US" i="1" dirty="0"/>
                  <a:t>) </a:t>
                </a:r>
                <a:r>
                  <a:rPr lang="uk-UA" dirty="0"/>
                  <a:t>що й потрібно було довести.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4"/>
                <a:ext cx="8712968" cy="5400600"/>
              </a:xfrm>
              <a:blipFill rotWithShape="1">
                <a:blip r:embed="rId3"/>
                <a:stretch>
                  <a:fillRect l="-1259" t="-1695" r="-839" b="-2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5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Наслідок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Якщо </a:t>
            </a:r>
            <a:r>
              <a:rPr lang="uk-UA" dirty="0"/>
              <a:t>число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uk-UA" dirty="0"/>
              <a:t>є коренем многочлена </a:t>
            </a:r>
            <a:r>
              <a:rPr lang="en-US" i="1" dirty="0"/>
              <a:t>P(x)</a:t>
            </a:r>
            <a:r>
              <a:rPr lang="en-US" dirty="0"/>
              <a:t>, </a:t>
            </a:r>
            <a:r>
              <a:rPr lang="uk-UA" dirty="0"/>
              <a:t>то цей многочлен ділиться на (</a:t>
            </a:r>
            <a:r>
              <a:rPr lang="en-US" i="1" dirty="0"/>
              <a:t>x – a</a:t>
            </a:r>
            <a:r>
              <a:rPr lang="en-US" dirty="0"/>
              <a:t>) </a:t>
            </a:r>
            <a:r>
              <a:rPr lang="uk-UA" dirty="0"/>
              <a:t>без остачі:</a:t>
            </a:r>
          </a:p>
          <a:p>
            <a:pPr marL="0" indent="0">
              <a:buNone/>
            </a:pPr>
            <a:r>
              <a:rPr lang="uk-UA" b="1" dirty="0"/>
              <a:t>Доведення:</a:t>
            </a:r>
          </a:p>
          <a:p>
            <a:pPr marL="0" indent="0">
              <a:buNone/>
            </a:pPr>
            <a:r>
              <a:rPr lang="uk-UA" dirty="0"/>
              <a:t>За теоремою </a:t>
            </a:r>
            <a:r>
              <a:rPr lang="uk-UA" dirty="0" err="1"/>
              <a:t>Безу</a:t>
            </a:r>
            <a:r>
              <a:rPr lang="uk-UA" dirty="0"/>
              <a:t> остача від ділення многочлена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на </a:t>
            </a:r>
            <a:r>
              <a:rPr lang="en-US" dirty="0" smtClean="0"/>
              <a:t>(</a:t>
            </a:r>
            <a:r>
              <a:rPr lang="en-US" i="1" dirty="0" smtClean="0"/>
              <a:t>x </a:t>
            </a:r>
            <a:r>
              <a:rPr lang="en-US" i="1" dirty="0"/>
              <a:t>– </a:t>
            </a:r>
            <a:r>
              <a:rPr lang="en-US" i="1" dirty="0" smtClean="0"/>
              <a:t>a)</a:t>
            </a:r>
            <a:r>
              <a:rPr lang="en-US" i="1" dirty="0"/>
              <a:t> </a:t>
            </a:r>
            <a:r>
              <a:rPr lang="uk-UA" dirty="0"/>
              <a:t>дорівнює </a:t>
            </a:r>
            <a:r>
              <a:rPr lang="en-US" i="1" dirty="0"/>
              <a:t>P(a)</a:t>
            </a:r>
            <a:r>
              <a:rPr lang="en-US" dirty="0"/>
              <a:t>, </a:t>
            </a:r>
            <a:r>
              <a:rPr lang="uk-UA" dirty="0"/>
              <a:t>а за умовою </a:t>
            </a:r>
            <a:r>
              <a:rPr lang="en-US" i="1" dirty="0"/>
              <a:t>a </a:t>
            </a:r>
            <a:r>
              <a:rPr lang="uk-UA" dirty="0"/>
              <a:t>є коренем </a:t>
            </a:r>
            <a:r>
              <a:rPr lang="en-US" i="1" dirty="0"/>
              <a:t>P(x)</a:t>
            </a:r>
            <a:r>
              <a:rPr lang="en-US" dirty="0"/>
              <a:t>, </a:t>
            </a:r>
            <a:r>
              <a:rPr lang="uk-UA" dirty="0"/>
              <a:t>а це означає, що </a:t>
            </a:r>
            <a:r>
              <a:rPr lang="en-US" i="1" dirty="0"/>
              <a:t>P(a) </a:t>
            </a:r>
            <a:r>
              <a:rPr lang="en-US" i="1" dirty="0" smtClean="0"/>
              <a:t>= 0,   </a:t>
            </a:r>
            <a:r>
              <a:rPr lang="uk-UA" dirty="0" smtClean="0"/>
              <a:t>що </a:t>
            </a:r>
            <a:r>
              <a:rPr lang="uk-UA" dirty="0"/>
              <a:t>й потрібно було довести.</a:t>
            </a:r>
          </a:p>
          <a:p>
            <a:pPr marL="0" indent="0">
              <a:buNone/>
            </a:pPr>
            <a:r>
              <a:rPr lang="uk-UA" dirty="0"/>
              <a:t>З цього наслідку теореми </a:t>
            </a:r>
            <a:r>
              <a:rPr lang="uk-UA" dirty="0" err="1"/>
              <a:t>Безу</a:t>
            </a:r>
            <a:r>
              <a:rPr lang="uk-UA" dirty="0"/>
              <a:t> видно, що задача розв’язування рівняння </a:t>
            </a:r>
            <a:r>
              <a:rPr lang="en-US" i="1" dirty="0"/>
              <a:t>P(x) = 0</a:t>
            </a:r>
            <a:r>
              <a:rPr lang="en-US" dirty="0"/>
              <a:t> </a:t>
            </a:r>
            <a:r>
              <a:rPr lang="uk-UA" dirty="0"/>
              <a:t>рівносильна задачі виділення дільників многочлена 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uk-UA" dirty="0"/>
              <a:t>маючих перший степінь (лінійні дільники).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4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Наслідок 3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3285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Якщо многочлен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має попарно різні корені 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i="1" dirty="0"/>
              <a:t>, a</a:t>
            </a:r>
            <a:r>
              <a:rPr lang="en-US" i="1" baseline="-25000" dirty="0"/>
              <a:t>2</a:t>
            </a:r>
            <a:r>
              <a:rPr lang="en-US" i="1" dirty="0"/>
              <a:t>, … ,a</a:t>
            </a:r>
            <a:r>
              <a:rPr lang="en-US" i="1" baseline="-25000" dirty="0"/>
              <a:t>n</a:t>
            </a:r>
            <a:r>
              <a:rPr lang="en-US" dirty="0"/>
              <a:t>, </a:t>
            </a:r>
            <a:r>
              <a:rPr lang="uk-UA" dirty="0"/>
              <a:t>то він ділиться на добуток (</a:t>
            </a:r>
            <a:r>
              <a:rPr lang="en-US" i="1" dirty="0"/>
              <a:t>x – a</a:t>
            </a:r>
            <a:r>
              <a:rPr lang="en-US" i="1" baseline="-25000" dirty="0"/>
              <a:t>1</a:t>
            </a:r>
            <a:r>
              <a:rPr lang="en-US" dirty="0"/>
              <a:t>)…(</a:t>
            </a:r>
            <a:r>
              <a:rPr lang="en-US" i="1" dirty="0"/>
              <a:t>x – a</a:t>
            </a:r>
            <a:r>
              <a:rPr lang="en-US" i="1" baseline="-25000" dirty="0"/>
              <a:t>n</a:t>
            </a:r>
            <a:r>
              <a:rPr lang="en-US" dirty="0"/>
              <a:t>) </a:t>
            </a:r>
            <a:r>
              <a:rPr lang="uk-UA" dirty="0"/>
              <a:t>без остачі.</a:t>
            </a:r>
            <a:r>
              <a:rPr lang="uk-UA" i="1" dirty="0"/>
              <a:t> </a:t>
            </a:r>
            <a:endParaRPr lang="uk-UA" dirty="0"/>
          </a:p>
          <a:p>
            <a:pPr marL="0" indent="0">
              <a:buNone/>
            </a:pPr>
            <a:r>
              <a:rPr lang="uk-UA" b="1" dirty="0"/>
              <a:t>Доведення</a:t>
            </a:r>
            <a:r>
              <a:rPr lang="uk-UA" b="1" i="1" dirty="0"/>
              <a:t>:</a:t>
            </a:r>
            <a:endParaRPr lang="uk-UA" b="1" dirty="0"/>
          </a:p>
          <a:p>
            <a:pPr marL="0" indent="0">
              <a:buNone/>
            </a:pPr>
            <a:r>
              <a:rPr lang="uk-UA" dirty="0"/>
              <a:t>Проведемо доведення за допомогою математичної індукції за кількістю коренів. При </a:t>
            </a:r>
            <a:r>
              <a:rPr lang="en-US" i="1" dirty="0"/>
              <a:t>n=1 </a:t>
            </a:r>
            <a:r>
              <a:rPr lang="uk-UA" dirty="0"/>
              <a:t>твердження доведено у наслідку 2.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Нехай </a:t>
            </a:r>
            <a:r>
              <a:rPr lang="uk-UA" dirty="0"/>
              <a:t>воно доведено для випадку, коли кількість коренів дорівнює 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uk-UA" dirty="0"/>
              <a:t>це означає, що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ділиться без остачі на (</a:t>
            </a:r>
            <a:r>
              <a:rPr lang="en-US" i="1" dirty="0"/>
              <a:t>x – a</a:t>
            </a:r>
            <a:r>
              <a:rPr lang="en-US" i="1" baseline="-25000" dirty="0"/>
              <a:t>1</a:t>
            </a:r>
            <a:r>
              <a:rPr lang="en-US" dirty="0"/>
              <a:t>)(</a:t>
            </a:r>
            <a:r>
              <a:rPr lang="en-US" i="1" dirty="0"/>
              <a:t>x – a</a:t>
            </a:r>
            <a:r>
              <a:rPr lang="en-US" i="1" baseline="-25000" dirty="0"/>
              <a:t>2</a:t>
            </a:r>
            <a:r>
              <a:rPr lang="en-US" dirty="0"/>
              <a:t>)…(</a:t>
            </a:r>
            <a:r>
              <a:rPr lang="en-US" i="1" dirty="0"/>
              <a:t>x –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), </a:t>
            </a:r>
            <a:r>
              <a:rPr lang="uk-UA" dirty="0"/>
              <a:t>де 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i="1" dirty="0"/>
              <a:t>, a</a:t>
            </a:r>
            <a:r>
              <a:rPr lang="en-US" i="1" baseline="-25000" dirty="0"/>
              <a:t>2</a:t>
            </a:r>
            <a:r>
              <a:rPr lang="en-US" i="1" dirty="0"/>
              <a:t>,…,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dirty="0"/>
              <a:t> </a:t>
            </a:r>
            <a:r>
              <a:rPr lang="en-US" dirty="0"/>
              <a:t>– </a:t>
            </a:r>
            <a:r>
              <a:rPr lang="uk-UA" dirty="0"/>
              <a:t>його корені.</a:t>
            </a:r>
          </a:p>
          <a:p>
            <a:pPr marL="0" indent="0">
              <a:buNone/>
            </a:pPr>
            <a:r>
              <a:rPr lang="uk-UA" dirty="0"/>
              <a:t>Нехай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має </a:t>
            </a:r>
            <a:r>
              <a:rPr lang="en-US" i="1" dirty="0"/>
              <a:t>k+1</a:t>
            </a:r>
            <a:r>
              <a:rPr lang="en-US" dirty="0"/>
              <a:t> </a:t>
            </a:r>
            <a:r>
              <a:rPr lang="uk-UA" dirty="0"/>
              <a:t>попарно різних коренів. За припущенням індукції 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i="1" dirty="0"/>
              <a:t>, a</a:t>
            </a:r>
            <a:r>
              <a:rPr lang="en-US" i="1" baseline="-25000" dirty="0"/>
              <a:t>2</a:t>
            </a:r>
            <a:r>
              <a:rPr lang="en-US" i="1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dirty="0"/>
              <a:t> … , a</a:t>
            </a:r>
            <a:r>
              <a:rPr lang="en-US" i="1" baseline="-25000" dirty="0"/>
              <a:t>k+1</a:t>
            </a:r>
            <a:r>
              <a:rPr lang="en-US" dirty="0"/>
              <a:t>, </a:t>
            </a:r>
            <a:r>
              <a:rPr lang="uk-UA" dirty="0"/>
              <a:t>є коренями многочлена, а, отже, многочлен ділиться на добуток (</a:t>
            </a:r>
            <a:r>
              <a:rPr lang="en-US" i="1" dirty="0"/>
              <a:t>x – a</a:t>
            </a:r>
            <a:r>
              <a:rPr lang="en-US" i="1" baseline="-25000" dirty="0"/>
              <a:t>1</a:t>
            </a:r>
            <a:r>
              <a:rPr lang="en-US" dirty="0"/>
              <a:t>)…(</a:t>
            </a:r>
            <a:r>
              <a:rPr lang="en-US" i="1" dirty="0"/>
              <a:t>x –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), </a:t>
            </a:r>
            <a:r>
              <a:rPr lang="uk-UA" dirty="0"/>
              <a:t>звідки виходить, що </a:t>
            </a:r>
            <a:r>
              <a:rPr lang="uk-UA" i="1" dirty="0"/>
              <a:t>Р(</a:t>
            </a:r>
            <a:r>
              <a:rPr lang="en-US" i="1" dirty="0"/>
              <a:t>x) = </a:t>
            </a:r>
            <a:r>
              <a:rPr lang="en-US" dirty="0"/>
              <a:t>(</a:t>
            </a:r>
            <a:r>
              <a:rPr lang="en-US" i="1" dirty="0"/>
              <a:t>x – a</a:t>
            </a:r>
            <a:r>
              <a:rPr lang="en-US" i="1" baseline="-25000" dirty="0"/>
              <a:t>1</a:t>
            </a:r>
            <a:r>
              <a:rPr lang="en-US" dirty="0"/>
              <a:t>)…(</a:t>
            </a:r>
            <a:r>
              <a:rPr lang="en-US" i="1" dirty="0"/>
              <a:t>x –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)</a:t>
            </a:r>
            <a:r>
              <a:rPr lang="en-US" i="1" dirty="0"/>
              <a:t>Q(x</a:t>
            </a:r>
            <a:r>
              <a:rPr lang="en-US" i="1" dirty="0" smtClean="0"/>
              <a:t>).</a:t>
            </a:r>
            <a:endParaRPr lang="uk-UA" i="1" dirty="0" smtClean="0"/>
          </a:p>
          <a:p>
            <a:pPr marL="0" indent="0">
              <a:buNone/>
            </a:pPr>
            <a:r>
              <a:rPr lang="uk-UA" dirty="0"/>
              <a:t>При цьому </a:t>
            </a:r>
            <a:r>
              <a:rPr lang="en-US" i="1" dirty="0"/>
              <a:t>a</a:t>
            </a:r>
            <a:r>
              <a:rPr lang="en-US" i="1" baseline="-25000" dirty="0"/>
              <a:t>k+1</a:t>
            </a:r>
            <a:r>
              <a:rPr lang="en-US" dirty="0"/>
              <a:t> – </a:t>
            </a:r>
            <a:r>
              <a:rPr lang="uk-UA" dirty="0"/>
              <a:t>корінь многочлена </a:t>
            </a:r>
            <a:r>
              <a:rPr lang="en-US" i="1" dirty="0"/>
              <a:t>P(x)</a:t>
            </a:r>
            <a:r>
              <a:rPr lang="en-US" dirty="0"/>
              <a:t>, </a:t>
            </a:r>
            <a:r>
              <a:rPr lang="uk-UA" dirty="0"/>
              <a:t>тобто </a:t>
            </a:r>
            <a:r>
              <a:rPr lang="en-US" i="1" dirty="0"/>
              <a:t>P(a</a:t>
            </a:r>
            <a:r>
              <a:rPr lang="en-US" i="1" baseline="-25000" dirty="0"/>
              <a:t>k+1</a:t>
            </a:r>
            <a:r>
              <a:rPr lang="en-US" i="1" dirty="0"/>
              <a:t>) =</a:t>
            </a:r>
            <a:r>
              <a:rPr lang="en-US" dirty="0"/>
              <a:t> 0.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45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9766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Отже</a:t>
            </a:r>
            <a:r>
              <a:rPr lang="uk-UA" dirty="0"/>
              <a:t>, підставляючи замість </a:t>
            </a:r>
            <a:r>
              <a:rPr lang="en-US" i="1" dirty="0"/>
              <a:t>x – a</a:t>
            </a:r>
            <a:r>
              <a:rPr lang="en-US" i="1" baseline="-25000" dirty="0"/>
              <a:t>k+1</a:t>
            </a:r>
            <a:r>
              <a:rPr lang="en-US" dirty="0"/>
              <a:t>, </a:t>
            </a:r>
            <a:r>
              <a:rPr lang="uk-UA" dirty="0"/>
              <a:t>отримуємо правильну рівність:</a:t>
            </a:r>
          </a:p>
          <a:p>
            <a:pPr marL="0" indent="0">
              <a:buNone/>
            </a:pPr>
            <a:r>
              <a:rPr lang="en-US" i="1" dirty="0"/>
              <a:t>P(a</a:t>
            </a:r>
            <a:r>
              <a:rPr lang="en-US" i="1" baseline="-25000" dirty="0"/>
              <a:t>k+1</a:t>
            </a:r>
            <a:r>
              <a:rPr lang="en-US" i="1" dirty="0"/>
              <a:t>) = (a</a:t>
            </a:r>
            <a:r>
              <a:rPr lang="en-US" i="1" baseline="-25000" dirty="0"/>
              <a:t>k+1</a:t>
            </a:r>
            <a:r>
              <a:rPr lang="en-US" i="1" dirty="0"/>
              <a:t> – a</a:t>
            </a:r>
            <a:r>
              <a:rPr lang="en-US" i="1" baseline="-25000" dirty="0"/>
              <a:t>1</a:t>
            </a:r>
            <a:r>
              <a:rPr lang="en-US" i="1" dirty="0"/>
              <a:t>) … (a</a:t>
            </a:r>
            <a:r>
              <a:rPr lang="en-US" i="1" baseline="-25000" dirty="0"/>
              <a:t>k+1</a:t>
            </a:r>
            <a:r>
              <a:rPr lang="en-US" i="1" dirty="0"/>
              <a:t> –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dirty="0"/>
              <a:t>)Q(a</a:t>
            </a:r>
            <a:r>
              <a:rPr lang="en-US" i="1" baseline="-25000" dirty="0"/>
              <a:t>k+1</a:t>
            </a:r>
            <a:r>
              <a:rPr lang="en-US" i="1" dirty="0"/>
              <a:t>) =</a:t>
            </a:r>
            <a:r>
              <a:rPr lang="en-US" dirty="0"/>
              <a:t> </a:t>
            </a:r>
            <a:r>
              <a:rPr lang="en-US" i="1" dirty="0"/>
              <a:t>0.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Але </a:t>
            </a:r>
            <a:r>
              <a:rPr lang="en-US" i="1" dirty="0"/>
              <a:t>a</a:t>
            </a:r>
            <a:r>
              <a:rPr lang="en-US" i="1" baseline="-25000" dirty="0"/>
              <a:t>k+1</a:t>
            </a:r>
            <a:r>
              <a:rPr lang="en-US" dirty="0"/>
              <a:t> </a:t>
            </a:r>
            <a:r>
              <a:rPr lang="uk-UA" dirty="0"/>
              <a:t>відмінне від чисел 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i="1" dirty="0"/>
              <a:t>, a</a:t>
            </a:r>
            <a:r>
              <a:rPr lang="en-US" i="1" baseline="-25000" dirty="0"/>
              <a:t>2</a:t>
            </a:r>
            <a:r>
              <a:rPr lang="en-US" i="1" dirty="0"/>
              <a:t>,…,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uk-UA" dirty="0"/>
              <a:t>і тому жоден з чисел </a:t>
            </a:r>
            <a:r>
              <a:rPr lang="en-US" i="1" dirty="0"/>
              <a:t>a</a:t>
            </a:r>
            <a:r>
              <a:rPr lang="en-US" i="1" baseline="-25000" dirty="0"/>
              <a:t>k+1</a:t>
            </a:r>
            <a:r>
              <a:rPr lang="en-US" i="1" dirty="0"/>
              <a:t> – a</a:t>
            </a:r>
            <a:r>
              <a:rPr lang="en-US" i="1" baseline="-25000" dirty="0"/>
              <a:t>1</a:t>
            </a:r>
            <a:r>
              <a:rPr lang="en-US" i="1" dirty="0"/>
              <a:t>,      ,…, a</a:t>
            </a:r>
            <a:r>
              <a:rPr lang="en-US" i="1" baseline="-25000" dirty="0"/>
              <a:t>k+1 </a:t>
            </a:r>
            <a:r>
              <a:rPr lang="en-US" i="1" dirty="0"/>
              <a:t>–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 </a:t>
            </a:r>
            <a:r>
              <a:rPr lang="uk-UA" dirty="0"/>
              <a:t>не дорівнює 0. Отже, нулю дорівнює </a:t>
            </a:r>
            <a:r>
              <a:rPr lang="en-US" i="1" dirty="0"/>
              <a:t>Q(a</a:t>
            </a:r>
            <a:r>
              <a:rPr lang="en-US" i="1" baseline="-25000" dirty="0"/>
              <a:t>k+1</a:t>
            </a:r>
            <a:r>
              <a:rPr lang="en-US" i="1" dirty="0"/>
              <a:t>)</a:t>
            </a:r>
            <a:r>
              <a:rPr lang="en-US" dirty="0"/>
              <a:t>, </a:t>
            </a:r>
            <a:r>
              <a:rPr lang="uk-UA" dirty="0"/>
              <a:t>тобто </a:t>
            </a:r>
            <a:r>
              <a:rPr lang="en-US" i="1" dirty="0"/>
              <a:t>a</a:t>
            </a:r>
            <a:r>
              <a:rPr lang="en-US" i="1" baseline="-25000" dirty="0"/>
              <a:t>k+1</a:t>
            </a:r>
            <a:r>
              <a:rPr lang="en-US" dirty="0"/>
              <a:t> – </a:t>
            </a:r>
            <a:r>
              <a:rPr lang="uk-UA" dirty="0"/>
              <a:t>корінь многочлена </a:t>
            </a:r>
            <a:r>
              <a:rPr lang="en-US" i="1" dirty="0"/>
              <a:t>Q(x)</a:t>
            </a:r>
            <a:r>
              <a:rPr lang="en-US" dirty="0"/>
              <a:t>. </a:t>
            </a:r>
            <a:r>
              <a:rPr lang="uk-UA" dirty="0"/>
              <a:t>А з наслідку 2 виходить, що </a:t>
            </a:r>
            <a:r>
              <a:rPr lang="en-US" i="1" dirty="0"/>
              <a:t>Q(x)</a:t>
            </a:r>
            <a:r>
              <a:rPr lang="en-US" dirty="0"/>
              <a:t> </a:t>
            </a:r>
            <a:r>
              <a:rPr lang="uk-UA" dirty="0"/>
              <a:t>ділиться на </a:t>
            </a:r>
            <a:r>
              <a:rPr lang="en-US" i="1" dirty="0"/>
              <a:t>x </a:t>
            </a:r>
            <a:r>
              <a:rPr lang="en-US" i="1" dirty="0" smtClean="0"/>
              <a:t>– </a:t>
            </a:r>
            <a:r>
              <a:rPr lang="en-US" i="1" dirty="0"/>
              <a:t>a</a:t>
            </a:r>
            <a:r>
              <a:rPr lang="en-US" i="1" baseline="-25000" dirty="0"/>
              <a:t>k+</a:t>
            </a:r>
            <a:r>
              <a:rPr lang="en-US" baseline="-25000" dirty="0"/>
              <a:t>1</a:t>
            </a:r>
            <a:r>
              <a:rPr lang="en-US" dirty="0"/>
              <a:t> </a:t>
            </a:r>
            <a:r>
              <a:rPr lang="uk-UA" dirty="0"/>
              <a:t>без остачі.</a:t>
            </a:r>
          </a:p>
          <a:p>
            <a:pPr marL="0" indent="0">
              <a:buNone/>
            </a:pPr>
            <a:r>
              <a:rPr lang="en-US" i="1" dirty="0"/>
              <a:t>Q(x) = (x – a</a:t>
            </a:r>
            <a:r>
              <a:rPr lang="en-US" i="1" baseline="-25000" dirty="0"/>
              <a:t>k+1</a:t>
            </a:r>
            <a:r>
              <a:rPr lang="en-US" i="1" dirty="0"/>
              <a:t>)Q</a:t>
            </a:r>
            <a:r>
              <a:rPr lang="en-US" i="1" baseline="-25000" dirty="0"/>
              <a:t>1</a:t>
            </a:r>
            <a:r>
              <a:rPr lang="en-US" i="1" dirty="0"/>
              <a:t>(x)</a:t>
            </a:r>
            <a:r>
              <a:rPr lang="en-US" dirty="0"/>
              <a:t>, </a:t>
            </a:r>
            <a:r>
              <a:rPr lang="uk-UA" dirty="0"/>
              <a:t>і тому </a:t>
            </a:r>
            <a:r>
              <a:rPr lang="en-US" i="1" dirty="0"/>
              <a:t>P(x)</a:t>
            </a:r>
            <a:r>
              <a:rPr lang="en-US" dirty="0"/>
              <a:t> = </a:t>
            </a:r>
            <a:r>
              <a:rPr lang="en-US" i="1" dirty="0"/>
              <a:t>(x – a</a:t>
            </a:r>
            <a:r>
              <a:rPr lang="en-US" i="1" baseline="-25000" dirty="0"/>
              <a:t>1</a:t>
            </a:r>
            <a:r>
              <a:rPr lang="en-US" i="1" dirty="0"/>
              <a:t>) … (x –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dirty="0"/>
              <a:t>)</a:t>
            </a:r>
            <a:r>
              <a:rPr lang="en-US" dirty="0"/>
              <a:t>Q(</a:t>
            </a:r>
            <a:r>
              <a:rPr lang="en-US" i="1" dirty="0"/>
              <a:t>x</a:t>
            </a:r>
            <a:r>
              <a:rPr lang="en-US" dirty="0"/>
              <a:t>) </a:t>
            </a:r>
            <a:r>
              <a:rPr lang="en-US" i="1" dirty="0"/>
              <a:t>= 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(</a:t>
            </a:r>
            <a:r>
              <a:rPr lang="en-US" i="1" dirty="0"/>
              <a:t>x – a</a:t>
            </a:r>
            <a:r>
              <a:rPr lang="en-US" i="1" baseline="-25000" dirty="0"/>
              <a:t>1</a:t>
            </a:r>
            <a:r>
              <a:rPr lang="en-US" i="1" dirty="0"/>
              <a:t>)…(x –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dirty="0"/>
              <a:t>)(x – a</a:t>
            </a:r>
            <a:r>
              <a:rPr lang="en-US" i="1" baseline="-25000" dirty="0"/>
              <a:t>k+1</a:t>
            </a:r>
            <a:r>
              <a:rPr lang="en-US" i="1" dirty="0"/>
              <a:t>)Q</a:t>
            </a:r>
            <a:r>
              <a:rPr lang="en-US" i="1" baseline="-25000" dirty="0"/>
              <a:t>1</a:t>
            </a:r>
            <a:r>
              <a:rPr lang="en-US" i="1" dirty="0"/>
              <a:t>(x)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uk-UA" dirty="0"/>
              <a:t>Це означає, що </a:t>
            </a:r>
            <a:r>
              <a:rPr lang="en-US" i="1" dirty="0"/>
              <a:t>P(x)</a:t>
            </a:r>
            <a:r>
              <a:rPr lang="en-US" dirty="0"/>
              <a:t> </a:t>
            </a:r>
            <a:r>
              <a:rPr lang="uk-UA" dirty="0"/>
              <a:t>ділиться на </a:t>
            </a:r>
            <a:r>
              <a:rPr lang="uk-UA" i="1" dirty="0"/>
              <a:t>(</a:t>
            </a:r>
            <a:r>
              <a:rPr lang="en-US" i="1" dirty="0"/>
              <a:t>x – a</a:t>
            </a:r>
            <a:r>
              <a:rPr lang="en-US" i="1" baseline="-25000" dirty="0"/>
              <a:t>1</a:t>
            </a:r>
            <a:r>
              <a:rPr lang="en-US" i="1" dirty="0"/>
              <a:t>) … (x – a</a:t>
            </a:r>
            <a:r>
              <a:rPr lang="en-US" i="1" baseline="-25000" dirty="0"/>
              <a:t>k+1</a:t>
            </a:r>
            <a:r>
              <a:rPr lang="en-US" i="1" dirty="0"/>
              <a:t>)</a:t>
            </a:r>
            <a:r>
              <a:rPr lang="en-US" dirty="0"/>
              <a:t> </a:t>
            </a:r>
            <a:r>
              <a:rPr lang="uk-UA" dirty="0"/>
              <a:t>без остачі.</a:t>
            </a:r>
          </a:p>
          <a:p>
            <a:pPr marL="0" indent="0">
              <a:buNone/>
            </a:pPr>
            <a:r>
              <a:rPr lang="uk-UA" dirty="0"/>
              <a:t>Отже, доведено, що теорема правильна при </a:t>
            </a:r>
            <a:r>
              <a:rPr lang="en-US" i="1" dirty="0"/>
              <a:t>k=1</a:t>
            </a:r>
            <a:r>
              <a:rPr lang="en-US" dirty="0"/>
              <a:t>, </a:t>
            </a:r>
            <a:r>
              <a:rPr lang="uk-UA" dirty="0"/>
              <a:t>та з її справедливості при </a:t>
            </a:r>
            <a:r>
              <a:rPr lang="en-US" i="1" dirty="0"/>
              <a:t>n=k</a:t>
            </a:r>
            <a:r>
              <a:rPr lang="en-US" dirty="0"/>
              <a:t> </a:t>
            </a:r>
            <a:r>
              <a:rPr lang="uk-UA" dirty="0"/>
              <a:t>випливає, що правильна і при </a:t>
            </a:r>
            <a:r>
              <a:rPr lang="en-US" i="1" dirty="0"/>
              <a:t>n=k+1</a:t>
            </a:r>
            <a:r>
              <a:rPr lang="en-US" dirty="0"/>
              <a:t>. </a:t>
            </a:r>
            <a:r>
              <a:rPr lang="uk-UA" dirty="0"/>
              <a:t>Отже, теорема правильна незалежно від кількості коренів, що й потрібно було довести.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54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Наслідок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91264" cy="4857403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uk-UA" dirty="0"/>
                  <a:t>Многочлен степеня </a:t>
                </a:r>
                <a:r>
                  <a:rPr lang="en-US" i="1" dirty="0"/>
                  <a:t>n</a:t>
                </a:r>
                <a:r>
                  <a:rPr lang="en-US" dirty="0"/>
                  <a:t> </a:t>
                </a:r>
                <a:r>
                  <a:rPr lang="uk-UA" dirty="0"/>
                  <a:t>має не більш </a:t>
                </a:r>
                <a:r>
                  <a:rPr lang="en-US" i="1" dirty="0"/>
                  <a:t>n</a:t>
                </a:r>
                <a:r>
                  <a:rPr lang="en-US" dirty="0"/>
                  <a:t> </a:t>
                </a:r>
                <a:r>
                  <a:rPr lang="uk-UA" dirty="0"/>
                  <a:t>різних коренів</a:t>
                </a:r>
              </a:p>
              <a:p>
                <a:pPr marL="0" indent="0">
                  <a:buNone/>
                </a:pPr>
                <a:r>
                  <a:rPr lang="uk-UA" b="1" dirty="0"/>
                  <a:t>Доведення:</a:t>
                </a:r>
              </a:p>
              <a:p>
                <a:pPr marL="0" indent="0">
                  <a:buNone/>
                </a:pPr>
                <a:r>
                  <a:rPr lang="uk-UA" dirty="0"/>
                  <a:t>Скористаємося методом від супротивного: якщо би многочлен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</a:t>
                </a:r>
                <a:r>
                  <a:rPr lang="en-US" dirty="0"/>
                  <a:t> </a:t>
                </a:r>
                <a:r>
                  <a:rPr lang="uk-UA" dirty="0"/>
                  <a:t>степеня </a:t>
                </a:r>
                <a:r>
                  <a:rPr lang="en-US" i="1" dirty="0"/>
                  <a:t>n</a:t>
                </a:r>
                <a:r>
                  <a:rPr lang="en-US" dirty="0"/>
                  <a:t> </a:t>
                </a:r>
                <a:r>
                  <a:rPr lang="uk-UA" dirty="0"/>
                  <a:t>мав би більш, ніж </a:t>
                </a:r>
                <a:r>
                  <a:rPr lang="en-US" i="1" dirty="0"/>
                  <a:t>n</a:t>
                </a:r>
                <a:r>
                  <a:rPr lang="en-US" dirty="0"/>
                  <a:t> </a:t>
                </a:r>
                <a:r>
                  <a:rPr lang="uk-UA" dirty="0"/>
                  <a:t>коренів – </a:t>
                </a:r>
                <a:r>
                  <a:rPr lang="en-US" i="1" dirty="0" err="1"/>
                  <a:t>n+k</a:t>
                </a:r>
                <a:r>
                  <a:rPr lang="en-US" dirty="0"/>
                  <a:t> (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, a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,…,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n+k</a:t>
                </a:r>
                <a:r>
                  <a:rPr lang="en-US" i="1" dirty="0"/>
                  <a:t> – </a:t>
                </a:r>
                <a:r>
                  <a:rPr lang="uk-UA" dirty="0"/>
                  <a:t>його корені), тоді за раніше доведеним наслідком 3 він</a:t>
                </a:r>
                <a:r>
                  <a:rPr lang="uk-UA" i="1" dirty="0"/>
                  <a:t> </a:t>
                </a:r>
                <a:r>
                  <a:rPr lang="uk-UA" dirty="0"/>
                  <a:t>би ділився на добуток  </a:t>
                </a:r>
                <a:r>
                  <a:rPr lang="uk-UA" i="1" dirty="0"/>
                  <a:t>(</a:t>
                </a:r>
                <a:r>
                  <a:rPr lang="en-US" i="1" dirty="0"/>
                  <a:t>x – a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)…(x –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n+k</a:t>
                </a:r>
                <a:r>
                  <a:rPr lang="en-US" i="1" dirty="0"/>
                  <a:t>)</a:t>
                </a:r>
                <a:r>
                  <a:rPr lang="en-US" dirty="0"/>
                  <a:t>, </a:t>
                </a:r>
                <a:r>
                  <a:rPr lang="ru-RU" dirty="0" smtClean="0"/>
                  <a:t>і </a:t>
                </a:r>
                <a:r>
                  <a:rPr lang="uk-UA" dirty="0" smtClean="0"/>
                  <a:t>мати </a:t>
                </a:r>
                <a:r>
                  <a:rPr lang="uk-UA" dirty="0"/>
                  <a:t>степінь </a:t>
                </a:r>
                <a:r>
                  <a:rPr lang="en-US" i="1" dirty="0" err="1"/>
                  <a:t>n+k</a:t>
                </a:r>
                <a:r>
                  <a:rPr lang="en-US" dirty="0"/>
                  <a:t>, </a:t>
                </a:r>
                <a:r>
                  <a:rPr lang="uk-UA" dirty="0"/>
                  <a:t>що неможливо.</a:t>
                </a:r>
                <a:r>
                  <a:rPr lang="uk-UA" i="1" dirty="0"/>
                  <a:t> </a:t>
                </a:r>
                <a:r>
                  <a:rPr lang="uk-UA" dirty="0"/>
                  <a:t>Ми отримали протиріччя, отже наше припущення не вірне і многочлен степеня </a:t>
                </a:r>
                <a:r>
                  <a:rPr lang="en-US" i="1" dirty="0"/>
                  <a:t>n</a:t>
                </a:r>
                <a:r>
                  <a:rPr lang="en-US" dirty="0"/>
                  <a:t> </a:t>
                </a:r>
                <a:r>
                  <a:rPr lang="uk-UA" dirty="0"/>
                  <a:t>не може мати більш, ніж </a:t>
                </a:r>
                <a:r>
                  <a:rPr lang="en-US" i="1" dirty="0"/>
                  <a:t>n</a:t>
                </a:r>
                <a:r>
                  <a:rPr lang="en-US" dirty="0"/>
                  <a:t> </a:t>
                </a:r>
                <a:r>
                  <a:rPr lang="uk-UA" dirty="0"/>
                  <a:t>коренів, що й потрібно було довести.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91264" cy="4857403"/>
              </a:xfrm>
              <a:blipFill rotWithShape="1">
                <a:blip r:embed="rId3"/>
                <a:stretch>
                  <a:fillRect l="-1765" t="-3262" b="-1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Наслідок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424936" cy="5328592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uk-UA" dirty="0"/>
                  <a:t>Для будь-якого многочлена </a:t>
                </a:r>
                <a:r>
                  <a:rPr lang="en-US" i="1" dirty="0"/>
                  <a:t>P(x)</a:t>
                </a:r>
                <a:r>
                  <a:rPr lang="en-US" dirty="0"/>
                  <a:t> </a:t>
                </a:r>
                <a:r>
                  <a:rPr lang="uk-UA" dirty="0"/>
                  <a:t>і числа </a:t>
                </a:r>
                <a:r>
                  <a:rPr lang="en-US" i="1" dirty="0"/>
                  <a:t>a</a:t>
                </a:r>
                <a:r>
                  <a:rPr lang="en-US" dirty="0"/>
                  <a:t> </a:t>
                </a:r>
                <a:r>
                  <a:rPr lang="uk-UA" dirty="0"/>
                  <a:t>різниця (</a:t>
                </a:r>
                <a:r>
                  <a:rPr lang="en-US" i="1" dirty="0"/>
                  <a:t>P(x) – P(a)</a:t>
                </a:r>
                <a:r>
                  <a:rPr lang="en-US" dirty="0"/>
                  <a:t>) </a:t>
                </a:r>
                <a:r>
                  <a:rPr lang="uk-UA" dirty="0"/>
                  <a:t>ділиться без остачі на двочлен (</a:t>
                </a:r>
                <a:r>
                  <a:rPr lang="en-US" i="1" dirty="0"/>
                  <a:t>x – a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uk-UA" b="1" dirty="0"/>
                  <a:t>Доведення:</a:t>
                </a:r>
              </a:p>
              <a:p>
                <a:pPr marL="0" indent="0">
                  <a:buNone/>
                </a:pPr>
                <a:r>
                  <a:rPr lang="uk-UA" dirty="0"/>
                  <a:t>Нехай </a:t>
                </a:r>
                <a:r>
                  <a:rPr lang="en-US" i="1" dirty="0"/>
                  <a:t>P(x)</a:t>
                </a:r>
                <a:r>
                  <a:rPr lang="en-US" dirty="0"/>
                  <a:t> – </a:t>
                </a:r>
                <a:r>
                  <a:rPr lang="uk-UA" dirty="0"/>
                  <a:t>даний многочлен степеня </a:t>
                </a:r>
                <a:r>
                  <a:rPr lang="en-US" i="1" dirty="0"/>
                  <a:t>n</a:t>
                </a:r>
                <a:r>
                  <a:rPr lang="en-US" dirty="0"/>
                  <a:t>, </a:t>
                </a:r>
                <a:r>
                  <a:rPr lang="en-US" i="1" dirty="0"/>
                  <a:t>a</a:t>
                </a:r>
                <a:r>
                  <a:rPr lang="en-US" dirty="0"/>
                  <a:t> – </a:t>
                </a:r>
                <a:r>
                  <a:rPr lang="uk-UA" dirty="0"/>
                  <a:t>будь-яке число.</a:t>
                </a:r>
                <a:r>
                  <a:rPr lang="uk-UA" i="1" dirty="0"/>
                  <a:t> </a:t>
                </a:r>
                <a:r>
                  <a:rPr lang="uk-UA" dirty="0"/>
                  <a:t>Многочлен</a:t>
                </a:r>
                <a:r>
                  <a:rPr lang="uk-UA" i="1" dirty="0"/>
                  <a:t>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 </a:t>
                </a:r>
                <a:r>
                  <a:rPr lang="uk-UA" dirty="0"/>
                  <a:t>можна представити у вигляді: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= (x – a)Q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(x) + R</a:t>
                </a:r>
                <a:r>
                  <a:rPr lang="en-US" dirty="0"/>
                  <a:t>, </a:t>
                </a:r>
                <a:r>
                  <a:rPr lang="uk-UA" dirty="0"/>
                  <a:t>де</a:t>
                </a:r>
                <a:r>
                  <a:rPr lang="uk-UA" i="1" dirty="0"/>
                  <a:t> </a:t>
                </a:r>
                <a:r>
                  <a:rPr lang="en-US" i="1" dirty="0"/>
                  <a:t>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(x)</a:t>
                </a:r>
                <a:r>
                  <a:rPr lang="en-US" dirty="0"/>
                  <a:t> – </a:t>
                </a:r>
                <a:r>
                  <a:rPr lang="uk-UA" dirty="0"/>
                  <a:t>многочлен, частка від ділення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</a:t>
                </a:r>
                <a:r>
                  <a:rPr lang="en-US" dirty="0"/>
                  <a:t> </a:t>
                </a:r>
                <a:r>
                  <a:rPr lang="uk-UA" dirty="0"/>
                  <a:t>на </a:t>
                </a:r>
                <a:r>
                  <a:rPr lang="uk-UA" i="1" dirty="0"/>
                  <a:t>(</a:t>
                </a:r>
                <a:r>
                  <a:rPr lang="en-US" i="1" dirty="0"/>
                  <a:t>x – a)</a:t>
                </a:r>
                <a:r>
                  <a:rPr lang="en-US" dirty="0"/>
                  <a:t>, </a:t>
                </a:r>
                <a:r>
                  <a:rPr lang="en-US" i="1" dirty="0"/>
                  <a:t>R</a:t>
                </a:r>
                <a:r>
                  <a:rPr lang="en-US" dirty="0"/>
                  <a:t> – </a:t>
                </a:r>
                <a:r>
                  <a:rPr lang="uk-UA" dirty="0"/>
                  <a:t>остача від ділення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</a:t>
                </a:r>
                <a:r>
                  <a:rPr lang="en-US" dirty="0"/>
                  <a:t> </a:t>
                </a:r>
                <a:r>
                  <a:rPr lang="uk-UA" dirty="0"/>
                  <a:t>на </a:t>
                </a:r>
                <a:r>
                  <a:rPr lang="uk-UA" i="1" dirty="0"/>
                  <a:t>(</a:t>
                </a:r>
                <a:r>
                  <a:rPr lang="en-US" i="1" dirty="0"/>
                  <a:t>x – a)</a:t>
                </a:r>
                <a:r>
                  <a:rPr lang="en-US" dirty="0"/>
                  <a:t>. </a:t>
                </a:r>
                <a:r>
                  <a:rPr lang="uk-UA" dirty="0"/>
                  <a:t>Причому за теоремою </a:t>
                </a:r>
                <a:r>
                  <a:rPr lang="uk-UA" dirty="0" err="1"/>
                  <a:t>Безу</a:t>
                </a:r>
                <a:r>
                  <a:rPr lang="uk-UA" dirty="0"/>
                  <a:t>: 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(</a:t>
                </a:r>
                <a:r>
                  <a:rPr lang="en-US" i="1" dirty="0"/>
                  <a:t>a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, </a:t>
                </a:r>
                <a:r>
                  <a:rPr lang="uk-UA" dirty="0"/>
                  <a:t>тобто 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(</a:t>
                </a:r>
                <a:r>
                  <a:rPr lang="en-US" i="1" dirty="0"/>
                  <a:t>x</a:t>
                </a:r>
                <a:r>
                  <a:rPr lang="en-US" i="1" dirty="0" smtClean="0"/>
                  <a:t>) = </a:t>
                </a:r>
                <a:r>
                  <a:rPr lang="en-US" i="1" dirty="0"/>
                  <a:t>(x – a)Q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(x)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(a)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uk-UA" dirty="0"/>
                  <a:t>Звідси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(x)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(a)= (x – a)Q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(x)</a:t>
                </a:r>
                <a:r>
                  <a:rPr lang="en-US" dirty="0"/>
                  <a:t>, </a:t>
                </a:r>
                <a:r>
                  <a:rPr lang="uk-UA" dirty="0"/>
                  <a:t>але це і означає ділення без остачі (</a:t>
                </a:r>
                <a:r>
                  <a:rPr lang="en-US" i="1" dirty="0" err="1"/>
                  <a:t>Pn</a:t>
                </a:r>
                <a:r>
                  <a:rPr lang="en-US" i="1" dirty="0"/>
                  <a:t>(x) – </a:t>
                </a:r>
                <a:r>
                  <a:rPr lang="en-US" i="1" dirty="0" err="1"/>
                  <a:t>Pn</a:t>
                </a:r>
                <a:r>
                  <a:rPr lang="en-US" i="1" dirty="0"/>
                  <a:t>(a)</a:t>
                </a:r>
                <a:r>
                  <a:rPr lang="en-US" dirty="0"/>
                  <a:t>) </a:t>
                </a:r>
                <a:r>
                  <a:rPr lang="uk-UA" dirty="0"/>
                  <a:t>на </a:t>
                </a:r>
                <a:r>
                  <a:rPr lang="uk-UA" i="1" dirty="0"/>
                  <a:t>(</a:t>
                </a:r>
                <a:r>
                  <a:rPr lang="en-US" i="1" dirty="0"/>
                  <a:t>x – a), </a:t>
                </a:r>
                <a:r>
                  <a:rPr lang="uk-UA" dirty="0"/>
                  <a:t>що й потрібно було довести.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424936" cy="5328592"/>
              </a:xfrm>
              <a:blipFill rotWithShape="1">
                <a:blip r:embed="rId3"/>
                <a:stretch>
                  <a:fillRect l="-1664" t="-2975" r="-2098" b="-16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9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291</Words>
  <Application>Microsoft Office PowerPoint</Application>
  <PresentationFormat>On-screen Show (4:3)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Тема Office</vt:lpstr>
      <vt:lpstr>Теорема Безу. Наслідки з теореми Безу</vt:lpstr>
      <vt:lpstr>Теорема Безу</vt:lpstr>
      <vt:lpstr>Доведення: </vt:lpstr>
      <vt:lpstr>Наслідок 1</vt:lpstr>
      <vt:lpstr>Наслідок 2</vt:lpstr>
      <vt:lpstr>Наслідок 3</vt:lpstr>
      <vt:lpstr>PowerPoint Presentation</vt:lpstr>
      <vt:lpstr>Наслідок 4</vt:lpstr>
      <vt:lpstr>Наслідок 5</vt:lpstr>
      <vt:lpstr>Наслідок 6</vt:lpstr>
      <vt:lpstr>PowerPoint Presentation</vt:lpstr>
      <vt:lpstr>Застосування</vt:lpstr>
      <vt:lpstr>Приклад 1</vt:lpstr>
      <vt:lpstr>Приклад 2</vt:lpstr>
      <vt:lpstr>Приклад 3</vt:lpstr>
      <vt:lpstr>Приклад 4</vt:lpstr>
      <vt:lpstr>Приклад 5</vt:lpstr>
      <vt:lpstr>PowerPoint Presentation</vt:lpstr>
      <vt:lpstr>PowerPoint Presentation</vt:lpstr>
      <vt:lpstr>PowerPoint Presentation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Безу. Наслідки з теореми Безу</dc:title>
  <dc:creator>Кетрин</dc:creator>
  <cp:lastModifiedBy>Людмила</cp:lastModifiedBy>
  <cp:revision>21</cp:revision>
  <dcterms:created xsi:type="dcterms:W3CDTF">2024-03-05T14:02:11Z</dcterms:created>
  <dcterms:modified xsi:type="dcterms:W3CDTF">2024-03-31T21:10:57Z</dcterms:modified>
</cp:coreProperties>
</file>