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74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/>
          <a:lstStyle/>
          <a:p>
            <a:r>
              <a:rPr lang="uk-UA" b="1" smtClean="0"/>
              <a:t>Лекція № 3</a:t>
            </a:r>
            <a:endParaRPr lang="ru-RU" b="1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/>
          <a:lstStyle/>
          <a:p>
            <a:r>
              <a:rPr lang="uk-UA" sz="4000" b="1" smtClean="0">
                <a:solidFill>
                  <a:schemeClr val="tx2">
                    <a:lumMod val="75000"/>
                  </a:schemeClr>
                </a:solidFill>
              </a:rPr>
              <a:t>Розв’язання задач з молекулярної біології (біосинтез білка)</a:t>
            </a:r>
            <a:endParaRPr lang="ru-RU" sz="4000" b="1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smtClean="0"/>
              <a:t>Основні терміни: </a:t>
            </a:r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7500"/>
          </a:bodyPr>
          <a:lstStyle/>
          <a:p>
            <a:pPr algn="ctr">
              <a:buNone/>
            </a:pPr>
            <a:r>
              <a:rPr lang="en-US" b="1" smtClean="0"/>
              <a:t>Амінокислоти, що входять до складу білків</a:t>
            </a:r>
            <a:endParaRPr lang="ru-RU" smtClean="0"/>
          </a:p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9533" y="1412773"/>
          <a:ext cx="8424935" cy="5328594"/>
        </p:xfrm>
        <a:graphic>
          <a:graphicData uri="http://schemas.openxmlformats.org/drawingml/2006/table">
            <a:tbl>
              <a:tblPr/>
              <a:tblGrid>
                <a:gridCol w="2140113"/>
                <a:gridCol w="2099633"/>
                <a:gridCol w="2087315"/>
                <a:gridCol w="2097874"/>
              </a:tblGrid>
              <a:tr h="712768">
                <a:tc gridSpan="2"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08025"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Назва</a:t>
                      </a:r>
                      <a:r>
                        <a:rPr lang="en-US" sz="2000" b="1" spc="-10">
                          <a:latin typeface="Times New Roman"/>
                          <a:ea typeface="Times New Roman"/>
                          <a:cs typeface="Times New Roman"/>
                        </a:rPr>
                        <a:t> амінокислоти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91490"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Назва</a:t>
                      </a:r>
                      <a:r>
                        <a:rPr lang="en-US" sz="2000" b="1" spc="-10">
                          <a:latin typeface="Times New Roman"/>
                          <a:ea typeface="Times New Roman"/>
                          <a:cs typeface="Times New Roman"/>
                        </a:rPr>
                        <a:t> амінокислоти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19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10820" marR="208280" algn="ctr">
                        <a:spcAft>
                          <a:spcPts val="0"/>
                        </a:spcAft>
                      </a:pPr>
                      <a:r>
                        <a:rPr lang="en-US" sz="2000" b="1" spc="-10">
                          <a:latin typeface="Times New Roman"/>
                          <a:ea typeface="Times New Roman"/>
                          <a:cs typeface="Times New Roman"/>
                        </a:rPr>
                        <a:t>Повна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09245" marR="306705" algn="ctr">
                        <a:spcAft>
                          <a:spcPts val="0"/>
                        </a:spcAft>
                      </a:pPr>
                      <a:r>
                        <a:rPr lang="en-US" sz="2000" b="1" spc="-10">
                          <a:latin typeface="Times New Roman"/>
                          <a:ea typeface="Times New Roman"/>
                          <a:cs typeface="Times New Roman"/>
                        </a:rPr>
                        <a:t>Скорочена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6550" marR="334010" algn="ctr">
                        <a:spcAft>
                          <a:spcPts val="0"/>
                        </a:spcAft>
                      </a:pPr>
                      <a:r>
                        <a:rPr lang="en-US" sz="2000" b="1" spc="-10">
                          <a:latin typeface="Times New Roman"/>
                          <a:ea typeface="Times New Roman"/>
                          <a:cs typeface="Times New Roman"/>
                        </a:rPr>
                        <a:t>Повна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07975" marR="307340" algn="ctr">
                        <a:spcAft>
                          <a:spcPts val="0"/>
                        </a:spcAft>
                      </a:pPr>
                      <a:r>
                        <a:rPr lang="en-US" sz="2000" b="1" spc="-10">
                          <a:latin typeface="Times New Roman"/>
                          <a:ea typeface="Times New Roman"/>
                          <a:cs typeface="Times New Roman"/>
                        </a:rPr>
                        <a:t>Скорочена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84">
                <a:tc>
                  <a:txBody>
                    <a:bodyPr/>
                    <a:lstStyle/>
                    <a:p>
                      <a:pPr marL="210820" marR="208280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en-US" sz="2000" spc="-10">
                          <a:latin typeface="Times New Roman"/>
                          <a:ea typeface="Times New Roman"/>
                          <a:cs typeface="Times New Roman"/>
                        </a:rPr>
                        <a:t>гліцин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 marR="306070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2000" spc="-25">
                          <a:latin typeface="Times New Roman"/>
                          <a:ea typeface="Times New Roman"/>
                          <a:cs typeface="Times New Roman"/>
                        </a:rPr>
                        <a:t>глі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6550" marR="335280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2000" spc="-10">
                          <a:latin typeface="Times New Roman"/>
                          <a:ea typeface="Times New Roman"/>
                          <a:cs typeface="Times New Roman"/>
                        </a:rPr>
                        <a:t>аланін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7975" marR="307340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2000" spc="-25">
                          <a:latin typeface="Times New Roman"/>
                          <a:ea typeface="Times New Roman"/>
                          <a:cs typeface="Times New Roman"/>
                        </a:rPr>
                        <a:t>ала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84">
                <a:tc>
                  <a:txBody>
                    <a:bodyPr/>
                    <a:lstStyle/>
                    <a:p>
                      <a:pPr marL="212090" marR="208280" algn="ctr">
                        <a:lnSpc>
                          <a:spcPts val="1735"/>
                        </a:lnSpc>
                        <a:spcAft>
                          <a:spcPts val="0"/>
                        </a:spcAft>
                      </a:pPr>
                      <a:r>
                        <a:rPr lang="en-US" sz="2000" spc="-10">
                          <a:latin typeface="Times New Roman"/>
                          <a:ea typeface="Times New Roman"/>
                          <a:cs typeface="Times New Roman"/>
                        </a:rPr>
                        <a:t>валін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 marR="30480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000" spc="-25">
                          <a:latin typeface="Times New Roman"/>
                          <a:ea typeface="Times New Roman"/>
                          <a:cs typeface="Times New Roman"/>
                        </a:rPr>
                        <a:t>вал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6550" marR="33401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000" spc="-10">
                          <a:latin typeface="Times New Roman"/>
                          <a:ea typeface="Times New Roman"/>
                          <a:cs typeface="Times New Roman"/>
                        </a:rPr>
                        <a:t>лейцин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7975" marR="30670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000" spc="-25">
                          <a:latin typeface="Times New Roman"/>
                          <a:ea typeface="Times New Roman"/>
                          <a:cs typeface="Times New Roman"/>
                        </a:rPr>
                        <a:t>лей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84">
                <a:tc>
                  <a:txBody>
                    <a:bodyPr/>
                    <a:lstStyle/>
                    <a:p>
                      <a:pPr marL="210185" marR="208280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en-US" sz="2000" spc="-10">
                          <a:latin typeface="Times New Roman"/>
                          <a:ea typeface="Times New Roman"/>
                          <a:cs typeface="Times New Roman"/>
                        </a:rPr>
                        <a:t>ізолейцин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 marR="30480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000" spc="-20">
                          <a:latin typeface="Times New Roman"/>
                          <a:ea typeface="Times New Roman"/>
                          <a:cs typeface="Times New Roman"/>
                        </a:rPr>
                        <a:t>ілей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6550" marR="33528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000" spc="-10">
                          <a:latin typeface="Times New Roman"/>
                          <a:ea typeface="Times New Roman"/>
                          <a:cs typeface="Times New Roman"/>
                        </a:rPr>
                        <a:t>серин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7975" marR="30670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000" spc="-25">
                          <a:latin typeface="Times New Roman"/>
                          <a:ea typeface="Times New Roman"/>
                          <a:cs typeface="Times New Roman"/>
                        </a:rPr>
                        <a:t>сер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84">
                <a:tc>
                  <a:txBody>
                    <a:bodyPr/>
                    <a:lstStyle/>
                    <a:p>
                      <a:pPr marL="212090" marR="208280" algn="ctr">
                        <a:lnSpc>
                          <a:spcPts val="1735"/>
                        </a:lnSpc>
                        <a:spcAft>
                          <a:spcPts val="0"/>
                        </a:spcAft>
                      </a:pPr>
                      <a:r>
                        <a:rPr lang="en-US" sz="2000" spc="-10">
                          <a:latin typeface="Times New Roman"/>
                          <a:ea typeface="Times New Roman"/>
                          <a:cs typeface="Times New Roman"/>
                        </a:rPr>
                        <a:t>треонін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 marR="30416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000" spc="-25">
                          <a:latin typeface="Times New Roman"/>
                          <a:ea typeface="Times New Roman"/>
                          <a:cs typeface="Times New Roman"/>
                        </a:rPr>
                        <a:t>тре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6550" marR="33528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000" spc="-10">
                          <a:latin typeface="Times New Roman"/>
                          <a:ea typeface="Times New Roman"/>
                          <a:cs typeface="Times New Roman"/>
                        </a:rPr>
                        <a:t>тирозин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7975" marR="30734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000" spc="-25">
                          <a:latin typeface="Times New Roman"/>
                          <a:ea typeface="Times New Roman"/>
                          <a:cs typeface="Times New Roman"/>
                        </a:rPr>
                        <a:t>тир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84">
                <a:tc>
                  <a:txBody>
                    <a:bodyPr/>
                    <a:lstStyle/>
                    <a:p>
                      <a:pPr marL="212090" marR="208280"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en-US" sz="2000" spc="-10">
                          <a:latin typeface="Times New Roman"/>
                          <a:ea typeface="Times New Roman"/>
                          <a:cs typeface="Times New Roman"/>
                        </a:rPr>
                        <a:t>фенілаланін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 marR="30670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000" spc="-25">
                          <a:latin typeface="Times New Roman"/>
                          <a:ea typeface="Times New Roman"/>
                          <a:cs typeface="Times New Roman"/>
                        </a:rPr>
                        <a:t>фен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6550" marR="33591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000" spc="-10">
                          <a:latin typeface="Times New Roman"/>
                          <a:ea typeface="Times New Roman"/>
                          <a:cs typeface="Times New Roman"/>
                        </a:rPr>
                        <a:t>триптофан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7975" marR="30734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000" spc="-25">
                          <a:latin typeface="Times New Roman"/>
                          <a:ea typeface="Times New Roman"/>
                          <a:cs typeface="Times New Roman"/>
                        </a:rPr>
                        <a:t>три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671">
                <a:tc>
                  <a:txBody>
                    <a:bodyPr/>
                    <a:lstStyle/>
                    <a:p>
                      <a:pPr marL="212090" marR="208280" algn="ctr">
                        <a:lnSpc>
                          <a:spcPts val="1795"/>
                        </a:lnSpc>
                        <a:spcAft>
                          <a:spcPts val="0"/>
                        </a:spcAft>
                      </a:pPr>
                      <a:r>
                        <a:rPr lang="en-US" sz="2000" spc="-10">
                          <a:latin typeface="Times New Roman"/>
                          <a:ea typeface="Times New Roman"/>
                          <a:cs typeface="Times New Roman"/>
                        </a:rPr>
                        <a:t>аспарагінова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12090" marR="207010" algn="ct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r>
                        <a:rPr lang="en-US" sz="2000" spc="-10">
                          <a:latin typeface="Times New Roman"/>
                          <a:ea typeface="Times New Roman"/>
                          <a:cs typeface="Times New Roman"/>
                        </a:rPr>
                        <a:t>кислота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 marR="30607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000" spc="-25">
                          <a:latin typeface="Times New Roman"/>
                          <a:ea typeface="Times New Roman"/>
                          <a:cs typeface="Times New Roman"/>
                        </a:rPr>
                        <a:t>асп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6550" marR="33591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000" spc="-10">
                          <a:latin typeface="Times New Roman"/>
                          <a:ea typeface="Times New Roman"/>
                          <a:cs typeface="Times New Roman"/>
                        </a:rPr>
                        <a:t>аспарагін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7975" marR="30670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000" spc="-25" smtClean="0">
                          <a:latin typeface="Times New Roman"/>
                          <a:ea typeface="Times New Roman"/>
                          <a:cs typeface="Times New Roman"/>
                        </a:rPr>
                        <a:t>ас</a:t>
                      </a:r>
                      <a:r>
                        <a:rPr lang="uk-UA" sz="2000" spc="-25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671">
                <a:tc>
                  <a:txBody>
                    <a:bodyPr/>
                    <a:lstStyle/>
                    <a:p>
                      <a:pPr marL="211455" marR="208280" algn="ctr">
                        <a:lnSpc>
                          <a:spcPts val="1795"/>
                        </a:lnSpc>
                        <a:spcAft>
                          <a:spcPts val="0"/>
                        </a:spcAft>
                      </a:pPr>
                      <a:r>
                        <a:rPr lang="en-US" sz="2000" spc="-10">
                          <a:latin typeface="Times New Roman"/>
                          <a:ea typeface="Times New Roman"/>
                          <a:cs typeface="Times New Roman"/>
                        </a:rPr>
                        <a:t>глутамінова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10185" marR="208280" algn="ct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en-US" sz="2000" spc="-10">
                          <a:latin typeface="Times New Roman"/>
                          <a:ea typeface="Times New Roman"/>
                          <a:cs typeface="Times New Roman"/>
                        </a:rPr>
                        <a:t>кислота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 marR="30607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000" spc="-25">
                          <a:latin typeface="Times New Roman"/>
                          <a:ea typeface="Times New Roman"/>
                          <a:cs typeface="Times New Roman"/>
                        </a:rPr>
                        <a:t>глн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6550" marR="33591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000" spc="-10">
                          <a:latin typeface="Times New Roman"/>
                          <a:ea typeface="Times New Roman"/>
                          <a:cs typeface="Times New Roman"/>
                        </a:rPr>
                        <a:t>глутамін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7975" marR="30734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000" spc="-25">
                          <a:latin typeface="Times New Roman"/>
                          <a:ea typeface="Times New Roman"/>
                          <a:cs typeface="Times New Roman"/>
                        </a:rPr>
                        <a:t>глу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36">
                <a:tc>
                  <a:txBody>
                    <a:bodyPr/>
                    <a:lstStyle/>
                    <a:p>
                      <a:pPr marL="212090" marR="208280" algn="ctr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en-US" sz="2000" spc="-10">
                          <a:latin typeface="Times New Roman"/>
                          <a:ea typeface="Times New Roman"/>
                          <a:cs typeface="Times New Roman"/>
                        </a:rPr>
                        <a:t>лізин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 marR="30543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en-US" sz="2000" spc="-25">
                          <a:latin typeface="Times New Roman"/>
                          <a:ea typeface="Times New Roman"/>
                          <a:cs typeface="Times New Roman"/>
                        </a:rPr>
                        <a:t>ліз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6550" marR="33401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en-US" sz="2000" spc="-10">
                          <a:latin typeface="Times New Roman"/>
                          <a:ea typeface="Times New Roman"/>
                          <a:cs typeface="Times New Roman"/>
                        </a:rPr>
                        <a:t>аргінін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7975" marR="30670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en-US" sz="2000" spc="-25">
                          <a:latin typeface="Times New Roman"/>
                          <a:ea typeface="Times New Roman"/>
                          <a:cs typeface="Times New Roman"/>
                        </a:rPr>
                        <a:t>арг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84">
                <a:tc>
                  <a:txBody>
                    <a:bodyPr/>
                    <a:lstStyle/>
                    <a:p>
                      <a:pPr marL="212090" marR="207645" algn="ctr">
                        <a:lnSpc>
                          <a:spcPts val="1735"/>
                        </a:lnSpc>
                        <a:spcAft>
                          <a:spcPts val="0"/>
                        </a:spcAft>
                      </a:pPr>
                      <a:r>
                        <a:rPr lang="en-US" sz="2000" spc="-10">
                          <a:latin typeface="Times New Roman"/>
                          <a:ea typeface="Times New Roman"/>
                          <a:cs typeface="Times New Roman"/>
                        </a:rPr>
                        <a:t>гістидин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 marR="30607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000" spc="-25">
                          <a:latin typeface="Times New Roman"/>
                          <a:ea typeface="Times New Roman"/>
                          <a:cs typeface="Times New Roman"/>
                        </a:rPr>
                        <a:t>гіс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6550" marR="33401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000" spc="-10">
                          <a:latin typeface="Times New Roman"/>
                          <a:ea typeface="Times New Roman"/>
                          <a:cs typeface="Times New Roman"/>
                        </a:rPr>
                        <a:t>цистеїн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7975" marR="30416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2000" spc="-25">
                          <a:latin typeface="Times New Roman"/>
                          <a:ea typeface="Times New Roman"/>
                          <a:cs typeface="Times New Roman"/>
                        </a:rPr>
                        <a:t>цис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248">
                <a:tc>
                  <a:txBody>
                    <a:bodyPr/>
                    <a:lstStyle/>
                    <a:p>
                      <a:pPr marL="212090" marR="208280" algn="ctr">
                        <a:lnSpc>
                          <a:spcPts val="1810"/>
                        </a:lnSpc>
                        <a:spcAft>
                          <a:spcPts val="0"/>
                        </a:spcAft>
                      </a:pPr>
                      <a:r>
                        <a:rPr lang="en-US" sz="2000" spc="-10">
                          <a:latin typeface="Times New Roman"/>
                          <a:ea typeface="Times New Roman"/>
                          <a:cs typeface="Times New Roman"/>
                        </a:rPr>
                        <a:t>метіонін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245" marR="305435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2000" spc="-25">
                          <a:latin typeface="Times New Roman"/>
                          <a:ea typeface="Times New Roman"/>
                          <a:cs typeface="Times New Roman"/>
                        </a:rPr>
                        <a:t>мет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6550" marR="334010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2000" spc="-10">
                          <a:latin typeface="Times New Roman"/>
                          <a:ea typeface="Times New Roman"/>
                          <a:cs typeface="Times New Roman"/>
                        </a:rPr>
                        <a:t>пролін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7975" marR="306070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2000" spc="-25">
                          <a:latin typeface="Times New Roman"/>
                          <a:ea typeface="Times New Roman"/>
                          <a:cs typeface="Times New Roman"/>
                        </a:rPr>
                        <a:t>про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90488" indent="360363" algn="just">
              <a:buNone/>
            </a:pPr>
            <a:r>
              <a:rPr lang="uk-UA" smtClean="0"/>
              <a:t>Біосинтез білку можно порівняти з виробничим процесом. Кожне виробництво потребує сировини. У процесі синтезу білка такою сировиною є амінокислоти. Потрібні працівники. Є й вони, у нашому випадку це - ферменти. Потрібна енергія – Сонце та молекули АТФ постачають її. Але головна роль у цій дії вистави належить ДНК та РНК.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8517632" cy="6264696"/>
          </a:xfrm>
        </p:spPr>
        <p:txBody>
          <a:bodyPr>
            <a:normAutofit fontScale="77500" lnSpcReduction="20000"/>
          </a:bodyPr>
          <a:lstStyle/>
          <a:p>
            <a:pPr marL="90488" indent="360363" fontAlgn="base">
              <a:buNone/>
            </a:pPr>
            <a:r>
              <a:rPr lang="uk-UA" b="1" smtClean="0"/>
              <a:t>Як відбувається зчитування інформації з ДНК на іРНК? Де відбувається цей процес?</a:t>
            </a:r>
            <a:endParaRPr lang="ru-RU" smtClean="0"/>
          </a:p>
          <a:p>
            <a:pPr marL="90488" indent="360363" fontAlgn="base">
              <a:buNone/>
            </a:pPr>
            <a:r>
              <a:rPr lang="uk-UA" smtClean="0"/>
              <a:t>Трансляція – це « друга дія вистави», другий етап біосинтезу білка.</a:t>
            </a:r>
            <a:endParaRPr lang="ru-RU" smtClean="0"/>
          </a:p>
          <a:p>
            <a:pPr marL="90488" indent="360363" fontAlgn="base">
              <a:buNone/>
            </a:pPr>
            <a:r>
              <a:rPr lang="uk-UA" smtClean="0"/>
              <a:t>Стадії трансляції:</a:t>
            </a:r>
            <a:endParaRPr lang="ru-RU" smtClean="0"/>
          </a:p>
          <a:p>
            <a:pPr marL="90488" indent="360363" fontAlgn="base">
              <a:buNone/>
            </a:pPr>
            <a:r>
              <a:rPr lang="uk-UA" smtClean="0"/>
              <a:t>-Ініціація. іРНК потрапляє до цитоплазми, утворює комплекс із рибосом – полісоми. Тут відбувається масове виробництво білків.</a:t>
            </a:r>
            <a:endParaRPr lang="ru-RU" smtClean="0"/>
          </a:p>
          <a:p>
            <a:pPr marL="90488" indent="360363" fontAlgn="base">
              <a:buNone/>
            </a:pPr>
            <a:r>
              <a:rPr lang="uk-UA" smtClean="0"/>
              <a:t>-Активація амінокислот.</a:t>
            </a:r>
            <a:endParaRPr lang="ru-RU" smtClean="0"/>
          </a:p>
          <a:p>
            <a:pPr marL="90488" indent="360363" fontAlgn="base">
              <a:buNone/>
            </a:pPr>
            <a:r>
              <a:rPr lang="uk-UA" smtClean="0"/>
              <a:t>- Приєднання амінокислот до тРНК. Потрібні АТФ, ферменти.</a:t>
            </a:r>
            <a:endParaRPr lang="ru-RU" smtClean="0"/>
          </a:p>
          <a:p>
            <a:pPr marL="90488" indent="360363" fontAlgn="base">
              <a:buNone/>
            </a:pPr>
            <a:r>
              <a:rPr lang="uk-UA" smtClean="0"/>
              <a:t>- Елонгація. тРНК за принципом компліментарності приєднується до іРНК. Рибосоми переміщуються триплет за триплетом ,за допомогою ферментів між амінокислотами у точній послідовності утворюються пептидні зв’язки.</a:t>
            </a:r>
            <a:endParaRPr lang="ru-RU" smtClean="0"/>
          </a:p>
          <a:p>
            <a:pPr marL="90488" indent="360363" fontAlgn="base">
              <a:buNone/>
            </a:pPr>
            <a:r>
              <a:rPr lang="uk-UA" smtClean="0"/>
              <a:t>- Конфірмаційна стадія. Формування відповідної структури білка.</a:t>
            </a:r>
            <a:endParaRPr 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435280" cy="5544616"/>
          </a:xfrm>
        </p:spPr>
        <p:txBody>
          <a:bodyPr>
            <a:normAutofit lnSpcReduction="10000"/>
          </a:bodyPr>
          <a:lstStyle/>
          <a:p>
            <a:pPr marL="90488" indent="360363" algn="just">
              <a:buNone/>
            </a:pPr>
            <a:r>
              <a:rPr lang="uk-UA" b="1" smtClean="0"/>
              <a:t>Підсумок:</a:t>
            </a:r>
            <a:r>
              <a:rPr lang="uk-UA" smtClean="0"/>
              <a:t> у генетичному алфавіті всього 4 літери ( нітратні основи), усі слова складаються з 3-х літер (триплети). Цих символів та слів достатньо, щоб закодувати весь безмежно різноманітний план будови організму – від синтезу білків до кольору очей та властивостей характеру! Але слів, якими записані генетичні фрази, дуже багато. У деяких ДНК є до 30000 нітратних основ. Число їх комбінацій сполучень безмежно! 4 в 13-му ступені! Це більше, ніж атомів у всій Сонячній системі.</a:t>
            </a:r>
            <a:endParaRPr lang="ru-RU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Autofit/>
          </a:bodyPr>
          <a:lstStyle/>
          <a:p>
            <a:r>
              <a:rPr lang="ru-RU" sz="3200" b="1" smtClean="0"/>
              <a:t>ПІД ЧАС РОЗВЯЗУВАННЯ ЗАДАЧ ПОТРІБНО ПАМЯТАТИ: </a:t>
            </a:r>
            <a:endParaRPr lang="ru-RU" sz="32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688632"/>
          </a:xfrm>
        </p:spPr>
        <p:txBody>
          <a:bodyPr>
            <a:normAutofit fontScale="77500" lnSpcReduction="20000"/>
          </a:bodyPr>
          <a:lstStyle/>
          <a:p>
            <a:pPr marL="90488" indent="450850" algn="just">
              <a:buNone/>
            </a:pPr>
            <a:r>
              <a:rPr lang="ru-RU" b="1" smtClean="0"/>
              <a:t>• </a:t>
            </a:r>
            <a:r>
              <a:rPr lang="ru-RU" smtClean="0"/>
              <a:t>відстань між двома сусідніми вздовж осі ДНК становить 0,34 нм; </a:t>
            </a:r>
            <a:endParaRPr lang="ru-RU" b="1" smtClean="0"/>
          </a:p>
          <a:p>
            <a:pPr marL="90488" indent="450850" algn="just">
              <a:buNone/>
            </a:pPr>
            <a:r>
              <a:rPr lang="ru-RU" smtClean="0"/>
              <a:t>• середня молекулярна маса одного нуклеотида – 345 умовних одиниць; </a:t>
            </a:r>
            <a:endParaRPr lang="ru-RU" b="1" smtClean="0"/>
          </a:p>
          <a:p>
            <a:pPr marL="90488" indent="450850" algn="just">
              <a:buNone/>
            </a:pPr>
            <a:r>
              <a:rPr lang="ru-RU" smtClean="0"/>
              <a:t>•середня молекулярна маса однієї амінокислоти – 100 умовних одиниць; </a:t>
            </a:r>
            <a:endParaRPr lang="ru-RU" b="1" smtClean="0"/>
          </a:p>
          <a:p>
            <a:pPr marL="90488" indent="450850" algn="just">
              <a:buNone/>
            </a:pPr>
            <a:r>
              <a:rPr lang="ru-RU" smtClean="0"/>
              <a:t>• кожну амінокислоту в пептиді або поліпептиді кодує триплет нуклеотидів іРНК (мРНК); </a:t>
            </a:r>
            <a:endParaRPr lang="ru-RU" b="1" smtClean="0"/>
          </a:p>
          <a:p>
            <a:pPr marL="90488" indent="450850" algn="just">
              <a:buNone/>
            </a:pPr>
            <a:r>
              <a:rPr lang="ru-RU" smtClean="0"/>
              <a:t>• для визначення довжини гена (l) враховують кількість нуклеотидів, яка міститься в одному ланцюзі ДНК; </a:t>
            </a:r>
            <a:endParaRPr lang="ru-RU" b="1" smtClean="0"/>
          </a:p>
          <a:p>
            <a:pPr marL="90488" indent="450850" algn="just">
              <a:buNone/>
            </a:pPr>
            <a:r>
              <a:rPr lang="ru-RU" smtClean="0"/>
              <a:t>• для визначення молекулярної маси гена (Mr) враховують кількість нуклеотидів, що міститься у двох ланцюгах ДНК; </a:t>
            </a:r>
            <a:endParaRPr lang="ru-RU" b="1" smtClean="0"/>
          </a:p>
          <a:p>
            <a:pPr marL="90488" indent="450850" algn="just">
              <a:buNone/>
            </a:pPr>
            <a:r>
              <a:rPr lang="ru-RU" smtClean="0"/>
              <a:t>• при встановленні довжини і молекулярної маси гену потрібно враховувати ділянки, що не транслюються (хоча б наявність одного стопкодона); </a:t>
            </a:r>
            <a:endParaRPr lang="ru-RU" b="1" smtClean="0"/>
          </a:p>
          <a:p>
            <a:pPr marL="90488" indent="450850" algn="just">
              <a:buNone/>
            </a:pPr>
            <a:r>
              <a:rPr lang="ru-RU" smtClean="0"/>
              <a:t>• трансляція здійснюється згідно з генетичним кодом; </a:t>
            </a:r>
            <a:endParaRPr lang="ru-RU" b="1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544616"/>
          </a:xfrm>
        </p:spPr>
        <p:txBody>
          <a:bodyPr>
            <a:normAutofit fontScale="55000" lnSpcReduction="20000"/>
          </a:bodyPr>
          <a:lstStyle/>
          <a:p>
            <a:pPr marL="90488" indent="450850" algn="just">
              <a:buNone/>
            </a:pPr>
            <a:r>
              <a:rPr lang="ru-RU" smtClean="0"/>
              <a:t>• для всіх ДНК виконуються правила Чаргаффа: </a:t>
            </a:r>
            <a:endParaRPr lang="ru-RU" b="1" smtClean="0"/>
          </a:p>
          <a:p>
            <a:pPr marL="90488" indent="450850" algn="just">
              <a:buNone/>
            </a:pPr>
            <a:r>
              <a:rPr lang="ru-RU" smtClean="0"/>
              <a:t>1. Вміст (n або w) А = вміст Т; вміст G (Г)= вміст C (Ц). Не виконується для РНК з причини одноланцюговості молекул, в яких співвідношення сумарних молярних концентрацій пуринових і піримідинових нуклеотидів варіює у широкому інтервалі. </a:t>
            </a:r>
            <a:endParaRPr lang="ru-RU" b="1" smtClean="0"/>
          </a:p>
          <a:p>
            <a:pPr marL="90488" indent="450850" algn="just">
              <a:buNone/>
            </a:pPr>
            <a:r>
              <a:rPr lang="ru-RU" smtClean="0"/>
              <a:t>2. Вміст пуринових азотистих (нітратних або нітрогенвмісних) основ – аденіну і гуаніну – дорівнює вмісту піримідинових азотистих основ – тиміну і цитозину (w А+w G = w Т+ w C). Не виконується для РНК. </a:t>
            </a:r>
            <a:endParaRPr lang="ru-RU" b="1" smtClean="0"/>
          </a:p>
          <a:p>
            <a:pPr marL="90488" indent="450850" algn="just">
              <a:buNone/>
            </a:pPr>
            <a:r>
              <a:rPr lang="ru-RU" smtClean="0"/>
              <a:t>• уміст усіх нуклеотидів в молекулі ДНК або РНК (w А+ w Т+ w G + w C чи w А+ w U+ w G+ w C) становить 100%; </a:t>
            </a:r>
            <a:endParaRPr lang="ru-RU" b="1" smtClean="0"/>
          </a:p>
          <a:p>
            <a:pPr marL="90488" indent="450850" algn="just">
              <a:buNone/>
            </a:pPr>
            <a:r>
              <a:rPr lang="ru-RU" smtClean="0"/>
              <a:t>• співвідношення суми молярних концентрацій гуаніну і цитозину до суми молярних концентрацій аденіну і тиміну у молекулі ДНК (аденіну і урацилу у молекулі РНК) варіює, тому називається коефіцієнтом специфічності нуклеїнових кислот: Ксп = wG+wC/wA+wT(U) або Ксп = nG+nC/nA+nT(U). Для ДНК, в основному, Ксп1, тобто РНК, в основному GС-типу. Молекули ДНК характеризуються яскравим проявом видоспецифічності, для молекул РНК видова специфічність мало виражена; </a:t>
            </a:r>
            <a:endParaRPr lang="ru-RU" b="1" smtClean="0"/>
          </a:p>
          <a:p>
            <a:pPr marL="90488" indent="450850" algn="just">
              <a:buNone/>
            </a:pPr>
            <a:r>
              <a:rPr lang="ru-RU" smtClean="0"/>
              <a:t>• реплікаційна вилка рухається зі швидкістю близько 100 000 пар нуклеотидів за хвилину у прокаріотів та 500–5000 – у еукаріотів; </a:t>
            </a:r>
            <a:endParaRPr lang="ru-RU" b="1" smtClean="0"/>
          </a:p>
          <a:p>
            <a:pPr marL="90488" indent="450850" algn="just">
              <a:buNone/>
            </a:pPr>
            <a:r>
              <a:rPr lang="ru-RU" smtClean="0"/>
              <a:t>• тривалість приєднання однієї амінокислоти при елонгації поліпептидного ланцюга за оптимальних умов – близько 1/20 с.</a:t>
            </a:r>
            <a:r>
              <a:rPr lang="ru-RU" b="1" smtClean="0"/>
              <a:t>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Autofit/>
          </a:bodyPr>
          <a:lstStyle/>
          <a:p>
            <a:r>
              <a:rPr lang="ru-RU" sz="3200" b="1" smtClean="0"/>
              <a:t>ПІД ЧАС РОЗВЯЗУВАННЯ ЗАДАЧ ПОТРІБНО ПАМЯТАТИ: </a:t>
            </a:r>
            <a:endParaRPr lang="ru-RU" sz="3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r>
              <a:rPr lang="uk-UA" b="1" i="1" smtClean="0"/>
              <a:t>ПРИКЛАДИ ЗАДАЧ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40060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uk-UA" b="1" i="1" smtClean="0"/>
              <a:t>Задача 1</a:t>
            </a:r>
            <a:r>
              <a:rPr lang="uk-UA" smtClean="0"/>
              <a:t>. Ділянка молекули ДНК має таку будову :</a:t>
            </a:r>
            <a:endParaRPr lang="ru-RU" smtClean="0"/>
          </a:p>
          <a:p>
            <a:pPr algn="just">
              <a:buNone/>
            </a:pPr>
            <a:r>
              <a:rPr lang="uk-UA" b="1" smtClean="0"/>
              <a:t>АЦЦ АТА ГТЦ ЦАА ГГА</a:t>
            </a:r>
            <a:endParaRPr lang="ru-RU" b="1" smtClean="0"/>
          </a:p>
          <a:p>
            <a:pPr algn="just">
              <a:buNone/>
            </a:pPr>
            <a:r>
              <a:rPr lang="uk-UA" smtClean="0"/>
              <a:t>Визначте послідовність	амінокислот	у поліпептидному ланцюгу.</a:t>
            </a:r>
            <a:endParaRPr lang="ru-RU" smtClean="0"/>
          </a:p>
          <a:p>
            <a:pPr algn="just">
              <a:buNone/>
            </a:pPr>
            <a:r>
              <a:rPr lang="ru-RU" i="1" smtClean="0"/>
              <a:t>Розв'язання</a:t>
            </a:r>
            <a:r>
              <a:rPr lang="ru-RU" smtClean="0"/>
              <a:t>. Спочатку	визначаємо	структуру іРНК:</a:t>
            </a:r>
          </a:p>
          <a:p>
            <a:pPr algn="just">
              <a:buNone/>
            </a:pPr>
            <a:r>
              <a:rPr lang="uk-UA" b="1" smtClean="0"/>
              <a:t>УГГ УАУ ЦАГ ГУУ ЦЦУ</a:t>
            </a:r>
            <a:endParaRPr lang="ru-RU" b="1" smtClean="0"/>
          </a:p>
          <a:p>
            <a:pPr algn="just">
              <a:buNone/>
            </a:pPr>
            <a:r>
              <a:rPr lang="uk-UA" smtClean="0"/>
              <a:t>За допомогою генетичного коду встановлюємо структуру відповідного поліпептидного ланцюга:</a:t>
            </a:r>
            <a:endParaRPr lang="ru-RU" smtClean="0"/>
          </a:p>
          <a:p>
            <a:pPr algn="just">
              <a:buNone/>
            </a:pPr>
            <a:r>
              <a:rPr lang="uk-UA" smtClean="0"/>
              <a:t>триптофан—тирозин—глутамін— валін—пролін.</a:t>
            </a:r>
            <a:endParaRPr lang="ru-RU" smtClean="0"/>
          </a:p>
          <a:p>
            <a:pPr algn="just">
              <a:buNone/>
            </a:pPr>
            <a:r>
              <a:rPr lang="ru-RU" b="1" i="1" smtClean="0"/>
              <a:t>Задача 2. </a:t>
            </a:r>
            <a:r>
              <a:rPr lang="ru-RU" smtClean="0"/>
              <a:t>Ділянка  поліпептидного  ланцюга має таку будову:</a:t>
            </a:r>
          </a:p>
          <a:p>
            <a:pPr algn="just">
              <a:buNone/>
            </a:pPr>
            <a:r>
              <a:rPr lang="uk-UA" smtClean="0"/>
              <a:t>аланін—лізин—валін—серин.</a:t>
            </a:r>
            <a:endParaRPr lang="ru-RU" smtClean="0"/>
          </a:p>
          <a:p>
            <a:pPr algn="just">
              <a:buNone/>
            </a:pPr>
            <a:r>
              <a:rPr lang="uk-UA" smtClean="0"/>
              <a:t>Визначте послідовність нуклеотидів у ділянці ДНК, яка кодує цю частину ланцюга.</a:t>
            </a:r>
            <a:endParaRPr lang="ru-RU" smtClean="0"/>
          </a:p>
          <a:p>
            <a:pPr algn="just">
              <a:buNone/>
            </a:pPr>
            <a:r>
              <a:rPr lang="uk-UA" i="1" smtClean="0"/>
              <a:t>Розв'язання</a:t>
            </a:r>
            <a:r>
              <a:rPr lang="uk-UA" smtClean="0"/>
              <a:t>. Спочатку визначаємо структуру відповідної ділянки іРНК. В генетичному коді певній амінокислоті відповідає кілька триплетів іРНК. При розв'язанні задач, як правило, наводиться </a:t>
            </a:r>
            <a:r>
              <a:rPr lang="uk-UA" i="1" smtClean="0"/>
              <a:t>перший </a:t>
            </a:r>
            <a:r>
              <a:rPr lang="uk-UA" smtClean="0"/>
              <a:t>триплет.</a:t>
            </a:r>
            <a:endParaRPr lang="ru-RU" smtClean="0"/>
          </a:p>
          <a:p>
            <a:pPr algn="just">
              <a:buNone/>
            </a:pPr>
            <a:r>
              <a:rPr lang="uk-UA" i="1" smtClean="0"/>
              <a:t>Білок</a:t>
            </a:r>
            <a:r>
              <a:rPr lang="uk-UA" smtClean="0"/>
              <a:t>:   аланін—лізин—валін—серин;</a:t>
            </a:r>
            <a:endParaRPr lang="ru-RU" smtClean="0"/>
          </a:p>
          <a:p>
            <a:pPr algn="just">
              <a:buNone/>
            </a:pPr>
            <a:r>
              <a:rPr lang="uk-UA" i="1" smtClean="0"/>
              <a:t>іРНК</a:t>
            </a:r>
            <a:r>
              <a:rPr lang="uk-UA" smtClean="0"/>
              <a:t>:	ГЦУ—ААА—ГУУ—УЦУ</a:t>
            </a:r>
            <a:endParaRPr lang="ru-RU" smtClean="0"/>
          </a:p>
          <a:p>
            <a:pPr algn="just">
              <a:buNone/>
            </a:pPr>
            <a:r>
              <a:rPr lang="uk-UA" i="1" smtClean="0"/>
              <a:t>ДНК</a:t>
            </a:r>
            <a:r>
              <a:rPr lang="uk-UA" smtClean="0"/>
              <a:t>:	ЦГА—ТТТ—ЦАА—АГА</a:t>
            </a:r>
            <a:endParaRPr lang="ru-RU" smtClean="0"/>
          </a:p>
          <a:p>
            <a:pPr algn="just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47260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uk-UA" b="1" i="1" smtClean="0"/>
              <a:t>Задача 3. </a:t>
            </a:r>
            <a:r>
              <a:rPr lang="uk-UA" smtClean="0"/>
              <a:t>Скільки нуклеотидів  входить  до складу гена , що містить інформацію про структуру інсуліну ( 51 амінокислота)?</a:t>
            </a:r>
            <a:endParaRPr lang="ru-RU" smtClean="0"/>
          </a:p>
          <a:p>
            <a:pPr algn="just">
              <a:buNone/>
            </a:pPr>
            <a:r>
              <a:rPr lang="uk-UA" i="1" smtClean="0"/>
              <a:t>Розв'язання</a:t>
            </a:r>
            <a:r>
              <a:rPr lang="uk-UA" smtClean="0"/>
              <a:t>. Одна амінокислота кодується трійкою нуклеотидів. Ділянка одного ланцюга ДНК, що містить інформацію про білок із 51 амінокислоти, складається із  51х3=153 нуклеотидів. Оскільки до гена входять два ланцюги ДНК, то кількість нуклеотидів у ньому — 306.</a:t>
            </a:r>
            <a:endParaRPr lang="ru-RU" smtClean="0"/>
          </a:p>
          <a:p>
            <a:pPr algn="just">
              <a:buNone/>
            </a:pPr>
            <a:r>
              <a:rPr lang="uk-UA" b="1" i="1" smtClean="0"/>
              <a:t>Задача 4. </a:t>
            </a:r>
            <a:r>
              <a:rPr lang="uk-UA" smtClean="0"/>
              <a:t>До складу білка входять 400 амінокислот. Визначте, яку довжину має ген, що його кодує.</a:t>
            </a:r>
            <a:endParaRPr lang="ru-RU" smtClean="0"/>
          </a:p>
          <a:p>
            <a:pPr algn="just">
              <a:buNone/>
            </a:pPr>
            <a:r>
              <a:rPr lang="uk-UA" i="1" smtClean="0"/>
              <a:t>Розв'язання</a:t>
            </a:r>
            <a:r>
              <a:rPr lang="uk-UA" smtClean="0"/>
              <a:t>. Відповідна ділянка одного ланцюга ДНК складається з 400х3=1200 нуклеотидів, а ген — із 1200 пар нуклеотидів.</a:t>
            </a:r>
            <a:endParaRPr lang="ru-RU" smtClean="0"/>
          </a:p>
          <a:p>
            <a:pPr algn="just">
              <a:buNone/>
            </a:pPr>
            <a:r>
              <a:rPr lang="uk-UA" smtClean="0"/>
              <a:t>Довжина одної пари нуклеотидів - 0,34  нм, звідси довжина даного гена: 1200 Х 0,34 нм = 408 нм.</a:t>
            </a:r>
            <a:endParaRPr lang="ru-RU" smtClean="0"/>
          </a:p>
          <a:p>
            <a:pPr>
              <a:buNone/>
            </a:pPr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r>
              <a:rPr lang="uk-UA" b="1" i="1" smtClean="0"/>
              <a:t>ПРИКЛАДИ ЗАДАЧ</a:t>
            </a:r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04056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uk-UA" b="1" i="1" smtClean="0"/>
              <a:t>Задача 5. </a:t>
            </a:r>
            <a:r>
              <a:rPr lang="uk-UA" smtClean="0"/>
              <a:t>На одному з  ланцюгів  ДНК синтезована іРНК, в  якій     А—14%, Г—20%, У—40%, Ц</a:t>
            </a:r>
            <a:endParaRPr lang="ru-RU" smtClean="0"/>
          </a:p>
          <a:p>
            <a:pPr algn="just">
              <a:buNone/>
            </a:pPr>
            <a:r>
              <a:rPr lang="uk-UA" smtClean="0"/>
              <a:t>—26%.	Визначте	процентний	вміст	нуклеотидів	у молекулі ДНК.</a:t>
            </a:r>
            <a:endParaRPr lang="ru-RU" smtClean="0"/>
          </a:p>
          <a:p>
            <a:pPr algn="just">
              <a:buNone/>
            </a:pPr>
            <a:r>
              <a:rPr lang="uk-UA" i="1" smtClean="0"/>
              <a:t>Розв’язання</a:t>
            </a:r>
            <a:r>
              <a:rPr lang="uk-UA" smtClean="0"/>
              <a:t>: Визначаємо структуру ділянки ДНК, за матрицею якої синтезована іРНК:</a:t>
            </a:r>
            <a:endParaRPr lang="ru-RU" smtClean="0"/>
          </a:p>
          <a:p>
            <a:pPr algn="just">
              <a:buNone/>
            </a:pPr>
            <a:r>
              <a:rPr lang="uk-UA" b="1" smtClean="0"/>
              <a:t>іРНК:	</a:t>
            </a:r>
            <a:r>
              <a:rPr lang="uk-UA" smtClean="0"/>
              <a:t>А(14%), Г(20%), У(40%), Ц(26%)</a:t>
            </a:r>
            <a:endParaRPr lang="ru-RU" smtClean="0"/>
          </a:p>
          <a:p>
            <a:pPr algn="just">
              <a:buNone/>
            </a:pPr>
            <a:r>
              <a:rPr lang="uk-UA" b="1" smtClean="0"/>
              <a:t>ДНК:	</a:t>
            </a:r>
            <a:r>
              <a:rPr lang="uk-UA" smtClean="0"/>
              <a:t>Т(14%), Ц(20%), А(40%), Г(26%)</a:t>
            </a:r>
            <a:endParaRPr lang="ru-RU" smtClean="0"/>
          </a:p>
          <a:p>
            <a:pPr algn="just">
              <a:buNone/>
            </a:pPr>
            <a:r>
              <a:rPr lang="uk-UA" smtClean="0"/>
              <a:t>А(14%), Г(20%), Т(40%), Ц(26%) А=Т = </a:t>
            </a:r>
            <a:r>
              <a:rPr lang="ru-RU" smtClean="0"/>
              <a:t> </a:t>
            </a:r>
            <a:r>
              <a:rPr lang="uk-UA" smtClean="0"/>
              <a:t>= 27%.</a:t>
            </a:r>
            <a:endParaRPr lang="ru-RU" smtClean="0"/>
          </a:p>
          <a:p>
            <a:pPr algn="just">
              <a:buNone/>
            </a:pPr>
            <a:r>
              <a:rPr lang="uk-UA" smtClean="0"/>
              <a:t>Г=Ц= </a:t>
            </a:r>
            <a:r>
              <a:rPr lang="ru-RU" smtClean="0"/>
              <a:t> </a:t>
            </a:r>
            <a:r>
              <a:rPr lang="uk-UA" smtClean="0"/>
              <a:t>=23%</a:t>
            </a:r>
            <a:endParaRPr lang="ru-RU" smtClean="0"/>
          </a:p>
          <a:p>
            <a:pPr algn="just">
              <a:buNone/>
            </a:pPr>
            <a:r>
              <a:rPr lang="ru-RU" smtClean="0"/>
              <a:t>Процентний вміст нуклеотидів у молекулі ДНК: А — 27%, Г — 23%, Т — 27%, Ц — 23%.</a:t>
            </a:r>
          </a:p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r>
              <a:rPr lang="uk-UA" b="1" i="1" smtClean="0"/>
              <a:t>ПРИКЛАДИ ЗАДАЧ</a:t>
            </a:r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/>
          <a:lstStyle/>
          <a:p>
            <a:r>
              <a:rPr lang="uk-UA" smtClean="0"/>
              <a:t>ДЯКУЮ ЗА УВАГУ!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smtClean="0"/>
              <a:t>Основні терміни: 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507288" cy="568863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smtClean="0"/>
              <a:t>Нуклеотид – </a:t>
            </a:r>
            <a:r>
              <a:rPr lang="ru-RU" smtClean="0"/>
              <a:t>хімічна сполука, що складається з гетероциклічної азотистої основи, пентодного цукру (рибози або дезоксирибози) та залишку фосфатної кислоти. </a:t>
            </a:r>
            <a:endParaRPr lang="ru-RU" b="1" smtClean="0"/>
          </a:p>
          <a:p>
            <a:pPr algn="just"/>
            <a:r>
              <a:rPr lang="uk-UA" b="1" smtClean="0"/>
              <a:t>Нуклеїнові кислоти - </a:t>
            </a:r>
            <a:r>
              <a:rPr lang="uk-UA" smtClean="0"/>
              <a:t>складні високомолекулярні біополімери, мономерами яких є нуклеотиди. Уперше нуклеїнові кислоти виявили в ядрі клітин, звідки й походить назва цих сполук (від лат. нуклеус - ядро).</a:t>
            </a:r>
            <a:endParaRPr lang="ru-RU" b="1" smtClean="0"/>
          </a:p>
          <a:p>
            <a:pPr algn="just"/>
            <a:r>
              <a:rPr lang="uk-UA" smtClean="0"/>
              <a:t>Молекула нуклеотиду складається з </a:t>
            </a:r>
            <a:r>
              <a:rPr lang="uk-UA" smtClean="0"/>
              <a:t>3-х </a:t>
            </a:r>
            <a:r>
              <a:rPr lang="uk-UA" smtClean="0"/>
              <a:t>частин, нітратної основи, п'ятивуглецевого моносахариду (пентози) та ортофосфатної кислоти. Залежно від виду пентози, що входять до складу нуклеотиду, розрізняють два типи нуклеїнових кислот: дезоксирибонуклеїнову (ДНК) і рибонуклеїнові (РНК). </a:t>
            </a:r>
          </a:p>
          <a:p>
            <a:pPr algn="just"/>
            <a:r>
              <a:rPr lang="uk-UA" b="1" smtClean="0"/>
              <a:t>ДНК</a:t>
            </a:r>
            <a:r>
              <a:rPr lang="uk-UA" smtClean="0"/>
              <a:t> – це біополімер, який складається із двох спірально закручених один навколо одного, антипаралельних ланцюгів. </a:t>
            </a:r>
            <a:endParaRPr lang="ru-RU" b="1" smtClean="0"/>
          </a:p>
          <a:p>
            <a:pPr algn="just"/>
            <a:r>
              <a:rPr lang="uk-UA" smtClean="0"/>
              <a:t>Мономер молекули ДНК – нуклеотид. </a:t>
            </a:r>
            <a:endParaRPr lang="ru-RU" b="1" smtClean="0"/>
          </a:p>
          <a:p>
            <a:pPr algn="just"/>
            <a:r>
              <a:rPr lang="uk-UA" smtClean="0"/>
              <a:t>Молекули ДНК у клітинах еукаріотів містяться у ядрі, пластидах і мітохондріях, а в прокаріотів у цитоплазмі. </a:t>
            </a:r>
            <a:endParaRPr lang="ru-RU" b="1" smtClean="0"/>
          </a:p>
          <a:p>
            <a:pPr algn="just"/>
            <a:r>
              <a:rPr lang="uk-UA" b="1" smtClean="0"/>
              <a:t>Основна функція ДНК </a:t>
            </a:r>
            <a:r>
              <a:rPr lang="uk-UA" smtClean="0"/>
              <a:t>– це кодування збереження і реалізація спадкової інформації, передача її дочірним клітинам при розмноженні. </a:t>
            </a:r>
            <a:endParaRPr lang="ru-RU" b="1" smtClean="0"/>
          </a:p>
          <a:p>
            <a:pPr algn="just"/>
            <a:r>
              <a:rPr lang="uk-UA" smtClean="0"/>
              <a:t>У клітинах прокаріотів та еукаріотів ДНК завжди складається з двох ланцюгів.</a:t>
            </a:r>
            <a:endParaRPr lang="ru-RU" b="1" smtClean="0"/>
          </a:p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692696"/>
            <a:ext cx="8856984" cy="5976664"/>
          </a:xfrm>
        </p:spPr>
        <p:txBody>
          <a:bodyPr>
            <a:normAutofit fontScale="55000" lnSpcReduction="20000"/>
          </a:bodyPr>
          <a:lstStyle/>
          <a:p>
            <a:pPr marL="90488" indent="271463" algn="just">
              <a:buNone/>
            </a:pPr>
            <a:r>
              <a:rPr lang="uk-UA" smtClean="0"/>
              <a:t>Чітка відповідність нуклеотидів у </a:t>
            </a:r>
            <a:r>
              <a:rPr lang="uk-UA" smtClean="0"/>
              <a:t>2-х </a:t>
            </a:r>
            <a:r>
              <a:rPr lang="uk-UA" smtClean="0"/>
              <a:t>ланцюгах має назву –</a:t>
            </a:r>
            <a:r>
              <a:rPr lang="uk-UA" b="1" smtClean="0"/>
              <a:t> комплементарність.</a:t>
            </a:r>
            <a:endParaRPr lang="ru-RU" b="1" smtClean="0"/>
          </a:p>
          <a:p>
            <a:pPr marL="90488" indent="271463" algn="just">
              <a:buNone/>
            </a:pPr>
            <a:r>
              <a:rPr lang="ru-RU" b="1" smtClean="0"/>
              <a:t>Комплементраність</a:t>
            </a:r>
            <a:r>
              <a:rPr lang="ru-RU" smtClean="0"/>
              <a:t> – просторова взаємодоповнюваність молекул або їх частин, що призводить до утворення водневих зв’язків та вандерваальсових взаємодій. </a:t>
            </a:r>
            <a:endParaRPr lang="ru-RU" b="1" smtClean="0"/>
          </a:p>
          <a:p>
            <a:pPr marL="90488" indent="271463" algn="just">
              <a:buNone/>
            </a:pPr>
            <a:r>
              <a:rPr lang="ru-RU" smtClean="0"/>
              <a:t>В нуклеїнових кислотах при утворені подвійних спіралей комплементарність реалізується завдяки утворенню водневих зв’язків між пуриновими та піримідиновими азотистими основами (аденін є комплементарним тиміну або урацилу, гуанін – цитозину). </a:t>
            </a:r>
            <a:endParaRPr lang="ru-RU" smtClean="0"/>
          </a:p>
          <a:p>
            <a:pPr marL="90488" indent="271463" algn="just">
              <a:buNone/>
            </a:pPr>
            <a:r>
              <a:rPr lang="ru-RU" b="1" smtClean="0"/>
              <a:t>Водневий </a:t>
            </a:r>
            <a:r>
              <a:rPr lang="ru-RU" b="1" smtClean="0"/>
              <a:t>зв'язок</a:t>
            </a:r>
            <a:r>
              <a:rPr lang="ru-RU" smtClean="0"/>
              <a:t> – зв'язок між атомом Гідрогену однієї молекули, який ковалентно зв’язаний із електронегативним атомом (N, O, F) та електронегативним атомом іншої молекули. Ван-дер-ваальсові взаємодії – взаємодії між будь-якими молекулами чи хімічними групами, які виникають на близьких відстанях між ними (енергія взаємодій знижується з відстанню між молекулами r пропорційно 1/r6). </a:t>
            </a:r>
            <a:endParaRPr lang="ru-RU" b="1" smtClean="0"/>
          </a:p>
          <a:p>
            <a:pPr marL="90488" indent="271463" algn="just">
              <a:buNone/>
            </a:pPr>
            <a:r>
              <a:rPr lang="ru-RU" b="1" smtClean="0"/>
              <a:t>Стекінг-взаємодії</a:t>
            </a:r>
            <a:r>
              <a:rPr lang="ru-RU" smtClean="0"/>
              <a:t> – тип взаємодій, що утворюється між сусідніми азотистими основами в молекулах ДНК або РНК, в основі якого лежать гідрофобні та вандерваальсові взаємодії. </a:t>
            </a:r>
            <a:r>
              <a:rPr lang="ru-RU" b="1" smtClean="0"/>
              <a:t>Гідрофобні взаємодії</a:t>
            </a:r>
            <a:r>
              <a:rPr lang="ru-RU" smtClean="0"/>
              <a:t> – взаємодії, що виникають при зануренні гідрофобних молекул або хімічних груп у полярне середовище а також при зануренні гідрофільних груп у неполярне середовище.</a:t>
            </a:r>
            <a:r>
              <a:rPr lang="ru-RU" b="1" smtClean="0"/>
              <a:t> </a:t>
            </a:r>
          </a:p>
          <a:p>
            <a:pPr marL="90488" indent="271463" algn="just">
              <a:buNone/>
            </a:pPr>
            <a:r>
              <a:rPr lang="ru-RU" b="1" smtClean="0"/>
              <a:t>В-форма ДНК </a:t>
            </a:r>
            <a:r>
              <a:rPr lang="ru-RU" smtClean="0"/>
              <a:t>– основна структурна форма ДНК, що існує за фізіологічних умов і характеризується наступними параметрами: правозакручена спіраль, діаметром 2 нм, на один повний оберт спіралі припадає 10 пар основ, відстань між парами основ 0,34 нм.</a:t>
            </a:r>
            <a:endParaRPr lang="ru-RU" b="1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smtClean="0"/>
              <a:t>Основні терміни: 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>
            <a:normAutofit fontScale="92500" lnSpcReduction="10000"/>
          </a:bodyPr>
          <a:lstStyle/>
          <a:p>
            <a:pPr marL="90488" indent="271463" algn="just">
              <a:buNone/>
            </a:pPr>
            <a:r>
              <a:rPr lang="uk-UA" smtClean="0"/>
              <a:t>Нуклеотид ДНК складається із залишків: – азотистих основ – аденіну (А), тиміну (Т), цитозину (Ц), гуаніну (Г); – дезоксирибози; – ортофосфатної кислоти. </a:t>
            </a:r>
            <a:endParaRPr lang="ru-RU" b="1" smtClean="0"/>
          </a:p>
          <a:p>
            <a:pPr marL="90488" indent="271463" algn="just">
              <a:buNone/>
            </a:pPr>
            <a:r>
              <a:rPr lang="uk-UA" smtClean="0"/>
              <a:t>Між нуклеотидами одного ланцюга – ковалентний фосфодіефірний зв’язок (дезоксирибоза – ортофосфатна кислота).</a:t>
            </a:r>
            <a:endParaRPr lang="ru-RU" b="1" smtClean="0"/>
          </a:p>
          <a:p>
            <a:pPr marL="90488" indent="271463" algn="just">
              <a:buNone/>
            </a:pPr>
            <a:r>
              <a:rPr lang="uk-UA" b="1" smtClean="0"/>
              <a:t>У молекулах ДНК і РНК містяться залишки різних нітратних основ. </a:t>
            </a:r>
            <a:endParaRPr lang="ru-RU" b="1" smtClean="0"/>
          </a:p>
          <a:p>
            <a:pPr marL="90488" indent="271463" algn="just">
              <a:buNone/>
            </a:pPr>
            <a:r>
              <a:rPr lang="uk-UA" b="1" smtClean="0"/>
              <a:t>У молекулі ДНК - залишки аденіну (А), гуаніну (Г), цитозину (Ц) та тиміну (Т), у молекулі РНК – аденіну(А), гуаніну (Г), цитозину (Ц) та урацилу (У</a:t>
            </a:r>
            <a:r>
              <a:rPr lang="uk-UA" b="1" smtClean="0"/>
              <a:t>).</a:t>
            </a:r>
            <a:endParaRPr lang="ru-RU" b="1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smtClean="0"/>
              <a:t>Основні терміни: 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0000" lnSpcReduction="20000"/>
          </a:bodyPr>
          <a:lstStyle/>
          <a:p>
            <a:pPr marL="90488" indent="271463">
              <a:buNone/>
            </a:pPr>
            <a:r>
              <a:rPr lang="uk-UA" b="1" smtClean="0"/>
              <a:t>Аденозинтрифосфатна кислота (АТФ) </a:t>
            </a:r>
            <a:r>
              <a:rPr lang="uk-UA" smtClean="0"/>
              <a:t>– сполука, яка за своїм складом є нуклеотидом. АТФ складається з нітратної основи, пентози і трьох залишків ортофосфатної кислоти. Молекули АТФ слугують універсальним хімічним акумулятором в клітині. </a:t>
            </a:r>
            <a:endParaRPr lang="ru-RU" b="1" smtClean="0"/>
          </a:p>
          <a:p>
            <a:pPr marL="90488" indent="271463">
              <a:buNone/>
            </a:pPr>
            <a:r>
              <a:rPr lang="uk-UA" b="1" smtClean="0"/>
              <a:t>Реплікація </a:t>
            </a:r>
            <a:r>
              <a:rPr lang="uk-UA" smtClean="0"/>
              <a:t>– це самоподвоєння молекули ДНК.</a:t>
            </a:r>
            <a:r>
              <a:rPr lang="uk-UA" b="1" smtClean="0"/>
              <a:t> Реплікація ДНК – </a:t>
            </a:r>
            <a:r>
              <a:rPr lang="uk-UA" smtClean="0"/>
              <a:t>напівконсервативний процес, тобто дві дочірні молекули ДНК містять один ланцюг успадкований від материнської молекули, а інший ново синтезований.</a:t>
            </a:r>
            <a:endParaRPr lang="ru-RU" b="1" smtClean="0"/>
          </a:p>
          <a:p>
            <a:pPr marL="90488" indent="271463">
              <a:buNone/>
            </a:pPr>
            <a:r>
              <a:rPr lang="uk-UA" smtClean="0"/>
              <a:t>У 1953 р. Джеймс Уотсон і Френсіс Крік запропонували дволанцюгову модель вторинної структури ДНК. Згідно їх гіпотези ДНК складається із двох полінуклеотидних ланцюгів, закручених у праву спіраль один навколо другого та навколо спільної осі. Ці ланцюги є антипаралельними, утримуються разом водневими зв’язками між азотними основами, причому аденін завжди з’єднаний з тиміном, а гуанін із цитозином: А та Т – два зв’язки, Г і Ц – три зв’язки (рис. 1.1).</a:t>
            </a:r>
            <a:endParaRPr lang="ru-RU" b="1" smtClean="0"/>
          </a:p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smtClean="0"/>
              <a:t>Основні терміни: 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ctr">
              <a:buNone/>
            </a:pPr>
            <a:r>
              <a:rPr lang="uk-UA" smtClean="0"/>
              <a:t>Рис. 1.1 </a:t>
            </a:r>
            <a:r>
              <a:rPr lang="uk-UA" b="1" smtClean="0"/>
              <a:t>– Модель ДНК Уотсона-Кріка</a:t>
            </a:r>
            <a:endParaRPr lang="ru-RU" smtClean="0"/>
          </a:p>
          <a:p>
            <a:endParaRPr lang="ru-RU"/>
          </a:p>
        </p:txBody>
      </p:sp>
      <p:pic>
        <p:nvPicPr>
          <p:cNvPr id="5" name="Рисунок 4" descr="http://dic.academic.ru/pictures/es/270931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t="16063" r="-1636" b="14110"/>
          <a:stretch>
            <a:fillRect/>
          </a:stretch>
        </p:blipFill>
        <p:spPr bwMode="auto">
          <a:xfrm>
            <a:off x="683568" y="1556792"/>
            <a:ext cx="2160240" cy="4824536"/>
          </a:xfrm>
          <a:prstGeom prst="rect">
            <a:avLst/>
          </a:prstGeom>
          <a:noFill/>
        </p:spPr>
      </p:pic>
      <p:pic>
        <p:nvPicPr>
          <p:cNvPr id="6" name="Рисунок 5" descr="6.2. Модель молекулы ДНК: модель двойной спирали ДНК Утсона и Крика и др.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628800"/>
            <a:ext cx="2967355" cy="48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70000" lnSpcReduction="20000"/>
          </a:bodyPr>
          <a:lstStyle/>
          <a:p>
            <a:pPr marL="90488" indent="271463" algn="just">
              <a:buNone/>
            </a:pPr>
            <a:r>
              <a:rPr lang="uk-UA" b="1" smtClean="0"/>
              <a:t>Транскрипція – </a:t>
            </a:r>
            <a:r>
              <a:rPr lang="uk-UA" smtClean="0"/>
              <a:t>переписування генетичної інформації з ДНК на РНК.</a:t>
            </a:r>
            <a:r>
              <a:rPr lang="uk-UA" b="1" smtClean="0"/>
              <a:t> </a:t>
            </a:r>
            <a:endParaRPr lang="ru-RU" b="1" smtClean="0"/>
          </a:p>
          <a:p>
            <a:pPr marL="90488" indent="271463" algn="just">
              <a:buNone/>
            </a:pPr>
            <a:r>
              <a:rPr lang="uk-UA" b="1" smtClean="0"/>
              <a:t>Трансляція </a:t>
            </a:r>
            <a:r>
              <a:rPr lang="uk-UA" smtClean="0"/>
              <a:t>– біосинтез білка.</a:t>
            </a:r>
            <a:endParaRPr lang="ru-RU" b="1" smtClean="0"/>
          </a:p>
          <a:p>
            <a:pPr marL="90488" indent="271463" algn="just">
              <a:buNone/>
            </a:pPr>
            <a:r>
              <a:rPr lang="ru-RU" smtClean="0"/>
              <a:t>Спіраль закручена таким чином, що на її поверхні утворюється дві борозни: велика – шириною біля 2,20 нм і мала – шириною приблизно 1,20 нм. Діам</a:t>
            </a:r>
            <a:r>
              <a:rPr lang="uk-UA" smtClean="0"/>
              <a:t>е</a:t>
            </a:r>
            <a:r>
              <a:rPr lang="ru-RU" smtClean="0"/>
              <a:t>тр спіралі становить 1,80 нм, довжина витка – 3,40 нм, в одному витку спіралі вміщується 10 пар нуклеотидних залишків. Пізніше було з’ясовано, що модель Дж. Уотсона і Ф. Кріка описує структуру однієї найбільш розповсюдженої подвійної спіралі, яка була названа В-формою або В-конформацією.</a:t>
            </a:r>
          </a:p>
          <a:p>
            <a:pPr marL="90488" indent="271463" algn="just">
              <a:buNone/>
            </a:pPr>
            <a:r>
              <a:rPr lang="ru-RU" b="1" smtClean="0"/>
              <a:t>РНК </a:t>
            </a:r>
            <a:r>
              <a:rPr lang="ru-RU" smtClean="0"/>
              <a:t>(рибонуклеїнова кислота – це біополімер, який складається із одного ланцюга. Мономер молекули РНК – нуклеотид. Нуклеотид РНК складається із залишків:</a:t>
            </a:r>
          </a:p>
          <a:p>
            <a:pPr marL="90488" indent="271463" algn="just">
              <a:buNone/>
            </a:pPr>
            <a:r>
              <a:rPr lang="ru-RU" b="1" smtClean="0"/>
              <a:t>азотистих основ – аденіну (А), урацилу – (У), цитозину (Ц), гуаніну (Г);</a:t>
            </a:r>
          </a:p>
          <a:p>
            <a:pPr marL="90488" indent="271463" algn="just">
              <a:buNone/>
            </a:pPr>
            <a:r>
              <a:rPr lang="ru-RU" smtClean="0"/>
              <a:t>– рибози;</a:t>
            </a:r>
          </a:p>
          <a:p>
            <a:pPr marL="90488" indent="271463" algn="just">
              <a:buNone/>
            </a:pPr>
            <a:r>
              <a:rPr lang="ru-RU" smtClean="0"/>
              <a:t>– ортофосфатної кислоти.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smtClean="0"/>
              <a:t>Основні терміни: 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548680"/>
            <a:ext cx="8805664" cy="2808312"/>
          </a:xfrm>
        </p:spPr>
        <p:txBody>
          <a:bodyPr>
            <a:normAutofit fontScale="70000" lnSpcReduction="20000"/>
          </a:bodyPr>
          <a:lstStyle/>
          <a:p>
            <a:pPr marL="90488" indent="271463" algn="just">
              <a:buNone/>
            </a:pPr>
            <a:r>
              <a:rPr lang="ru-RU" b="1" smtClean="0"/>
              <a:t>Розрізняють три основні типи РНК</a:t>
            </a:r>
            <a:r>
              <a:rPr lang="ru-RU" smtClean="0"/>
              <a:t>, які відрізняються будовою і функціями:</a:t>
            </a:r>
          </a:p>
          <a:p>
            <a:pPr marL="90488" indent="271463" algn="just">
              <a:buNone/>
            </a:pPr>
            <a:r>
              <a:rPr lang="ru-RU" smtClean="0"/>
              <a:t>– матрична РНК (м-РНК) чи інформаційна (і-РНК) – переносить інформацію від ДНК до місця синтезу білка</a:t>
            </a:r>
            <a:r>
              <a:rPr lang="uk-UA" smtClean="0"/>
              <a:t> (рис 1.2)</a:t>
            </a:r>
            <a:r>
              <a:rPr lang="ru-RU" smtClean="0"/>
              <a:t>;</a:t>
            </a:r>
          </a:p>
          <a:p>
            <a:pPr marL="90488" indent="271463" algn="just">
              <a:buNone/>
            </a:pPr>
            <a:r>
              <a:rPr lang="ru-RU" smtClean="0"/>
              <a:t>– транспортна РНК (т-РНК) – складається із 75–90 нуклеотидів, має форму листка конюшини (рис. 1.</a:t>
            </a:r>
            <a:r>
              <a:rPr lang="uk-UA" smtClean="0"/>
              <a:t>3</a:t>
            </a:r>
            <a:r>
              <a:rPr lang="ru-RU" smtClean="0"/>
              <a:t>). </a:t>
            </a:r>
          </a:p>
          <a:p>
            <a:pPr marL="90488" indent="271463" algn="just">
              <a:buNone/>
            </a:pPr>
            <a:r>
              <a:rPr lang="ru-RU" smtClean="0"/>
              <a:t>Вона приєднує та транспортує амінокислоти до місця синтезу білка. У клітині є 61 вид т-РНК. Кожна з них має антикодон, за допомогою якого вона приєднується до комплементарного кодону м-РНК;</a:t>
            </a:r>
          </a:p>
          <a:p>
            <a:endParaRPr lang="ru-RU" smtClean="0"/>
          </a:p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smtClean="0"/>
              <a:t>Основні терміни: </a:t>
            </a:r>
            <a:endParaRPr lang="ru-RU"/>
          </a:p>
        </p:txBody>
      </p:sp>
      <p:pic>
        <p:nvPicPr>
          <p:cNvPr id="5" name="Рисунок 4" descr="https://upload.wikimedia.org/wikipedia/commons/thumb/3/3f/Stem-loop.svg/220px-Stem-loop.svg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429000"/>
            <a:ext cx="260336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51520" y="5226784"/>
            <a:ext cx="252027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uk-UA" sz="2000" smtClean="0">
                <a:solidFill>
                  <a:prstClr val="black"/>
                </a:solidFill>
              </a:rPr>
              <a:t>Рис 1.2 </a:t>
            </a:r>
            <a:r>
              <a:rPr lang="ru-RU" sz="2000" smtClean="0">
                <a:solidFill>
                  <a:prstClr val="black"/>
                </a:solidFill>
              </a:rPr>
              <a:t>«Стебло-петля» — елемент вторинної структури мРНК, схематичне зображення</a:t>
            </a:r>
          </a:p>
        </p:txBody>
      </p:sp>
      <p:pic>
        <p:nvPicPr>
          <p:cNvPr id="7" name="Рисунок 6" descr="https://upload.wikimedia.org/wikipedia/commons/thumb/0/04/The_tRNA_cloverleaf_general-rus.png/220px-The_tRNA_cloverleaf_general-rus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284984"/>
            <a:ext cx="3240360" cy="200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43808" y="5301208"/>
            <a:ext cx="608416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 1.3 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Схема вторинної структури тРНК у формі конюшинного листа. Гуртками вказані нуклеотидні залишки; лініями позначені пари основ; точками позначені позиції, де можуть бути додаткові нуклеотиди. Інваріантні основи позначені відповідними знаками, де А - це аденін, Т - тимін, G - гуанін, С - цитидин, Ψ - псевдоурідін, "Pu" означає пуринову основу, "Pyr" - піримідинову основу.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445624" cy="1828800"/>
          </a:xfrm>
        </p:spPr>
        <p:txBody>
          <a:bodyPr>
            <a:normAutofit fontScale="92500"/>
          </a:bodyPr>
          <a:lstStyle/>
          <a:p>
            <a:pPr marL="90488" indent="271463" algn="just">
              <a:buNone/>
            </a:pPr>
            <a:r>
              <a:rPr lang="ru-RU" smtClean="0"/>
              <a:t>– рибосомальна РНК (р-РНК) – макромолекула – (3000-5000 нуклеотидів), входить до складу рибосом. Існує всього три види р-РНК </a:t>
            </a:r>
            <a:r>
              <a:rPr lang="uk-UA" smtClean="0"/>
              <a:t>(рис. 1.4)</a:t>
            </a:r>
            <a:r>
              <a:rPr lang="ru-RU" smtClean="0"/>
              <a:t>.</a:t>
            </a:r>
          </a:p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smtClean="0"/>
              <a:t>Основні терміни: </a:t>
            </a:r>
            <a:endParaRPr lang="ru-RU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971600" y="5517232"/>
            <a:ext cx="59046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 1.4 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Рибосомна РНК (рРНК) є РНК компонентом рибосоми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https://upload.wikimedia.org/wikipedia/commons/thumb/4/42/Ribosome_shape.png/220px-Ribosome_shape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564904"/>
            <a:ext cx="439248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1898</Words>
  <Application>Microsoft Office PowerPoint</Application>
  <PresentationFormat>Экран (4:3)</PresentationFormat>
  <Paragraphs>160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Лекція № 3</vt:lpstr>
      <vt:lpstr>Основні терміни: </vt:lpstr>
      <vt:lpstr>Основні терміни: </vt:lpstr>
      <vt:lpstr>Основні терміни: </vt:lpstr>
      <vt:lpstr>Основні терміни: </vt:lpstr>
      <vt:lpstr>Слайд 6</vt:lpstr>
      <vt:lpstr>Основні терміни: </vt:lpstr>
      <vt:lpstr>Основні терміни: </vt:lpstr>
      <vt:lpstr>Основні терміни: </vt:lpstr>
      <vt:lpstr>Основні терміни: </vt:lpstr>
      <vt:lpstr>Слайд 11</vt:lpstr>
      <vt:lpstr>Слайд 12</vt:lpstr>
      <vt:lpstr>Слайд 13</vt:lpstr>
      <vt:lpstr>ПІД ЧАС РОЗВЯЗУВАННЯ ЗАДАЧ ПОТРІБНО ПАМЯТАТИ: </vt:lpstr>
      <vt:lpstr>ПІД ЧАС РОЗВЯЗУВАННЯ ЗАДАЧ ПОТРІБНО ПАМЯТАТИ: </vt:lpstr>
      <vt:lpstr>ПРИКЛАДИ ЗАДАЧ</vt:lpstr>
      <vt:lpstr>ПРИКЛАДИ ЗАДАЧ</vt:lpstr>
      <vt:lpstr>ПРИКЛАДИ ЗАДАЧ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 3</dc:title>
  <dc:creator>Vika</dc:creator>
  <cp:lastModifiedBy>Пользователь Windows</cp:lastModifiedBy>
  <cp:revision>10</cp:revision>
  <dcterms:created xsi:type="dcterms:W3CDTF">2023-09-11T11:13:46Z</dcterms:created>
  <dcterms:modified xsi:type="dcterms:W3CDTF">2023-09-12T07:35:49Z</dcterms:modified>
</cp:coreProperties>
</file>