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7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4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84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488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312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2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98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2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08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49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8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5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0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56DF4-45D1-484A-8E28-E99EFA8D39A2}" type="datetimeFigureOut">
              <a:rPr lang="ru-RU" smtClean="0"/>
              <a:t>28.05.2020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4736B8-5588-47EA-B895-7E8F7603C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4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r>
              <a:rPr lang="uk-UA" dirty="0" smtClean="0"/>
              <a:t>Психологія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0873"/>
            <a:ext cx="8596668" cy="4600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000" dirty="0" smtClean="0"/>
              <a:t>ПЛАН</a:t>
            </a:r>
          </a:p>
          <a:p>
            <a:endParaRPr lang="uk-UA" sz="2000" dirty="0"/>
          </a:p>
          <a:p>
            <a:r>
              <a:rPr lang="uk-UA" sz="2000" dirty="0" smtClean="0"/>
              <a:t>1.Психологічна </a:t>
            </a:r>
            <a:r>
              <a:rPr lang="uk-UA" sz="2000" dirty="0" smtClean="0"/>
              <a:t>характеристика сім</a:t>
            </a:r>
            <a:r>
              <a:rPr lang="en-US" sz="2000" dirty="0" smtClean="0"/>
              <a:t>’</a:t>
            </a:r>
            <a:r>
              <a:rPr lang="uk-UA" sz="2000" dirty="0" smtClean="0"/>
              <a:t>ї. </a:t>
            </a:r>
            <a:endParaRPr lang="uk-UA" sz="2000" dirty="0" smtClean="0"/>
          </a:p>
          <a:p>
            <a:r>
              <a:rPr lang="uk-UA" sz="2000" dirty="0" smtClean="0"/>
              <a:t>2.Основні функції сім</a:t>
            </a:r>
            <a:r>
              <a:rPr lang="en-US" sz="2000" dirty="0" smtClean="0"/>
              <a:t>’</a:t>
            </a:r>
            <a:r>
              <a:rPr lang="uk-UA" sz="2000" dirty="0" smtClean="0"/>
              <a:t>ї.</a:t>
            </a:r>
          </a:p>
          <a:p>
            <a:r>
              <a:rPr lang="uk-UA" sz="2000" dirty="0" smtClean="0"/>
              <a:t>3.Структура міжособистісних стосунків в родині.</a:t>
            </a:r>
            <a:endParaRPr lang="uk-UA" sz="2000" dirty="0" smtClean="0"/>
          </a:p>
          <a:p>
            <a:r>
              <a:rPr lang="uk-UA" sz="2000" dirty="0" smtClean="0"/>
              <a:t>4</a:t>
            </a:r>
            <a:r>
              <a:rPr lang="uk-UA" sz="2000" dirty="0" smtClean="0"/>
              <a:t>.Тактики </a:t>
            </a:r>
            <a:r>
              <a:rPr lang="uk-UA" sz="2000" dirty="0" smtClean="0"/>
              <a:t>сімейного виховання</a:t>
            </a:r>
            <a:r>
              <a:rPr lang="uk-UA" sz="2000" dirty="0" smtClean="0"/>
              <a:t>.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191585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3274"/>
            <a:ext cx="8596668" cy="886690"/>
          </a:xfrm>
        </p:spPr>
        <p:txBody>
          <a:bodyPr/>
          <a:lstStyle/>
          <a:p>
            <a:r>
              <a:rPr lang="uk-UA" dirty="0" smtClean="0"/>
              <a:t>Тактики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1818" y="1339273"/>
            <a:ext cx="4399551" cy="51816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МИРНЕ СПІВІСНУВАННЯ на засадах невтручання</a:t>
            </a:r>
            <a:r>
              <a:rPr lang="uk-UA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Цю тактику характеризують максимальне дистанціювання дорослих від життя дитини, абсолютне невтручання у її справи, залишення наодинці зі своїми проблемами, мінімальні вимоги до її поведінки. </a:t>
            </a:r>
          </a:p>
          <a:p>
            <a:pPr marL="0" indent="0">
              <a:buNone/>
            </a:pPr>
            <a:r>
              <a:rPr lang="uk-UA" dirty="0" smtClean="0"/>
              <a:t>Це породжує відчуження дітей і батьків. Діти, не маючи від батьків належної підтримки, будучи позбавленими необхідних для їх становлення зразків соціальної поведінки, часто почуваються складно у ситуаціях, з якими легко справлятимуться їх однолітки, які виростали у сприятливіших педагогічних умовах. </a:t>
            </a:r>
          </a:p>
          <a:p>
            <a:pPr marL="0" indent="0">
              <a:buNone/>
            </a:pPr>
            <a:r>
              <a:rPr lang="uk-UA" dirty="0" smtClean="0"/>
              <a:t>У них можливі образи на своїх батьків за байдужість до себе.</a:t>
            </a:r>
            <a:endParaRPr lang="uk-UA" dirty="0"/>
          </a:p>
        </p:txBody>
      </p:sp>
      <p:pic>
        <p:nvPicPr>
          <p:cNvPr id="2050" name="Picture 2" descr="Мирное сосуществование - тактика семейного воспитания - Психолого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351" y="1339273"/>
            <a:ext cx="5757253" cy="416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09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/>
          <a:lstStyle/>
          <a:p>
            <a:r>
              <a:rPr lang="uk-UA" dirty="0" smtClean="0"/>
              <a:t>Тактики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0218" y="1256144"/>
            <a:ext cx="4501151" cy="504305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СПІВРОБІТНИЦТВО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uk-UA" sz="1900" dirty="0" smtClean="0"/>
              <a:t>Така тактика взаємин у сім'ї, виховання дітей </a:t>
            </a:r>
            <a:r>
              <a:rPr lang="uk-UA" sz="1900" u="sng" dirty="0" smtClean="0"/>
              <a:t>є найпродуктивнішою</a:t>
            </a:r>
            <a:r>
              <a:rPr lang="uk-UA" sz="1900" dirty="0" smtClean="0"/>
              <a:t>, оскільки батьки намагаються бути їхніми соратниками, є відкритими і щирими з ними, охоче впускають їх у свій світ. </a:t>
            </a:r>
          </a:p>
          <a:p>
            <a:pPr marL="0" indent="0">
              <a:buNone/>
            </a:pPr>
            <a:r>
              <a:rPr lang="uk-UA" sz="1900" dirty="0" smtClean="0"/>
              <a:t>Між ними немає </a:t>
            </a:r>
            <a:r>
              <a:rPr lang="uk-UA" sz="1900" dirty="0" err="1" smtClean="0"/>
              <a:t>необгрунтованих</a:t>
            </a:r>
            <a:r>
              <a:rPr lang="uk-UA" sz="1900" dirty="0" smtClean="0"/>
              <a:t> таємниць, недовіри. За таких умов діти охоче експериментують, шукають, пробують себе, не </a:t>
            </a:r>
            <a:r>
              <a:rPr lang="uk-UA" sz="1900" dirty="0" err="1" smtClean="0"/>
              <a:t>боячись</a:t>
            </a:r>
            <a:r>
              <a:rPr lang="uk-UA" sz="1900" dirty="0" smtClean="0"/>
              <a:t> помилитися і бути за це покараними. </a:t>
            </a:r>
          </a:p>
          <a:p>
            <a:pPr marL="0" indent="0">
              <a:buNone/>
            </a:pPr>
            <a:r>
              <a:rPr lang="uk-UA" sz="1900" dirty="0" smtClean="0"/>
              <a:t>Батьки охоче допомагають у всіх справах, вміло </a:t>
            </a:r>
            <a:r>
              <a:rPr lang="uk-UA" sz="1900" u="sng" dirty="0" smtClean="0"/>
              <a:t>підводять дітей до вирішення проблем</a:t>
            </a:r>
            <a:r>
              <a:rPr lang="uk-UA" sz="1900" dirty="0" smtClean="0"/>
              <a:t>, завдяки чому діти відкривають у собі все нові можливості, здобувають упевненість у своїх силах. А участь у справах батьків збагачує їх соціальним досвідом, розширює світ, окреслює їм соціальну перспективу, яка часто є орієнтиром їхнього розвитку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Picture 4" descr="Мамаша, вам два». Нужно ли родителям делать уроки с ребенком ..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24" y="1547078"/>
            <a:ext cx="6474602" cy="429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5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03201"/>
            <a:ext cx="8596668" cy="655782"/>
          </a:xfrm>
        </p:spPr>
        <p:txBody>
          <a:bodyPr>
            <a:normAutofit/>
          </a:bodyPr>
          <a:lstStyle/>
          <a:p>
            <a:r>
              <a:rPr lang="uk-UA" dirty="0" smtClean="0"/>
              <a:t>Психологія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0" y="1079934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Розвиток дитини і становлення її особистості розпочинається в сім</a:t>
            </a:r>
            <a:r>
              <a:rPr lang="en-US" dirty="0" smtClean="0"/>
              <a:t>’</a:t>
            </a:r>
            <a:r>
              <a:rPr lang="uk-UA" dirty="0" smtClean="0"/>
              <a:t>ї, яка стає запорукою духовного взаєморозуміння </a:t>
            </a:r>
          </a:p>
          <a:p>
            <a:pPr marL="0" indent="0">
              <a:buNone/>
            </a:pPr>
            <a:r>
              <a:rPr lang="uk-UA" dirty="0" smtClean="0"/>
              <a:t>та єдності близьких людей, </a:t>
            </a:r>
          </a:p>
          <a:p>
            <a:pPr marL="0" indent="0">
              <a:buNone/>
            </a:pPr>
            <a:r>
              <a:rPr lang="uk-UA" dirty="0" smtClean="0"/>
              <a:t>джерелом психологічної захищеності </a:t>
            </a:r>
          </a:p>
          <a:p>
            <a:pPr marL="0" indent="0">
              <a:buNone/>
            </a:pPr>
            <a:r>
              <a:rPr lang="uk-UA" dirty="0" smtClean="0"/>
              <a:t>та інтимних позитивних емоцій. </a:t>
            </a:r>
          </a:p>
          <a:p>
            <a:endParaRPr lang="uk-UA" dirty="0"/>
          </a:p>
          <a:p>
            <a:r>
              <a:rPr lang="uk-UA" dirty="0" smtClean="0"/>
              <a:t>ЇЇ найважливішим завданням є </a:t>
            </a:r>
          </a:p>
          <a:p>
            <a:pPr marL="0" indent="0">
              <a:buNone/>
            </a:pPr>
            <a:r>
              <a:rPr lang="uk-UA" dirty="0" smtClean="0"/>
              <a:t>забезпечення особистого щастя членів родини, </a:t>
            </a:r>
          </a:p>
          <a:p>
            <a:pPr marL="0" indent="0">
              <a:buNone/>
            </a:pPr>
            <a:r>
              <a:rPr lang="uk-UA" dirty="0" smtClean="0"/>
              <a:t>а також відтворення </a:t>
            </a:r>
            <a:r>
              <a:rPr lang="uk-UA" dirty="0"/>
              <a:t>і</a:t>
            </a:r>
            <a:r>
              <a:rPr lang="uk-UA" dirty="0" smtClean="0"/>
              <a:t> виховання молодого </a:t>
            </a:r>
          </a:p>
          <a:p>
            <a:pPr marL="0" indent="0">
              <a:buNone/>
            </a:pPr>
            <a:r>
              <a:rPr lang="uk-UA" dirty="0" smtClean="0"/>
              <a:t>покоління на основі подружнього </a:t>
            </a:r>
          </a:p>
          <a:p>
            <a:pPr marL="0" indent="0">
              <a:buNone/>
            </a:pPr>
            <a:r>
              <a:rPr lang="uk-UA" dirty="0" smtClean="0"/>
              <a:t>взаєморозуміння, </a:t>
            </a:r>
          </a:p>
          <a:p>
            <a:pPr marL="0" indent="0">
              <a:buNone/>
            </a:pPr>
            <a:r>
              <a:rPr lang="uk-UA" dirty="0" smtClean="0"/>
              <a:t>взаємної моральної відповідальності.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127" y="1586345"/>
            <a:ext cx="7028874" cy="527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2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0983"/>
            <a:ext cx="8596668" cy="65578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Сім</a:t>
            </a:r>
            <a:r>
              <a:rPr lang="en-US" dirty="0" smtClean="0"/>
              <a:t>’</a:t>
            </a:r>
            <a:r>
              <a:rPr lang="uk-UA" dirty="0" smtClean="0"/>
              <a:t>я це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26836"/>
            <a:ext cx="10230812" cy="5731163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Основана на шлюбі або кровній спорідненості мала група, члени якої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язані</a:t>
            </a:r>
            <a:r>
              <a:rPr lang="uk-UA" sz="2000" dirty="0" smtClean="0"/>
              <a:t> між собою спільністю побуту, взаємною допомогою і моральною відповідальністю.</a:t>
            </a:r>
          </a:p>
          <a:p>
            <a:r>
              <a:rPr lang="ru-RU" b="1" dirty="0" err="1" smtClean="0"/>
              <a:t>Сім'я</a:t>
            </a:r>
            <a:r>
              <a:rPr lang="ru-RU" dirty="0"/>
              <a:t> 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 smtClean="0"/>
              <a:t>цінностей</a:t>
            </a:r>
            <a:r>
              <a:rPr lang="ru-RU" dirty="0" smtClean="0"/>
              <a:t>. </a:t>
            </a:r>
          </a:p>
          <a:p>
            <a:r>
              <a:rPr lang="ru-RU" b="1" dirty="0" err="1"/>
              <a:t>Юридичне</a:t>
            </a:r>
            <a:r>
              <a:rPr lang="ru-RU" b="1" dirty="0"/>
              <a:t> </a:t>
            </a:r>
            <a:r>
              <a:rPr lang="ru-RU" b="1" dirty="0" err="1"/>
              <a:t>визначення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 dirty="0"/>
              <a:t> "</a:t>
            </a:r>
            <a:r>
              <a:rPr lang="ru-RU" b="1" dirty="0" err="1" smtClean="0"/>
              <a:t>сім'я</a:t>
            </a:r>
            <a:r>
              <a:rPr lang="ru-RU" dirty="0"/>
              <a:t> </a:t>
            </a:r>
            <a:r>
              <a:rPr lang="ru-RU" dirty="0" smtClean="0"/>
              <a:t>– є </a:t>
            </a:r>
            <a:r>
              <a:rPr lang="ru-RU" dirty="0" err="1"/>
              <a:t>первинним</a:t>
            </a:r>
            <a:r>
              <a:rPr lang="ru-RU" dirty="0"/>
              <a:t> та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осередком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b="1" dirty="0" err="1"/>
              <a:t>Сім'я</a:t>
            </a:r>
            <a:r>
              <a:rPr lang="ru-RU" b="1" dirty="0"/>
              <a:t> - </a:t>
            </a:r>
            <a:r>
              <a:rPr lang="ru-RU" b="1" dirty="0" err="1"/>
              <a:t>це</a:t>
            </a:r>
            <a:r>
              <a:rPr lang="ru-RU" b="1" dirty="0"/>
              <a:t> є </a:t>
            </a:r>
            <a:r>
              <a:rPr lang="ru-RU" b="1" dirty="0" err="1"/>
              <a:t>служіння</a:t>
            </a:r>
            <a:r>
              <a:rPr lang="ru-RU" b="1" dirty="0"/>
              <a:t>, а </a:t>
            </a:r>
            <a:r>
              <a:rPr lang="ru-RU" b="1" dirty="0" err="1"/>
              <a:t>інколи</a:t>
            </a:r>
            <a:r>
              <a:rPr lang="ru-RU" b="1" dirty="0"/>
              <a:t> і </a:t>
            </a:r>
            <a:r>
              <a:rPr lang="ru-RU" b="1" dirty="0" err="1"/>
              <a:t>жертовність</a:t>
            </a:r>
            <a:r>
              <a:rPr lang="ru-RU" b="1" dirty="0"/>
              <a:t> один одному.  </a:t>
            </a:r>
            <a:endParaRPr lang="ru-RU" b="1" dirty="0" smtClean="0"/>
          </a:p>
          <a:p>
            <a:r>
              <a:rPr lang="ru-RU" b="1" dirty="0" err="1"/>
              <a:t>Психологічний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 до </a:t>
            </a:r>
            <a:r>
              <a:rPr lang="ru-RU" b="1" dirty="0" err="1"/>
              <a:t>розуміння</a:t>
            </a:r>
            <a:r>
              <a:rPr lang="ru-RU" b="1" dirty="0"/>
              <a:t> </a:t>
            </a:r>
            <a:r>
              <a:rPr lang="ru-RU" b="1" dirty="0" err="1"/>
              <a:t>поняття</a:t>
            </a:r>
            <a:r>
              <a:rPr lang="ru-RU" b="1" dirty="0"/>
              <a:t> </a:t>
            </a:r>
            <a:r>
              <a:rPr lang="ru-RU" b="1" dirty="0" err="1"/>
              <a:t>сім'ї</a:t>
            </a:r>
            <a:r>
              <a:rPr lang="ru-RU" dirty="0"/>
              <a:t> (один з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фахівців</a:t>
            </a:r>
            <a:r>
              <a:rPr lang="ru-RU" dirty="0"/>
              <a:t> такого </a:t>
            </a:r>
            <a:r>
              <a:rPr lang="ru-RU" dirty="0" err="1"/>
              <a:t>підходу</a:t>
            </a:r>
            <a:r>
              <a:rPr lang="ru-RU" dirty="0"/>
              <a:t> Клаус </a:t>
            </a:r>
            <a:r>
              <a:rPr lang="ru-RU" dirty="0" err="1"/>
              <a:t>Шнєєвінд</a:t>
            </a:r>
            <a:r>
              <a:rPr lang="ru-RU" dirty="0"/>
              <a:t> (нем.</a:t>
            </a:r>
            <a:r>
              <a:rPr lang="en-US" dirty="0"/>
              <a:t>Klaus </a:t>
            </a:r>
            <a:r>
              <a:rPr lang="en-US" dirty="0" err="1"/>
              <a:t>Schneewind</a:t>
            </a:r>
            <a:r>
              <a:rPr lang="en-US" dirty="0"/>
              <a:t>))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сім'я</a:t>
            </a:r>
            <a:r>
              <a:rPr lang="ru-RU" dirty="0"/>
              <a:t> - як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задовольняє</a:t>
            </a:r>
            <a:r>
              <a:rPr lang="ru-RU" dirty="0"/>
              <a:t> </a:t>
            </a:r>
            <a:r>
              <a:rPr lang="ru-RU" dirty="0" err="1"/>
              <a:t>чотирьом</a:t>
            </a:r>
            <a:r>
              <a:rPr lang="ru-RU" dirty="0"/>
              <a:t> </a:t>
            </a:r>
            <a:r>
              <a:rPr lang="ru-RU" dirty="0" err="1"/>
              <a:t>критеріям</a:t>
            </a:r>
            <a:r>
              <a:rPr lang="ru-RU" dirty="0"/>
              <a:t>:</a:t>
            </a:r>
          </a:p>
          <a:p>
            <a:r>
              <a:rPr lang="ru-RU" dirty="0" err="1"/>
              <a:t>Психічна</a:t>
            </a:r>
            <a:r>
              <a:rPr lang="ru-RU" dirty="0"/>
              <a:t>, духовна і </a:t>
            </a:r>
            <a:r>
              <a:rPr lang="ru-RU" dirty="0" err="1"/>
              <a:t>емоціональна</a:t>
            </a:r>
            <a:r>
              <a:rPr lang="ru-RU" dirty="0"/>
              <a:t> </a:t>
            </a:r>
            <a:r>
              <a:rPr lang="ru-RU" dirty="0" err="1"/>
              <a:t>близкість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;</a:t>
            </a:r>
          </a:p>
          <a:p>
            <a:r>
              <a:rPr lang="ru-RU" dirty="0" err="1"/>
              <a:t>Просторова</a:t>
            </a:r>
            <a:r>
              <a:rPr lang="ru-RU" dirty="0"/>
              <a:t> і </a:t>
            </a:r>
            <a:r>
              <a:rPr lang="ru-RU" dirty="0" err="1"/>
              <a:t>часова</a:t>
            </a:r>
            <a:r>
              <a:rPr lang="ru-RU" dirty="0"/>
              <a:t> </a:t>
            </a:r>
            <a:r>
              <a:rPr lang="ru-RU" dirty="0" err="1"/>
              <a:t>обмеженість</a:t>
            </a:r>
            <a:r>
              <a:rPr lang="ru-RU" dirty="0"/>
              <a:t>;</a:t>
            </a:r>
          </a:p>
          <a:p>
            <a:r>
              <a:rPr lang="ru-RU" dirty="0" err="1"/>
              <a:t>Закритість</a:t>
            </a:r>
            <a:r>
              <a:rPr lang="ru-RU" dirty="0"/>
              <a:t>;</a:t>
            </a:r>
          </a:p>
          <a:p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за одного,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одного перед одним.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07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03" y="720436"/>
            <a:ext cx="9061507" cy="5107709"/>
          </a:xfrm>
        </p:spPr>
      </p:pic>
    </p:spTree>
    <p:extLst>
      <p:ext uri="{BB962C8B-B14F-4D97-AF65-F5344CB8AC3E}">
        <p14:creationId xmlns:p14="http://schemas.microsoft.com/office/powerpoint/2010/main" val="16837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673"/>
          </a:xfrm>
        </p:spPr>
        <p:txBody>
          <a:bodyPr/>
          <a:lstStyle/>
          <a:p>
            <a:r>
              <a:rPr lang="uk-UA" dirty="0" smtClean="0"/>
              <a:t>Основні функції родини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10" y="1237674"/>
            <a:ext cx="8146472" cy="5266668"/>
          </a:xfrm>
        </p:spPr>
      </p:pic>
    </p:spTree>
    <p:extLst>
      <p:ext uri="{BB962C8B-B14F-4D97-AF65-F5344CB8AC3E}">
        <p14:creationId xmlns:p14="http://schemas.microsoft.com/office/powerpoint/2010/main" val="29745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8691"/>
            <a:ext cx="8596668" cy="73890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міжособистісних стосунків сім</a:t>
            </a:r>
            <a:r>
              <a:rPr lang="en-US" dirty="0" smtClean="0"/>
              <a:t>’</a:t>
            </a:r>
            <a:r>
              <a:rPr lang="uk-UA" dirty="0" smtClean="0"/>
              <a:t>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692" y="895927"/>
            <a:ext cx="4581236" cy="5606473"/>
          </a:xfrm>
        </p:spPr>
        <p:txBody>
          <a:bodyPr>
            <a:noAutofit/>
          </a:bodyPr>
          <a:lstStyle/>
          <a:p>
            <a:r>
              <a:rPr lang="uk-UA" b="1" u="sng" dirty="0" smtClean="0"/>
              <a:t>1.Функціонально-рольові стосунки</a:t>
            </a:r>
            <a:r>
              <a:rPr lang="uk-UA" b="1" dirty="0" smtClean="0"/>
              <a:t>, </a:t>
            </a:r>
            <a:r>
              <a:rPr lang="uk-UA" dirty="0" smtClean="0"/>
              <a:t>які проявляються у наслідуванні кожним членом подружжя соціально встановлених норм, правил і зразків поведінки. </a:t>
            </a:r>
          </a:p>
          <a:p>
            <a:r>
              <a:rPr lang="uk-UA" dirty="0" smtClean="0"/>
              <a:t>Традиційно у родині чоловік виконував найважчу фізичну роботу і забезпечував достаток. Зараз боротьба жінок за емансипацію змінила </a:t>
            </a:r>
            <a:r>
              <a:rPr lang="uk-UA" dirty="0" err="1" smtClean="0"/>
              <a:t>статеворольові</a:t>
            </a:r>
            <a:r>
              <a:rPr lang="uk-UA" dirty="0" smtClean="0"/>
              <a:t> функції чоловіка і жінки.</a:t>
            </a:r>
          </a:p>
          <a:p>
            <a:r>
              <a:rPr lang="uk-UA" dirty="0" smtClean="0"/>
              <a:t>Намагання чоловіка зберегти становище «Голови родини» часто зумовлює виникнення конфліктів і негативно позначається на вихованні дітей.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339273"/>
            <a:ext cx="5171630" cy="4702089"/>
          </a:xfrm>
        </p:spPr>
        <p:txBody>
          <a:bodyPr>
            <a:normAutofit/>
          </a:bodyPr>
          <a:lstStyle/>
          <a:p>
            <a:r>
              <a:rPr lang="uk-UA" sz="2000" b="1" u="sng" dirty="0" smtClean="0"/>
              <a:t>2.Емоційно-оцінні зв</a:t>
            </a:r>
            <a:r>
              <a:rPr lang="en-US" sz="2000" b="1" u="sng" dirty="0" smtClean="0"/>
              <a:t>’</a:t>
            </a:r>
            <a:r>
              <a:rPr lang="uk-UA" sz="2000" b="1" u="sng" dirty="0" err="1" smtClean="0"/>
              <a:t>язки</a:t>
            </a:r>
            <a:r>
              <a:rPr lang="uk-UA" sz="2000" b="1" u="sng" dirty="0" smtClean="0"/>
              <a:t> – </a:t>
            </a:r>
            <a:r>
              <a:rPr lang="uk-UA" sz="2000" dirty="0" smtClean="0"/>
              <a:t>які відображають уявлення подружжя про психологічні властивості, риси характеру один одного «подобається-не подобається».</a:t>
            </a:r>
          </a:p>
          <a:p>
            <a:r>
              <a:rPr lang="uk-UA" sz="2000" b="1" dirty="0" smtClean="0"/>
              <a:t>3. </a:t>
            </a:r>
            <a:r>
              <a:rPr lang="uk-UA" sz="2000" b="1" u="sng" dirty="0" smtClean="0"/>
              <a:t>Третій компонент – особистісно-смислові відносини </a:t>
            </a:r>
            <a:r>
              <a:rPr lang="uk-UA" sz="2000" b="1" dirty="0" smtClean="0"/>
              <a:t>– </a:t>
            </a:r>
            <a:r>
              <a:rPr lang="uk-UA" sz="2000" dirty="0" smtClean="0"/>
              <a:t>які передбачають розуміння мотивів партнера. Відсутність взаєморозуміння у неправильному трактуванні мотивів поведінки партнера і приписуванні йому неіснуючих намірів – НАЙРОЗПОВСЮДЖЕНІША ПРИЧИНА ВИНИКНЕННЯ СІМЕЙНИХ КОНФЛІКІВ.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079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03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Стратегія</a:t>
            </a:r>
            <a:r>
              <a:rPr lang="ru-RU" dirty="0"/>
              <a:t> і тактика </a:t>
            </a:r>
            <a:r>
              <a:rPr lang="ru-RU" dirty="0" err="1"/>
              <a:t>сімейного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1636"/>
            <a:ext cx="8596668" cy="4609727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/>
              <a:t>Загальна стратегія </a:t>
            </a:r>
            <a:r>
              <a:rPr lang="uk-UA" sz="2400" dirty="0" smtClean="0"/>
              <a:t>сімейного виховання повинна вихо­дити із гуманістичних уявлень про дитину будь-якого віку як </a:t>
            </a:r>
            <a:r>
              <a:rPr lang="uk-UA" sz="2400" b="1" i="1" dirty="0" err="1" smtClean="0"/>
              <a:t>самоцінну</a:t>
            </a:r>
            <a:r>
              <a:rPr lang="uk-UA" sz="2400" b="1" i="1" dirty="0" smtClean="0"/>
              <a:t> особистість</a:t>
            </a:r>
            <a:r>
              <a:rPr lang="uk-UA" sz="2400" dirty="0" smtClean="0"/>
              <a:t>, що має свою</a:t>
            </a:r>
          </a:p>
          <a:p>
            <a:pPr>
              <a:buFontTx/>
              <a:buChar char="-"/>
            </a:pPr>
            <a:r>
              <a:rPr lang="uk-UA" sz="2400" dirty="0" smtClean="0"/>
              <a:t>волю, </a:t>
            </a:r>
          </a:p>
          <a:p>
            <a:pPr>
              <a:buFontTx/>
              <a:buChar char="-"/>
            </a:pPr>
            <a:r>
              <a:rPr lang="uk-UA" sz="2400" dirty="0" smtClean="0"/>
              <a:t>характер </a:t>
            </a:r>
          </a:p>
          <a:p>
            <a:pPr>
              <a:buFontTx/>
              <a:buChar char="-"/>
            </a:pPr>
            <a:r>
              <a:rPr lang="uk-UA" sz="2400" dirty="0" smtClean="0"/>
              <a:t>світо­сприймання. </a:t>
            </a:r>
          </a:p>
          <a:p>
            <a:pPr marL="0" indent="0">
              <a:buNone/>
            </a:pPr>
            <a:r>
              <a:rPr lang="uk-UA" sz="2400" dirty="0" smtClean="0"/>
              <a:t>Досягнення поставленої батьками виховної мети </a:t>
            </a:r>
            <a:r>
              <a:rPr lang="uk-UA" sz="2400" b="1" i="1" dirty="0" smtClean="0"/>
              <a:t>має спиратися на встановлення чітких правил </a:t>
            </a:r>
            <a:r>
              <a:rPr lang="uk-UA" sz="2400" dirty="0" smtClean="0"/>
              <a:t>— прийнятних для сім'ї і суспільства в цілому норм поведінки.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95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7236"/>
            <a:ext cx="8596668" cy="840509"/>
          </a:xfrm>
        </p:spPr>
        <p:txBody>
          <a:bodyPr/>
          <a:lstStyle/>
          <a:p>
            <a:r>
              <a:rPr lang="uk-UA" dirty="0" smtClean="0"/>
              <a:t>Тактики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468582"/>
            <a:ext cx="4184035" cy="4572779"/>
          </a:xfrm>
        </p:spPr>
        <p:txBody>
          <a:bodyPr/>
          <a:lstStyle/>
          <a:p>
            <a:r>
              <a:rPr lang="ru-RU" sz="2400" b="1" i="1" dirty="0" smtClean="0"/>
              <a:t>ДИКТАТ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uk-UA" dirty="0" smtClean="0"/>
              <a:t>Такі взаємини засновані на жорсткій регламентації поведінки дитини, суворому контролі за нею, використанні покарань, погроз тощо. Як правило, у таких сім'ях діти живуть у страху, постійно лицемірять, брешуть, наслідком чого стають різноманітні відхилення у їхній поведінці.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64" y="1136073"/>
            <a:ext cx="4419132" cy="5524790"/>
          </a:xfrm>
        </p:spPr>
      </p:pic>
    </p:spTree>
    <p:extLst>
      <p:ext uri="{BB962C8B-B14F-4D97-AF65-F5344CB8AC3E}">
        <p14:creationId xmlns:p14="http://schemas.microsoft.com/office/powerpoint/2010/main" val="29173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036"/>
          </a:xfrm>
        </p:spPr>
        <p:txBody>
          <a:bodyPr/>
          <a:lstStyle/>
          <a:p>
            <a:r>
              <a:rPr lang="uk-UA" dirty="0" smtClean="0"/>
              <a:t>Тактики сімейного виховання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3" y="1302328"/>
            <a:ext cx="4679757" cy="5190836"/>
          </a:xfrm>
        </p:spPr>
        <p:txBody>
          <a:bodyPr>
            <a:normAutofit/>
          </a:bodyPr>
          <a:lstStyle/>
          <a:p>
            <a:r>
              <a:rPr lang="uk-UA" b="1" dirty="0" smtClean="0"/>
              <a:t>ОПІКА </a:t>
            </a:r>
          </a:p>
          <a:p>
            <a:pPr marL="0" indent="0">
              <a:buNone/>
            </a:pPr>
            <a:r>
              <a:rPr lang="uk-UA" dirty="0" smtClean="0"/>
              <a:t>Вдаючись до такої тактики, батьки намагаються відгородити дитину від життєвих реалій, випробувань, намагаються все вирішувати за неї, задовольняти її потреби і примхи. За таких умов дитина позбавлена змоги формувати в собі необхідні для подальшого життя психологічні, вольові якості, об'єктивно оцінювати себе, свої можливості й інших людей, цілеспрямовано працювати над собою. Усе це деформує її внутрішній світ, систему цінностей, різко занижує або завищує її вимоги до оточення, спонукає до девіантних форм задоволення своїх потреб.</a:t>
            </a:r>
            <a:endParaRPr lang="uk-UA" b="1" dirty="0"/>
          </a:p>
        </p:txBody>
      </p:sp>
      <p:pic>
        <p:nvPicPr>
          <p:cNvPr id="1026" name="Picture 2" descr="Опіка - тактика сімейного виховання - ПСИХОЛОГІС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537" y="1431636"/>
            <a:ext cx="3457899" cy="519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55768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606</Words>
  <Application>Microsoft Office PowerPoint</Application>
  <PresentationFormat>Широкоэкранный</PresentationFormat>
  <Paragraphs>58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Психологія сімейного виховання</vt:lpstr>
      <vt:lpstr>Психологія сімейного виховання</vt:lpstr>
      <vt:lpstr>Сім’я це -</vt:lpstr>
      <vt:lpstr>Презентация PowerPoint</vt:lpstr>
      <vt:lpstr>Основні функції родини</vt:lpstr>
      <vt:lpstr>Структура міжособистісних стосунків сім’ї</vt:lpstr>
      <vt:lpstr>Стратегія і тактика сімейного виховання. </vt:lpstr>
      <vt:lpstr>Тактики сімейного виховання</vt:lpstr>
      <vt:lpstr>Тактики сімейного виховання</vt:lpstr>
      <vt:lpstr>Тактики сімейного виховання</vt:lpstr>
      <vt:lpstr>Тактики сімейного виховання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Психологія сімейного виховання</dc:title>
  <dc:creator>38066</dc:creator>
  <cp:lastModifiedBy>38066</cp:lastModifiedBy>
  <cp:revision>11</cp:revision>
  <dcterms:created xsi:type="dcterms:W3CDTF">2020-05-27T13:56:30Z</dcterms:created>
  <dcterms:modified xsi:type="dcterms:W3CDTF">2020-05-27T21:54:50Z</dcterms:modified>
</cp:coreProperties>
</file>