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ru-RU"/>
              <a:t>Образец заголовка</a:t>
            </a:r>
            <a:endParaRPr kumimoji="0" lang="en-US"/>
          </a:p>
        </p:txBody>
      </p:sp>
      <p:sp>
        <p:nvSpPr>
          <p:cNvPr id="3" name="Подзаголовок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ru-RU"/>
              <a:t>Образец подзаголовка</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27.02.2019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
        <p:nvSpPr>
          <p:cNvPr id="10" name="Прямоугольник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27.02.2019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9" name="Прямоугольник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Прямоугольник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Вертикальный заголовок 1"/>
          <p:cNvSpPr>
            <a:spLocks noGrp="1"/>
          </p:cNvSpPr>
          <p:nvPr>
            <p:ph type="title" orient="vert"/>
          </p:nvPr>
        </p:nvSpPr>
        <p:spPr>
          <a:xfrm>
            <a:off x="6781800" y="274640"/>
            <a:ext cx="19050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304800"/>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27.02.2019</a:t>
            </a:fld>
            <a:endParaRPr lang="ru-RU"/>
          </a:p>
        </p:txBody>
      </p:sp>
      <p:sp>
        <p:nvSpPr>
          <p:cNvPr id="5" name="Нижний колонтитул 4"/>
          <p:cNvSpPr>
            <a:spLocks noGrp="1"/>
          </p:cNvSpPr>
          <p:nvPr>
            <p:ph type="ftr" sz="quarter" idx="11"/>
          </p:nvPr>
        </p:nvSpPr>
        <p:spPr>
          <a:xfrm>
            <a:off x="2640597" y="6377459"/>
            <a:ext cx="3836404" cy="365125"/>
          </a:xfrm>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55448"/>
            <a:ext cx="8229600" cy="1252728"/>
          </a:xfrm>
        </p:spPr>
        <p:txBody>
          <a:bodyPr/>
          <a:lstStyle/>
          <a:p>
            <a:r>
              <a:rPr kumimoji="0" lang="ru-RU"/>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27.02.2019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ик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ru-RU"/>
              <a:t>Образец заголовка</a:t>
            </a:r>
            <a:endParaRPr kumimoji="0" lang="en-US"/>
          </a:p>
        </p:txBody>
      </p:sp>
      <p:sp>
        <p:nvSpPr>
          <p:cNvPr id="3" name="Текст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27.02.2019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Содержимое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Содержимое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27.02.2019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a:t>Образец текста</a:t>
            </a:r>
          </a:p>
        </p:txBody>
      </p:sp>
      <p:sp>
        <p:nvSpPr>
          <p:cNvPr id="4" name="Содержимое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Текст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a:t>Образец текста</a:t>
            </a:r>
          </a:p>
        </p:txBody>
      </p:sp>
      <p:sp>
        <p:nvSpPr>
          <p:cNvPr id="6" name="Содержимое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27.02.2019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27.02.2019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27.02.2019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ru-RU"/>
              <a:t>Образец заголовка</a:t>
            </a:r>
            <a:endParaRPr kumimoji="0" lang="en-US"/>
          </a:p>
        </p:txBody>
      </p:sp>
      <p:sp>
        <p:nvSpPr>
          <p:cNvPr id="3" name="Содержимое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Текст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27.02.2019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12" name="Прямоугольник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ru-RU"/>
              <a:t>Образец заголовка</a:t>
            </a:r>
            <a:endParaRPr kumimoji="0" lang="en-US"/>
          </a:p>
        </p:txBody>
      </p:sp>
      <p:sp>
        <p:nvSpPr>
          <p:cNvPr id="3" name="Рисунок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ru-RU"/>
              <a:t>Вставка рисунка</a:t>
            </a:r>
            <a:endParaRPr kumimoji="0" lang="en-US" dirty="0"/>
          </a:p>
        </p:txBody>
      </p:sp>
      <p:sp>
        <p:nvSpPr>
          <p:cNvPr id="4" name="Текст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a:t>Образец текста</a:t>
            </a:r>
          </a:p>
        </p:txBody>
      </p:sp>
      <p:sp>
        <p:nvSpPr>
          <p:cNvPr id="5" name="Дата 4"/>
          <p:cNvSpPr>
            <a:spLocks noGrp="1"/>
          </p:cNvSpPr>
          <p:nvPr>
            <p:ph type="dt" sz="half" idx="10"/>
          </p:nvPr>
        </p:nvSpPr>
        <p:spPr>
          <a:xfrm>
            <a:off x="164592" y="1170432"/>
            <a:ext cx="2523744" cy="201168"/>
          </a:xfrm>
        </p:spPr>
        <p:txBody>
          <a:bodyPr/>
          <a:lstStyle/>
          <a:p>
            <a:fld id="{5B106E36-FD25-4E2D-B0AA-010F637433A0}" type="datetimeFigureOut">
              <a:rPr lang="ru-RU" smtClean="0"/>
              <a:pPr/>
              <a:t>27.02.2019</a:t>
            </a:fld>
            <a:endParaRPr lang="ru-RU"/>
          </a:p>
        </p:txBody>
      </p:sp>
      <p:sp>
        <p:nvSpPr>
          <p:cNvPr id="11" name="Прямоугольник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Нижний колонтитул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ru-RU"/>
          </a:p>
        </p:txBody>
      </p:sp>
      <p:sp>
        <p:nvSpPr>
          <p:cNvPr id="7" name="Номер слайда 6"/>
          <p:cNvSpPr>
            <a:spLocks noGrp="1"/>
          </p:cNvSpPr>
          <p:nvPr>
            <p:ph type="sldNum" sz="quarter" idx="12"/>
          </p:nvPr>
        </p:nvSpPr>
        <p:spPr>
          <a:xfrm>
            <a:off x="8339328" y="1170432"/>
            <a:ext cx="733864" cy="201168"/>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Прямоугольник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Прямоугольник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ru-RU"/>
              <a:t>Образец заголовка</a:t>
            </a:r>
            <a:endParaRPr kumimoji="0" lang="en-US"/>
          </a:p>
        </p:txBody>
      </p:sp>
      <p:sp>
        <p:nvSpPr>
          <p:cNvPr id="3" name="Текст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4" name="Дата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5B106E36-FD25-4E2D-B0AA-010F637433A0}" type="datetimeFigureOut">
              <a:rPr lang="ru-RU" smtClean="0"/>
              <a:pPr/>
              <a:t>27.02.2019</a:t>
            </a:fld>
            <a:endParaRPr lang="ru-RU"/>
          </a:p>
        </p:txBody>
      </p:sp>
      <p:sp>
        <p:nvSpPr>
          <p:cNvPr id="5" name="Нижний колонтитул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ru-RU"/>
          </a:p>
        </p:txBody>
      </p:sp>
      <p:sp>
        <p:nvSpPr>
          <p:cNvPr id="6" name="Номер слайда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2204864"/>
            <a:ext cx="8077200" cy="1673352"/>
          </a:xfrm>
        </p:spPr>
        <p:txBody>
          <a:bodyPr/>
          <a:lstStyle/>
          <a:p>
            <a:r>
              <a:rPr lang="uk-UA" dirty="0"/>
              <a:t>ЕТИКА ТА СОЦІОЛОГІЯ НАУКИ</a:t>
            </a:r>
            <a:endParaRPr lang="ru-RU" dirty="0"/>
          </a:p>
        </p:txBody>
      </p:sp>
      <p:sp>
        <p:nvSpPr>
          <p:cNvPr id="3" name="Подзаголовок 2"/>
          <p:cNvSpPr>
            <a:spLocks noGrp="1"/>
          </p:cNvSpPr>
          <p:nvPr>
            <p:ph type="subTitle" idx="1"/>
          </p:nvPr>
        </p:nvSpPr>
        <p:spPr>
          <a:xfrm>
            <a:off x="685800" y="1828800"/>
            <a:ext cx="8077200" cy="88032"/>
          </a:xfrm>
        </p:spPr>
        <p:txBody>
          <a:bodyPr>
            <a:normAutofit fontScale="25000" lnSpcReduction="20000"/>
          </a:bodyPr>
          <a:lstStyle/>
          <a:p>
            <a:pPr algn="r"/>
            <a:endParaRPr lang="uk-UA"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764704"/>
            <a:ext cx="7772400" cy="1362075"/>
          </a:xfrm>
        </p:spPr>
        <p:txBody>
          <a:bodyPr/>
          <a:lstStyle/>
          <a:p>
            <a:pPr algn="ctr"/>
            <a:r>
              <a:rPr lang="uk-UA" dirty="0"/>
              <a:t>вступ</a:t>
            </a:r>
            <a:endParaRPr lang="ru-RU" dirty="0"/>
          </a:p>
        </p:txBody>
      </p:sp>
      <p:sp>
        <p:nvSpPr>
          <p:cNvPr id="3" name="Текст 2"/>
          <p:cNvSpPr>
            <a:spLocks noGrp="1"/>
          </p:cNvSpPr>
          <p:nvPr>
            <p:ph type="body" idx="1"/>
          </p:nvPr>
        </p:nvSpPr>
        <p:spPr>
          <a:xfrm>
            <a:off x="827584" y="3501008"/>
            <a:ext cx="7772400" cy="1500187"/>
          </a:xfrm>
        </p:spPr>
        <p:txBody>
          <a:bodyPr>
            <a:noAutofit/>
          </a:bodyPr>
          <a:lstStyle/>
          <a:p>
            <a:pPr algn="just"/>
            <a:r>
              <a:rPr lang="uk-UA" dirty="0"/>
              <a:t>Курс </a:t>
            </a:r>
            <a:r>
              <a:rPr lang="uk-UA" dirty="0" err="1"/>
              <a:t>“Етика</a:t>
            </a:r>
            <a:r>
              <a:rPr lang="uk-UA" dirty="0"/>
              <a:t> та соціологія </a:t>
            </a:r>
            <a:r>
              <a:rPr lang="uk-UA" dirty="0" err="1"/>
              <a:t>науки”</a:t>
            </a:r>
            <a:r>
              <a:rPr lang="uk-UA" dirty="0"/>
              <a:t> сприятиме усвідомленню етичних проблем, які виникають у процесі розвитку сучасної науки, зокрема, із застосуванням молекулярних, інформаційних, нейрофізіологічних технологій. Сучасна наука твориться зусиллями багатьох вчених, які сукупно складають наукове співтовариство. Будь яке співтовариство потребує певних норм, цінностей, ідеалів. Саме тому етика та соціологія науки тісно </a:t>
            </a:r>
            <a:r>
              <a:rPr lang="uk-UA" dirty="0" err="1"/>
              <a:t>пов</a:t>
            </a:r>
            <a:r>
              <a:rPr lang="en-US" dirty="0"/>
              <a:t>’</a:t>
            </a:r>
            <a:r>
              <a:rPr lang="uk-UA" dirty="0" err="1"/>
              <a:t>язані</a:t>
            </a:r>
            <a:r>
              <a:rPr lang="uk-UA" dirty="0"/>
              <a:t> між собою. У науковому товаристві особливого значення набувають статуси, авторитет, доступ до інформаційних та  фінансових ресурсів.</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620688"/>
            <a:ext cx="7772400" cy="1362075"/>
          </a:xfrm>
        </p:spPr>
        <p:txBody>
          <a:bodyPr/>
          <a:lstStyle/>
          <a:p>
            <a:pPr algn="ctr"/>
            <a:r>
              <a:rPr lang="uk-UA" dirty="0"/>
              <a:t>Тематика курсу</a:t>
            </a:r>
            <a:endParaRPr lang="ru-RU" dirty="0"/>
          </a:p>
        </p:txBody>
      </p:sp>
      <p:sp>
        <p:nvSpPr>
          <p:cNvPr id="3" name="Текст 2"/>
          <p:cNvSpPr>
            <a:spLocks noGrp="1"/>
          </p:cNvSpPr>
          <p:nvPr>
            <p:ph type="body" idx="1"/>
          </p:nvPr>
        </p:nvSpPr>
        <p:spPr>
          <a:xfrm>
            <a:off x="611560" y="4077072"/>
            <a:ext cx="7772400" cy="1500187"/>
          </a:xfrm>
        </p:spPr>
        <p:txBody>
          <a:bodyPr>
            <a:noAutofit/>
          </a:bodyPr>
          <a:lstStyle/>
          <a:p>
            <a:pPr marL="457200" indent="-457200">
              <a:buFont typeface="Wingdings" pitchFamily="2" charset="2"/>
              <a:buChar char="v"/>
            </a:pPr>
            <a:r>
              <a:rPr lang="uk-UA" sz="1800" dirty="0" err="1"/>
              <a:t>Етос</a:t>
            </a:r>
            <a:r>
              <a:rPr lang="uk-UA" sz="1800" dirty="0"/>
              <a:t> науки та його роль у житті вченого; </a:t>
            </a:r>
          </a:p>
          <a:p>
            <a:pPr marL="457200" indent="-457200">
              <a:buFont typeface="Wingdings" pitchFamily="2" charset="2"/>
              <a:buChar char="v"/>
            </a:pPr>
            <a:r>
              <a:rPr lang="uk-UA" sz="1800" dirty="0"/>
              <a:t>Етичний кодекс вченого;</a:t>
            </a:r>
          </a:p>
          <a:p>
            <a:pPr marL="457200" indent="-457200">
              <a:buFont typeface="Wingdings" pitchFamily="2" charset="2"/>
              <a:buChar char="v"/>
            </a:pPr>
            <a:r>
              <a:rPr lang="uk-UA" sz="1800" dirty="0"/>
              <a:t>Етичні проблеми сучасної науки;</a:t>
            </a:r>
          </a:p>
          <a:p>
            <a:pPr marL="457200" indent="-457200">
              <a:buFont typeface="Wingdings" pitchFamily="2" charset="2"/>
              <a:buChar char="v"/>
            </a:pPr>
            <a:r>
              <a:rPr lang="uk-UA" sz="1800" dirty="0"/>
              <a:t>Відповідальність вченого;</a:t>
            </a:r>
          </a:p>
          <a:p>
            <a:pPr marL="457200" indent="-457200">
              <a:buFont typeface="Wingdings" pitchFamily="2" charset="2"/>
              <a:buChar char="v"/>
            </a:pPr>
            <a:r>
              <a:rPr lang="uk-UA" sz="1800" dirty="0"/>
              <a:t>Проблема </a:t>
            </a:r>
            <a:r>
              <a:rPr lang="uk-UA" sz="1800" dirty="0" err="1"/>
              <a:t>“Авторитету”</a:t>
            </a:r>
            <a:r>
              <a:rPr lang="uk-UA" sz="1800" dirty="0"/>
              <a:t> у науці;</a:t>
            </a:r>
          </a:p>
          <a:p>
            <a:pPr marL="457200" indent="-457200">
              <a:buFont typeface="Wingdings" pitchFamily="2" charset="2"/>
              <a:buChar char="v"/>
            </a:pPr>
            <a:r>
              <a:rPr lang="uk-UA" sz="1800" dirty="0" err="1"/>
              <a:t>Наукометрія</a:t>
            </a:r>
            <a:r>
              <a:rPr lang="uk-UA" sz="1800" dirty="0"/>
              <a:t> та критерії оцінки роботи вченого.</a:t>
            </a:r>
          </a:p>
          <a:p>
            <a:pPr marL="457200" indent="-457200">
              <a:buFont typeface="Wingdings" pitchFamily="2" charset="2"/>
              <a:buChar char="v"/>
            </a:pPr>
            <a:r>
              <a:rPr lang="uk-UA" sz="1800" dirty="0"/>
              <a:t>Наука і влада. </a:t>
            </a:r>
          </a:p>
          <a:p>
            <a:pPr marL="457200" indent="-457200">
              <a:buFont typeface="Wingdings" pitchFamily="2" charset="2"/>
              <a:buChar char="v"/>
            </a:pPr>
            <a:r>
              <a:rPr lang="uk-UA" sz="1800" dirty="0"/>
              <a:t>Соціальна роль науки;</a:t>
            </a:r>
          </a:p>
          <a:p>
            <a:pPr marL="457200" indent="-457200">
              <a:buFont typeface="Wingdings" pitchFamily="2" charset="2"/>
              <a:buChar char="v"/>
            </a:pPr>
            <a:r>
              <a:rPr lang="uk-UA" sz="1800" dirty="0"/>
              <a:t>Наука панацея чи загроза існуванню людства?</a:t>
            </a:r>
          </a:p>
          <a:p>
            <a:pPr marL="457200" indent="-457200">
              <a:buFont typeface="Wingdings" pitchFamily="2" charset="2"/>
              <a:buChar char="v"/>
            </a:pPr>
            <a:endParaRPr lang="uk-UA" sz="1800" dirty="0"/>
          </a:p>
          <a:p>
            <a:pPr marL="457200" indent="-457200">
              <a:buFont typeface="Wingdings" pitchFamily="2" charset="2"/>
              <a:buChar char="v"/>
            </a:pPr>
            <a:endParaRPr lang="uk-UA" sz="1800" dirty="0"/>
          </a:p>
          <a:p>
            <a:pPr marL="457200" indent="-457200">
              <a:buFont typeface="+mj-lt"/>
              <a:buAutoNum type="arabicPeriod"/>
            </a:pPr>
            <a:endParaRPr lang="uk-UA" sz="1800" dirty="0"/>
          </a:p>
          <a:p>
            <a:pPr marL="457200" indent="-457200"/>
            <a:endParaRPr lang="ru-RU"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908720"/>
            <a:ext cx="7772400" cy="1362075"/>
          </a:xfrm>
        </p:spPr>
        <p:txBody>
          <a:bodyPr>
            <a:normAutofit fontScale="90000"/>
          </a:bodyPr>
          <a:lstStyle/>
          <a:p>
            <a:pPr algn="ctr"/>
            <a:r>
              <a:rPr lang="uk-UA" dirty="0" err="1"/>
              <a:t>Етос</a:t>
            </a:r>
            <a:r>
              <a:rPr lang="uk-UA" dirty="0"/>
              <a:t> науки за Робертом </a:t>
            </a:r>
            <a:r>
              <a:rPr lang="uk-UA" dirty="0" err="1"/>
              <a:t>Мертоном</a:t>
            </a:r>
            <a:endParaRPr lang="ru-RU" dirty="0"/>
          </a:p>
        </p:txBody>
      </p:sp>
      <p:sp>
        <p:nvSpPr>
          <p:cNvPr id="3" name="Текст 2"/>
          <p:cNvSpPr>
            <a:spLocks noGrp="1"/>
          </p:cNvSpPr>
          <p:nvPr>
            <p:ph type="body" idx="1"/>
          </p:nvPr>
        </p:nvSpPr>
        <p:spPr>
          <a:xfrm>
            <a:off x="755576" y="3573016"/>
            <a:ext cx="7772400" cy="1500187"/>
          </a:xfrm>
        </p:spPr>
        <p:txBody>
          <a:bodyPr>
            <a:noAutofit/>
          </a:bodyPr>
          <a:lstStyle/>
          <a:p>
            <a:pPr>
              <a:buFont typeface="Wingdings" pitchFamily="2" charset="2"/>
              <a:buChar char="Ø"/>
            </a:pPr>
            <a:r>
              <a:rPr lang="uk-UA" sz="2800" dirty="0"/>
              <a:t>Універсалізм</a:t>
            </a:r>
          </a:p>
          <a:p>
            <a:pPr>
              <a:buFont typeface="Wingdings" pitchFamily="2" charset="2"/>
              <a:buChar char="Ø"/>
            </a:pPr>
            <a:r>
              <a:rPr lang="uk-UA" sz="2800" dirty="0"/>
              <a:t>Колективізм</a:t>
            </a:r>
          </a:p>
          <a:p>
            <a:pPr>
              <a:buFont typeface="Wingdings" pitchFamily="2" charset="2"/>
              <a:buChar char="Ø"/>
            </a:pPr>
            <a:r>
              <a:rPr lang="uk-UA" sz="2800" dirty="0"/>
              <a:t>Безкорисливість</a:t>
            </a:r>
          </a:p>
          <a:p>
            <a:pPr>
              <a:buFont typeface="Wingdings" pitchFamily="2" charset="2"/>
              <a:buChar char="Ø"/>
            </a:pPr>
            <a:r>
              <a:rPr lang="uk-UA" sz="2800" dirty="0"/>
              <a:t>Організований скептицизм</a:t>
            </a:r>
            <a:endParaRPr lang="ru-RU"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620688"/>
            <a:ext cx="7772400" cy="1362075"/>
          </a:xfrm>
        </p:spPr>
        <p:txBody>
          <a:bodyPr>
            <a:normAutofit fontScale="90000"/>
          </a:bodyPr>
          <a:lstStyle/>
          <a:p>
            <a:pPr algn="ctr"/>
            <a:r>
              <a:rPr lang="uk-UA" dirty="0" err="1"/>
              <a:t>“Ефект</a:t>
            </a:r>
            <a:r>
              <a:rPr lang="uk-UA" dirty="0"/>
              <a:t> </a:t>
            </a:r>
            <a:r>
              <a:rPr lang="uk-UA" dirty="0" err="1"/>
              <a:t>Матвія”</a:t>
            </a:r>
            <a:br>
              <a:rPr lang="uk-UA" dirty="0"/>
            </a:br>
            <a:endParaRPr lang="ru-RU" dirty="0"/>
          </a:p>
        </p:txBody>
      </p:sp>
      <p:sp>
        <p:nvSpPr>
          <p:cNvPr id="3" name="Текст 2"/>
          <p:cNvSpPr>
            <a:spLocks noGrp="1"/>
          </p:cNvSpPr>
          <p:nvPr>
            <p:ph type="body" idx="1"/>
          </p:nvPr>
        </p:nvSpPr>
        <p:spPr>
          <a:xfrm>
            <a:off x="755576" y="2636912"/>
            <a:ext cx="8022336" cy="685800"/>
          </a:xfrm>
        </p:spPr>
        <p:txBody>
          <a:bodyPr>
            <a:noAutofit/>
          </a:bodyPr>
          <a:lstStyle/>
          <a:p>
            <a:pPr>
              <a:buFont typeface="Wingdings" pitchFamily="2" charset="2"/>
              <a:buChar char="ü"/>
            </a:pPr>
            <a:r>
              <a:rPr lang="uk-UA" sz="3200" dirty="0"/>
              <a:t>Накопичення переваг серед талановитих молодих вчених;</a:t>
            </a:r>
          </a:p>
          <a:p>
            <a:pPr>
              <a:buFont typeface="Wingdings" pitchFamily="2" charset="2"/>
              <a:buChar char="ü"/>
            </a:pPr>
            <a:r>
              <a:rPr lang="uk-UA" sz="3200" dirty="0"/>
              <a:t>Більше цитування авторитетних вчених;</a:t>
            </a:r>
          </a:p>
          <a:p>
            <a:pPr>
              <a:buFont typeface="Wingdings" pitchFamily="2" charset="2"/>
              <a:buChar char="ü"/>
            </a:pPr>
            <a:r>
              <a:rPr lang="uk-UA" sz="3200" dirty="0"/>
              <a:t>Переваги у фінансуванні закладам, які мають значні наукові досягнення.</a:t>
            </a:r>
            <a:endParaRPr lang="ru-RU"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476672"/>
            <a:ext cx="7772400" cy="1362075"/>
          </a:xfrm>
        </p:spPr>
        <p:txBody>
          <a:bodyPr/>
          <a:lstStyle/>
          <a:p>
            <a:pPr algn="ctr"/>
            <a:r>
              <a:rPr lang="uk-UA" dirty="0"/>
              <a:t>Закон </a:t>
            </a:r>
            <a:r>
              <a:rPr lang="uk-UA" dirty="0" err="1"/>
              <a:t>Стіглера</a:t>
            </a:r>
            <a:endParaRPr lang="ru-RU" dirty="0"/>
          </a:p>
        </p:txBody>
      </p:sp>
      <p:sp>
        <p:nvSpPr>
          <p:cNvPr id="3" name="Текст 2"/>
          <p:cNvSpPr>
            <a:spLocks noGrp="1"/>
          </p:cNvSpPr>
          <p:nvPr>
            <p:ph type="body" idx="1"/>
          </p:nvPr>
        </p:nvSpPr>
        <p:spPr>
          <a:xfrm>
            <a:off x="755576" y="3284984"/>
            <a:ext cx="8022336" cy="685800"/>
          </a:xfrm>
        </p:spPr>
        <p:txBody>
          <a:bodyPr>
            <a:noAutofit/>
          </a:bodyPr>
          <a:lstStyle/>
          <a:p>
            <a:pPr algn="just"/>
            <a:r>
              <a:rPr lang="uk-UA" sz="4800" dirty="0"/>
              <a:t>Жодне наукове відкриття не було названо на честь першовідкривача</a:t>
            </a:r>
            <a:endParaRPr lang="ru-RU" sz="4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одульная">
  <a:themeElements>
    <a:clrScheme name="Модульная">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Модульная">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Моду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95</TotalTime>
  <Words>190</Words>
  <Application>Microsoft Office PowerPoint</Application>
  <PresentationFormat>Экран (4:3)</PresentationFormat>
  <Paragraphs>26</Paragraphs>
  <Slides>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vt:i4>
      </vt:variant>
    </vt:vector>
  </HeadingPairs>
  <TitlesOfParts>
    <vt:vector size="12" baseType="lpstr">
      <vt:lpstr>Arial</vt:lpstr>
      <vt:lpstr>Corbel</vt:lpstr>
      <vt:lpstr>Wingdings</vt:lpstr>
      <vt:lpstr>Wingdings 2</vt:lpstr>
      <vt:lpstr>Wingdings 3</vt:lpstr>
      <vt:lpstr>Модульная</vt:lpstr>
      <vt:lpstr>ЕТИКА ТА СОЦІОЛОГІЯ НАУКИ</vt:lpstr>
      <vt:lpstr>вступ</vt:lpstr>
      <vt:lpstr>Тематика курсу</vt:lpstr>
      <vt:lpstr>Етос науки за Робертом Мертоном</vt:lpstr>
      <vt:lpstr>“Ефект Матвія” </vt:lpstr>
      <vt:lpstr>Закон Стіглера</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ЕТИКА ТА СОЦІОЛОГІЯ НАУКИ</dc:title>
  <cp:lastModifiedBy>Черная Марина Николаевна</cp:lastModifiedBy>
  <cp:revision>12</cp:revision>
  <dcterms:modified xsi:type="dcterms:W3CDTF">2019-02-27T08:39:56Z</dcterms:modified>
</cp:coreProperties>
</file>