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65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654" autoAdjust="0"/>
  </p:normalViewPr>
  <p:slideViewPr>
    <p:cSldViewPr>
      <p:cViewPr>
        <p:scale>
          <a:sx n="50" d="100"/>
          <a:sy n="50" d="100"/>
        </p:scale>
        <p:origin x="-1267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0E9C0A-3191-4F8B-A4D4-2CF7E6D66E0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0A4BEC9C-77E7-4A67-B40F-0034642A61B1}">
      <dgm:prSet custT="1"/>
      <dgm:spPr/>
      <dgm:t>
        <a:bodyPr/>
        <a:lstStyle/>
        <a:p>
          <a:pPr algn="just" rtl="0"/>
          <a:r>
            <a:rPr lang="uk-UA" sz="2400" noProof="0" dirty="0" smtClean="0">
              <a:latin typeface="Times New Roman" pitchFamily="18" charset="0"/>
              <a:cs typeface="Times New Roman" pitchFamily="18" charset="0"/>
            </a:rPr>
            <a:t>Фізичні особи та суб’єкти підприємництва в Україні витрачають шалену кількість часу, коштів та нервових клітин на захист своїх прав в суді, забуваючи про існування прогресивних способів вирішення спорів, таких як медіація, </a:t>
          </a:r>
          <a:r>
            <a:rPr lang="uk-UA" sz="2400" noProof="0" dirty="0" err="1" smtClean="0">
              <a:latin typeface="Times New Roman" pitchFamily="18" charset="0"/>
              <a:cs typeface="Times New Roman" pitchFamily="18" charset="0"/>
            </a:rPr>
            <a:t>консіліація</a:t>
          </a:r>
          <a:r>
            <a:rPr lang="uk-UA" sz="2400" noProof="0" dirty="0" smtClean="0">
              <a:latin typeface="Times New Roman" pitchFamily="18" charset="0"/>
              <a:cs typeface="Times New Roman" pitchFamily="18" charset="0"/>
            </a:rPr>
            <a:t>, міні-процес та арбітраж.</a:t>
          </a:r>
          <a:endParaRPr lang="uk-UA" sz="2400" noProof="0" dirty="0">
            <a:latin typeface="Times New Roman" pitchFamily="18" charset="0"/>
            <a:cs typeface="Times New Roman" pitchFamily="18" charset="0"/>
          </a:endParaRPr>
        </a:p>
      </dgm:t>
    </dgm:pt>
    <dgm:pt modelId="{CF3A11F4-7C33-4C36-A5D0-37C1DB01C041}" type="parTrans" cxnId="{FBE6DC9B-C230-4CB2-9F4E-97D59953F61C}">
      <dgm:prSet/>
      <dgm:spPr/>
      <dgm:t>
        <a:bodyPr/>
        <a:lstStyle/>
        <a:p>
          <a:endParaRPr lang="ru-RU"/>
        </a:p>
      </dgm:t>
    </dgm:pt>
    <dgm:pt modelId="{AF4BD738-02D0-48B2-BF97-F9FFC34C2530}" type="sibTrans" cxnId="{FBE6DC9B-C230-4CB2-9F4E-97D59953F61C}">
      <dgm:prSet/>
      <dgm:spPr/>
      <dgm:t>
        <a:bodyPr/>
        <a:lstStyle/>
        <a:p>
          <a:endParaRPr lang="ru-RU"/>
        </a:p>
      </dgm:t>
    </dgm:pt>
    <dgm:pt modelId="{E0E6691A-52B9-4EE2-AB34-A7A9DA4CA9CB}" type="pres">
      <dgm:prSet presAssocID="{B20E9C0A-3191-4F8B-A4D4-2CF7E6D66E0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B567DD4-4CFB-4428-8999-9C79272F402C}" type="pres">
      <dgm:prSet presAssocID="{0A4BEC9C-77E7-4A67-B40F-0034642A61B1}" presName="parentText" presStyleLbl="node1" presStyleIdx="0" presStyleCnt="1" custLinFactNeighborX="-1534" custLinFactNeighborY="-1667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BE6DC9B-C230-4CB2-9F4E-97D59953F61C}" srcId="{B20E9C0A-3191-4F8B-A4D4-2CF7E6D66E00}" destId="{0A4BEC9C-77E7-4A67-B40F-0034642A61B1}" srcOrd="0" destOrd="0" parTransId="{CF3A11F4-7C33-4C36-A5D0-37C1DB01C041}" sibTransId="{AF4BD738-02D0-48B2-BF97-F9FFC34C2530}"/>
    <dgm:cxn modelId="{59201018-027B-469A-A539-654EEB1641FE}" type="presOf" srcId="{0A4BEC9C-77E7-4A67-B40F-0034642A61B1}" destId="{4B567DD4-4CFB-4428-8999-9C79272F402C}" srcOrd="0" destOrd="0" presId="urn:microsoft.com/office/officeart/2005/8/layout/vList2"/>
    <dgm:cxn modelId="{A7A42170-7DC0-47E4-8C5D-C1E8205A5CC2}" type="presOf" srcId="{B20E9C0A-3191-4F8B-A4D4-2CF7E6D66E00}" destId="{E0E6691A-52B9-4EE2-AB34-A7A9DA4CA9CB}" srcOrd="0" destOrd="0" presId="urn:microsoft.com/office/officeart/2005/8/layout/vList2"/>
    <dgm:cxn modelId="{225A8C49-BC71-49A1-BC1C-C6011BD308B3}" type="presParOf" srcId="{E0E6691A-52B9-4EE2-AB34-A7A9DA4CA9CB}" destId="{4B567DD4-4CFB-4428-8999-9C79272F402C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567DD4-4CFB-4428-8999-9C79272F402C}">
      <dsp:nvSpPr>
        <dsp:cNvPr id="0" name=""/>
        <dsp:cNvSpPr/>
      </dsp:nvSpPr>
      <dsp:spPr>
        <a:xfrm>
          <a:off x="0" y="0"/>
          <a:ext cx="8496944" cy="18888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just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noProof="0" dirty="0" smtClean="0">
              <a:latin typeface="Times New Roman" pitchFamily="18" charset="0"/>
              <a:cs typeface="Times New Roman" pitchFamily="18" charset="0"/>
            </a:rPr>
            <a:t>Фізичні особи та суб’єкти підприємництва в Україні витрачають шалену кількість часу, коштів та нервових клітин на захист своїх прав в суді, забуваючи про існування прогресивних способів вирішення спорів, таких як медіація, </a:t>
          </a:r>
          <a:r>
            <a:rPr lang="uk-UA" sz="2400" kern="1200" noProof="0" dirty="0" err="1" smtClean="0">
              <a:latin typeface="Times New Roman" pitchFamily="18" charset="0"/>
              <a:cs typeface="Times New Roman" pitchFamily="18" charset="0"/>
            </a:rPr>
            <a:t>консіліація</a:t>
          </a:r>
          <a:r>
            <a:rPr lang="uk-UA" sz="2400" kern="1200" noProof="0" dirty="0" smtClean="0">
              <a:latin typeface="Times New Roman" pitchFamily="18" charset="0"/>
              <a:cs typeface="Times New Roman" pitchFamily="18" charset="0"/>
            </a:rPr>
            <a:t>, міні-процес та арбітраж.</a:t>
          </a:r>
          <a:endParaRPr lang="uk-UA" sz="2400" kern="1200" noProof="0" dirty="0">
            <a:latin typeface="Times New Roman" pitchFamily="18" charset="0"/>
            <a:cs typeface="Times New Roman" pitchFamily="18" charset="0"/>
          </a:endParaRPr>
        </a:p>
      </dsp:txBody>
      <dsp:txXfrm>
        <a:off x="92204" y="92204"/>
        <a:ext cx="8312536" cy="17044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7BC04B-68BA-49AF-9412-EDE66E5B8C71}" type="datetimeFigureOut">
              <a:rPr lang="ru-RU" smtClean="0"/>
              <a:t>25.12.2017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498254-9D04-4916-9730-D9DA3E777DA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1475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98254-9D04-4916-9730-D9DA3E777DAF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06991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6B56D-FD80-4EC9-8010-4B88D31C44AF}" type="datetimeFigureOut">
              <a:rPr lang="ru-RU" smtClean="0"/>
              <a:t>25.12.2017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2FC28-5D29-4893-B11A-FB5A23A58F2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6B56D-FD80-4EC9-8010-4B88D31C44AF}" type="datetimeFigureOut">
              <a:rPr lang="ru-RU" smtClean="0"/>
              <a:t>25.12.2017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2FC28-5D29-4893-B11A-FB5A23A58F2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6B56D-FD80-4EC9-8010-4B88D31C44AF}" type="datetimeFigureOut">
              <a:rPr lang="ru-RU" smtClean="0"/>
              <a:t>25.12.2017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2FC28-5D29-4893-B11A-FB5A23A58F2C}" type="slidenum">
              <a:rPr lang="ru-RU" smtClean="0"/>
              <a:t>‹#›</a:t>
            </a:fld>
            <a:endParaRPr lang="ru-RU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6B56D-FD80-4EC9-8010-4B88D31C44AF}" type="datetimeFigureOut">
              <a:rPr lang="ru-RU" smtClean="0"/>
              <a:t>25.12.2017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2FC28-5D29-4893-B11A-FB5A23A58F2C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6B56D-FD80-4EC9-8010-4B88D31C44AF}" type="datetimeFigureOut">
              <a:rPr lang="ru-RU" smtClean="0"/>
              <a:t>25.12.2017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2FC28-5D29-4893-B11A-FB5A23A58F2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6B56D-FD80-4EC9-8010-4B88D31C44AF}" type="datetimeFigureOut">
              <a:rPr lang="ru-RU" smtClean="0"/>
              <a:t>25.12.2017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2FC28-5D29-4893-B11A-FB5A23A58F2C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6B56D-FD80-4EC9-8010-4B88D31C44AF}" type="datetimeFigureOut">
              <a:rPr lang="ru-RU" smtClean="0"/>
              <a:t>25.12.2017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2FC28-5D29-4893-B11A-FB5A23A58F2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6B56D-FD80-4EC9-8010-4B88D31C44AF}" type="datetimeFigureOut">
              <a:rPr lang="ru-RU" smtClean="0"/>
              <a:t>25.12.2017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2FC28-5D29-4893-B11A-FB5A23A58F2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6B56D-FD80-4EC9-8010-4B88D31C44AF}" type="datetimeFigureOut">
              <a:rPr lang="ru-RU" smtClean="0"/>
              <a:t>25.12.2017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2FC28-5D29-4893-B11A-FB5A23A58F2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6B56D-FD80-4EC9-8010-4B88D31C44AF}" type="datetimeFigureOut">
              <a:rPr lang="ru-RU" smtClean="0"/>
              <a:t>25.12.2017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2FC28-5D29-4893-B11A-FB5A23A58F2C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6B56D-FD80-4EC9-8010-4B88D31C44AF}" type="datetimeFigureOut">
              <a:rPr lang="ru-RU" smtClean="0"/>
              <a:t>25.12.2017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2FC28-5D29-4893-B11A-FB5A23A58F2C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7896B56D-FD80-4EC9-8010-4B88D31C44AF}" type="datetimeFigureOut">
              <a:rPr lang="ru-RU" smtClean="0"/>
              <a:t>25.12.2017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DFC2FC28-5D29-4893-B11A-FB5A23A58F2C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Layout" Target="../diagrams/layout1.xml"/><Relationship Id="rId7" Type="http://schemas.openxmlformats.org/officeDocument/2006/relationships/hyperlink" Target="http://www.google.ru/url?sa=i&amp;rct=j&amp;q=&amp;esrc=s&amp;frm=1&amp;source=images&amp;cd=&amp;cad=rja&amp;uact=8&amp;ved=0ahUKEwi8q4-C5qXYAhXBPZoKHVayBfwQjRwIBw&amp;url=http://74vpered.ru/statyi/485-chto-takoe-mediatsiya-i-kto-takie-mediatory&amp;psig=AOvVaw1ksvAwMmonInV9WmXuSwzp&amp;ust=1514313038820674" TargetMode="Externa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ru/url?sa=i&amp;rct=j&amp;q=&amp;esrc=s&amp;frm=1&amp;source=images&amp;cd=&amp;cad=rja&amp;uact=8&amp;ved=0ahUKEwjurfnPhKbYAhVpG5oKHcsCB2EQjRwIBw&amp;url=http%3A%2F%2Fpidruchniki.com%2F1333122263594%2Fpravo%2Fmehanizmi_zahistu_prav_intelektualnoyi_vlasnosti&amp;psig=AOvVaw1Sf_3iWKvl7ahjGkCnUCMB&amp;ust=1514320996877421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google.ru/url?sa=i&amp;rct=j&amp;q=&amp;esrc=s&amp;frm=1&amp;source=images&amp;cd=&amp;cad=rja&amp;uact=8&amp;ved=0ahUKEwjDnKq55aXYAhUmCpoKHePGDCEQjRwIBw&amp;url=http://releasing-the-magic.blogspot.com/2016/03/teamwork-matters.html&amp;psig=AOvVaw0e7ZbtcPgf4QmzPv3RyhZJ&amp;ust=1514311254918653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releasing-the-magic.blogspot.com/2016/03/teamwork-matters.html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google.ru/url?sa=i&amp;rct=j&amp;q=&amp;esrc=s&amp;frm=1&amp;source=images&amp;cd=&amp;cad=rja&amp;uact=8&amp;ved=0ahUKEwivzK6s9KXYAhVKCpoKHdnUDlMQjRwIBw&amp;url=http%3A%2F%2Fwww.activeendurance.com%2Fblog%2F2012%2F07%2F05%2F5-ways-to-build-an-emotional-connection-with-participants%2F&amp;psig=AOvVaw2b_xkHaIbT0_-8fUrDE8zJ&amp;ust=1514316902410247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google.ru/url?sa=i&amp;rct=j&amp;q=&amp;esrc=s&amp;frm=1&amp;source=images&amp;cd=&amp;cad=rja&amp;uact=8&amp;ved=0ahUKEwiPv7GJ-aXYAhXGIJoKHdXGBkYQjRwIBw&amp;url=http%3A%2F%2Finformk.ru%2Fmediatsiya-ili-kak-razreshit-spor%2F&amp;psig=AOvVaw2b_xkHaIbT0_-8fUrDE8zJ&amp;ust=1514316902410247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s://www.google.ru/url?sa=i&amp;rct=j&amp;q=&amp;esrc=s&amp;frm=1&amp;source=images&amp;cd=&amp;cad=rja&amp;uact=8&amp;ved=0ahUKEwi34er4gKbYAhXmC5oKHZ7DC2gQjRwIBw&amp;url=https%3A%2F%2Fwww.orsgroup.com%2Fnews%2Fdocuware%2Fnew-docuware-workflow-module-a-hit&amp;psig=AOvVaw2x0_iwiGI4YwYR0Cl8wWsf&amp;ust=1514320156328092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208823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uk-UA" sz="3600" dirty="0" smtClean="0">
                <a:solidFill>
                  <a:schemeClr val="tx2"/>
                </a:solidFill>
              </a:rPr>
              <a:t>Презентація навчальної дисципліни</a:t>
            </a:r>
            <a:br>
              <a:rPr lang="uk-UA" sz="3600" dirty="0" smtClean="0">
                <a:solidFill>
                  <a:schemeClr val="tx2"/>
                </a:solidFill>
              </a:rPr>
            </a:br>
            <a:r>
              <a:rPr lang="uk-UA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«Альтернативні способи вирішення спорів»</a:t>
            </a:r>
            <a:br>
              <a:rPr lang="uk-UA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endParaRPr lang="ru-RU" sz="3600" b="1" dirty="0">
              <a:ln w="18000">
                <a:solidFill>
                  <a:sysClr val="windowText" lastClr="000000"/>
                </a:solidFill>
                <a:prstDash val="solid"/>
                <a:miter lim="800000"/>
              </a:ln>
              <a:solidFill>
                <a:schemeClr val="accent4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2681405"/>
            <a:ext cx="2880320" cy="2310247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Picture 2" descr="C:\Users\User\Desktop\презентация\emblema ks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564904"/>
            <a:ext cx="3456384" cy="3361806"/>
          </a:xfrm>
          <a:prstGeom prst="rect">
            <a:avLst/>
          </a:prstGeom>
          <a:noFill/>
        </p:spPr>
      </p:pic>
      <p:pic>
        <p:nvPicPr>
          <p:cNvPr id="1026" name="Picture 2" descr="Картинки по запросу альтернативні способи вирішення спорів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564904"/>
            <a:ext cx="3384376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9934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2800" dirty="0" smtClean="0">
                <a:solidFill>
                  <a:schemeClr val="tx2">
                    <a:lumMod val="50000"/>
                  </a:schemeClr>
                </a:solidFill>
              </a:rPr>
              <a:t>Петренко Наталія Олегівна</a:t>
            </a:r>
            <a:br>
              <a:rPr lang="uk-UA" sz="28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uk-UA" sz="2800" dirty="0" err="1" smtClean="0">
                <a:solidFill>
                  <a:schemeClr val="tx2">
                    <a:lumMod val="50000"/>
                  </a:schemeClr>
                </a:solidFill>
              </a:rPr>
              <a:t>к.ю.н</a:t>
            </a:r>
            <a:r>
              <a:rPr lang="uk-UA" sz="2800" dirty="0" smtClean="0">
                <a:solidFill>
                  <a:schemeClr val="tx2">
                    <a:lumMod val="50000"/>
                  </a:schemeClr>
                </a:solidFill>
              </a:rPr>
              <a:t>., доцент кафедри адміністративного і господарського права та правоохоронної діяльності </a:t>
            </a:r>
            <a:endParaRPr lang="ru-RU" sz="28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Відомості про викладача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81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889047531"/>
              </p:ext>
            </p:extLst>
          </p:nvPr>
        </p:nvGraphicFramePr>
        <p:xfrm>
          <a:off x="381824" y="1179057"/>
          <a:ext cx="8496944" cy="18899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52" name="Picture 4" descr="Картинки по запросу альтернативні способи вирішення спорів нмкд">
            <a:hlinkClick r:id="rId7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3140968"/>
            <a:ext cx="6552728" cy="3383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8077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Похожее изображение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556792"/>
            <a:ext cx="7920880" cy="4941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33060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1556792"/>
            <a:ext cx="799288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Альтернативне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врегулювання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спорів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(АВС)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група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процесів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допомогою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вирішуються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спори і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конфлікти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без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звернення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формальної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судочинства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Включає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види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АВС: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переговори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арбітраж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медіація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3074" name="Picture 2" descr="Похожее изображение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3674" y="2276872"/>
            <a:ext cx="4744789" cy="3888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1680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Картинки по запросу альтернативні способи вирішення спорів нмкд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AutoShape 2" descr="Картинки по запросу альтернативні способи вирішення спорів нмкд"/>
          <p:cNvSpPr>
            <a:spLocks noChangeAspect="1" noChangeArrowheads="1"/>
          </p:cNvSpPr>
          <p:nvPr/>
        </p:nvSpPr>
        <p:spPr bwMode="auto">
          <a:xfrm>
            <a:off x="215900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4" descr="Картинки по запросу альтернативні способи вирішення спорів нмкд"/>
          <p:cNvSpPr>
            <a:spLocks noChangeAspect="1" noChangeArrowheads="1"/>
          </p:cNvSpPr>
          <p:nvPr/>
        </p:nvSpPr>
        <p:spPr bwMode="auto">
          <a:xfrm>
            <a:off x="368300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300" y="4581128"/>
            <a:ext cx="8604714" cy="19442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48937" y="431499"/>
            <a:ext cx="8757114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Зміст лекційного курсу</a:t>
            </a:r>
          </a:p>
          <a:p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Тема 1. Історія розвитку та види альтернативних способів вирішення спорів.</a:t>
            </a:r>
          </a:p>
          <a:p>
            <a:r>
              <a:rPr lang="uk-UA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Поняття та значення альтернативного вирішення спорів (АВС), місце в механізмі захисту прав та інтересів 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особи. 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Виникнення та розвиток 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способів АВС. 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Класифікація способів АВС та сфера їхнього застосування 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Порівняння основних процесів вирішення спорів</a:t>
            </a:r>
            <a:endParaRPr lang="uk-UA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Тема 2. Переговори як спосіб альтернативного вирішення спорів.</a:t>
            </a:r>
          </a:p>
          <a:p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Поняття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характерні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ознаки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переговорів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Види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та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стилі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переговорів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Переговорний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процес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оформлення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результатіів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Претензійний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порядок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врегулювання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спорів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особливий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вид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переговорів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0869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Похожее изображение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077072"/>
            <a:ext cx="8424936" cy="2790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62512" y="980728"/>
            <a:ext cx="8712968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Тема 3.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Арбітраж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як вид альтернативного </a:t>
            </a: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вирішення спорів.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Історія становлення та розвитку арбітражних судів. Третейський спосіб вирішення спорів на території України. Результати впровадження третейських судів на території України. </a:t>
            </a:r>
          </a:p>
          <a:p>
            <a:endParaRPr lang="uk-UA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Тема 4. Медіація, як 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вид альтернативного </a:t>
            </a:r>
            <a:r>
              <a:rPr lang="uk-UA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вирішення спорів</a:t>
            </a: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Поняття та розвиток медіації. Впровадження медіації на території України. Принципи медіації. Професія медіатора в Україні та її співвідношення з основними правничими спеціальностями.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12883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Картинки по запросу альтернативні способи вирішення спорів нмкд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AutoShape 4" descr="Картинки по запросу альтернативні способи вирішення спорів нмкд"/>
          <p:cNvSpPr>
            <a:spLocks noChangeAspect="1" noChangeArrowheads="1"/>
          </p:cNvSpPr>
          <p:nvPr/>
        </p:nvSpPr>
        <p:spPr bwMode="auto">
          <a:xfrm>
            <a:off x="215900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078" name="Picture 6" descr="Похожее изображение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941168"/>
            <a:ext cx="6552728" cy="1916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15900" y="1488004"/>
            <a:ext cx="8532688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Тема 5.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Медіація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вирішенні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окремих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категорій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справ.</a:t>
            </a:r>
          </a:p>
          <a:p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Медіація в адміністративних, цивільних, кримінальних та господарських справах.</a:t>
            </a:r>
          </a:p>
          <a:p>
            <a:endParaRPr lang="uk-U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Тема 6. Розвиток альтернативних способів вирішення справ в Україні та закріплення їх на законодавчому рівні.</a:t>
            </a:r>
          </a:p>
          <a:p>
            <a:pPr algn="just"/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Законодавства України про медіацію. Кодекс професійної етики медіатора. Врегулювання спору за участі судді в процесуальному законодавстві України. Плюси та мінуси впровадження та застосування альтернативних способів вирішення спорів.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9624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Картинки по запросу альтернативні способи вирішення спорів нмкд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00" y="908720"/>
            <a:ext cx="3240360" cy="5112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059832" y="1621431"/>
            <a:ext cx="532859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результаті вивчення дисципліни студент повинен </a:t>
            </a:r>
            <a:r>
              <a:rPr lang="uk-UA" sz="2400" b="1" u="sng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знати</a:t>
            </a:r>
            <a:r>
              <a:rPr lang="uk-UA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uk-UA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uk-UA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2459504"/>
            <a:ext cx="835292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86100" lvl="6" indent="-342900">
              <a:buFont typeface="Arial" pitchFamily="34" charset="0"/>
              <a:buChar char="•"/>
            </a:pPr>
            <a:r>
              <a:rPr lang="uk-UA" sz="2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Поняття  та види способів альтернативного вирішення спорів;</a:t>
            </a:r>
          </a:p>
          <a:p>
            <a:pPr marL="3086100" lvl="6" indent="-342900">
              <a:buFont typeface="Arial" pitchFamily="34" charset="0"/>
              <a:buChar char="•"/>
            </a:pPr>
            <a:r>
              <a:rPr lang="uk-UA" sz="2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Правила та принципи ведення переговорів;</a:t>
            </a:r>
          </a:p>
          <a:p>
            <a:pPr marL="3086100" lvl="6" indent="-342900">
              <a:buFont typeface="Arial" pitchFamily="34" charset="0"/>
              <a:buChar char="•"/>
            </a:pPr>
            <a:r>
              <a:rPr lang="uk-UA" sz="2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Оформлення результатів переговорів;</a:t>
            </a:r>
          </a:p>
          <a:p>
            <a:pPr marL="3086100" lvl="6" indent="-342900">
              <a:buFont typeface="Arial" pitchFamily="34" charset="0"/>
              <a:buChar char="•"/>
            </a:pPr>
            <a:r>
              <a:rPr lang="uk-UA" sz="2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Поняття медіації та професії медіатора;</a:t>
            </a:r>
          </a:p>
          <a:p>
            <a:pPr marL="3086100" lvl="6" indent="-342900">
              <a:buFont typeface="Arial" pitchFamily="34" charset="0"/>
              <a:buChar char="•"/>
            </a:pPr>
            <a:r>
              <a:rPr lang="uk-UA" sz="2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Можливості застосування медіації при вирішення цивільних, адміністративних, господарських та кримінальних справах.</a:t>
            </a:r>
          </a:p>
          <a:p>
            <a:pPr marL="3086100" lvl="6" indent="-342900">
              <a:buFont typeface="Arial" pitchFamily="34" charset="0"/>
              <a:buChar char="•"/>
            </a:pPr>
            <a:endParaRPr lang="uk-UA" sz="24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105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3056" y="1774765"/>
            <a:ext cx="806489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результаті вивчення дисципліни студент повинен </a:t>
            </a:r>
            <a:r>
              <a:rPr lang="uk-UA" sz="2400" b="1" u="sng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уміти</a:t>
            </a:r>
            <a:r>
              <a:rPr lang="uk-UA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uk-UA" sz="24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uk-UA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Надавати оцінку конфліктній ситуації та перспективі її вирішення із застосуванням як судових, так і позасудових способів вирішення спорів;</a:t>
            </a:r>
          </a:p>
          <a:p>
            <a:pPr algn="just"/>
            <a:endParaRPr lang="uk-UA" sz="24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uk-UA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Застосовувати навички </a:t>
            </a:r>
          </a:p>
          <a:p>
            <a:pPr algn="just"/>
            <a:r>
              <a:rPr lang="uk-UA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медіатора у повсякденній </a:t>
            </a:r>
          </a:p>
          <a:p>
            <a:pPr algn="just"/>
            <a:r>
              <a:rPr lang="uk-UA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правничій діяльності</a:t>
            </a:r>
            <a:endParaRPr lang="ru-RU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Похожее изображение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4085416"/>
            <a:ext cx="4427984" cy="2765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9134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216</TotalTime>
  <Words>402</Words>
  <Application>Microsoft Office PowerPoint</Application>
  <PresentationFormat>Экран (4:3)</PresentationFormat>
  <Paragraphs>39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Волна</vt:lpstr>
      <vt:lpstr>Презентація навчальної дисципліни «Альтернативні способи вирішення спорів»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Петренко Наталія Олегівна к.ю.н., доцент кафедри адміністративного і господарського права та правоохоронної діяльності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навчальної дисципліни «Альтернативні способи вирішення спорів»</dc:title>
  <dc:creator>Наталья Петренко</dc:creator>
  <cp:lastModifiedBy>Наталья Петренко</cp:lastModifiedBy>
  <cp:revision>17</cp:revision>
  <dcterms:created xsi:type="dcterms:W3CDTF">2017-12-25T17:35:45Z</dcterms:created>
  <dcterms:modified xsi:type="dcterms:W3CDTF">2017-12-25T21:12:53Z</dcterms:modified>
</cp:coreProperties>
</file>