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3" r:id="rId3"/>
    <p:sldId id="257" r:id="rId4"/>
    <p:sldId id="258" r:id="rId5"/>
    <p:sldId id="259" r:id="rId6"/>
    <p:sldId id="269" r:id="rId7"/>
    <p:sldId id="260" r:id="rId8"/>
    <p:sldId id="261" r:id="rId9"/>
    <p:sldId id="264" r:id="rId10"/>
    <p:sldId id="265" r:id="rId11"/>
    <p:sldId id="262" r:id="rId12"/>
    <p:sldId id="266" r:id="rId13"/>
    <p:sldId id="267" r:id="rId14"/>
    <p:sldId id="268" r:id="rId15"/>
    <p:sldId id="270" r:id="rId16"/>
    <p:sldId id="271" r:id="rId17"/>
    <p:sldId id="272" r:id="rId18"/>
    <p:sldId id="263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-320" y="-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31.10.2023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uk-UA" b="1" smtClean="0">
                <a:solidFill>
                  <a:srgbClr val="C00000"/>
                </a:solidFill>
              </a:rPr>
              <a:t>ДОДАТОК ДО ПРАКТИЧНОЇ РОБОТИ № 7</a:t>
            </a:r>
            <a:endParaRPr lang="ru-RU" b="1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692696"/>
            <a:ext cx="8784976" cy="5976664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marL="93663" indent="350838" algn="just">
              <a:buNone/>
            </a:pPr>
            <a:r>
              <a:rPr lang="uk-UA" smtClean="0"/>
              <a:t>Алгебраїчно успадкування ознак при дигібридному схрещуванні можна записати як квадрат двочлена (3+1)</a:t>
            </a:r>
            <a:r>
              <a:rPr lang="uk-UA" b="1" baseline="30000" smtClean="0"/>
              <a:t>2</a:t>
            </a:r>
            <a:r>
              <a:rPr lang="uk-UA" smtClean="0"/>
              <a:t>, а розщеплення </a:t>
            </a:r>
            <a:r>
              <a:rPr lang="uk-UA" i="1" u="sng" smtClean="0"/>
              <a:t>за фенотипом </a:t>
            </a:r>
            <a:r>
              <a:rPr lang="uk-UA" smtClean="0"/>
              <a:t>визначити за формулою:</a:t>
            </a:r>
            <a:endParaRPr lang="ru-RU" smtClean="0"/>
          </a:p>
          <a:p>
            <a:pPr marL="93663" indent="350838" algn="just">
              <a:buNone/>
            </a:pPr>
            <a:r>
              <a:rPr lang="ru-RU" smtClean="0"/>
              <a:t>(3 жовті + 1 зелена) х (3 гладеньких + 1 зморшкувата) =</a:t>
            </a:r>
            <a:r>
              <a:rPr lang="uk-UA" smtClean="0"/>
              <a:t> </a:t>
            </a:r>
            <a:endParaRPr lang="ru-RU" smtClean="0"/>
          </a:p>
          <a:p>
            <a:pPr marL="93663" indent="350838" algn="just">
              <a:buNone/>
            </a:pPr>
            <a:r>
              <a:rPr lang="ru-RU" smtClean="0"/>
              <a:t>9 жовтих гладеньких + 3 жовтих зморшкуватих + 3 зелених гладеньких + 1 зелена зморшкувата.</a:t>
            </a:r>
          </a:p>
          <a:p>
            <a:pPr marL="93663" indent="350838" algn="just">
              <a:buNone/>
            </a:pPr>
            <a:r>
              <a:rPr lang="uk-UA" smtClean="0"/>
              <a:t>Успадкування алелів алгебраїчно можна записати як (1 + 2 + 1)</a:t>
            </a:r>
            <a:r>
              <a:rPr lang="uk-UA" b="1" baseline="30000" smtClean="0"/>
              <a:t>2</a:t>
            </a:r>
            <a:r>
              <a:rPr lang="uk-UA" smtClean="0"/>
              <a:t>, а розщеплення </a:t>
            </a:r>
            <a:r>
              <a:rPr lang="uk-UA" i="1" u="sng" smtClean="0"/>
              <a:t>за генотипом </a:t>
            </a:r>
            <a:r>
              <a:rPr lang="uk-UA" smtClean="0"/>
              <a:t>визначити за формулою:</a:t>
            </a:r>
            <a:endParaRPr lang="ru-RU" smtClean="0"/>
          </a:p>
          <a:p>
            <a:pPr marL="93663" indent="350838" algn="just">
              <a:buNone/>
            </a:pPr>
            <a:r>
              <a:rPr lang="ru-RU" smtClean="0"/>
              <a:t>(1AA+2Aa+1aa) х (1Bb+2Bb+1bb) = 1ААВВ + 2ААВb + 1ААbb + 2АаВВ + 4АаВb + 2Ааbb+1aaBB + 2aaBb + </a:t>
            </a:r>
            <a:r>
              <a:rPr lang="ru-RU" smtClean="0"/>
              <a:t>1aabb</a:t>
            </a:r>
            <a:endParaRPr lang="ru-RU" smtClean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764704"/>
          </a:xfrm>
        </p:spPr>
        <p:txBody>
          <a:bodyPr>
            <a:normAutofit/>
          </a:bodyPr>
          <a:lstStyle/>
          <a:p>
            <a:r>
              <a:rPr lang="ru-RU" b="1" smtClean="0">
                <a:solidFill>
                  <a:srgbClr val="C00000"/>
                </a:solidFill>
              </a:rPr>
              <a:t>Дигібридне схрещування</a:t>
            </a:r>
            <a:endParaRPr lang="ru-RU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90872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uk-UA" sz="3200" b="1" smtClean="0"/>
              <a:t>Дигібридне схрещування</a:t>
            </a:r>
            <a:endParaRPr lang="ru-RU" sz="3200"/>
          </a:p>
        </p:txBody>
      </p:sp>
      <p:sp>
        <p:nvSpPr>
          <p:cNvPr id="7" name="Содержимое 2"/>
          <p:cNvSpPr>
            <a:spLocks noGrp="1"/>
          </p:cNvSpPr>
          <p:nvPr>
            <p:ph idx="1"/>
          </p:nvPr>
        </p:nvSpPr>
        <p:spPr>
          <a:xfrm>
            <a:off x="323528" y="980728"/>
            <a:ext cx="8640960" cy="3168352"/>
          </a:xfrm>
        </p:spPr>
        <p:txBody>
          <a:bodyPr>
            <a:normAutofit fontScale="92500" lnSpcReduction="20000"/>
          </a:bodyPr>
          <a:lstStyle/>
          <a:p>
            <a:pPr marL="93663" indent="444500">
              <a:lnSpc>
                <a:spcPct val="110000"/>
              </a:lnSpc>
              <a:buNone/>
            </a:pPr>
            <a:r>
              <a:rPr lang="uk-UA" sz="2800" b="1" u="sng" smtClean="0"/>
              <a:t>Схема схрещування:</a:t>
            </a:r>
            <a:endParaRPr lang="ru-RU" sz="2800" b="1" u="sng" smtClean="0"/>
          </a:p>
          <a:p>
            <a:pPr marL="93663" indent="444500">
              <a:lnSpc>
                <a:spcPct val="110000"/>
              </a:lnSpc>
              <a:buNone/>
            </a:pPr>
            <a:r>
              <a:rPr lang="uk-UA" sz="2800" smtClean="0"/>
              <a:t>Р</a:t>
            </a:r>
            <a:r>
              <a:rPr lang="uk-UA" sz="2800" baseline="-25000" smtClean="0"/>
              <a:t>1</a:t>
            </a:r>
            <a:r>
              <a:rPr lang="uk-UA" sz="2800" smtClean="0"/>
              <a:t>	                       ♀ ААВВ × ♂ аавв </a:t>
            </a:r>
          </a:p>
          <a:p>
            <a:pPr marL="93663" indent="444500">
              <a:lnSpc>
                <a:spcPct val="110000"/>
              </a:lnSpc>
              <a:buNone/>
            </a:pPr>
            <a:r>
              <a:rPr lang="uk-UA" sz="2800" smtClean="0"/>
              <a:t>G		                         АВ	ав</a:t>
            </a:r>
            <a:endParaRPr lang="ru-RU" sz="2800" smtClean="0"/>
          </a:p>
          <a:p>
            <a:pPr marL="93663" indent="444500">
              <a:lnSpc>
                <a:spcPct val="110000"/>
              </a:lnSpc>
              <a:buNone/>
            </a:pPr>
            <a:r>
              <a:rPr lang="uk-UA" sz="2800" smtClean="0"/>
              <a:t>F</a:t>
            </a:r>
            <a:r>
              <a:rPr lang="uk-UA" sz="2800" baseline="-25000" smtClean="0"/>
              <a:t>1</a:t>
            </a:r>
            <a:r>
              <a:rPr lang="uk-UA" sz="2800" smtClean="0"/>
              <a:t>	                                      АаВв</a:t>
            </a:r>
            <a:endParaRPr lang="ru-RU" sz="2800" smtClean="0"/>
          </a:p>
          <a:p>
            <a:pPr marL="93663" indent="444500">
              <a:lnSpc>
                <a:spcPct val="110000"/>
              </a:lnSpc>
              <a:buNone/>
            </a:pPr>
            <a:r>
              <a:rPr lang="uk-UA" sz="2800" smtClean="0"/>
              <a:t>Р</a:t>
            </a:r>
            <a:r>
              <a:rPr lang="uk-UA" sz="2800" baseline="-25000" smtClean="0"/>
              <a:t>2</a:t>
            </a:r>
            <a:r>
              <a:rPr lang="uk-UA" sz="2800" smtClean="0"/>
              <a:t>	                          ♀ АaВb	</a:t>
            </a:r>
            <a:r>
              <a:rPr lang="uk-UA" sz="2800" b="1" smtClean="0"/>
              <a:t>×	</a:t>
            </a:r>
            <a:r>
              <a:rPr lang="uk-UA" sz="2800" smtClean="0"/>
              <a:t>♂ АaВb </a:t>
            </a:r>
          </a:p>
          <a:p>
            <a:pPr marL="93663" indent="444500">
              <a:lnSpc>
                <a:spcPct val="110000"/>
              </a:lnSpc>
              <a:buNone/>
            </a:pPr>
            <a:r>
              <a:rPr lang="uk-UA" sz="2800" smtClean="0"/>
              <a:t>G	                    АВ, Ав,		АВ, Ав,</a:t>
            </a:r>
            <a:endParaRPr lang="ru-RU" sz="2800" smtClean="0"/>
          </a:p>
          <a:p>
            <a:pPr marL="93663" indent="444500">
              <a:lnSpc>
                <a:spcPct val="110000"/>
              </a:lnSpc>
              <a:buNone/>
            </a:pPr>
            <a:r>
              <a:rPr lang="uk-UA" sz="2800" smtClean="0"/>
              <a:t>                                 аВ, ав	аВ, ав</a:t>
            </a:r>
            <a:endParaRPr lang="ru-RU" sz="2800" smtClean="0"/>
          </a:p>
          <a:p>
            <a:pPr>
              <a:buNone/>
            </a:pPr>
            <a:endParaRPr lang="ru-RU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467542" y="4005063"/>
          <a:ext cx="8424939" cy="2663305"/>
        </p:xfrm>
        <a:graphic>
          <a:graphicData uri="http://schemas.openxmlformats.org/drawingml/2006/table">
            <a:tbl>
              <a:tblPr/>
              <a:tblGrid>
                <a:gridCol w="1685868"/>
                <a:gridCol w="1685868"/>
                <a:gridCol w="1685868"/>
                <a:gridCol w="1685868"/>
                <a:gridCol w="1681467"/>
              </a:tblGrid>
              <a:tr h="666113">
                <a:tc>
                  <a:txBody>
                    <a:bodyPr/>
                    <a:lstStyle/>
                    <a:p>
                      <a:pPr algn="r">
                        <a:lnSpc>
                          <a:spcPts val="1775"/>
                        </a:lnSpc>
                        <a:spcAft>
                          <a:spcPts val="0"/>
                        </a:spcAft>
                      </a:pPr>
                      <a:r>
                        <a:rPr lang="uk-UA" sz="1800" smtClean="0">
                          <a:latin typeface="Times New Roman"/>
                          <a:ea typeface="Times New Roman"/>
                          <a:cs typeface="Times New Roman"/>
                        </a:rPr>
                        <a:t>♀</a:t>
                      </a:r>
                      <a:endParaRPr lang="ru-RU" sz="1800" smtClean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ts val="1775"/>
                        </a:lnSpc>
                        <a:spcAft>
                          <a:spcPts val="0"/>
                        </a:spcAft>
                      </a:pPr>
                      <a:r>
                        <a:rPr lang="uk-UA" sz="1800" smtClean="0">
                          <a:latin typeface="Times New Roman"/>
                          <a:ea typeface="Times New Roman"/>
                          <a:cs typeface="Times New Roman"/>
                        </a:rPr>
                        <a:t>♂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880"/>
                        </a:spcBef>
                        <a:spcAft>
                          <a:spcPts val="0"/>
                        </a:spcAft>
                      </a:pPr>
                      <a:r>
                        <a:rPr lang="uk-UA" sz="1800" b="1">
                          <a:latin typeface="Times New Roman"/>
                          <a:ea typeface="Times New Roman"/>
                          <a:cs typeface="Times New Roman"/>
                        </a:rPr>
                        <a:t>АВ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880"/>
                        </a:spcBef>
                        <a:spcAft>
                          <a:spcPts val="0"/>
                        </a:spcAft>
                      </a:pPr>
                      <a:r>
                        <a:rPr lang="uk-UA" sz="1800" b="1">
                          <a:latin typeface="Times New Roman"/>
                          <a:ea typeface="Times New Roman"/>
                          <a:cs typeface="Times New Roman"/>
                        </a:rPr>
                        <a:t>Ав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880"/>
                        </a:spcBef>
                        <a:spcAft>
                          <a:spcPts val="0"/>
                        </a:spcAft>
                      </a:pPr>
                      <a:r>
                        <a:rPr lang="uk-UA" sz="1800" b="1">
                          <a:latin typeface="Times New Roman"/>
                          <a:ea typeface="Times New Roman"/>
                          <a:cs typeface="Times New Roman"/>
                        </a:rPr>
                        <a:t>аВ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880"/>
                        </a:spcBef>
                        <a:spcAft>
                          <a:spcPts val="0"/>
                        </a:spcAft>
                      </a:pPr>
                      <a:r>
                        <a:rPr lang="uk-UA" sz="1800" b="1">
                          <a:latin typeface="Times New Roman"/>
                          <a:ea typeface="Times New Roman"/>
                          <a:cs typeface="Times New Roman"/>
                        </a:rPr>
                        <a:t>ав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9298">
                <a:tc>
                  <a:txBody>
                    <a:bodyPr/>
                    <a:lstStyle/>
                    <a:p>
                      <a:pPr algn="ctr">
                        <a:lnSpc>
                          <a:spcPts val="1745"/>
                        </a:lnSpc>
                        <a:spcAft>
                          <a:spcPts val="0"/>
                        </a:spcAft>
                      </a:pPr>
                      <a:endParaRPr lang="uk-UA" sz="1800" b="1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1745"/>
                        </a:lnSpc>
                        <a:spcAft>
                          <a:spcPts val="0"/>
                        </a:spcAft>
                      </a:pPr>
                      <a:r>
                        <a:rPr lang="uk-UA" sz="1800" b="1" smtClean="0">
                          <a:latin typeface="Times New Roman"/>
                          <a:ea typeface="Times New Roman"/>
                          <a:cs typeface="Times New Roman"/>
                        </a:rPr>
                        <a:t>АВ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45"/>
                        </a:lnSpc>
                        <a:spcAft>
                          <a:spcPts val="0"/>
                        </a:spcAft>
                      </a:pPr>
                      <a:endParaRPr lang="uk-UA" sz="180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1745"/>
                        </a:lnSpc>
                        <a:spcAft>
                          <a:spcPts val="0"/>
                        </a:spcAft>
                      </a:pPr>
                      <a:r>
                        <a:rPr lang="uk-UA" sz="1800" smtClean="0">
                          <a:latin typeface="Times New Roman"/>
                          <a:ea typeface="Times New Roman"/>
                          <a:cs typeface="Times New Roman"/>
                        </a:rPr>
                        <a:t>ААВВ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45"/>
                        </a:lnSpc>
                        <a:spcAft>
                          <a:spcPts val="0"/>
                        </a:spcAft>
                      </a:pPr>
                      <a:endParaRPr lang="uk-UA" sz="180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1745"/>
                        </a:lnSpc>
                        <a:spcAft>
                          <a:spcPts val="0"/>
                        </a:spcAft>
                      </a:pPr>
                      <a:r>
                        <a:rPr lang="uk-UA" sz="1800" smtClean="0">
                          <a:latin typeface="Times New Roman"/>
                          <a:ea typeface="Times New Roman"/>
                          <a:cs typeface="Times New Roman"/>
                        </a:rPr>
                        <a:t>ААВв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45"/>
                        </a:lnSpc>
                        <a:spcAft>
                          <a:spcPts val="0"/>
                        </a:spcAft>
                      </a:pPr>
                      <a:endParaRPr lang="uk-UA" sz="180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1745"/>
                        </a:lnSpc>
                        <a:spcAft>
                          <a:spcPts val="0"/>
                        </a:spcAft>
                      </a:pPr>
                      <a:r>
                        <a:rPr lang="uk-UA" sz="1800" smtClean="0">
                          <a:latin typeface="Times New Roman"/>
                          <a:ea typeface="Times New Roman"/>
                          <a:cs typeface="Times New Roman"/>
                        </a:rPr>
                        <a:t>АаВВ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45"/>
                        </a:lnSpc>
                        <a:spcAft>
                          <a:spcPts val="0"/>
                        </a:spcAft>
                      </a:pPr>
                      <a:endParaRPr lang="uk-UA" sz="180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1745"/>
                        </a:lnSpc>
                        <a:spcAft>
                          <a:spcPts val="0"/>
                        </a:spcAft>
                      </a:pPr>
                      <a:r>
                        <a:rPr lang="uk-UA" sz="1800" smtClean="0">
                          <a:latin typeface="Times New Roman"/>
                          <a:ea typeface="Times New Roman"/>
                          <a:cs typeface="Times New Roman"/>
                        </a:rPr>
                        <a:t>АаВв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9298">
                <a:tc>
                  <a:txBody>
                    <a:bodyPr/>
                    <a:lstStyle/>
                    <a:p>
                      <a:pPr algn="ctr">
                        <a:lnSpc>
                          <a:spcPts val="1720"/>
                        </a:lnSpc>
                        <a:spcAft>
                          <a:spcPts val="0"/>
                        </a:spcAft>
                      </a:pPr>
                      <a:endParaRPr lang="uk-UA" sz="1800" b="1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1720"/>
                        </a:lnSpc>
                        <a:spcAft>
                          <a:spcPts val="0"/>
                        </a:spcAft>
                      </a:pPr>
                      <a:r>
                        <a:rPr lang="uk-UA" sz="1800" b="1" smtClean="0">
                          <a:latin typeface="Times New Roman"/>
                          <a:ea typeface="Times New Roman"/>
                          <a:cs typeface="Times New Roman"/>
                        </a:rPr>
                        <a:t>Ав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20"/>
                        </a:lnSpc>
                        <a:spcAft>
                          <a:spcPts val="0"/>
                        </a:spcAft>
                      </a:pPr>
                      <a:endParaRPr lang="uk-UA" sz="180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1720"/>
                        </a:lnSpc>
                        <a:spcAft>
                          <a:spcPts val="0"/>
                        </a:spcAft>
                      </a:pPr>
                      <a:r>
                        <a:rPr lang="uk-UA" sz="1800" smtClean="0">
                          <a:latin typeface="Times New Roman"/>
                          <a:ea typeface="Times New Roman"/>
                          <a:cs typeface="Times New Roman"/>
                        </a:rPr>
                        <a:t>ААВв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20"/>
                        </a:lnSpc>
                        <a:spcAft>
                          <a:spcPts val="0"/>
                        </a:spcAft>
                      </a:pPr>
                      <a:endParaRPr lang="uk-UA" sz="180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1720"/>
                        </a:lnSpc>
                        <a:spcAft>
                          <a:spcPts val="0"/>
                        </a:spcAft>
                      </a:pPr>
                      <a:r>
                        <a:rPr lang="uk-UA" sz="1800" smtClean="0">
                          <a:latin typeface="Times New Roman"/>
                          <a:ea typeface="Times New Roman"/>
                          <a:cs typeface="Times New Roman"/>
                        </a:rPr>
                        <a:t>ААвв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20"/>
                        </a:lnSpc>
                        <a:spcAft>
                          <a:spcPts val="0"/>
                        </a:spcAft>
                      </a:pPr>
                      <a:endParaRPr lang="uk-UA" sz="180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1720"/>
                        </a:lnSpc>
                        <a:spcAft>
                          <a:spcPts val="0"/>
                        </a:spcAft>
                      </a:pPr>
                      <a:r>
                        <a:rPr lang="uk-UA" sz="1800" smtClean="0">
                          <a:latin typeface="Times New Roman"/>
                          <a:ea typeface="Times New Roman"/>
                          <a:cs typeface="Times New Roman"/>
                        </a:rPr>
                        <a:t>АаВв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20"/>
                        </a:lnSpc>
                        <a:spcAft>
                          <a:spcPts val="0"/>
                        </a:spcAft>
                      </a:pPr>
                      <a:endParaRPr lang="uk-UA" sz="180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1720"/>
                        </a:lnSpc>
                        <a:spcAft>
                          <a:spcPts val="0"/>
                        </a:spcAft>
                      </a:pPr>
                      <a:r>
                        <a:rPr lang="uk-UA" sz="1800" smtClean="0">
                          <a:latin typeface="Times New Roman"/>
                          <a:ea typeface="Times New Roman"/>
                          <a:cs typeface="Times New Roman"/>
                        </a:rPr>
                        <a:t>Аавв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9298">
                <a:tc>
                  <a:txBody>
                    <a:bodyPr/>
                    <a:lstStyle/>
                    <a:p>
                      <a:pPr algn="ctr">
                        <a:lnSpc>
                          <a:spcPts val="1745"/>
                        </a:lnSpc>
                        <a:spcAft>
                          <a:spcPts val="0"/>
                        </a:spcAft>
                      </a:pPr>
                      <a:endParaRPr lang="uk-UA" sz="1800" b="1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1745"/>
                        </a:lnSpc>
                        <a:spcAft>
                          <a:spcPts val="0"/>
                        </a:spcAft>
                      </a:pPr>
                      <a:r>
                        <a:rPr lang="uk-UA" sz="1800" b="1" smtClean="0">
                          <a:latin typeface="Times New Roman"/>
                          <a:ea typeface="Times New Roman"/>
                          <a:cs typeface="Times New Roman"/>
                        </a:rPr>
                        <a:t>аВ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45"/>
                        </a:lnSpc>
                        <a:spcAft>
                          <a:spcPts val="0"/>
                        </a:spcAft>
                      </a:pPr>
                      <a:endParaRPr lang="uk-UA" sz="180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1745"/>
                        </a:lnSpc>
                        <a:spcAft>
                          <a:spcPts val="0"/>
                        </a:spcAft>
                      </a:pPr>
                      <a:r>
                        <a:rPr lang="uk-UA" sz="1800" smtClean="0">
                          <a:latin typeface="Times New Roman"/>
                          <a:ea typeface="Times New Roman"/>
                          <a:cs typeface="Times New Roman"/>
                        </a:rPr>
                        <a:t>АаВВ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45"/>
                        </a:lnSpc>
                        <a:spcAft>
                          <a:spcPts val="0"/>
                        </a:spcAft>
                      </a:pPr>
                      <a:endParaRPr lang="uk-UA" sz="180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1745"/>
                        </a:lnSpc>
                        <a:spcAft>
                          <a:spcPts val="0"/>
                        </a:spcAft>
                      </a:pPr>
                      <a:r>
                        <a:rPr lang="uk-UA" sz="1800" smtClean="0">
                          <a:latin typeface="Times New Roman"/>
                          <a:ea typeface="Times New Roman"/>
                          <a:cs typeface="Times New Roman"/>
                        </a:rPr>
                        <a:t>АаВв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45"/>
                        </a:lnSpc>
                        <a:spcAft>
                          <a:spcPts val="0"/>
                        </a:spcAft>
                      </a:pPr>
                      <a:endParaRPr lang="uk-UA" sz="180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1745"/>
                        </a:lnSpc>
                        <a:spcAft>
                          <a:spcPts val="0"/>
                        </a:spcAft>
                      </a:pPr>
                      <a:r>
                        <a:rPr lang="uk-UA" sz="1800" smtClean="0">
                          <a:latin typeface="Times New Roman"/>
                          <a:ea typeface="Times New Roman"/>
                          <a:cs typeface="Times New Roman"/>
                        </a:rPr>
                        <a:t>ааВВ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45"/>
                        </a:lnSpc>
                        <a:spcAft>
                          <a:spcPts val="0"/>
                        </a:spcAft>
                      </a:pPr>
                      <a:endParaRPr lang="uk-UA" sz="180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1745"/>
                        </a:lnSpc>
                        <a:spcAft>
                          <a:spcPts val="0"/>
                        </a:spcAft>
                      </a:pPr>
                      <a:r>
                        <a:rPr lang="uk-UA" sz="1800" smtClean="0">
                          <a:latin typeface="Times New Roman"/>
                          <a:ea typeface="Times New Roman"/>
                          <a:cs typeface="Times New Roman"/>
                        </a:rPr>
                        <a:t>ааВв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9298">
                <a:tc>
                  <a:txBody>
                    <a:bodyPr/>
                    <a:lstStyle/>
                    <a:p>
                      <a:pPr algn="ctr">
                        <a:lnSpc>
                          <a:spcPts val="1745"/>
                        </a:lnSpc>
                        <a:spcAft>
                          <a:spcPts val="0"/>
                        </a:spcAft>
                      </a:pPr>
                      <a:endParaRPr lang="uk-UA" sz="1800" b="1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1745"/>
                        </a:lnSpc>
                        <a:spcAft>
                          <a:spcPts val="0"/>
                        </a:spcAft>
                      </a:pPr>
                      <a:r>
                        <a:rPr lang="uk-UA" sz="1800" b="1" smtClean="0">
                          <a:latin typeface="Times New Roman"/>
                          <a:ea typeface="Times New Roman"/>
                          <a:cs typeface="Times New Roman"/>
                        </a:rPr>
                        <a:t>ав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45"/>
                        </a:lnSpc>
                        <a:spcAft>
                          <a:spcPts val="0"/>
                        </a:spcAft>
                      </a:pPr>
                      <a:endParaRPr lang="uk-UA" sz="180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1745"/>
                        </a:lnSpc>
                        <a:spcAft>
                          <a:spcPts val="0"/>
                        </a:spcAft>
                      </a:pPr>
                      <a:r>
                        <a:rPr lang="uk-UA" sz="1800" smtClean="0">
                          <a:latin typeface="Times New Roman"/>
                          <a:ea typeface="Times New Roman"/>
                          <a:cs typeface="Times New Roman"/>
                        </a:rPr>
                        <a:t>АаВв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45"/>
                        </a:lnSpc>
                        <a:spcAft>
                          <a:spcPts val="0"/>
                        </a:spcAft>
                      </a:pPr>
                      <a:endParaRPr lang="uk-UA" sz="180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1745"/>
                        </a:lnSpc>
                        <a:spcAft>
                          <a:spcPts val="0"/>
                        </a:spcAft>
                      </a:pPr>
                      <a:r>
                        <a:rPr lang="uk-UA" sz="1800" smtClean="0">
                          <a:latin typeface="Times New Roman"/>
                          <a:ea typeface="Times New Roman"/>
                          <a:cs typeface="Times New Roman"/>
                        </a:rPr>
                        <a:t>Аавв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45"/>
                        </a:lnSpc>
                        <a:spcAft>
                          <a:spcPts val="0"/>
                        </a:spcAft>
                      </a:pPr>
                      <a:endParaRPr lang="uk-UA" sz="180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1745"/>
                        </a:lnSpc>
                        <a:spcAft>
                          <a:spcPts val="0"/>
                        </a:spcAft>
                      </a:pPr>
                      <a:r>
                        <a:rPr lang="uk-UA" sz="1800" smtClean="0">
                          <a:latin typeface="Times New Roman"/>
                          <a:ea typeface="Times New Roman"/>
                          <a:cs typeface="Times New Roman"/>
                        </a:rPr>
                        <a:t>ааВв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45"/>
                        </a:lnSpc>
                        <a:spcAft>
                          <a:spcPts val="0"/>
                        </a:spcAft>
                      </a:pPr>
                      <a:endParaRPr lang="uk-UA" sz="180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1745"/>
                        </a:lnSpc>
                        <a:spcAft>
                          <a:spcPts val="0"/>
                        </a:spcAft>
                      </a:pPr>
                      <a:r>
                        <a:rPr lang="uk-UA" sz="1800" smtClean="0">
                          <a:latin typeface="Times New Roman"/>
                          <a:ea typeface="Times New Roman"/>
                          <a:cs typeface="Times New Roman"/>
                        </a:rPr>
                        <a:t>аавв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066130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uk-UA" b="1" smtClean="0"/>
              <a:t>Завдання 1. Вирішити задачі та відповісти на тестові питання: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600200"/>
            <a:ext cx="8363272" cy="4853136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 lvl="0">
              <a:buNone/>
            </a:pPr>
            <a:r>
              <a:rPr lang="uk-UA" smtClean="0"/>
              <a:t>1. В якому варіанті схрещувань співвідношення генотипів в потомстві складатиме 9:3:3:1?</a:t>
            </a:r>
            <a:endParaRPr lang="ru-RU" smtClean="0"/>
          </a:p>
          <a:p>
            <a:pPr marL="514350" lvl="0" indent="-514350">
              <a:buFont typeface="+mj-lt"/>
              <a:buAutoNum type="alphaLcParenR"/>
            </a:pPr>
            <a:r>
              <a:rPr lang="uk-UA" b="1" i="1" smtClean="0"/>
              <a:t>AaBB x AaBb</a:t>
            </a:r>
            <a:endParaRPr lang="ru-RU" b="1" i="1" smtClean="0"/>
          </a:p>
          <a:p>
            <a:pPr marL="514350" lvl="0" indent="-514350">
              <a:buFont typeface="+mj-lt"/>
              <a:buAutoNum type="alphaLcParenR"/>
            </a:pPr>
            <a:r>
              <a:rPr lang="uk-UA" b="1" i="1" smtClean="0"/>
              <a:t>AaBb x aabb</a:t>
            </a:r>
            <a:endParaRPr lang="ru-RU" smtClean="0"/>
          </a:p>
          <a:p>
            <a:pPr marL="514350" lvl="0" indent="-514350">
              <a:buFont typeface="+mj-lt"/>
              <a:buAutoNum type="alphaLcParenR"/>
            </a:pPr>
            <a:r>
              <a:rPr lang="uk-UA" b="1" i="1" smtClean="0"/>
              <a:t>AaBb x AaBb</a:t>
            </a:r>
            <a:endParaRPr lang="ru-RU" b="1" i="1" smtClean="0"/>
          </a:p>
          <a:p>
            <a:pPr marL="514350" lvl="0" indent="-514350">
              <a:buFont typeface="+mj-lt"/>
              <a:buAutoNum type="alphaLcParenR"/>
            </a:pPr>
            <a:r>
              <a:rPr lang="uk-UA" b="1" i="1" smtClean="0"/>
              <a:t>AAbb x aaBB</a:t>
            </a:r>
            <a:endParaRPr lang="ru-RU" smtClean="0"/>
          </a:p>
          <a:p>
            <a:pPr lvl="0">
              <a:buNone/>
            </a:pPr>
            <a:r>
              <a:rPr lang="uk-UA" smtClean="0"/>
              <a:t>2. За яких генотипів батьків спостерігатиметься одноманітність гібридів першого покоління:</a:t>
            </a:r>
            <a:endParaRPr lang="ru-RU" smtClean="0"/>
          </a:p>
          <a:p>
            <a:pPr marL="514350" lvl="0" indent="-514350">
              <a:buFont typeface="+mj-lt"/>
              <a:buAutoNum type="alphaLcParenR"/>
            </a:pPr>
            <a:r>
              <a:rPr lang="uk-UA" b="1" i="1" smtClean="0"/>
              <a:t>AaBb x AaBb</a:t>
            </a:r>
            <a:endParaRPr lang="ru-RU" b="1" i="1" smtClean="0"/>
          </a:p>
          <a:p>
            <a:pPr marL="514350" lvl="0" indent="-514350">
              <a:buFont typeface="+mj-lt"/>
              <a:buAutoNum type="alphaLcParenR"/>
            </a:pPr>
            <a:r>
              <a:rPr lang="uk-UA" b="1" i="1" smtClean="0"/>
              <a:t>AaBB x AaBB</a:t>
            </a:r>
            <a:endParaRPr lang="ru-RU" smtClean="0"/>
          </a:p>
          <a:p>
            <a:pPr marL="514350" lvl="0" indent="-514350">
              <a:buFont typeface="+mj-lt"/>
              <a:buAutoNum type="alphaLcParenR"/>
            </a:pPr>
            <a:r>
              <a:rPr lang="uk-UA" b="1" i="1" smtClean="0"/>
              <a:t>AABB x aabb</a:t>
            </a:r>
            <a:endParaRPr lang="ru-RU" b="1" i="1" smtClean="0"/>
          </a:p>
          <a:p>
            <a:pPr marL="514350" lvl="0" indent="-514350">
              <a:buFont typeface="+mj-lt"/>
              <a:buAutoNum type="alphaLcParenR"/>
            </a:pPr>
            <a:r>
              <a:rPr lang="uk-UA" b="1" i="1" smtClean="0"/>
              <a:t>AaBb x aabb</a:t>
            </a:r>
            <a:endParaRPr lang="ru-RU" smtClean="0"/>
          </a:p>
          <a:p>
            <a:pPr marL="514350" lvl="0" indent="-514350">
              <a:buFont typeface="+mj-lt"/>
              <a:buAutoNum type="alphaLcParenR"/>
            </a:pPr>
            <a:r>
              <a:rPr lang="uk-UA" b="1" i="1" smtClean="0"/>
              <a:t>Aabb x Aabb</a:t>
            </a:r>
            <a:endParaRPr lang="ru-RU" b="1" i="1" smtClean="0"/>
          </a:p>
          <a:p>
            <a:endParaRPr lang="ru-RU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88640"/>
            <a:ext cx="8568952" cy="648072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uk-UA" smtClean="0"/>
              <a:t>3. Які типи гамет утворюють організми з генотипами:</a:t>
            </a:r>
            <a:endParaRPr lang="ru-RU" smtClean="0"/>
          </a:p>
          <a:p>
            <a:pPr marL="514350" lvl="0" indent="-514350">
              <a:buFont typeface="+mj-lt"/>
              <a:buAutoNum type="alphaLcParenR"/>
            </a:pPr>
            <a:r>
              <a:rPr lang="uk-UA" b="1" i="1" smtClean="0"/>
              <a:t>AABB</a:t>
            </a:r>
            <a:endParaRPr lang="ru-RU" smtClean="0"/>
          </a:p>
          <a:p>
            <a:pPr marL="514350" lvl="0" indent="-514350">
              <a:buFont typeface="+mj-lt"/>
              <a:buAutoNum type="alphaLcParenR"/>
            </a:pPr>
            <a:r>
              <a:rPr lang="uk-UA" b="1" i="1" smtClean="0"/>
              <a:t>AaBB</a:t>
            </a:r>
            <a:endParaRPr lang="ru-RU" smtClean="0"/>
          </a:p>
          <a:p>
            <a:pPr marL="514350" lvl="0" indent="-514350">
              <a:buFont typeface="+mj-lt"/>
              <a:buAutoNum type="alphaLcParenR"/>
            </a:pPr>
            <a:r>
              <a:rPr lang="uk-UA" b="1" i="1" smtClean="0"/>
              <a:t>aaBB</a:t>
            </a:r>
            <a:endParaRPr lang="uk-UA" smtClean="0"/>
          </a:p>
          <a:p>
            <a:pPr marL="514350" lvl="0" indent="-514350">
              <a:buFont typeface="+mj-lt"/>
              <a:buAutoNum type="alphaLcParenR"/>
            </a:pPr>
            <a:r>
              <a:rPr lang="uk-UA" b="1" i="1" smtClean="0"/>
              <a:t>AABb</a:t>
            </a:r>
            <a:endParaRPr lang="uk-UA" smtClean="0"/>
          </a:p>
          <a:p>
            <a:pPr marL="514350" lvl="0" indent="-514350">
              <a:buFont typeface="+mj-lt"/>
              <a:buAutoNum type="alphaLcParenR"/>
            </a:pPr>
            <a:r>
              <a:rPr lang="uk-UA" b="1" i="1" smtClean="0"/>
              <a:t>AAbb</a:t>
            </a:r>
            <a:endParaRPr lang="uk-UA" smtClean="0"/>
          </a:p>
          <a:p>
            <a:pPr marL="514350" lvl="0" indent="-514350">
              <a:buFont typeface="+mj-lt"/>
              <a:buAutoNum type="alphaLcParenR"/>
            </a:pPr>
            <a:r>
              <a:rPr lang="uk-UA" b="1" i="1" smtClean="0"/>
              <a:t>AaBb</a:t>
            </a:r>
            <a:r>
              <a:rPr lang="uk-UA" smtClean="0"/>
              <a:t>?</a:t>
            </a:r>
            <a:endParaRPr lang="ru-RU" smtClean="0"/>
          </a:p>
          <a:p>
            <a:pPr algn="just">
              <a:buNone/>
            </a:pPr>
            <a:r>
              <a:rPr lang="uk-UA" smtClean="0"/>
              <a:t>4. У помідорів нормальна висота </a:t>
            </a:r>
            <a:r>
              <a:rPr lang="uk-UA" i="1" smtClean="0"/>
              <a:t>(</a:t>
            </a:r>
            <a:r>
              <a:rPr lang="uk-UA" b="1" i="1" smtClean="0"/>
              <a:t>А</a:t>
            </a:r>
            <a:r>
              <a:rPr lang="uk-UA" i="1" smtClean="0"/>
              <a:t>) </a:t>
            </a:r>
            <a:r>
              <a:rPr lang="uk-UA" smtClean="0"/>
              <a:t>і червоний колір плодів (</a:t>
            </a:r>
            <a:r>
              <a:rPr lang="uk-UA" b="1" i="1" smtClean="0"/>
              <a:t>B</a:t>
            </a:r>
            <a:r>
              <a:rPr lang="uk-UA" smtClean="0"/>
              <a:t>) домінантні ознаки, а карликовість і жовтоплідність — рецесивні. Які плоди будуть у рослин, отриманих унаслідок схрещувань:</a:t>
            </a:r>
            <a:endParaRPr lang="ru-RU" smtClean="0"/>
          </a:p>
          <a:p>
            <a:pPr marL="514350" indent="-514350">
              <a:buFont typeface="+mj-lt"/>
              <a:buAutoNum type="alphaLcParenR"/>
            </a:pPr>
            <a:r>
              <a:rPr lang="ru-RU" b="1" i="1" smtClean="0"/>
              <a:t>AAbb x aaBB</a:t>
            </a:r>
            <a:endParaRPr lang="ru-RU" smtClean="0"/>
          </a:p>
          <a:p>
            <a:pPr marL="514350" indent="-514350">
              <a:buFont typeface="+mj-lt"/>
              <a:buAutoNum type="alphaLcParenR"/>
            </a:pPr>
            <a:r>
              <a:rPr lang="ru-RU" b="1" i="1" smtClean="0"/>
              <a:t>Aa x Aabb</a:t>
            </a:r>
            <a:endParaRPr lang="ru-RU" smtClean="0"/>
          </a:p>
          <a:p>
            <a:pPr marL="514350" indent="-514350">
              <a:buFont typeface="+mj-lt"/>
              <a:buAutoNum type="alphaLcParenR"/>
            </a:pPr>
            <a:r>
              <a:rPr lang="uk-UA" b="1" i="1" smtClean="0"/>
              <a:t>AaBb x aabb?</a:t>
            </a:r>
            <a:endParaRPr lang="ru-RU" b="1" i="1" smtClean="0"/>
          </a:p>
          <a:p>
            <a:endParaRPr lang="ru-RU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332656"/>
            <a:ext cx="8568952" cy="6264696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 marL="93663" lvl="0" indent="350838" algn="just">
              <a:buNone/>
            </a:pPr>
            <a:r>
              <a:rPr lang="uk-UA" smtClean="0"/>
              <a:t>5. У людини нормальна пігментація шкіри </a:t>
            </a:r>
            <a:r>
              <a:rPr lang="uk-UA" i="1" smtClean="0"/>
              <a:t>(</a:t>
            </a:r>
            <a:r>
              <a:rPr lang="uk-UA" b="1" i="1" smtClean="0"/>
              <a:t>С</a:t>
            </a:r>
            <a:r>
              <a:rPr lang="uk-UA" i="1" smtClean="0"/>
              <a:t>) </a:t>
            </a:r>
            <a:r>
              <a:rPr lang="uk-UA" smtClean="0"/>
              <a:t>домінує над альбінізмом </a:t>
            </a:r>
            <a:r>
              <a:rPr lang="uk-UA" i="1" smtClean="0"/>
              <a:t>(</a:t>
            </a:r>
            <a:r>
              <a:rPr lang="uk-UA" b="1" i="1" smtClean="0"/>
              <a:t>с</a:t>
            </a:r>
            <a:r>
              <a:rPr lang="uk-UA" i="1" smtClean="0"/>
              <a:t>), </a:t>
            </a:r>
            <a:r>
              <a:rPr lang="uk-UA" smtClean="0"/>
              <a:t>наявність ластовиння </a:t>
            </a:r>
            <a:r>
              <a:rPr lang="uk-UA" i="1" smtClean="0"/>
              <a:t>(</a:t>
            </a:r>
            <a:r>
              <a:rPr lang="uk-UA" b="1" i="1" smtClean="0"/>
              <a:t>Р</a:t>
            </a:r>
            <a:r>
              <a:rPr lang="uk-UA" i="1" smtClean="0"/>
              <a:t>) </a:t>
            </a:r>
            <a:r>
              <a:rPr lang="uk-UA" smtClean="0"/>
              <a:t>над його відсутністю </a:t>
            </a:r>
            <a:r>
              <a:rPr lang="uk-UA" i="1" smtClean="0"/>
              <a:t>(</a:t>
            </a:r>
            <a:r>
              <a:rPr lang="uk-UA" b="1" i="1" smtClean="0"/>
              <a:t>р</a:t>
            </a:r>
            <a:r>
              <a:rPr lang="uk-UA" i="1" smtClean="0"/>
              <a:t>). </a:t>
            </a:r>
            <a:r>
              <a:rPr lang="uk-UA" smtClean="0"/>
              <a:t>Визначте фенотипи людей із таким генотипами:</a:t>
            </a:r>
            <a:endParaRPr lang="ru-RU" smtClean="0"/>
          </a:p>
          <a:p>
            <a:pPr marL="93663" indent="350838" algn="just">
              <a:buFont typeface="+mj-lt"/>
              <a:buAutoNum type="alphaLcParenR"/>
            </a:pPr>
            <a:r>
              <a:rPr lang="uk-UA" b="1" smtClean="0"/>
              <a:t>СсРр</a:t>
            </a:r>
            <a:endParaRPr lang="ru-RU" b="1" i="1" smtClean="0"/>
          </a:p>
          <a:p>
            <a:pPr marL="93663" indent="350838" algn="just">
              <a:buFont typeface="+mj-lt"/>
              <a:buAutoNum type="alphaLcParenR"/>
            </a:pPr>
            <a:r>
              <a:rPr lang="uk-UA" b="1" smtClean="0"/>
              <a:t>ссРР</a:t>
            </a:r>
            <a:endParaRPr lang="ru-RU" b="1" i="1" smtClean="0"/>
          </a:p>
          <a:p>
            <a:pPr marL="93663" indent="350838" algn="just">
              <a:buFont typeface="+mj-lt"/>
              <a:buAutoNum type="alphaLcParenR"/>
            </a:pPr>
            <a:r>
              <a:rPr lang="uk-UA" b="1" smtClean="0"/>
              <a:t>ССрр</a:t>
            </a:r>
            <a:endParaRPr lang="ru-RU" b="1" i="1" smtClean="0"/>
          </a:p>
          <a:p>
            <a:pPr marL="93663" indent="350838" algn="just">
              <a:buFont typeface="+mj-lt"/>
              <a:buAutoNum type="alphaLcParenR"/>
            </a:pPr>
            <a:r>
              <a:rPr lang="uk-UA" b="1" smtClean="0"/>
              <a:t>ссрр</a:t>
            </a:r>
            <a:endParaRPr lang="ru-RU" b="1" i="1" smtClean="0"/>
          </a:p>
          <a:p>
            <a:pPr marL="93663" indent="350838" algn="just">
              <a:buFont typeface="+mj-lt"/>
              <a:buAutoNum type="alphaLcParenR"/>
            </a:pPr>
            <a:r>
              <a:rPr lang="uk-UA" b="1" smtClean="0"/>
              <a:t>ссРр</a:t>
            </a:r>
            <a:r>
              <a:rPr lang="uk-UA" b="1" i="1" smtClean="0"/>
              <a:t>.</a:t>
            </a:r>
            <a:endParaRPr lang="ru-RU" b="1" i="1" smtClean="0"/>
          </a:p>
          <a:p>
            <a:pPr marL="93663" lvl="0" indent="350838" algn="just">
              <a:buNone/>
            </a:pPr>
            <a:r>
              <a:rPr lang="uk-UA" smtClean="0"/>
              <a:t>6. У людини </a:t>
            </a:r>
            <a:r>
              <a:rPr lang="uk-UA" b="1" smtClean="0"/>
              <a:t>полідактилія (А) й короткозорість (В)</a:t>
            </a:r>
            <a:r>
              <a:rPr lang="uk-UA" smtClean="0"/>
              <a:t> — домінантні ознаки. Визначте кількість пальців і гостроту зору в людей із такими генотипами:</a:t>
            </a:r>
            <a:endParaRPr lang="ru-RU" b="1" i="1" smtClean="0"/>
          </a:p>
          <a:p>
            <a:pPr marL="93663" indent="350838" algn="just">
              <a:buNone/>
            </a:pPr>
            <a:r>
              <a:rPr lang="ru-RU" b="1" smtClean="0"/>
              <a:t>a) ааbb</a:t>
            </a:r>
            <a:endParaRPr lang="ru-RU" smtClean="0"/>
          </a:p>
          <a:p>
            <a:pPr marL="93663" indent="350838" algn="just">
              <a:buNone/>
            </a:pPr>
            <a:r>
              <a:rPr lang="ru-RU" b="1" smtClean="0"/>
              <a:t>b) АаВb</a:t>
            </a:r>
            <a:endParaRPr lang="ru-RU" smtClean="0"/>
          </a:p>
          <a:p>
            <a:pPr marL="93663" indent="350838" algn="just">
              <a:buNone/>
            </a:pPr>
            <a:r>
              <a:rPr lang="ru-RU" b="1" smtClean="0"/>
              <a:t>c) ааВВ</a:t>
            </a:r>
            <a:endParaRPr lang="ru-RU" smtClean="0"/>
          </a:p>
          <a:p>
            <a:pPr marL="93663" indent="350838" algn="just">
              <a:buNone/>
            </a:pPr>
            <a:r>
              <a:rPr lang="ru-RU" b="1" smtClean="0"/>
              <a:t>d) ААВb</a:t>
            </a:r>
            <a:endParaRPr lang="ru-RU" smtClean="0"/>
          </a:p>
          <a:p>
            <a:pPr marL="93663" indent="350838" algn="just">
              <a:buNone/>
            </a:pPr>
            <a:r>
              <a:rPr lang="uk-UA" b="1" smtClean="0"/>
              <a:t>e) ААbb</a:t>
            </a:r>
            <a:endParaRPr lang="ru-RU" b="1" i="1" smtClean="0"/>
          </a:p>
          <a:p>
            <a:endParaRPr lang="ru-RU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0"/>
            <a:ext cx="8229600" cy="432048"/>
          </a:xfrm>
        </p:spPr>
        <p:txBody>
          <a:bodyPr>
            <a:normAutofit fontScale="90000"/>
          </a:bodyPr>
          <a:lstStyle/>
          <a:p>
            <a:r>
              <a:rPr lang="uk-UA" b="1" smtClean="0">
                <a:solidFill>
                  <a:srgbClr val="C00000"/>
                </a:solidFill>
              </a:rPr>
              <a:t>Задачі</a:t>
            </a:r>
            <a:endParaRPr lang="ru-RU" b="1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504" y="476672"/>
            <a:ext cx="8856984" cy="6192688"/>
          </a:xfrm>
        </p:spPr>
        <p:txBody>
          <a:bodyPr>
            <a:normAutofit fontScale="32500" lnSpcReduction="20000"/>
          </a:bodyPr>
          <a:lstStyle/>
          <a:p>
            <a:pPr marL="92075" lvl="0" indent="534988" algn="just">
              <a:lnSpc>
                <a:spcPct val="170000"/>
              </a:lnSpc>
              <a:buFont typeface="+mj-lt"/>
              <a:buAutoNum type="arabicPeriod"/>
            </a:pPr>
            <a:r>
              <a:rPr lang="uk-UA" sz="4900" smtClean="0"/>
              <a:t>Які ознаки матимуть гібридні рослини, одержані внаслідок запилення гомозиготних червоноплідних помідорів  нормального  зросту пилком жовтоплідних карликових?</a:t>
            </a:r>
            <a:endParaRPr lang="ru-RU" sz="4900" smtClean="0"/>
          </a:p>
          <a:p>
            <a:pPr marL="92075" lvl="0" indent="534988" algn="just">
              <a:lnSpc>
                <a:spcPct val="170000"/>
              </a:lnSpc>
              <a:buFont typeface="+mj-lt"/>
              <a:buAutoNum type="arabicPeriod"/>
            </a:pPr>
            <a:r>
              <a:rPr lang="uk-UA" sz="4900" smtClean="0"/>
              <a:t>Один із сортів пшениці має червоне колосся (домінантна ознака) й неполягаюче стебло (рецесивна ознака). Інший сорт пшениці має біле колосся (рецесивна ознака) й полягаюче стебло (домінантна ознака). Обидва сорти гетерозиготні. Який процент гібридів із білим колоссям і неполягаючим стеблом буде отримано внаслідок схрещування цих сортів?</a:t>
            </a:r>
            <a:endParaRPr lang="ru-RU" sz="4900" smtClean="0"/>
          </a:p>
          <a:p>
            <a:pPr marL="92075" lvl="0" indent="534988" algn="just">
              <a:lnSpc>
                <a:spcPct val="170000"/>
              </a:lnSpc>
              <a:buFont typeface="+mj-lt"/>
              <a:buAutoNum type="arabicPeriod"/>
            </a:pPr>
            <a:r>
              <a:rPr lang="uk-UA" sz="4900" smtClean="0"/>
              <a:t>У помідорів червоний колір </a:t>
            </a:r>
            <a:r>
              <a:rPr lang="uk-UA" sz="4900" i="1" smtClean="0"/>
              <a:t>(</a:t>
            </a:r>
            <a:r>
              <a:rPr lang="uk-UA" sz="4900" b="1" i="1" smtClean="0"/>
              <a:t>А</a:t>
            </a:r>
            <a:r>
              <a:rPr lang="uk-UA" sz="4900" i="1" smtClean="0"/>
              <a:t>) </a:t>
            </a:r>
            <a:r>
              <a:rPr lang="uk-UA" sz="4900" smtClean="0"/>
              <a:t>домінує над жовтим (</a:t>
            </a:r>
            <a:r>
              <a:rPr lang="uk-UA" sz="4900" b="1" smtClean="0"/>
              <a:t>а</a:t>
            </a:r>
            <a:r>
              <a:rPr lang="uk-UA" sz="4900" smtClean="0"/>
              <a:t>), а куляста форма плода </a:t>
            </a:r>
            <a:r>
              <a:rPr lang="uk-UA" sz="4900" i="1" smtClean="0"/>
              <a:t>(</a:t>
            </a:r>
            <a:r>
              <a:rPr lang="uk-UA" sz="4900" b="1" i="1" smtClean="0"/>
              <a:t>В</a:t>
            </a:r>
            <a:r>
              <a:rPr lang="uk-UA" sz="4900" i="1" smtClean="0"/>
              <a:t>) </a:t>
            </a:r>
            <a:r>
              <a:rPr lang="uk-UA" sz="4900" smtClean="0"/>
              <a:t>— над грушоподібною </a:t>
            </a:r>
            <a:r>
              <a:rPr lang="uk-UA" sz="4900" i="1" smtClean="0"/>
              <a:t>(</a:t>
            </a:r>
            <a:r>
              <a:rPr lang="en-US" sz="4900" b="1" i="1" smtClean="0"/>
              <a:t>b</a:t>
            </a:r>
            <a:r>
              <a:rPr lang="uk-UA" sz="4900" i="1" smtClean="0"/>
              <a:t>)</a:t>
            </a:r>
            <a:r>
              <a:rPr lang="uk-UA" sz="4900" smtClean="0"/>
              <a:t>. Схрестили рослину, гетерозиготну за червоним забарвленням і з грушоподібною формою плода, з гетерозиготною за кулястою формою й з жовтими плодами. Визначте, якими будуть гібриди першого покоління.</a:t>
            </a:r>
            <a:endParaRPr lang="ru-RU" sz="4900" smtClean="0"/>
          </a:p>
          <a:p>
            <a:pPr marL="92075" lvl="0" indent="534988" algn="just">
              <a:lnSpc>
                <a:spcPct val="170000"/>
              </a:lnSpc>
              <a:buFont typeface="+mj-lt"/>
              <a:buAutoNum type="arabicPeriod"/>
            </a:pPr>
            <a:r>
              <a:rPr lang="uk-UA" sz="4900" smtClean="0"/>
              <a:t>У дурману пурпуровий колір квіток </a:t>
            </a:r>
            <a:r>
              <a:rPr lang="uk-UA" sz="4900" i="1" smtClean="0"/>
              <a:t>(</a:t>
            </a:r>
            <a:r>
              <a:rPr lang="uk-UA" sz="4900" b="1" i="1" smtClean="0"/>
              <a:t>Р</a:t>
            </a:r>
            <a:r>
              <a:rPr lang="uk-UA" sz="4900" i="1" smtClean="0"/>
              <a:t>) </a:t>
            </a:r>
            <a:r>
              <a:rPr lang="uk-UA" sz="4900" smtClean="0"/>
              <a:t>домінує над білим (</a:t>
            </a:r>
            <a:r>
              <a:rPr lang="uk-UA" sz="4900" b="1" i="1" smtClean="0"/>
              <a:t>р</a:t>
            </a:r>
            <a:r>
              <a:rPr lang="uk-UA" sz="4900" smtClean="0"/>
              <a:t>), а колючі коробочки </a:t>
            </a:r>
            <a:r>
              <a:rPr lang="uk-UA" sz="4900" i="1" smtClean="0"/>
              <a:t>(</a:t>
            </a:r>
            <a:r>
              <a:rPr lang="uk-UA" sz="4900" b="1" i="1" smtClean="0"/>
              <a:t>D</a:t>
            </a:r>
            <a:r>
              <a:rPr lang="uk-UA" sz="4900" i="1" smtClean="0"/>
              <a:t>) </a:t>
            </a:r>
            <a:r>
              <a:rPr lang="uk-UA" sz="4900" smtClean="0"/>
              <a:t>— над гладенькими (</a:t>
            </a:r>
            <a:r>
              <a:rPr lang="uk-UA" sz="4900" b="1" i="1" smtClean="0"/>
              <a:t>d</a:t>
            </a:r>
            <a:r>
              <a:rPr lang="uk-UA" sz="4900" smtClean="0"/>
              <a:t>). Форму рослини, яка має пурпурові квітки й гладенькі коробочки, схрестили з формою, яка має білі квітки й колючі коробочки. Отримано 320 рослин із пурпуровими квітками й колючими коробочками та 312 рослин із пурпуровими квітками й гладенькими коробочками. Визначте  генотипи батьків.</a:t>
            </a:r>
            <a:endParaRPr lang="ru-RU" sz="4900" smtClean="0"/>
          </a:p>
          <a:p>
            <a:endParaRPr lang="ru-RU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548680"/>
            <a:ext cx="8964488" cy="6120680"/>
          </a:xfrm>
        </p:spPr>
        <p:txBody>
          <a:bodyPr>
            <a:normAutofit fontScale="55000" lnSpcReduction="20000"/>
          </a:bodyPr>
          <a:lstStyle/>
          <a:p>
            <a:pPr marL="92075" lvl="0" indent="360363" algn="just">
              <a:lnSpc>
                <a:spcPct val="170000"/>
              </a:lnSpc>
              <a:buNone/>
            </a:pPr>
            <a:r>
              <a:rPr lang="uk-UA" smtClean="0"/>
              <a:t>5. Сорт помідора з червоними кулястими плодами схрещено з сортом, який має жовті кулясті плоди. Потомство має червоні кулясті та червоні грушоподібні плоди. Визначте генотипи батьків.</a:t>
            </a:r>
            <a:endParaRPr lang="ru-RU" smtClean="0"/>
          </a:p>
          <a:p>
            <a:pPr marL="92075" lvl="0" indent="360363" algn="just">
              <a:lnSpc>
                <a:spcPct val="170000"/>
              </a:lnSpc>
              <a:buNone/>
            </a:pPr>
            <a:r>
              <a:rPr lang="uk-UA" smtClean="0"/>
              <a:t>6. У селекціонера є 2 гомозиготних сорти помідорів — жовтоплідний нормального зросту й червоноплідний карликовий. Як із цим вихідним матеріалом    отримати    гомозиготні	форми: червоноплідну нормальну й жовтоплідну карликову?</a:t>
            </a:r>
            <a:endParaRPr lang="ru-RU" smtClean="0"/>
          </a:p>
          <a:p>
            <a:pPr marL="92075" lvl="0" indent="360363" algn="just">
              <a:lnSpc>
                <a:spcPct val="170000"/>
              </a:lnSpc>
              <a:buNone/>
            </a:pPr>
            <a:r>
              <a:rPr lang="uk-UA" smtClean="0"/>
              <a:t>7. Батько хворий на мігрень (домінантна ознака), а мати здорова. У батька нормальний слух, у матері також, але вона має рецесивний алель глухоти. Яка ймовірність народження дітей з обома хворобами, якщо батько гетерозиготний за обома генами?</a:t>
            </a:r>
            <a:endParaRPr lang="ru-RU" smtClean="0"/>
          </a:p>
          <a:p>
            <a:pPr marL="92075" lvl="0" indent="360363" algn="just">
              <a:lnSpc>
                <a:spcPct val="170000"/>
              </a:lnSpc>
              <a:buNone/>
            </a:pPr>
            <a:r>
              <a:rPr lang="uk-UA" smtClean="0"/>
              <a:t>8. Одружуються дівчина, хвора на цукровий діабет, і короткозорий юнак. Які у них можуть бути діти, якщо юнак гомозиготний? Чи будуть у  них цілком здорові онуки, якщо їхні діти одружаться з особами, хворими на діабет і з нормальним зором? Цукровий діабет — рецесивна ознака, короткозорість — домінантна.</a:t>
            </a:r>
            <a:endParaRPr lang="ru-RU" smtClean="0"/>
          </a:p>
          <a:p>
            <a:endParaRPr lang="ru-RU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8229600" cy="432048"/>
          </a:xfrm>
        </p:spPr>
        <p:txBody>
          <a:bodyPr>
            <a:normAutofit fontScale="90000"/>
          </a:bodyPr>
          <a:lstStyle/>
          <a:p>
            <a:r>
              <a:rPr lang="uk-UA" b="1" smtClean="0">
                <a:solidFill>
                  <a:srgbClr val="C00000"/>
                </a:solidFill>
              </a:rPr>
              <a:t>Задачі</a:t>
            </a:r>
            <a:endParaRPr lang="ru-RU" b="1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620688"/>
            <a:ext cx="8712968" cy="6237312"/>
          </a:xfrm>
        </p:spPr>
        <p:txBody>
          <a:bodyPr>
            <a:normAutofit fontScale="62500" lnSpcReduction="20000"/>
          </a:bodyPr>
          <a:lstStyle/>
          <a:p>
            <a:pPr marL="95250" lvl="0" indent="357188" algn="just">
              <a:lnSpc>
                <a:spcPct val="170000"/>
              </a:lnSpc>
              <a:buNone/>
            </a:pPr>
            <a:r>
              <a:rPr lang="uk-UA" smtClean="0"/>
              <a:t>9. У людини є два види сліпоти, які визначаються рецесивними алелями різних генів. Яка ймовірність того, що дитина буде сліпою, якщо батько й мати хворіють тим самим видом сліпоти, а за другим геном вони нормальні  й  гомозиготні? А якщо різними видами сліпоти? </a:t>
            </a:r>
            <a:endParaRPr lang="ru-RU" smtClean="0"/>
          </a:p>
          <a:p>
            <a:pPr marL="95250" lvl="0" indent="357188" algn="just">
              <a:lnSpc>
                <a:spcPct val="170000"/>
              </a:lnSpc>
              <a:buNone/>
            </a:pPr>
            <a:r>
              <a:rPr lang="uk-UA" smtClean="0"/>
              <a:t>10. Перед судово-медичною експертизою поставлено завдання з'ясувати, чи є хлопчик, котрий живе в сім’ї </a:t>
            </a:r>
            <a:r>
              <a:rPr lang="uk-UA" i="1" smtClean="0"/>
              <a:t>N, </a:t>
            </a:r>
            <a:r>
              <a:rPr lang="uk-UA" smtClean="0"/>
              <a:t>рідним чи прийомним сином. Дослідження крові всіх членів сім’ї дало такі результати: у жінки резус-позитивна кров IV групи, у чоловіка — резус-негативна I групи, у дитини резус-позитивна I групи.</a:t>
            </a:r>
            <a:endParaRPr lang="ru-RU" smtClean="0"/>
          </a:p>
          <a:p>
            <a:pPr marL="95250" lvl="0" indent="357188" algn="just">
              <a:lnSpc>
                <a:spcPct val="170000"/>
              </a:lnSpc>
              <a:buNone/>
            </a:pPr>
            <a:r>
              <a:rPr lang="uk-UA" smtClean="0"/>
              <a:t>11. Батько блакитноокий, мати кароока; обидва резус-позитивні. У них народилося п’ятеро дітей, з яких четверо резус-позитивні, але двоє блакитноокі, двоє кароокі. Одна дитина блакитноока й резус-негативна. Визначте генотипи батьків.</a:t>
            </a:r>
            <a:endParaRPr lang="ru-RU" smtClean="0"/>
          </a:p>
          <a:p>
            <a:endParaRPr lang="ru-RU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8229600" cy="432048"/>
          </a:xfrm>
        </p:spPr>
        <p:txBody>
          <a:bodyPr>
            <a:normAutofit fontScale="90000"/>
          </a:bodyPr>
          <a:lstStyle/>
          <a:p>
            <a:r>
              <a:rPr lang="uk-UA" b="1" smtClean="0">
                <a:solidFill>
                  <a:srgbClr val="C00000"/>
                </a:solidFill>
              </a:rPr>
              <a:t>Задачі</a:t>
            </a:r>
            <a:endParaRPr lang="ru-RU" b="1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268760"/>
            <a:ext cx="8229600" cy="2016224"/>
          </a:xfrm>
        </p:spPr>
        <p:txBody>
          <a:bodyPr>
            <a:normAutofit fontScale="90000"/>
          </a:bodyPr>
          <a:lstStyle/>
          <a:p>
            <a:r>
              <a:rPr lang="uk-UA" b="1" smtClean="0"/>
              <a:t>ДЯКУЮ ЗА УВАГУ!</a:t>
            </a:r>
            <a:br>
              <a:rPr lang="uk-UA" b="1" smtClean="0"/>
            </a:br>
            <a:r>
              <a:rPr lang="uk-UA" b="1" smtClean="0"/>
              <a:t/>
            </a:r>
            <a:br>
              <a:rPr lang="uk-UA" b="1" smtClean="0"/>
            </a:br>
            <a:r>
              <a:rPr lang="uk-UA" b="1" smtClean="0">
                <a:solidFill>
                  <a:srgbClr val="C00000"/>
                </a:solidFill>
              </a:rPr>
              <a:t>ВИ ВСІ МОЛОДЦІ!</a:t>
            </a:r>
            <a:endParaRPr lang="ru-RU" b="1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274638"/>
            <a:ext cx="7632848" cy="1858218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b="1" u="sng" smtClean="0">
                <a:solidFill>
                  <a:srgbClr val="C00000"/>
                </a:solidFill>
              </a:rPr>
              <a:t>Тема:</a:t>
            </a:r>
            <a:r>
              <a:rPr lang="ru-RU" b="1" smtClean="0"/>
              <a:t> «Розв’язання задач з генетики.</a:t>
            </a:r>
            <a:r>
              <a:rPr lang="uk-UA" b="1" smtClean="0"/>
              <a:t> Дигібридне схрещування</a:t>
            </a:r>
            <a:r>
              <a:rPr lang="ru-RU" b="1" smtClean="0"/>
              <a:t>»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2852937"/>
            <a:ext cx="8229600" cy="2088232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just">
              <a:buNone/>
            </a:pPr>
            <a:r>
              <a:rPr lang="ru-RU" b="1" u="sng" smtClean="0">
                <a:solidFill>
                  <a:srgbClr val="C00000"/>
                </a:solidFill>
              </a:rPr>
              <a:t>Мета:</a:t>
            </a:r>
            <a:r>
              <a:rPr lang="ru-RU" smtClean="0"/>
              <a:t> </a:t>
            </a:r>
            <a:r>
              <a:rPr lang="uk-UA" b="1" smtClean="0"/>
              <a:t>закріпити знання з генетики, навчитись розв’язувати задачі з генетики на дигібридне схрещування.</a:t>
            </a:r>
            <a:endParaRPr lang="ru-RU" smtClean="0"/>
          </a:p>
          <a:p>
            <a:pPr>
              <a:buNone/>
            </a:pPr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ru-RU" b="1" u="sng" smtClean="0">
                <a:solidFill>
                  <a:srgbClr val="C00000"/>
                </a:solidFill>
              </a:rPr>
              <a:t>Метод “Так або Ні”</a:t>
            </a:r>
            <a:r>
              <a:rPr lang="ru-RU" smtClean="0">
                <a:solidFill>
                  <a:srgbClr val="C00000"/>
                </a:solidFill>
              </a:rPr>
              <a:t> </a:t>
            </a:r>
            <a:endParaRPr lang="ru-RU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692696"/>
            <a:ext cx="8784976" cy="5976664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 marL="93663" lvl="0" indent="350838" algn="just">
              <a:buFont typeface="+mj-lt"/>
              <a:buAutoNum type="arabicPeriod"/>
            </a:pPr>
            <a:r>
              <a:rPr lang="uk-UA" b="1" smtClean="0"/>
              <a:t>Ген</a:t>
            </a:r>
            <a:r>
              <a:rPr lang="uk-UA" smtClean="0"/>
              <a:t> — частина молекули ДНК, яка має певну послідовність нуклеотидів і є функціональною одиницею спадкової інформації.</a:t>
            </a:r>
            <a:endParaRPr lang="ru-RU" smtClean="0"/>
          </a:p>
          <a:p>
            <a:pPr marL="93663" lvl="0" indent="350838" algn="just">
              <a:buFont typeface="+mj-lt"/>
              <a:buAutoNum type="arabicPeriod"/>
            </a:pPr>
            <a:r>
              <a:rPr lang="uk-UA" b="1" smtClean="0"/>
              <a:t>Геном </a:t>
            </a:r>
            <a:r>
              <a:rPr lang="uk-UA" smtClean="0"/>
              <a:t>— це повний набір ДНК організму, включаючи всі його хромосоми.</a:t>
            </a:r>
            <a:r>
              <a:rPr lang="ru-RU" smtClean="0"/>
              <a:t> </a:t>
            </a:r>
          </a:p>
          <a:p>
            <a:pPr marL="93663" lvl="0" indent="350838" algn="just">
              <a:buFont typeface="+mj-lt"/>
              <a:buAutoNum type="arabicPeriod"/>
            </a:pPr>
            <a:r>
              <a:rPr lang="uk-UA" b="1" smtClean="0"/>
              <a:t>Генотип</a:t>
            </a:r>
            <a:r>
              <a:rPr lang="uk-UA" smtClean="0"/>
              <a:t> — поняття з популяційної генетики, що описує сукупність всіх генних варіацій (алелей) певної популяції.</a:t>
            </a:r>
            <a:r>
              <a:rPr lang="ru-RU" smtClean="0"/>
              <a:t> </a:t>
            </a:r>
          </a:p>
          <a:p>
            <a:pPr marL="93663" lvl="0" indent="350838" algn="just">
              <a:buFont typeface="+mj-lt"/>
              <a:buAutoNum type="arabicPeriod"/>
            </a:pPr>
            <a:r>
              <a:rPr lang="uk-UA" b="1" smtClean="0"/>
              <a:t>Геноцид</a:t>
            </a:r>
            <a:r>
              <a:rPr lang="uk-UA" smtClean="0"/>
              <a:t> — дії з наміром повністю або частково знищити національну, етнічну, расову чи релігійну групу.</a:t>
            </a:r>
            <a:endParaRPr lang="ru-RU" smtClean="0"/>
          </a:p>
          <a:p>
            <a:pPr marL="93663" lvl="0" indent="350838" algn="just">
              <a:buFont typeface="+mj-lt"/>
              <a:buAutoNum type="arabicPeriod"/>
            </a:pPr>
            <a:r>
              <a:rPr lang="uk-UA" b="1" smtClean="0"/>
              <a:t>Генотип </a:t>
            </a:r>
            <a:r>
              <a:rPr lang="uk-UA" smtClean="0"/>
              <a:t>— сукупність властивостей і ознак організму, що склалися на основі взаємодії фенотипу із умовами зовнішнього середовища.</a:t>
            </a:r>
            <a:endParaRPr lang="ru-RU" smtClean="0"/>
          </a:p>
          <a:p>
            <a:pPr marL="93663" lvl="0" indent="350838" algn="just">
              <a:buFont typeface="+mj-lt"/>
              <a:buAutoNum type="arabicPeriod"/>
            </a:pPr>
            <a:r>
              <a:rPr lang="uk-UA" smtClean="0"/>
              <a:t>На розвиток і прояв ознак суттєво впливають зовнішнє та внутрішнє середовище.</a:t>
            </a:r>
            <a:endParaRPr lang="ru-RU" smtClean="0"/>
          </a:p>
          <a:p>
            <a:pPr marL="93663" lvl="0" indent="350838" algn="just">
              <a:buFont typeface="+mj-lt"/>
              <a:buAutoNum type="arabicPeriod"/>
            </a:pPr>
            <a:r>
              <a:rPr lang="uk-UA" smtClean="0"/>
              <a:t>Організми, що мають подібний генотип, не можуть відрізняться один від одного</a:t>
            </a:r>
            <a:r>
              <a:rPr lang="ru-RU" smtClean="0"/>
              <a:t>.</a:t>
            </a:r>
          </a:p>
          <a:p>
            <a:pPr marL="93663" lvl="0" indent="350838" algn="just">
              <a:buFont typeface="+mj-lt"/>
              <a:buAutoNum type="arabicPeriod"/>
            </a:pPr>
            <a:r>
              <a:rPr lang="uk-UA" smtClean="0"/>
              <a:t>У вузькому значенні термін генотип використовують для позначення конкретних ознак, які вивчаються у даному випадку</a:t>
            </a:r>
            <a:r>
              <a:rPr lang="ru-RU" smtClean="0"/>
              <a:t>.</a:t>
            </a:r>
          </a:p>
          <a:p>
            <a:pPr marL="93663" lvl="0" indent="350838" algn="just">
              <a:buFont typeface="+mj-lt"/>
              <a:buAutoNum type="arabicPeriod"/>
            </a:pPr>
            <a:r>
              <a:rPr lang="uk-UA" b="1" smtClean="0"/>
              <a:t>Норма реакції</a:t>
            </a:r>
            <a:r>
              <a:rPr lang="uk-UA" smtClean="0"/>
              <a:t> - межі, в яких можуть варіювати фенотипові характеристики.</a:t>
            </a:r>
            <a:endParaRPr lang="ru-RU" smtClean="0"/>
          </a:p>
          <a:p>
            <a:pPr marL="93663" lvl="0" indent="350838" algn="just">
              <a:buFont typeface="+mj-lt"/>
              <a:buAutoNum type="arabicPeriod"/>
            </a:pPr>
            <a:r>
              <a:rPr lang="uk-UA" b="1" smtClean="0"/>
              <a:t>Алель </a:t>
            </a:r>
            <a:r>
              <a:rPr lang="uk-UA" smtClean="0"/>
              <a:t>– це місце розташування гена на певній хромосомі</a:t>
            </a:r>
            <a:r>
              <a:rPr lang="ru-RU" smtClean="0"/>
              <a:t>.</a:t>
            </a:r>
          </a:p>
          <a:p>
            <a:endParaRPr lang="ru-RU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778098"/>
          </a:xfrm>
        </p:spPr>
        <p:txBody>
          <a:bodyPr/>
          <a:lstStyle/>
          <a:p>
            <a:r>
              <a:rPr lang="uk-UA" b="1" u="sng" smtClean="0">
                <a:solidFill>
                  <a:srgbClr val="C00000"/>
                </a:solidFill>
              </a:rPr>
              <a:t>Термінологічний диктант:</a:t>
            </a:r>
            <a:r>
              <a:rPr lang="uk-UA" smtClean="0">
                <a:solidFill>
                  <a:srgbClr val="C00000"/>
                </a:solidFill>
              </a:rPr>
              <a:t> </a:t>
            </a:r>
            <a:endParaRPr lang="ru-RU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71600" y="908720"/>
            <a:ext cx="5976664" cy="5688632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uk-UA" b="1" smtClean="0"/>
              <a:t>О</a:t>
            </a:r>
            <a:r>
              <a:rPr lang="ru-RU" b="1" smtClean="0"/>
              <a:t>знака </a:t>
            </a:r>
            <a:endParaRPr lang="ru-RU" smtClean="0"/>
          </a:p>
          <a:p>
            <a:pPr marL="514350" indent="-514350">
              <a:buFont typeface="+mj-lt"/>
              <a:buAutoNum type="arabicPeriod"/>
            </a:pPr>
            <a:r>
              <a:rPr lang="uk-UA" b="1" smtClean="0"/>
              <a:t>П</a:t>
            </a:r>
            <a:r>
              <a:rPr lang="ru-RU" b="1" smtClean="0"/>
              <a:t>рояви ознаки</a:t>
            </a:r>
            <a:endParaRPr lang="ru-RU" smtClean="0"/>
          </a:p>
          <a:p>
            <a:pPr marL="514350" indent="-514350">
              <a:buFont typeface="+mj-lt"/>
              <a:buAutoNum type="arabicPeriod"/>
            </a:pPr>
            <a:r>
              <a:rPr lang="en-US" b="1" smtClean="0"/>
              <a:t>Домінантна ознака </a:t>
            </a:r>
            <a:endParaRPr lang="ru-RU" smtClean="0"/>
          </a:p>
          <a:p>
            <a:pPr marL="514350" indent="-514350">
              <a:buFont typeface="+mj-lt"/>
              <a:buAutoNum type="arabicPeriod"/>
            </a:pPr>
            <a:r>
              <a:rPr lang="ru-RU" b="1" smtClean="0"/>
              <a:t>Рецесивна ознака</a:t>
            </a:r>
            <a:endParaRPr lang="ru-RU" smtClean="0"/>
          </a:p>
          <a:p>
            <a:pPr marL="514350" indent="-514350">
              <a:buFont typeface="+mj-lt"/>
              <a:buAutoNum type="arabicPeriod"/>
            </a:pPr>
            <a:r>
              <a:rPr lang="uk-UA" b="1" smtClean="0"/>
              <a:t>Г</a:t>
            </a:r>
            <a:r>
              <a:rPr lang="ru-RU" b="1" smtClean="0"/>
              <a:t>омозигот</a:t>
            </a:r>
            <a:r>
              <a:rPr lang="uk-UA" b="1" smtClean="0"/>
              <a:t>а</a:t>
            </a:r>
            <a:endParaRPr lang="ru-RU" smtClean="0"/>
          </a:p>
          <a:p>
            <a:pPr marL="514350" indent="-514350">
              <a:buFont typeface="+mj-lt"/>
              <a:buAutoNum type="arabicPeriod"/>
            </a:pPr>
            <a:r>
              <a:rPr lang="uk-UA" b="1" smtClean="0"/>
              <a:t>Гетерозигота</a:t>
            </a:r>
            <a:endParaRPr lang="ru-RU" smtClean="0"/>
          </a:p>
          <a:p>
            <a:pPr marL="514350" indent="-514350">
              <a:buFont typeface="+mj-lt"/>
              <a:buAutoNum type="arabicPeriod"/>
            </a:pPr>
            <a:r>
              <a:rPr lang="ru-RU" b="1" smtClean="0"/>
              <a:t>Множинний алелізм</a:t>
            </a:r>
            <a:endParaRPr lang="ru-RU" smtClean="0"/>
          </a:p>
          <a:p>
            <a:pPr marL="514350" indent="-514350">
              <a:buFont typeface="+mj-lt"/>
              <a:buAutoNum type="arabicPeriod"/>
            </a:pPr>
            <a:r>
              <a:rPr lang="ru-RU" b="1" smtClean="0"/>
              <a:t>Експресія гена</a:t>
            </a:r>
            <a:endParaRPr lang="ru-RU" smtClean="0"/>
          </a:p>
          <a:p>
            <a:pPr marL="514350" indent="-514350">
              <a:buFont typeface="+mj-lt"/>
              <a:buAutoNum type="arabicPeriod"/>
            </a:pPr>
            <a:r>
              <a:rPr lang="ru-RU" b="1" smtClean="0"/>
              <a:t>Взаємодія алельних генів: </a:t>
            </a:r>
          </a:p>
          <a:p>
            <a:pPr marL="514350" indent="-514350">
              <a:buFontTx/>
              <a:buChar char="-"/>
            </a:pPr>
            <a:r>
              <a:rPr lang="ru-RU" b="1" smtClean="0"/>
              <a:t>повне домінування, </a:t>
            </a:r>
          </a:p>
          <a:p>
            <a:pPr marL="514350" indent="-514350">
              <a:buFontTx/>
              <a:buChar char="-"/>
            </a:pPr>
            <a:r>
              <a:rPr lang="ru-RU" b="1" smtClean="0"/>
              <a:t>неповне домінування, </a:t>
            </a:r>
          </a:p>
          <a:p>
            <a:pPr marL="514350" indent="-514350">
              <a:buFontTx/>
              <a:buChar char="-"/>
            </a:pPr>
            <a:r>
              <a:rPr lang="ru-RU" b="1" smtClean="0"/>
              <a:t>кодомінування</a:t>
            </a:r>
            <a:endParaRPr lang="ru-RU" smtClean="0"/>
          </a:p>
          <a:p>
            <a:pPr marL="514350" indent="-514350">
              <a:buNone/>
            </a:pPr>
            <a:r>
              <a:rPr lang="ru-RU" b="1" smtClean="0"/>
              <a:t>10. Плейотропія</a:t>
            </a:r>
            <a:endParaRPr lang="ru-RU" smtClean="0"/>
          </a:p>
          <a:p>
            <a:pPr marL="514350" indent="-514350">
              <a:buNone/>
            </a:pPr>
            <a:r>
              <a:rPr lang="ru-RU" b="1" smtClean="0"/>
              <a:t>11. Летальна дія гену</a:t>
            </a:r>
            <a:endParaRPr lang="ru-RU" smtClean="0"/>
          </a:p>
          <a:p>
            <a:endParaRPr lang="ru-RU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850106"/>
          </a:xfrm>
        </p:spPr>
        <p:txBody>
          <a:bodyPr>
            <a:normAutofit fontScale="90000"/>
          </a:bodyPr>
          <a:lstStyle/>
          <a:p>
            <a:r>
              <a:rPr lang="ru-RU" b="1" i="1" u="sng" smtClean="0"/>
              <a:t>Основні вимоги до розв’язування генетичних задач:</a:t>
            </a:r>
            <a:endParaRPr lang="ru-RU" u="sng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uk-UA" smtClean="0"/>
              <a:t>а) розв’язувати свідомо;</a:t>
            </a:r>
            <a:endParaRPr lang="ru-RU" smtClean="0"/>
          </a:p>
          <a:p>
            <a:r>
              <a:rPr lang="uk-UA" smtClean="0"/>
              <a:t>б) керуватися теоретичними знаннями; </a:t>
            </a:r>
          </a:p>
          <a:p>
            <a:r>
              <a:rPr lang="uk-UA" smtClean="0"/>
              <a:t>в) дії записувати послідовно та акуратно;</a:t>
            </a:r>
            <a:endParaRPr lang="ru-RU" smtClean="0"/>
          </a:p>
          <a:p>
            <a:r>
              <a:rPr lang="uk-UA" smtClean="0"/>
              <a:t>г) сорти гамет у осіб, які схрещуються, визначати на основі механізму мейозу;</a:t>
            </a:r>
            <a:endParaRPr lang="ru-RU" smtClean="0"/>
          </a:p>
          <a:p>
            <a:r>
              <a:rPr lang="uk-UA" smtClean="0"/>
              <a:t>д) відповіді записувати в кінці розв’язання.</a:t>
            </a:r>
            <a:endParaRPr lang="ru-RU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>
            <a:normAutofit fontScale="90000"/>
          </a:bodyPr>
          <a:lstStyle/>
          <a:p>
            <a:r>
              <a:rPr lang="uk-UA" sz="3600" b="1" i="1" u="sng" smtClean="0"/>
              <a:t>При оформленні задач використовується спеціальна символіка:</a:t>
            </a:r>
            <a:r>
              <a:rPr lang="ru-RU" sz="3600" smtClean="0"/>
              <a:t/>
            </a:r>
            <a:br>
              <a:rPr lang="ru-RU" sz="3600" smtClean="0"/>
            </a:br>
            <a:endParaRPr lang="ru-RU" sz="360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980728"/>
            <a:ext cx="8784976" cy="5616624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 lvl="0"/>
            <a:r>
              <a:rPr lang="uk-UA" smtClean="0"/>
              <a:t>× – схрещування;</a:t>
            </a:r>
            <a:endParaRPr lang="ru-RU" smtClean="0"/>
          </a:p>
          <a:p>
            <a:pPr lvl="0"/>
            <a:r>
              <a:rPr lang="uk-UA" smtClean="0"/>
              <a:t>♀ – жіноча особина, або материнський організм;</a:t>
            </a:r>
            <a:endParaRPr lang="ru-RU" smtClean="0"/>
          </a:p>
          <a:p>
            <a:pPr lvl="0"/>
            <a:r>
              <a:rPr lang="uk-UA" smtClean="0"/>
              <a:t>♂ – чоловіча особина, або батьківський організм;</a:t>
            </a:r>
            <a:endParaRPr lang="ru-RU" smtClean="0"/>
          </a:p>
          <a:p>
            <a:pPr lvl="0"/>
            <a:r>
              <a:rPr lang="uk-UA" smtClean="0"/>
              <a:t>Р – вихідні батьківські форми;</a:t>
            </a:r>
            <a:endParaRPr lang="ru-RU" smtClean="0"/>
          </a:p>
          <a:p>
            <a:pPr lvl="0"/>
            <a:r>
              <a:rPr lang="uk-UA" smtClean="0"/>
              <a:t>F – нащадки;</a:t>
            </a:r>
            <a:endParaRPr lang="ru-RU" smtClean="0"/>
          </a:p>
          <a:p>
            <a:pPr lvl="0"/>
            <a:r>
              <a:rPr lang="uk-UA" i="1" smtClean="0"/>
              <a:t>F</a:t>
            </a:r>
            <a:r>
              <a:rPr lang="uk-UA" i="1" baseline="-25000" smtClean="0"/>
              <a:t>1</a:t>
            </a:r>
            <a:r>
              <a:rPr lang="uk-UA" smtClean="0"/>
              <a:t>, </a:t>
            </a:r>
            <a:r>
              <a:rPr lang="uk-UA" i="1" smtClean="0"/>
              <a:t>F</a:t>
            </a:r>
            <a:r>
              <a:rPr lang="uk-UA" i="1" baseline="-25000" smtClean="0"/>
              <a:t>2</a:t>
            </a:r>
            <a:r>
              <a:rPr lang="uk-UA" smtClean="0"/>
              <a:t>, </a:t>
            </a:r>
            <a:r>
              <a:rPr lang="uk-UA" i="1" smtClean="0"/>
              <a:t>F</a:t>
            </a:r>
            <a:r>
              <a:rPr lang="uk-UA" i="1" baseline="-25000" smtClean="0"/>
              <a:t>3</a:t>
            </a:r>
            <a:r>
              <a:rPr lang="uk-UA" smtClean="0"/>
              <a:t> – індекс, що відповідає номеру гібридного покоління.</a:t>
            </a:r>
          </a:p>
          <a:p>
            <a:pPr marL="90488" indent="360363" algn="just"/>
            <a:r>
              <a:rPr lang="ru-RU" smtClean="0"/>
              <a:t>Для позначення рецесивних алелів використовують маленькі літери; домінантні алелі записують або за допомогою всіх великих літер (мікроорганізми та людина), або великою є лише перша літера (більшість вищих організмів). </a:t>
            </a:r>
          </a:p>
          <a:p>
            <a:pPr marL="90488" indent="360363" algn="just"/>
            <a:r>
              <a:rPr lang="ru-RU" smtClean="0"/>
              <a:t> У дрозофіли алель дикого типу можна позначати </a:t>
            </a:r>
            <a:r>
              <a:rPr lang="ru-RU" smtClean="0"/>
              <a:t>знаком </a:t>
            </a:r>
            <a:r>
              <a:rPr lang="ru-RU" smtClean="0"/>
              <a:t>«+» (окремо або, як індекс після назви гену), причому, незалежно домінантний він, чи рецесивний. </a:t>
            </a:r>
          </a:p>
          <a:p>
            <a:pPr marL="90488" indent="360363" algn="just">
              <a:buNone/>
            </a:pPr>
            <a:r>
              <a:rPr lang="ru-RU" i="1" u="sng" smtClean="0"/>
              <a:t>Наприклад</a:t>
            </a:r>
            <a:r>
              <a:rPr lang="ru-RU" smtClean="0"/>
              <a:t>, домінантний алель, який контролює редукцію фасеток ока у дрозофіли (смужкоподібні очі) позначається </a:t>
            </a:r>
            <a:r>
              <a:rPr lang="ru-RU" i="1" smtClean="0"/>
              <a:t>B </a:t>
            </a:r>
            <a:r>
              <a:rPr lang="ru-RU" smtClean="0"/>
              <a:t>(від </a:t>
            </a:r>
            <a:r>
              <a:rPr lang="ru-RU" i="1" smtClean="0"/>
              <a:t>Bar</a:t>
            </a:r>
            <a:r>
              <a:rPr lang="ru-RU" smtClean="0"/>
              <a:t>). Тоді, символами + або </a:t>
            </a:r>
            <a:r>
              <a:rPr lang="ru-RU" i="1" smtClean="0"/>
              <a:t>B+ </a:t>
            </a:r>
            <a:r>
              <a:rPr lang="ru-RU" smtClean="0"/>
              <a:t>позначають алель дикого типу, рецесивний по відношенню до мутантного. Аналогічно, + або </a:t>
            </a:r>
            <a:r>
              <a:rPr lang="ru-RU" i="1" smtClean="0"/>
              <a:t>w+ </a:t>
            </a:r>
            <a:r>
              <a:rPr lang="ru-RU" smtClean="0"/>
              <a:t>можна позначати домінантний алель дикого типу гена </a:t>
            </a:r>
            <a:r>
              <a:rPr lang="ru-RU" i="1" smtClean="0"/>
              <a:t>white. </a:t>
            </a:r>
            <a:endParaRPr lang="ru-RU" smtClean="0"/>
          </a:p>
          <a:p>
            <a:pPr lvl="0"/>
            <a:endParaRPr lang="ru-RU" smtClean="0"/>
          </a:p>
          <a:p>
            <a:endParaRPr lang="ru-RU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24744"/>
          </a:xfrm>
        </p:spPr>
        <p:txBody>
          <a:bodyPr>
            <a:normAutofit fontScale="90000"/>
          </a:bodyPr>
          <a:lstStyle/>
          <a:p>
            <a:r>
              <a:rPr lang="ru-RU" b="1" i="1" u="sng" smtClean="0"/>
              <a:t>Правила запису й порядок розв’язання задач на схрещування </a:t>
            </a:r>
            <a:endParaRPr lang="ru-RU" u="sng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268760"/>
            <a:ext cx="9144000" cy="558924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62500" lnSpcReduction="20000"/>
          </a:bodyPr>
          <a:lstStyle/>
          <a:p>
            <a:pPr marL="93663" indent="350838" algn="just">
              <a:buNone/>
            </a:pPr>
            <a:r>
              <a:rPr lang="uk-UA" smtClean="0"/>
              <a:t>Під час розв’язання генетичних задач у схемі схрещування спочатку записується генотип самки, потім самця. Якщо генотип гетерозиготний, спочатку записується домінантний алель, потім рецесивний, наприклад Аа, АаВВ, Аавв, АаВв, ааВв тощо. У решітці Пеннета ліворуч по вертикалі записуються гамети самки, а вгорі по горизонталі – гамети самця.</a:t>
            </a:r>
            <a:endParaRPr lang="ru-RU" smtClean="0"/>
          </a:p>
          <a:p>
            <a:pPr marL="93663" indent="350838" algn="just">
              <a:buNone/>
            </a:pPr>
            <a:r>
              <a:rPr lang="ru-RU" i="1" smtClean="0">
                <a:solidFill>
                  <a:srgbClr val="FF0000"/>
                </a:solidFill>
              </a:rPr>
              <a:t>Увага!</a:t>
            </a:r>
            <a:r>
              <a:rPr lang="ru-RU" i="1" smtClean="0"/>
              <a:t> </a:t>
            </a:r>
            <a:r>
              <a:rPr lang="ru-RU" b="1" i="1" smtClean="0"/>
              <a:t>При розв’язанні задачі відповідати слід тільки на поставлені в задачі питання. Необхідно враховувати, що велика кількість задач має ймовірнісний характер, і тому немає однозначної відповіді. </a:t>
            </a:r>
            <a:endParaRPr lang="ru-RU" b="1" smtClean="0"/>
          </a:p>
          <a:p>
            <a:pPr marL="93663" indent="350838" algn="ctr">
              <a:buNone/>
            </a:pPr>
            <a:r>
              <a:rPr lang="ru-RU" b="1" u="sng" smtClean="0"/>
              <a:t>Порядок розв’язання задач наступний:</a:t>
            </a:r>
          </a:p>
          <a:p>
            <a:pPr marL="93663" indent="350838" algn="just">
              <a:buNone/>
            </a:pPr>
            <a:r>
              <a:rPr lang="ru-RU" smtClean="0"/>
              <a:t>Спочатку потрібно проаналізувати умову задачі за такими питаннями: </a:t>
            </a:r>
          </a:p>
          <a:p>
            <a:pPr marL="93663" indent="350838" algn="just">
              <a:buNone/>
            </a:pPr>
            <a:r>
              <a:rPr lang="ru-RU" smtClean="0"/>
              <a:t> про успадкування скількох пар альтернативних ознак йдеться в задачі, </a:t>
            </a:r>
          </a:p>
          <a:p>
            <a:pPr marL="93663" indent="350838" algn="just">
              <a:buNone/>
            </a:pPr>
            <a:r>
              <a:rPr lang="ru-RU" smtClean="0"/>
              <a:t> скількома генами контролюється кожна з них, </a:t>
            </a:r>
          </a:p>
          <a:p>
            <a:pPr marL="93663" indent="350838" algn="just">
              <a:buNone/>
            </a:pPr>
            <a:r>
              <a:rPr lang="ru-RU" smtClean="0"/>
              <a:t> чи відомо, яка в парі альтернативних ознак є домінантною, а яка рецесивною, </a:t>
            </a:r>
          </a:p>
          <a:p>
            <a:pPr marL="93663" indent="350838" algn="just">
              <a:buNone/>
            </a:pPr>
            <a:r>
              <a:rPr lang="ru-RU" smtClean="0"/>
              <a:t> що відомо про батьківські форми – чи їх фенотипи, чи їх генотипи, </a:t>
            </a:r>
          </a:p>
          <a:p>
            <a:pPr marL="93663" indent="350838" algn="just">
              <a:buNone/>
            </a:pPr>
            <a:r>
              <a:rPr lang="ru-RU" smtClean="0"/>
              <a:t> що відомо про нащадків: чи їх фенотипи, чи їх генотипи, чи розщеплення за фенотипом, чи кількості кожного фенотипу, </a:t>
            </a:r>
          </a:p>
          <a:p>
            <a:pPr marL="93663" indent="350838" algn="just">
              <a:buNone/>
            </a:pPr>
            <a:r>
              <a:rPr lang="ru-RU" smtClean="0"/>
              <a:t> що потрібно встановити. </a:t>
            </a:r>
          </a:p>
          <a:p>
            <a:endParaRPr lang="ru-RU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268760"/>
            <a:ext cx="8568952" cy="5328592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 marL="174625" indent="269875" algn="just">
              <a:buNone/>
            </a:pPr>
            <a:r>
              <a:rPr lang="ru-RU" smtClean="0"/>
              <a:t>Потім за допомогою символів потрібно записати коротку умову задачі. Почати слід з вибору символів для позначення гену, що контролює пару альтернативних ознак. Потім потрібно переписати умову задачі у вигляді схеми схрещування. Рецесивний фенотип записується як генотип аа, а домінантний може бути записаний у вигляді фенотипічного радикалу – А_ – (якщо з умови задачі невідомий генотип організму з домінантною ознакою, тоді його генотип може бути або АА, або Аа). І після з’ясування точних генотипів батьківських організмів можна продовжити генетичну схему. </a:t>
            </a:r>
          </a:p>
          <a:p>
            <a:pPr marL="174625" indent="269875" algn="just">
              <a:buNone/>
            </a:pPr>
            <a:r>
              <a:rPr lang="ru-RU" b="1" smtClean="0"/>
              <a:t>Після розв’язання задачі потрібно записати повну відповідь (якщо потрібно, з поясненням).</a:t>
            </a:r>
            <a:endParaRPr lang="ru-RU" smtClean="0"/>
          </a:p>
          <a:p>
            <a:endParaRPr lang="ru-RU"/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052736"/>
          </a:xfrm>
        </p:spPr>
        <p:txBody>
          <a:bodyPr>
            <a:normAutofit fontScale="90000"/>
          </a:bodyPr>
          <a:lstStyle/>
          <a:p>
            <a:r>
              <a:rPr lang="ru-RU" b="1" i="1" u="sng" smtClean="0"/>
              <a:t>Правила запису й порядок розв’язання задач на схрещування</a:t>
            </a:r>
            <a:endParaRPr lang="ru-RU" u="sng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778098"/>
          </a:xfrm>
        </p:spPr>
        <p:txBody>
          <a:bodyPr/>
          <a:lstStyle/>
          <a:p>
            <a:r>
              <a:rPr lang="ru-RU" b="1" smtClean="0">
                <a:solidFill>
                  <a:srgbClr val="C00000"/>
                </a:solidFill>
              </a:rPr>
              <a:t>Дигібридне схрещування</a:t>
            </a:r>
            <a:endParaRPr lang="ru-RU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980728"/>
            <a:ext cx="8640960" cy="5877272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pPr marL="93663" indent="350838" algn="just">
              <a:buNone/>
            </a:pPr>
            <a:r>
              <a:rPr lang="ru-RU" b="1" smtClean="0"/>
              <a:t>Дигібридне схрещування</a:t>
            </a:r>
            <a:r>
              <a:rPr lang="ru-RU" smtClean="0"/>
              <a:t> — це схрещування особин, які відрізняються за 2-ма досліджуваними ознаками.</a:t>
            </a:r>
          </a:p>
          <a:p>
            <a:pPr marL="93663" indent="350838" algn="just">
              <a:buNone/>
            </a:pPr>
            <a:r>
              <a:rPr lang="uk-UA" smtClean="0"/>
              <a:t>Г. Мендель схрещував 2 сорти гороху — 1 із жовтим гладеньким насінням, 2-й — із зеленим зморшкуватим.</a:t>
            </a:r>
            <a:endParaRPr lang="ru-RU" smtClean="0"/>
          </a:p>
          <a:p>
            <a:pPr marL="93663" indent="350838" algn="just">
              <a:buNone/>
            </a:pPr>
            <a:r>
              <a:rPr lang="uk-UA" smtClean="0"/>
              <a:t>Ці сорти відрізняються за 2-ма ознаками — забарвленням та формою насіння.</a:t>
            </a:r>
            <a:endParaRPr lang="ru-RU" smtClean="0"/>
          </a:p>
          <a:p>
            <a:pPr marL="93663" indent="350838" algn="just">
              <a:buNone/>
            </a:pPr>
            <a:r>
              <a:rPr lang="uk-UA" smtClean="0"/>
              <a:t>Виходячи з наслідків досліду, Мендель сформулював закономірність, яка дістала назву </a:t>
            </a:r>
            <a:r>
              <a:rPr lang="uk-UA" b="1" smtClean="0"/>
              <a:t>третього закону Менделя </a:t>
            </a:r>
            <a:r>
              <a:rPr lang="uk-UA" smtClean="0"/>
              <a:t>(</a:t>
            </a:r>
            <a:r>
              <a:rPr lang="uk-UA" b="1" i="1" u="sng" smtClean="0"/>
              <a:t>закон незалежного успадкування ознак</a:t>
            </a:r>
            <a:r>
              <a:rPr lang="uk-UA" smtClean="0"/>
              <a:t>):</a:t>
            </a:r>
            <a:endParaRPr lang="ru-RU" smtClean="0"/>
          </a:p>
          <a:p>
            <a:pPr marL="93663" indent="350838" algn="just">
              <a:buNone/>
            </a:pPr>
            <a:r>
              <a:rPr lang="ru-RU" b="1" i="1" smtClean="0"/>
              <a:t>успадкування кожної ознаки відбувається незалежно одна від іншої, внаслідок чого в другому поколінні  з'являються  особини  з  новими  (порівняно  з батьківськими) комбінаціями проявів ознак.</a:t>
            </a:r>
            <a:endParaRPr lang="ru-RU" smtClean="0"/>
          </a:p>
          <a:p>
            <a:endParaRPr lang="ru-RU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</TotalTime>
  <Words>1596</Words>
  <Application>Microsoft Office PowerPoint</Application>
  <PresentationFormat>Экран (4:3)</PresentationFormat>
  <Paragraphs>175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ДОДАТОК ДО ПРАКТИЧНОЇ РОБОТИ № 7</vt:lpstr>
      <vt:lpstr>Тема: «Розв’язання задач з генетики. Дигібридне схрещування»</vt:lpstr>
      <vt:lpstr>Метод “Так або Ні” </vt:lpstr>
      <vt:lpstr>Термінологічний диктант: </vt:lpstr>
      <vt:lpstr>Основні вимоги до розв’язування генетичних задач:</vt:lpstr>
      <vt:lpstr>При оформленні задач використовується спеціальна символіка: </vt:lpstr>
      <vt:lpstr>Правила запису й порядок розв’язання задач на схрещування </vt:lpstr>
      <vt:lpstr>Правила запису й порядок розв’язання задач на схрещування</vt:lpstr>
      <vt:lpstr>Дигібридне схрещування</vt:lpstr>
      <vt:lpstr>Дигібридне схрещування</vt:lpstr>
      <vt:lpstr>Дигібридне схрещування</vt:lpstr>
      <vt:lpstr>Завдання 1. Вирішити задачі та відповісти на тестові питання:</vt:lpstr>
      <vt:lpstr>Слайд 13</vt:lpstr>
      <vt:lpstr>Слайд 14</vt:lpstr>
      <vt:lpstr>Задачі</vt:lpstr>
      <vt:lpstr>Задачі</vt:lpstr>
      <vt:lpstr>Задачі</vt:lpstr>
      <vt:lpstr>ДЯКУЮ ЗА УВАГУ!  ВИ ВСІ МОЛОДЦІ!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Vika</dc:creator>
  <cp:lastModifiedBy>Пользователь Windows</cp:lastModifiedBy>
  <cp:revision>18</cp:revision>
  <dcterms:created xsi:type="dcterms:W3CDTF">2023-10-25T11:04:39Z</dcterms:created>
  <dcterms:modified xsi:type="dcterms:W3CDTF">2023-10-31T10:08:09Z</dcterms:modified>
</cp:coreProperties>
</file>