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5" r:id="rId5"/>
    <p:sldId id="276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838200"/>
            <a:ext cx="5562600" cy="2819400"/>
          </a:xfrm>
        </p:spPr>
        <p:txBody>
          <a:bodyPr/>
          <a:lstStyle/>
          <a:p>
            <a:r>
              <a:rPr lang="uk-UA" dirty="0"/>
              <a:t>Поетика сучасної української драми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драми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Ярослава Верещака </a:t>
            </a:r>
            <a:br>
              <a:rPr lang="ru-RU" sz="2800" dirty="0"/>
            </a:br>
            <a:r>
              <a:rPr lang="ru-RU" sz="2800" dirty="0"/>
              <a:t>«Душа моя </a:t>
            </a:r>
            <a:r>
              <a:rPr lang="ru-RU" sz="2800" dirty="0" err="1"/>
              <a:t>зі</a:t>
            </a:r>
            <a:r>
              <a:rPr lang="ru-RU" sz="2800" dirty="0"/>
              <a:t> шрамом на </a:t>
            </a:r>
            <a:r>
              <a:rPr lang="ru-RU" sz="2800" dirty="0" err="1"/>
              <a:t>коліні</a:t>
            </a:r>
            <a:r>
              <a:rPr lang="ru-RU" sz="2800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>
            <a:normAutofit/>
          </a:bodyPr>
          <a:lstStyle/>
          <a:p>
            <a:r>
              <a:rPr lang="ru-RU" dirty="0" err="1"/>
              <a:t>чаклунська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;</a:t>
            </a:r>
          </a:p>
          <a:p>
            <a:r>
              <a:rPr lang="ru-RU" dirty="0"/>
              <a:t>пара </a:t>
            </a:r>
            <a:r>
              <a:rPr lang="ru-RU" dirty="0" err="1"/>
              <a:t>герой-трікстер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мотивними</a:t>
            </a:r>
            <a:r>
              <a:rPr lang="ru-RU" dirty="0"/>
              <a:t> кодами </a:t>
            </a:r>
            <a:r>
              <a:rPr lang="ru-RU" dirty="0" err="1"/>
              <a:t>псевдогероя</a:t>
            </a:r>
            <a:r>
              <a:rPr lang="ru-RU" dirty="0"/>
              <a:t>;</a:t>
            </a:r>
          </a:p>
          <a:p>
            <a:r>
              <a:rPr lang="ru-RU" dirty="0"/>
              <a:t>«</a:t>
            </a:r>
            <a:r>
              <a:rPr lang="ru-RU" dirty="0" err="1"/>
              <a:t>неологічне</a:t>
            </a:r>
            <a:r>
              <a:rPr lang="ru-RU" dirty="0"/>
              <a:t>» «</a:t>
            </a:r>
            <a:r>
              <a:rPr lang="ru-RU" dirty="0" err="1"/>
              <a:t>розп’яття</a:t>
            </a:r>
            <a:r>
              <a:rPr lang="ru-RU" dirty="0"/>
              <a:t> героя»;</a:t>
            </a:r>
          </a:p>
          <a:p>
            <a:r>
              <a:rPr lang="ru-RU" dirty="0"/>
              <a:t>концепт </a:t>
            </a:r>
            <a:r>
              <a:rPr lang="ru-RU" dirty="0" err="1"/>
              <a:t>запроданої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;</a:t>
            </a:r>
          </a:p>
          <a:p>
            <a:r>
              <a:rPr lang="ru-RU" dirty="0" err="1"/>
              <a:t>автобіографізм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автофікціональність</a:t>
            </a:r>
            <a:r>
              <a:rPr lang="ru-RU" dirty="0"/>
              <a:t> образу;</a:t>
            </a:r>
          </a:p>
          <a:p>
            <a:r>
              <a:rPr lang="ru-RU" dirty="0" err="1"/>
              <a:t>інтерактивність</a:t>
            </a:r>
            <a:r>
              <a:rPr lang="ru-RU" dirty="0"/>
              <a:t>, яка часто </a:t>
            </a:r>
            <a:r>
              <a:rPr lang="ru-RU" dirty="0" err="1"/>
              <a:t>перетворюється</a:t>
            </a:r>
            <a:r>
              <a:rPr lang="ru-RU" dirty="0"/>
              <a:t> на </a:t>
            </a:r>
            <a:r>
              <a:rPr lang="ru-RU" dirty="0" err="1"/>
              <a:t>гру</a:t>
            </a:r>
            <a:r>
              <a:rPr lang="ru-RU" dirty="0"/>
              <a:t> у </a:t>
            </a:r>
            <a:r>
              <a:rPr lang="ru-RU" dirty="0" err="1"/>
              <a:t>пошук</a:t>
            </a:r>
            <a:r>
              <a:rPr lang="ru-RU" dirty="0"/>
              <a:t> «</a:t>
            </a:r>
            <a:r>
              <a:rPr lang="ru-RU" dirty="0" err="1"/>
              <a:t>сценаріїв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Особливості</a:t>
            </a:r>
            <a:r>
              <a:rPr lang="ru-RU" sz="3200" dirty="0"/>
              <a:t> </a:t>
            </a:r>
            <a:r>
              <a:rPr lang="ru-RU" sz="3200" dirty="0" err="1"/>
              <a:t>метадрами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Ярослава Верещака</a:t>
            </a:r>
            <a:br>
              <a:rPr lang="ru-RU" sz="3200" dirty="0"/>
            </a:br>
            <a:r>
              <a:rPr lang="ru-RU" sz="3200" dirty="0"/>
              <a:t> «</a:t>
            </a:r>
            <a:r>
              <a:rPr lang="ru-RU" sz="3200" dirty="0" err="1"/>
              <a:t>Стефко</a:t>
            </a:r>
            <a:r>
              <a:rPr lang="ru-RU" sz="3200" dirty="0"/>
              <a:t> </a:t>
            </a:r>
            <a:r>
              <a:rPr lang="ru-RU" sz="3200" dirty="0" err="1"/>
              <a:t>продався</a:t>
            </a:r>
            <a:r>
              <a:rPr lang="ru-RU" sz="3200" dirty="0"/>
              <a:t> мормонам»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умовним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 тексту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реальним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;</a:t>
            </a:r>
          </a:p>
          <a:p>
            <a:r>
              <a:rPr lang="ru-RU" dirty="0" err="1"/>
              <a:t>підвищення</a:t>
            </a:r>
            <a:r>
              <a:rPr lang="ru-RU" dirty="0"/>
              <a:t> статусу </a:t>
            </a:r>
            <a:r>
              <a:rPr lang="ru-RU" dirty="0" err="1"/>
              <a:t>мистецтва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уособленням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театр);</a:t>
            </a:r>
          </a:p>
          <a:p>
            <a:r>
              <a:rPr lang="ru-RU" dirty="0" err="1"/>
              <a:t>персонажі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у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;</a:t>
            </a:r>
          </a:p>
          <a:p>
            <a:r>
              <a:rPr lang="ru-RU" dirty="0" err="1"/>
              <a:t>концептуальне</a:t>
            </a:r>
            <a:r>
              <a:rPr lang="ru-RU" dirty="0"/>
              <a:t>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текстом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реальністю</a:t>
            </a:r>
            <a:r>
              <a:rPr lang="ru-RU" dirty="0"/>
              <a:t>;</a:t>
            </a:r>
          </a:p>
          <a:p>
            <a:r>
              <a:rPr lang="uk-UA" dirty="0"/>
              <a:t>конфлікт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ідеалу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спокус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П’єса</a:t>
            </a:r>
            <a:r>
              <a:rPr lang="ru-RU" dirty="0"/>
              <a:t> «Шевченко </a:t>
            </a:r>
            <a:r>
              <a:rPr lang="ru-RU" dirty="0" err="1"/>
              <a:t>під</a:t>
            </a:r>
            <a:r>
              <a:rPr lang="ru-RU" dirty="0"/>
              <a:t> судом» </a:t>
            </a:r>
            <a:r>
              <a:rPr lang="ru-RU" dirty="0" err="1"/>
              <a:t>Станіслава</a:t>
            </a:r>
            <a:r>
              <a:rPr lang="ru-RU" dirty="0"/>
              <a:t> </a:t>
            </a:r>
            <a:r>
              <a:rPr lang="ru-RU" dirty="0" err="1"/>
              <a:t>Росовецького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конкретизація</a:t>
            </a:r>
            <a:r>
              <a:rPr lang="ru-RU" dirty="0"/>
              <a:t> образу </a:t>
            </a:r>
            <a:r>
              <a:rPr lang="ru-RU" dirty="0" err="1"/>
              <a:t>поета</a:t>
            </a:r>
            <a:r>
              <a:rPr lang="ru-RU" dirty="0"/>
              <a:t>;</a:t>
            </a:r>
          </a:p>
          <a:p>
            <a:r>
              <a:rPr lang="ru-RU" dirty="0" err="1"/>
              <a:t>творення</a:t>
            </a:r>
            <a:r>
              <a:rPr lang="ru-RU" dirty="0"/>
              <a:t> альтернативного образу;</a:t>
            </a:r>
          </a:p>
          <a:p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шевченкового</a:t>
            </a:r>
            <a:r>
              <a:rPr lang="ru-RU" dirty="0"/>
              <a:t> канону на «</a:t>
            </a:r>
            <a:r>
              <a:rPr lang="ru-RU" dirty="0" err="1"/>
              <a:t>перформанс</a:t>
            </a:r>
            <a:r>
              <a:rPr lang="ru-RU" dirty="0"/>
              <a:t>»;</a:t>
            </a:r>
          </a:p>
          <a:p>
            <a:r>
              <a:rPr lang="ru-RU" dirty="0" err="1"/>
              <a:t>гра</a:t>
            </a:r>
            <a:r>
              <a:rPr lang="ru-RU" dirty="0"/>
              <a:t>, </a:t>
            </a:r>
            <a:r>
              <a:rPr lang="ru-RU" dirty="0" err="1"/>
              <a:t>іронія</a:t>
            </a:r>
            <a:r>
              <a:rPr lang="ru-RU" dirty="0"/>
              <a:t>, </a:t>
            </a:r>
            <a:r>
              <a:rPr lang="ru-RU" dirty="0" err="1"/>
              <a:t>інтертекстуальність</a:t>
            </a:r>
            <a:r>
              <a:rPr lang="ru-RU" dirty="0"/>
              <a:t>, </a:t>
            </a:r>
            <a:r>
              <a:rPr lang="ru-RU" dirty="0" err="1"/>
              <a:t>діалогічність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провокацій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перформансів</a:t>
            </a:r>
            <a:r>
              <a:rPr lang="ru-RU" dirty="0"/>
              <a:t>;</a:t>
            </a:r>
          </a:p>
          <a:p>
            <a:r>
              <a:rPr lang="ru-RU" dirty="0" err="1"/>
              <a:t>проповідницький</a:t>
            </a:r>
            <a:r>
              <a:rPr lang="ru-RU" dirty="0"/>
              <a:t> тон монологу;</a:t>
            </a:r>
          </a:p>
          <a:p>
            <a:r>
              <a:rPr lang="ru-RU" dirty="0" err="1"/>
              <a:t>катарсичний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фіналу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п’єса</a:t>
            </a:r>
            <a:r>
              <a:rPr lang="ru-RU" dirty="0"/>
              <a:t>  </a:t>
            </a:r>
            <a:r>
              <a:rPr lang="ru-RU" dirty="0" err="1"/>
              <a:t>Тетяни</a:t>
            </a:r>
            <a:r>
              <a:rPr lang="ru-RU" dirty="0"/>
              <a:t> </a:t>
            </a:r>
            <a:r>
              <a:rPr lang="ru-RU" dirty="0" err="1"/>
              <a:t>Іващенко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Таїна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модерний</a:t>
            </a:r>
            <a:r>
              <a:rPr lang="ru-RU" dirty="0"/>
              <a:t> </a:t>
            </a:r>
            <a:r>
              <a:rPr lang="ru-RU" dirty="0" err="1"/>
              <a:t>міф</a:t>
            </a:r>
            <a:r>
              <a:rPr lang="ru-RU" dirty="0"/>
              <a:t> про </a:t>
            </a:r>
            <a:r>
              <a:rPr lang="ru-RU" dirty="0" err="1"/>
              <a:t>І.Франка</a:t>
            </a:r>
            <a:r>
              <a:rPr lang="ru-RU" dirty="0"/>
              <a:t>;</a:t>
            </a:r>
          </a:p>
          <a:p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любовної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трагедії</a:t>
            </a:r>
            <a:r>
              <a:rPr lang="ru-RU" dirty="0"/>
              <a:t>;</a:t>
            </a:r>
          </a:p>
          <a:p>
            <a:r>
              <a:rPr lang="ru-RU" dirty="0" err="1"/>
              <a:t>подвійне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;</a:t>
            </a:r>
          </a:p>
          <a:p>
            <a:r>
              <a:rPr lang="uk-UA" dirty="0"/>
              <a:t>матриця </a:t>
            </a:r>
            <a:r>
              <a:rPr lang="uk-UA" dirty="0" err="1"/>
              <a:t>“сімейної</a:t>
            </a:r>
            <a:r>
              <a:rPr lang="uk-UA" dirty="0"/>
              <a:t> </a:t>
            </a:r>
            <a:r>
              <a:rPr lang="uk-UA" dirty="0" err="1"/>
              <a:t>драми”</a:t>
            </a:r>
            <a:r>
              <a:rPr lang="uk-UA" dirty="0"/>
              <a:t>;</a:t>
            </a:r>
          </a:p>
          <a:p>
            <a:r>
              <a:rPr lang="uk-UA" dirty="0"/>
              <a:t>сюжет фатальної любові;</a:t>
            </a:r>
          </a:p>
          <a:p>
            <a:r>
              <a:rPr lang="ru-RU" dirty="0" err="1"/>
              <a:t>метадискурс</a:t>
            </a:r>
            <a:r>
              <a:rPr lang="ru-RU" dirty="0"/>
              <a:t>;</a:t>
            </a:r>
          </a:p>
          <a:p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;</a:t>
            </a:r>
          </a:p>
          <a:p>
            <a:r>
              <a:rPr lang="ru-RU" dirty="0" err="1"/>
              <a:t>ефект</a:t>
            </a:r>
            <a:r>
              <a:rPr lang="ru-RU" dirty="0"/>
              <a:t> катарсису.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драма </a:t>
            </a:r>
            <a:r>
              <a:rPr lang="ru-RU" dirty="0" err="1"/>
              <a:t>Аліни</a:t>
            </a:r>
            <a:r>
              <a:rPr lang="ru-RU" dirty="0"/>
              <a:t> </a:t>
            </a:r>
            <a:r>
              <a:rPr lang="ru-RU" dirty="0" err="1"/>
              <a:t>Семерякової</a:t>
            </a:r>
            <a:r>
              <a:rPr lang="ru-RU" dirty="0"/>
              <a:t> «</a:t>
            </a:r>
            <a:r>
              <a:rPr lang="ru-RU" dirty="0" err="1"/>
              <a:t>Сповідь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постаменту»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знакових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 для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–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, Ольги </a:t>
            </a:r>
            <a:r>
              <a:rPr lang="ru-RU" dirty="0" err="1"/>
              <a:t>Кобилянської</a:t>
            </a:r>
            <a:r>
              <a:rPr lang="ru-RU" dirty="0"/>
              <a:t>, </a:t>
            </a:r>
            <a:r>
              <a:rPr lang="ru-RU" dirty="0" err="1"/>
              <a:t>Івана</a:t>
            </a:r>
            <a:r>
              <a:rPr lang="ru-RU" dirty="0"/>
              <a:t> Франка;</a:t>
            </a:r>
          </a:p>
          <a:p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міфологічний</a:t>
            </a:r>
            <a:r>
              <a:rPr lang="ru-RU" dirty="0"/>
              <a:t> </a:t>
            </a:r>
            <a:r>
              <a:rPr lang="ru-RU" dirty="0" err="1"/>
              <a:t>орієнтир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витісняє</a:t>
            </a:r>
            <a:r>
              <a:rPr lang="ru-RU" dirty="0"/>
              <a:t> канон </a:t>
            </a:r>
            <a:r>
              <a:rPr lang="ru-RU" dirty="0" err="1"/>
              <a:t>Каменяра</a:t>
            </a:r>
            <a:r>
              <a:rPr lang="ru-RU" dirty="0"/>
              <a:t>;</a:t>
            </a:r>
          </a:p>
          <a:p>
            <a:r>
              <a:rPr lang="uk-UA" dirty="0"/>
              <a:t>символізм, містицизм;</a:t>
            </a:r>
          </a:p>
          <a:p>
            <a:r>
              <a:rPr lang="ru-RU" dirty="0" err="1"/>
              <a:t>домінантний</a:t>
            </a:r>
            <a:r>
              <a:rPr lang="ru-RU" dirty="0"/>
              <a:t> мотив </a:t>
            </a:r>
            <a:r>
              <a:rPr lang="ru-RU" dirty="0" err="1"/>
              <a:t>п’єси</a:t>
            </a:r>
            <a:r>
              <a:rPr lang="ru-RU" dirty="0"/>
              <a:t> – </a:t>
            </a:r>
            <a:r>
              <a:rPr lang="ru-RU" dirty="0" err="1"/>
              <a:t>перетворення</a:t>
            </a:r>
            <a:r>
              <a:rPr lang="ru-RU" dirty="0"/>
              <a:t>, «</a:t>
            </a:r>
            <a:r>
              <a:rPr lang="ru-RU" dirty="0" err="1"/>
              <a:t>переродження</a:t>
            </a:r>
            <a:r>
              <a:rPr lang="ru-RU" dirty="0"/>
              <a:t>»;</a:t>
            </a:r>
          </a:p>
          <a:p>
            <a:r>
              <a:rPr lang="ru-RU" dirty="0" err="1"/>
              <a:t>стратегія</a:t>
            </a:r>
            <a:r>
              <a:rPr lang="ru-RU" dirty="0"/>
              <a:t> переходу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світами</a:t>
            </a:r>
            <a:r>
              <a:rPr lang="ru-RU" dirty="0"/>
              <a:t>;</a:t>
            </a:r>
          </a:p>
          <a:p>
            <a:r>
              <a:rPr lang="ru-RU" dirty="0" err="1"/>
              <a:t>екзистенціальне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метафізичне</a:t>
            </a:r>
            <a:r>
              <a:rPr lang="ru-RU" dirty="0"/>
              <a:t> начала </a:t>
            </a:r>
            <a:r>
              <a:rPr lang="ru-RU" dirty="0" err="1"/>
              <a:t>перетинаються</a:t>
            </a:r>
            <a:r>
              <a:rPr lang="ru-RU" dirty="0"/>
              <a:t>.</a:t>
            </a:r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Драматургія</a:t>
            </a:r>
            <a:br>
              <a:rPr lang="ru-RU" dirty="0"/>
            </a:br>
            <a:r>
              <a:rPr lang="ru-RU" dirty="0"/>
              <a:t> Олега </a:t>
            </a:r>
            <a:r>
              <a:rPr lang="ru-RU" dirty="0" err="1"/>
              <a:t>Миколайчука-Низовця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парадоксальність</a:t>
            </a:r>
            <a:r>
              <a:rPr lang="ru-RU" dirty="0"/>
              <a:t>, </a:t>
            </a:r>
            <a:r>
              <a:rPr lang="ru-RU" dirty="0" err="1"/>
              <a:t>очуднення</a:t>
            </a:r>
            <a:r>
              <a:rPr lang="ru-RU" dirty="0"/>
              <a:t>,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систем координат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 (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, </a:t>
            </a:r>
            <a:r>
              <a:rPr lang="ru-RU" dirty="0" err="1"/>
              <a:t>звичайне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кохання</a:t>
            </a:r>
            <a:r>
              <a:rPr lang="ru-RU" dirty="0"/>
              <a:t>), </a:t>
            </a:r>
          </a:p>
          <a:p>
            <a:r>
              <a:rPr lang="ru-RU" dirty="0" err="1"/>
              <a:t>синтезування</a:t>
            </a:r>
            <a:r>
              <a:rPr lang="ru-RU" dirty="0"/>
              <a:t> </a:t>
            </a:r>
            <a:r>
              <a:rPr lang="ru-RU" dirty="0" err="1"/>
              <a:t>комічних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трагічних</a:t>
            </a:r>
            <a:r>
              <a:rPr lang="ru-RU" dirty="0"/>
              <a:t> </a:t>
            </a:r>
            <a:r>
              <a:rPr lang="ru-RU" dirty="0" err="1"/>
              <a:t>модусів</a:t>
            </a:r>
            <a:r>
              <a:rPr lang="ru-RU" dirty="0"/>
              <a:t>, </a:t>
            </a:r>
          </a:p>
          <a:p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каноном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усталеними</a:t>
            </a:r>
            <a:r>
              <a:rPr lang="ru-RU" dirty="0"/>
              <a:t> </a:t>
            </a:r>
            <a:r>
              <a:rPr lang="ru-RU" dirty="0" err="1"/>
              <a:t>уявленнями</a:t>
            </a:r>
            <a:r>
              <a:rPr lang="ru-RU" dirty="0"/>
              <a:t> про </a:t>
            </a:r>
            <a:r>
              <a:rPr lang="ru-RU" dirty="0" err="1"/>
              <a:t>знакову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, </a:t>
            </a:r>
            <a:r>
              <a:rPr lang="ru-RU" dirty="0" err="1"/>
              <a:t>міфотворчість</a:t>
            </a:r>
            <a:r>
              <a:rPr lang="ru-RU" dirty="0"/>
              <a:t>. </a:t>
            </a:r>
          </a:p>
          <a:p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версії</a:t>
            </a:r>
            <a:r>
              <a:rPr lang="ru-RU" dirty="0"/>
              <a:t> образу </a:t>
            </a:r>
            <a:r>
              <a:rPr lang="ru-RU" dirty="0" err="1"/>
              <a:t>знакової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традиційними</a:t>
            </a:r>
            <a:r>
              <a:rPr lang="ru-RU" dirty="0"/>
              <a:t> структурами – </a:t>
            </a:r>
            <a:r>
              <a:rPr lang="ru-RU" dirty="0" err="1"/>
              <a:t>міфологічними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літературними</a:t>
            </a:r>
            <a:r>
              <a:rPr lang="ru-RU" dirty="0"/>
              <a:t> архетипами,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глибину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перспективу </a:t>
            </a:r>
            <a:r>
              <a:rPr lang="ru-RU" dirty="0" err="1"/>
              <a:t>інтерпретації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</a:t>
            </a:r>
            <a:r>
              <a:rPr lang="en-US" dirty="0"/>
              <a:t>’</a:t>
            </a:r>
            <a:r>
              <a:rPr lang="uk-UA" dirty="0" err="1"/>
              <a:t>єса</a:t>
            </a:r>
            <a:r>
              <a:rPr lang="uk-UA" dirty="0"/>
              <a:t> </a:t>
            </a:r>
            <a:r>
              <a:rPr lang="ru-RU" dirty="0"/>
              <a:t>«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Галатеї</a:t>
            </a:r>
            <a:r>
              <a:rPr lang="ru-RU" dirty="0"/>
              <a:t>»</a:t>
            </a:r>
            <a:r>
              <a:rPr lang="uk-UA" dirty="0"/>
              <a:t> </a:t>
            </a:r>
            <a:br>
              <a:rPr lang="uk-UA" dirty="0"/>
            </a:br>
            <a:r>
              <a:rPr lang="ru-RU" dirty="0" err="1"/>
              <a:t>Олександри</a:t>
            </a:r>
            <a:r>
              <a:rPr lang="ru-RU" dirty="0"/>
              <a:t> </a:t>
            </a:r>
            <a:r>
              <a:rPr lang="ru-RU" dirty="0" err="1"/>
              <a:t>Погребінської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реінтерпретація</a:t>
            </a:r>
            <a:r>
              <a:rPr lang="ru-RU" dirty="0"/>
              <a:t> </a:t>
            </a:r>
            <a:r>
              <a:rPr lang="ru-RU" dirty="0" err="1"/>
              <a:t>міфу</a:t>
            </a:r>
            <a:r>
              <a:rPr lang="ru-RU" dirty="0"/>
              <a:t>;</a:t>
            </a:r>
          </a:p>
          <a:p>
            <a:r>
              <a:rPr lang="ru-RU" dirty="0" err="1"/>
              <a:t>концептування</a:t>
            </a:r>
            <a:r>
              <a:rPr lang="ru-RU" dirty="0"/>
              <a:t> </a:t>
            </a:r>
            <a:r>
              <a:rPr lang="ru-RU" dirty="0" err="1"/>
              <a:t>сучасності</a:t>
            </a:r>
            <a:r>
              <a:rPr lang="ru-RU" dirty="0"/>
              <a:t>;</a:t>
            </a:r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метаконцепції</a:t>
            </a:r>
            <a:r>
              <a:rPr lang="ru-RU" dirty="0"/>
              <a:t>;</a:t>
            </a:r>
          </a:p>
          <a:p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ідеалом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реальністю</a:t>
            </a:r>
            <a:r>
              <a:rPr lang="ru-RU" dirty="0"/>
              <a:t>;</a:t>
            </a:r>
          </a:p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філософських</a:t>
            </a:r>
            <a:r>
              <a:rPr lang="ru-RU" dirty="0"/>
              <a:t> проблем у </a:t>
            </a:r>
            <a:r>
              <a:rPr lang="ru-RU" dirty="0" err="1"/>
              <a:t>ракурсі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ідеалу</a:t>
            </a:r>
            <a:r>
              <a:rPr lang="ru-RU" dirty="0"/>
              <a:t>,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 err="1"/>
              <a:t>модерністська</a:t>
            </a:r>
            <a:r>
              <a:rPr lang="ru-RU" dirty="0"/>
              <a:t> модель </a:t>
            </a:r>
            <a:r>
              <a:rPr lang="ru-RU" dirty="0" err="1"/>
              <a:t>митця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драма </a:t>
            </a:r>
            <a:r>
              <a:rPr lang="ru-RU" dirty="0" err="1"/>
              <a:t>Анни</a:t>
            </a:r>
            <a:r>
              <a:rPr lang="ru-RU" dirty="0"/>
              <a:t> </a:t>
            </a:r>
            <a:r>
              <a:rPr lang="ru-RU" dirty="0" err="1"/>
              <a:t>Багряної</a:t>
            </a:r>
            <a:r>
              <a:rPr lang="ru-RU" dirty="0"/>
              <a:t> «</a:t>
            </a:r>
            <a:r>
              <a:rPr lang="ru-RU" dirty="0" err="1"/>
              <a:t>Пригости</a:t>
            </a:r>
            <a:r>
              <a:rPr lang="ru-RU" dirty="0"/>
              <a:t> мене </a:t>
            </a:r>
            <a:r>
              <a:rPr lang="ru-RU" dirty="0" err="1"/>
              <a:t>горіхами</a:t>
            </a:r>
            <a:r>
              <a:rPr lang="ru-RU" dirty="0"/>
              <a:t>»,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героїня</a:t>
            </a:r>
            <a:r>
              <a:rPr lang="ru-RU" dirty="0"/>
              <a:t> </a:t>
            </a:r>
            <a:r>
              <a:rPr lang="ru-RU" dirty="0" err="1"/>
              <a:t>співвідноситься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біографічним</a:t>
            </a:r>
            <a:r>
              <a:rPr lang="ru-RU" dirty="0"/>
              <a:t> автором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вузької</a:t>
            </a:r>
            <a:r>
              <a:rPr lang="ru-RU" dirty="0"/>
              <a:t> </a:t>
            </a:r>
            <a:r>
              <a:rPr lang="ru-RU" dirty="0" err="1"/>
              <a:t>документальності</a:t>
            </a:r>
            <a:r>
              <a:rPr lang="ru-RU" dirty="0"/>
              <a:t>;</a:t>
            </a:r>
          </a:p>
          <a:p>
            <a:r>
              <a:rPr lang="ru-RU" dirty="0" err="1"/>
              <a:t>символічний</a:t>
            </a:r>
            <a:r>
              <a:rPr lang="ru-RU" dirty="0"/>
              <a:t> характер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доленосної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;</a:t>
            </a:r>
          </a:p>
          <a:p>
            <a:r>
              <a:rPr lang="ru-RU" dirty="0" err="1"/>
              <a:t>антиномія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;</a:t>
            </a:r>
          </a:p>
          <a:p>
            <a:r>
              <a:rPr lang="ru-RU" dirty="0" err="1"/>
              <a:t>гармонізуючий</a:t>
            </a:r>
            <a:r>
              <a:rPr lang="ru-RU" dirty="0"/>
              <a:t> пафос </a:t>
            </a:r>
            <a:r>
              <a:rPr lang="ru-RU" dirty="0" err="1"/>
              <a:t>мистецтва</a:t>
            </a:r>
            <a:r>
              <a:rPr lang="ru-RU" dirty="0"/>
              <a:t>;</a:t>
            </a:r>
          </a:p>
          <a:p>
            <a:r>
              <a:rPr lang="ru-RU" dirty="0" err="1"/>
              <a:t>перехідне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</a:t>
            </a:r>
          </a:p>
          <a:p>
            <a:r>
              <a:rPr lang="ru-RU" dirty="0" err="1"/>
              <a:t>авторський</a:t>
            </a:r>
            <a:r>
              <a:rPr lang="ru-RU" dirty="0"/>
              <a:t> </a:t>
            </a:r>
            <a:r>
              <a:rPr lang="ru-RU" dirty="0" err="1"/>
              <a:t>міф</a:t>
            </a:r>
            <a:r>
              <a:rPr lang="ru-RU" dirty="0"/>
              <a:t> про </a:t>
            </a:r>
            <a:r>
              <a:rPr lang="ru-RU" dirty="0" err="1"/>
              <a:t>світлу</a:t>
            </a:r>
            <a:r>
              <a:rPr lang="ru-RU" dirty="0"/>
              <a:t> </a:t>
            </a:r>
            <a:r>
              <a:rPr lang="ru-RU" dirty="0" err="1"/>
              <a:t>співдружність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Мета дисципліни полягає: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 системному </a:t>
            </a:r>
            <a:r>
              <a:rPr lang="ru-RU" sz="4000" dirty="0" err="1"/>
              <a:t>аналізі</a:t>
            </a:r>
            <a:r>
              <a:rPr lang="ru-RU" sz="4000" dirty="0"/>
              <a:t> </a:t>
            </a:r>
            <a:r>
              <a:rPr lang="ru-RU" sz="4000" dirty="0" err="1"/>
              <a:t>поетики</a:t>
            </a:r>
            <a:r>
              <a:rPr lang="ru-RU" sz="4000" dirty="0"/>
              <a:t> </a:t>
            </a:r>
            <a:r>
              <a:rPr lang="ru-RU" sz="4000" dirty="0" err="1"/>
              <a:t>сучасної</a:t>
            </a:r>
            <a:r>
              <a:rPr lang="ru-RU" sz="4000" dirty="0"/>
              <a:t> </a:t>
            </a:r>
            <a:r>
              <a:rPr lang="ru-RU" sz="4000" dirty="0" err="1"/>
              <a:t>української</a:t>
            </a:r>
            <a:r>
              <a:rPr lang="ru-RU" sz="4000" dirty="0"/>
              <a:t> </a:t>
            </a:r>
            <a:r>
              <a:rPr lang="ru-RU" sz="4000" dirty="0" err="1"/>
              <a:t>драми</a:t>
            </a:r>
            <a:r>
              <a:rPr lang="ru-RU" sz="4000" dirty="0"/>
              <a:t> в </a:t>
            </a:r>
            <a:r>
              <a:rPr lang="ru-RU" sz="4000" dirty="0" err="1"/>
              <a:t>контексті</a:t>
            </a:r>
            <a:r>
              <a:rPr lang="ru-RU" sz="4000" dirty="0"/>
              <a:t> </a:t>
            </a:r>
            <a:r>
              <a:rPr lang="ru-RU" sz="4000" dirty="0" err="1"/>
              <a:t>жанрової</a:t>
            </a:r>
            <a:r>
              <a:rPr lang="ru-RU" sz="4000" dirty="0"/>
              <a:t> та </a:t>
            </a:r>
            <a:r>
              <a:rPr lang="ru-RU" sz="4000" dirty="0" err="1"/>
              <a:t>стильової</a:t>
            </a:r>
            <a:r>
              <a:rPr lang="ru-RU" sz="4000" dirty="0"/>
              <a:t> </a:t>
            </a:r>
            <a:r>
              <a:rPr lang="ru-RU" sz="4000" dirty="0" err="1"/>
              <a:t>динаміки</a:t>
            </a:r>
            <a:r>
              <a:rPr lang="ru-RU" sz="4000" dirty="0"/>
              <a:t> </a:t>
            </a:r>
            <a:r>
              <a:rPr lang="ru-RU" sz="4000" dirty="0" err="1"/>
              <a:t>літератури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Завдання курсу: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</a:t>
            </a:r>
            <a:r>
              <a:rPr lang="en-US" dirty="0"/>
              <a:t>’</a:t>
            </a:r>
            <a:r>
              <a:rPr lang="uk-UA" dirty="0"/>
              <a:t>ясувати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рефлексії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;</a:t>
            </a:r>
          </a:p>
          <a:p>
            <a:r>
              <a:rPr lang="ru-RU" dirty="0" err="1"/>
              <a:t>охарактеризувати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поетики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;</a:t>
            </a:r>
          </a:p>
          <a:p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переосмислення</a:t>
            </a:r>
            <a:r>
              <a:rPr lang="ru-RU" dirty="0"/>
              <a:t> канону </a:t>
            </a:r>
            <a:r>
              <a:rPr lang="ru-RU" dirty="0" err="1"/>
              <a:t>митця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класикою</a:t>
            </a:r>
            <a:r>
              <a:rPr lang="ru-RU" dirty="0"/>
              <a:t> в </a:t>
            </a:r>
            <a:r>
              <a:rPr lang="ru-RU" dirty="0" err="1"/>
              <a:t>біографічній</a:t>
            </a:r>
            <a:r>
              <a:rPr lang="ru-RU" dirty="0"/>
              <a:t> </a:t>
            </a:r>
            <a:r>
              <a:rPr lang="ru-RU" dirty="0" err="1"/>
              <a:t>драмі</a:t>
            </a:r>
            <a:r>
              <a:rPr lang="ru-RU" dirty="0"/>
              <a:t>;</a:t>
            </a:r>
          </a:p>
          <a:p>
            <a:r>
              <a:rPr lang="ru-RU" dirty="0" err="1"/>
              <a:t>увиразнити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метадискурсом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стильових</a:t>
            </a:r>
            <a:r>
              <a:rPr lang="ru-RU" dirty="0"/>
              <a:t> систем та </a:t>
            </a:r>
            <a:r>
              <a:rPr lang="ru-RU" dirty="0" err="1"/>
              <a:t>їх</a:t>
            </a:r>
            <a:r>
              <a:rPr lang="ru-RU" dirty="0"/>
              <a:t> синтезом.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Актуальність курсу зумовлена: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художнім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, </a:t>
            </a:r>
            <a:r>
              <a:rPr lang="ru-RU" dirty="0" err="1"/>
              <a:t>експериментальними</a:t>
            </a:r>
            <a:r>
              <a:rPr lang="ru-RU" dirty="0"/>
              <a:t> </a:t>
            </a:r>
            <a:r>
              <a:rPr lang="ru-RU" dirty="0" err="1"/>
              <a:t>інтенціями</a:t>
            </a:r>
            <a:r>
              <a:rPr lang="ru-RU" dirty="0"/>
              <a:t>, </a:t>
            </a:r>
            <a:r>
              <a:rPr lang="ru-RU" dirty="0" err="1"/>
              <a:t>новаторським</a:t>
            </a:r>
            <a:r>
              <a:rPr lang="ru-RU" dirty="0"/>
              <a:t> </a:t>
            </a:r>
            <a:r>
              <a:rPr lang="ru-RU" dirty="0" err="1"/>
              <a:t>спрямуванням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;</a:t>
            </a:r>
          </a:p>
          <a:p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літературному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; </a:t>
            </a:r>
          </a:p>
          <a:p>
            <a:r>
              <a:rPr lang="ru-RU" dirty="0"/>
              <a:t>потребою </a:t>
            </a:r>
            <a:r>
              <a:rPr lang="ru-RU" dirty="0" err="1"/>
              <a:t>вирішення</a:t>
            </a:r>
            <a:r>
              <a:rPr lang="ru-RU" dirty="0"/>
              <a:t> низки </a:t>
            </a:r>
            <a:r>
              <a:rPr lang="ru-RU" dirty="0" err="1"/>
              <a:t>історико-літературних</a:t>
            </a:r>
            <a:r>
              <a:rPr lang="ru-RU" dirty="0"/>
              <a:t> проблем,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форм </a:t>
            </a:r>
            <a:r>
              <a:rPr lang="ru-RU" dirty="0" err="1"/>
              <a:t>авторефлексії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проявлення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феномену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перехідним</a:t>
            </a:r>
            <a:r>
              <a:rPr lang="ru-RU" dirty="0"/>
              <a:t> </a:t>
            </a:r>
            <a:r>
              <a:rPr lang="ru-RU" dirty="0" err="1"/>
              <a:t>художнім</a:t>
            </a:r>
            <a:r>
              <a:rPr lang="ru-RU" dirty="0"/>
              <a:t> </a:t>
            </a:r>
            <a:r>
              <a:rPr lang="ru-RU" dirty="0" err="1"/>
              <a:t>мисленням</a:t>
            </a:r>
            <a:r>
              <a:rPr lang="ru-RU" dirty="0"/>
              <a:t> 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Модулі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r>
              <a:rPr lang="uk-UA" dirty="0"/>
              <a:t>І модуль – </a:t>
            </a:r>
            <a:r>
              <a:rPr lang="uk-UA" dirty="0" err="1"/>
              <a:t>“Сучасна</a:t>
            </a:r>
            <a:r>
              <a:rPr lang="uk-UA" dirty="0"/>
              <a:t> українська </a:t>
            </a:r>
            <a:r>
              <a:rPr lang="uk-UA" dirty="0" err="1"/>
              <a:t>монодрама”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ІІ модуль – </a:t>
            </a:r>
            <a:r>
              <a:rPr lang="uk-UA" dirty="0" err="1"/>
              <a:t>“Поетика</a:t>
            </a:r>
            <a:r>
              <a:rPr lang="uk-UA" dirty="0"/>
              <a:t> сучасної </a:t>
            </a:r>
            <a:r>
              <a:rPr lang="uk-UA" dirty="0" err="1"/>
              <a:t>метадрами”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Теоретична база курсу: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Хомова</a:t>
            </a:r>
            <a:r>
              <a:rPr lang="ru-RU" dirty="0"/>
              <a:t> О.М.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пошуки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постмодерній</a:t>
            </a:r>
            <a:r>
              <a:rPr lang="ru-RU" dirty="0"/>
              <a:t> </a:t>
            </a:r>
            <a:r>
              <a:rPr lang="ru-RU" dirty="0" err="1"/>
              <a:t>драмі</a:t>
            </a:r>
            <a:r>
              <a:rPr lang="ru-RU" dirty="0"/>
              <a:t>: </a:t>
            </a:r>
            <a:r>
              <a:rPr lang="ru-RU" dirty="0" err="1"/>
              <a:t>жанри</a:t>
            </a:r>
            <a:r>
              <a:rPr lang="ru-RU" dirty="0"/>
              <a:t>, </a:t>
            </a:r>
            <a:r>
              <a:rPr lang="ru-RU" dirty="0" err="1"/>
              <a:t>конфлікти</a:t>
            </a:r>
            <a:r>
              <a:rPr lang="ru-RU" dirty="0"/>
              <a:t>, </a:t>
            </a:r>
            <a:r>
              <a:rPr lang="ru-RU" dirty="0" err="1"/>
              <a:t>характери</a:t>
            </a:r>
            <a:r>
              <a:rPr lang="ru-RU" dirty="0"/>
              <a:t>;</a:t>
            </a:r>
          </a:p>
          <a:p>
            <a:r>
              <a:rPr lang="ru-RU" dirty="0" err="1"/>
              <a:t>Стайн</a:t>
            </a:r>
            <a:r>
              <a:rPr lang="ru-RU" dirty="0"/>
              <a:t> Дж.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драматургія</a:t>
            </a:r>
            <a:r>
              <a:rPr lang="ru-RU" dirty="0"/>
              <a:t> в </a:t>
            </a:r>
            <a:r>
              <a:rPr lang="ru-RU" dirty="0" err="1"/>
              <a:t>теорії</a:t>
            </a:r>
            <a:r>
              <a:rPr lang="ru-RU" dirty="0"/>
              <a:t> та </a:t>
            </a:r>
            <a:r>
              <a:rPr lang="ru-RU" dirty="0" err="1"/>
              <a:t>театральній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;</a:t>
            </a:r>
          </a:p>
          <a:p>
            <a:r>
              <a:rPr lang="uk-UA" dirty="0"/>
              <a:t>Сидоренко Л. Поетика </a:t>
            </a:r>
            <a:r>
              <a:rPr lang="uk-UA" dirty="0" err="1"/>
              <a:t>сучної</a:t>
            </a:r>
            <a:r>
              <a:rPr lang="uk-UA" dirty="0"/>
              <a:t> української </a:t>
            </a:r>
            <a:r>
              <a:rPr lang="uk-UA" dirty="0" err="1"/>
              <a:t>метадрами</a:t>
            </a:r>
            <a:r>
              <a:rPr lang="uk-UA" dirty="0"/>
              <a:t>;</a:t>
            </a:r>
          </a:p>
          <a:p>
            <a:r>
              <a:rPr lang="ru-RU" dirty="0" err="1"/>
              <a:t>Скибицька</a:t>
            </a:r>
            <a:r>
              <a:rPr lang="ru-RU" dirty="0"/>
              <a:t> Ю.В. </a:t>
            </a:r>
            <a:r>
              <a:rPr lang="ru-RU" dirty="0" err="1"/>
              <a:t>Трансформація</a:t>
            </a:r>
            <a:r>
              <a:rPr lang="ru-RU" dirty="0"/>
              <a:t> </a:t>
            </a:r>
            <a:r>
              <a:rPr lang="ru-RU" dirty="0" err="1"/>
              <a:t>постмодерної</a:t>
            </a:r>
            <a:r>
              <a:rPr lang="ru-RU" dirty="0"/>
              <a:t> </a:t>
            </a:r>
            <a:r>
              <a:rPr lang="ru-RU" dirty="0" err="1"/>
              <a:t>поетики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ХХ – </a:t>
            </a:r>
            <a:r>
              <a:rPr lang="en-US" dirty="0"/>
              <a:t>XXI </a:t>
            </a:r>
            <a:r>
              <a:rPr lang="ru-RU" dirty="0" err="1"/>
              <a:t>століть</a:t>
            </a:r>
            <a:r>
              <a:rPr lang="ru-RU" dirty="0"/>
              <a:t>;</a:t>
            </a:r>
          </a:p>
          <a:p>
            <a:r>
              <a:rPr lang="ru-RU" dirty="0"/>
              <a:t>Бондарева О.Є. </a:t>
            </a:r>
            <a:r>
              <a:rPr lang="ru-RU" dirty="0" err="1"/>
              <a:t>Міф</a:t>
            </a:r>
            <a:r>
              <a:rPr lang="ru-RU" dirty="0"/>
              <a:t> та </a:t>
            </a:r>
            <a:r>
              <a:rPr lang="ru-RU" dirty="0" err="1"/>
              <a:t>антиміф</a:t>
            </a:r>
            <a:r>
              <a:rPr lang="ru-RU" dirty="0"/>
              <a:t> у жанровому </a:t>
            </a:r>
            <a:r>
              <a:rPr lang="ru-RU" dirty="0" err="1"/>
              <a:t>моделюванні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 ХХ – початку XXI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Монодрама </a:t>
            </a:r>
            <a:br>
              <a:rPr lang="ru-RU" dirty="0"/>
            </a:br>
            <a:r>
              <a:rPr lang="ru-RU" dirty="0"/>
              <a:t>Ярослава Стельмаха «</a:t>
            </a:r>
            <a:r>
              <a:rPr lang="ru-RU" dirty="0" err="1"/>
              <a:t>Синій</a:t>
            </a:r>
            <a:r>
              <a:rPr lang="ru-RU" dirty="0"/>
              <a:t> </a:t>
            </a:r>
            <a:r>
              <a:rPr lang="ru-RU" dirty="0" err="1"/>
              <a:t>автомобіль</a:t>
            </a:r>
            <a:r>
              <a:rPr lang="ru-RU" dirty="0"/>
              <a:t>»</a:t>
            </a:r>
          </a:p>
        </p:txBody>
      </p:sp>
      <p:pic>
        <p:nvPicPr>
          <p:cNvPr id="1027" name="Picture 3" descr="C:\Users\Gateway\Desktop\t3131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19400"/>
            <a:ext cx="2399668" cy="3405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Монодрами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Ярослава Стельмаха </a:t>
            </a:r>
            <a:br>
              <a:rPr lang="ru-RU" sz="2800" dirty="0"/>
            </a:br>
            <a:r>
              <a:rPr lang="ru-RU" sz="2800" dirty="0"/>
              <a:t>«</a:t>
            </a:r>
            <a:r>
              <a:rPr lang="ru-RU" sz="2800" dirty="0" err="1"/>
              <a:t>Синій</a:t>
            </a:r>
            <a:r>
              <a:rPr lang="ru-RU" sz="2800" dirty="0"/>
              <a:t> </a:t>
            </a:r>
            <a:r>
              <a:rPr lang="ru-RU" sz="2800" dirty="0" err="1"/>
              <a:t>автомобіль</a:t>
            </a:r>
            <a:r>
              <a:rPr lang="ru-RU" sz="2800" dirty="0"/>
              <a:t>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образні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;</a:t>
            </a:r>
          </a:p>
          <a:p>
            <a:r>
              <a:rPr lang="uk-UA" dirty="0"/>
              <a:t>поєднання </a:t>
            </a:r>
            <a:r>
              <a:rPr lang="ru-RU" dirty="0" err="1"/>
              <a:t>традиційних</a:t>
            </a:r>
            <a:r>
              <a:rPr lang="ru-RU" dirty="0"/>
              <a:t> моделей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самоідентифікації</a:t>
            </a:r>
            <a:r>
              <a:rPr lang="ru-RU" dirty="0"/>
              <a:t> та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художника;</a:t>
            </a:r>
          </a:p>
          <a:p>
            <a:r>
              <a:rPr lang="ru-RU" dirty="0" err="1"/>
              <a:t>висока</a:t>
            </a:r>
            <a:r>
              <a:rPr lang="ru-RU" dirty="0"/>
              <a:t> романтична модель </a:t>
            </a:r>
            <a:r>
              <a:rPr lang="ru-RU" dirty="0" err="1"/>
              <a:t>митця-безумця</a:t>
            </a:r>
            <a:r>
              <a:rPr lang="ru-RU" dirty="0"/>
              <a:t>;</a:t>
            </a:r>
          </a:p>
          <a:p>
            <a:r>
              <a:rPr lang="ru-RU" dirty="0" err="1"/>
              <a:t>переплетення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, реального та </a:t>
            </a:r>
            <a:r>
              <a:rPr lang="ru-RU" dirty="0" err="1"/>
              <a:t>вигаданого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;</a:t>
            </a:r>
          </a:p>
          <a:p>
            <a:r>
              <a:rPr lang="uk-UA" dirty="0"/>
              <a:t>гротескна двоскладова модель;</a:t>
            </a:r>
          </a:p>
          <a:p>
            <a:r>
              <a:rPr lang="uk-UA" dirty="0" err="1"/>
              <a:t>карнавалізація</a:t>
            </a:r>
            <a:r>
              <a:rPr lang="uk-UA" dirty="0"/>
              <a:t>, комічний модус.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драма </a:t>
            </a:r>
            <a:br>
              <a:rPr lang="ru-RU" sz="3200" dirty="0"/>
            </a:br>
            <a:r>
              <a:rPr lang="ru-RU" sz="3200" dirty="0"/>
              <a:t>Ярослава Верещака </a:t>
            </a:r>
            <a:br>
              <a:rPr lang="ru-RU" sz="3200" dirty="0"/>
            </a:br>
            <a:r>
              <a:rPr lang="ru-RU" sz="3200" dirty="0"/>
              <a:t>«Душа моя </a:t>
            </a:r>
            <a:r>
              <a:rPr lang="ru-RU" sz="3200" dirty="0" err="1"/>
              <a:t>зі</a:t>
            </a:r>
            <a:r>
              <a:rPr lang="ru-RU" sz="3200" dirty="0"/>
              <a:t> шрамом на </a:t>
            </a:r>
            <a:r>
              <a:rPr lang="ru-RU" sz="3200" dirty="0" err="1"/>
              <a:t>коліні</a:t>
            </a:r>
            <a:r>
              <a:rPr lang="ru-RU" sz="3200" dirty="0"/>
              <a:t>»</a:t>
            </a:r>
          </a:p>
        </p:txBody>
      </p:sp>
      <p:pic>
        <p:nvPicPr>
          <p:cNvPr id="2050" name="Picture 2" descr="C:\Users\Gateway\Desktop\DSC_80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2667000" cy="3937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695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Trebuchet MS</vt:lpstr>
      <vt:lpstr>Wingdings</vt:lpstr>
      <vt:lpstr>Wingdings 2</vt:lpstr>
      <vt:lpstr>Изящная</vt:lpstr>
      <vt:lpstr>Поетика сучасної української драми</vt:lpstr>
      <vt:lpstr>Мета дисципліни полягає:  </vt:lpstr>
      <vt:lpstr>Завдання курсу:</vt:lpstr>
      <vt:lpstr>Актуальність курсу зумовлена:</vt:lpstr>
      <vt:lpstr>Модулі курсу</vt:lpstr>
      <vt:lpstr>Теоретична база курсу:</vt:lpstr>
      <vt:lpstr>Монодрама  Ярослава Стельмаха «Синій автомобіль»</vt:lpstr>
      <vt:lpstr>Особливості Монодрами  Ярослава Стельмаха  «Синій автомобіль»</vt:lpstr>
      <vt:lpstr>драма  Ярослава Верещака  «Душа моя зі шрамом на коліні»</vt:lpstr>
      <vt:lpstr>Особливості драми  Ярослава Верещака  «Душа моя зі шрамом на коліні»</vt:lpstr>
      <vt:lpstr>Особливості метадрами  Ярослава Верещака  «Стефко продався мормонам»</vt:lpstr>
      <vt:lpstr>П’єса «Шевченко під судом» Станіслава Росовецького</vt:lpstr>
      <vt:lpstr>п’єса  Тетяни Іващенко  «Таїна буття»</vt:lpstr>
      <vt:lpstr>драма Аліни Семерякової «Сповідь з постаменту»</vt:lpstr>
      <vt:lpstr>Драматургія  Олега Миколайчука-Низовця</vt:lpstr>
      <vt:lpstr>П’єса «Пам’яті Галатеї»  Олександри Погребінської</vt:lpstr>
      <vt:lpstr>драма Анни Багряної «Пригости мене горіхами»,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 Стельмах</dc:title>
  <dc:creator>Gateway</dc:creator>
  <cp:lastModifiedBy>Черная Марина Николаевна</cp:lastModifiedBy>
  <cp:revision>34</cp:revision>
  <dcterms:created xsi:type="dcterms:W3CDTF">2019-02-27T16:49:03Z</dcterms:created>
  <dcterms:modified xsi:type="dcterms:W3CDTF">2020-02-28T08:24:28Z</dcterms:modified>
</cp:coreProperties>
</file>