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4" r:id="rId29"/>
    <p:sldId id="282" r:id="rId3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29DE-A014-4D35-B7CD-70F9544D48C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7A6B-C13A-49CD-BC82-B830E5C7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5E3D-21F4-49AB-B9EA-9CD65FE2F69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9430-888C-4FD2-8ED4-9A47AA17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42D7-4A66-4AC3-B84B-90F2AD7F467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40ED-689A-4FF3-B16C-6E8E6E208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9A46-87C9-484B-85CB-BB1A5C36451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4F42-C02F-49A4-AFB1-579929C40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5F76-8B15-4488-8D8F-75D497651AD5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6B91-5D09-45F0-BE10-BBFD924D7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E12C-5767-42FB-92BA-89BA144733D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EB852-97F7-4812-A6B9-2E6AB4B7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AE14-E167-4A46-B61D-71D6B35C22F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1870-6D91-4E89-8C94-84EB4AF7A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B155-3622-45AA-AF00-076AB5DA030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0E85-7EF3-47FB-90AB-117A7F9C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32C0-E405-4083-941C-8DE8B51CC19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90-930D-4668-B4D8-6B533ACB1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B5A7-8607-47B8-AA01-31954C3ACA3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F29F-97E1-4A44-BAC7-F211157C1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555B-A1AA-49B9-B81F-B4CAB416E38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2C88-444C-4250-A34D-41843EF7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B360-2EF0-40F4-8CA8-2A4D46B939A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7C94-E1A7-403D-9487-4F81DE14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3FC-3234-4FE4-BB5D-DE9D819AE54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715A-7D5B-4EC5-964F-A911253C8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76D3-794F-4577-B557-99FFB2126C9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6B3F-D59B-4596-BCB1-BD6089FAA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4BFC-2A05-4159-B3B8-FC500D2D8C3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84B7-D910-42DC-98B4-1E23DCB7C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E1B3-2CD3-48A5-A44A-4BFEE2BAE07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528A-64AC-40F0-8989-E43BE4A0B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B3032-5DDB-4FC8-803E-B4D835E7D09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C036C6-F6D6-434C-A036-CF4382BD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5%D1%87%D0%B5%D1%81%D0%BA%D0%B8%D0%B9_%D1%8F%D0%B7%D1%8B%D0%BA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r>
              <a:rPr lang="uk-UA" sz="4900" b="1" smtClean="0">
                <a:latin typeface="Times New Roman" pitchFamily="18" charset="0"/>
                <a:cs typeface="Times New Roman" pitchFamily="18" charset="0"/>
              </a:rPr>
              <a:t>Методика розкриття змістової лінії «Я у світі інформації»</a:t>
            </a:r>
            <a:r>
              <a:rPr lang="uk-UA" sz="49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518615"/>
            <a:ext cx="10534934" cy="565834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 розв’язують задачу (аналізують умову та запитання задачі).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Марійка вчить вірш напам’ять ( запам’ятовує  текст).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Висновок: діти </a:t>
            </a:r>
            <a:r>
              <a:rPr lang="uk-UA" sz="2800" b="1" i="1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опрацьовують</a:t>
            </a:r>
            <a:r>
              <a:rPr lang="uk-UA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інформацію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Олесь поділився враженнями з друзями  від нового фільму (передав інформацію про основний зміст фільму).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Оля повідомила однокласників про заміну уроків (передала інформацію про зміни у розкладі занять).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Висновок: діти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передають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інформацію. </a:t>
            </a:r>
            <a:endParaRPr lang="ru-RU" sz="28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259307"/>
            <a:ext cx="10862481" cy="5917656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 записали домашнє завдання у щоденник (</a:t>
            </a:r>
            <a:r>
              <a:rPr lang="uk-U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зберігли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інформацію).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 людина повинна знати своє ім’я, прізвище, адресу і </a:t>
            </a:r>
            <a:r>
              <a:rPr lang="uk-U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(зберігати у пам’яті особисті дані).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Висновок: люди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інформацію.</a:t>
            </a:r>
            <a:endParaRPr lang="ru-RU" sz="28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Процеси, пов’язані зі зміною інформації або з її використанням називають </a:t>
            </a:r>
            <a:r>
              <a:rPr lang="uk-UA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інформаційними процесами</a:t>
            </a:r>
            <a: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 процеси отримання, опрацювання, передавання та зберігання інформації.</a:t>
            </a:r>
            <a:endParaRPr lang="ru-RU" sz="28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4" y="365125"/>
            <a:ext cx="9675125" cy="412797"/>
          </a:xfrm>
        </p:spPr>
        <p:txBody>
          <a:bodyPr rtlCol="0">
            <a:normAutofit fontScale="90000"/>
          </a:bodyPr>
          <a:lstStyle/>
          <a:p>
            <a:pPr marL="228600" indent="449580" fontAlgn="auto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uk-UA" sz="2200" dirty="0">
                <a:solidFill>
                  <a:prstClr val="black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наведеному прикладі необхідно виділити інформаційні процеси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solidFill>
                  <a:prstClr val="black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 smtClean="0">
                <a:solidFill>
                  <a:prstClr val="black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solidFill>
                  <a:prstClr val="black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>
                <a:solidFill>
                  <a:prstClr val="black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8" y="1064525"/>
            <a:ext cx="10371161" cy="5112438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неділю Оленка з однокласниками відвідала  «Музей води». Спочатку екскурсовод  розповів, що  музей  знаходиться у першій в Києві водонапірній башті, завдяки якій відбувалося водопостачання населення столиці більш як 100 років потому.  У першому залі презентувався фільм про різні стани води у природі  та  про необхідність бережливого ставлення до запасів прісної води. Багато цікавої інформації почули діти у різних залах, навіть поспілкувалися з золотими рибками. Вдома Оленка розповіла про свої нові враження членам своєї родини і навіть зробила деякі замальовки на згадку.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341194"/>
            <a:ext cx="10739651" cy="5835769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ясування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способів подання інформації </a:t>
            </a:r>
          </a:p>
          <a:p>
            <a:pPr marL="0" indent="0"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Отриману інформацію людина передає іншій людині або зберігає у пам’яті або у письмовій, графічній формі.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Напередодні свята 8 березня ми бажаємо поздоровити маму, сестру, бабусю, подругу і </a:t>
            </a:r>
            <a:r>
              <a:rPr lang="uk-U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Яким чином ми можемо це зробити?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можна у різних формах повідомити про свій вік?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Висновок: інформацію можна подати  у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текстов</a:t>
            </a:r>
            <a:r>
              <a:rPr lang="uk-UA" sz="2800" dirty="0" err="1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графічн</a:t>
            </a:r>
            <a:r>
              <a:rPr lang="uk-UA" sz="2800" dirty="0" err="1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числов</a:t>
            </a:r>
            <a:r>
              <a:rPr lang="uk-UA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й, звуков</a:t>
            </a:r>
            <a:r>
              <a:rPr lang="uk-UA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й, </a:t>
            </a:r>
            <a:r>
              <a:rPr lang="ru-RU" sz="2800" dirty="0" err="1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відео</a:t>
            </a:r>
            <a:r>
              <a:rPr lang="uk-UA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формах</a:t>
            </a:r>
            <a:r>
              <a:rPr lang="ru-RU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uk-UA" sz="28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При цьому інформація перетворюється  з однієї форми в іншу.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/>
          </a:bodyPr>
          <a:lstStyle/>
          <a:p>
            <a:pPr marL="82550">
              <a:lnSpc>
                <a:spcPct val="150000"/>
              </a:lnSpc>
            </a:pPr>
            <a:r>
              <a:rPr lang="uk-UA" sz="3200" b="1" smtClean="0">
                <a:latin typeface="Times New Roman" pitchFamily="18" charset="0"/>
              </a:rPr>
              <a:t>3.Дії з інформацією</a:t>
            </a:r>
            <a:r>
              <a:rPr lang="ru-RU" smtClean="0">
                <a:latin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63" y="1350963"/>
            <a:ext cx="10726737" cy="4826000"/>
          </a:xfrm>
        </p:spPr>
        <p:txBody>
          <a:bodyPr>
            <a:no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400" smtClean="0">
                <a:latin typeface="Times New Roman" pitchFamily="18" charset="0"/>
              </a:rPr>
              <a:t>Інформацію, яку отримує людина можна опрацювати, запам</a:t>
            </a:r>
            <a:r>
              <a:rPr lang="ru-RU" sz="2400" smtClean="0">
                <a:latin typeface="Times New Roman" pitchFamily="18" charset="0"/>
              </a:rPr>
              <a:t>’</a:t>
            </a:r>
            <a:r>
              <a:rPr lang="uk-UA" sz="2400" smtClean="0">
                <a:latin typeface="Times New Roman" pitchFamily="18" charset="0"/>
              </a:rPr>
              <a:t>ятати, передати іншій людини тощо. Первинне уявлення про форми перетворення інформації  учні отримали на попередньому етапі, визначивши текстову, графічну, числову форми.</a:t>
            </a:r>
            <a:endParaRPr lang="ru-RU" sz="2400" smtClean="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 sz="2400" smtClean="0">
                <a:latin typeface="Times New Roman" pitchFamily="18" charset="0"/>
              </a:rPr>
              <a:t>Для того, щоб перейти до розуміння перетворення інформації  від понятійного до формального рівня (способів кодування), доцільним є деякий історичний ракурс про форми  її представлення, передачі та зберігання.</a:t>
            </a:r>
            <a:endParaRPr lang="ru-RU" sz="2400" smtClean="0">
              <a:latin typeface="Times New Roman" pitchFamily="18" charset="0"/>
            </a:endParaRPr>
          </a:p>
          <a:p>
            <a:pPr indent="449263">
              <a:buFont typeface="Wingdings 3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831850" y="177800"/>
            <a:ext cx="10521950" cy="599916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mtClean="0">
                <a:latin typeface="Calibri" pitchFamily="34" charset="0"/>
                <a:cs typeface="Times New Roman" pitchFamily="18" charset="0"/>
              </a:rPr>
              <a:t>найдавніша форма писемності – піктографічна, в якій малюнок означає слово, поняття або навіть дію. Піктогра́ма (від </a:t>
            </a:r>
            <a:r>
              <a:rPr lang="uk-UA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 tooltip="Латинский язык"/>
              </a:rPr>
              <a:t>лат.</a:t>
            </a:r>
            <a:r>
              <a:rPr lang="uk-UA" smtClean="0">
                <a:latin typeface="Calibri" pitchFamily="34" charset="0"/>
                <a:cs typeface="Times New Roman" pitchFamily="18" charset="0"/>
              </a:rPr>
              <a:t> pictus — намальований і </a:t>
            </a:r>
            <a:r>
              <a:rPr lang="uk-UA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" tooltip="Греческий язык"/>
              </a:rPr>
              <a:t>грецьк.</a:t>
            </a:r>
            <a:r>
              <a:rPr lang="uk-UA" smtClean="0">
                <a:latin typeface="Calibri" pitchFamily="34" charset="0"/>
                <a:cs typeface="Times New Roman" pitchFamily="18" charset="0"/>
              </a:rPr>
              <a:t> γράμμα — запис) — знак, який показує у схематичному вигляді найважливіші риси об’єкта, предмета чи явища, що дозволяє його ідентифікувати. В силу цього піктографічне письмо зрозуміле людям, які розмовляють різними мовами 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2770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400" y="1855788"/>
            <a:ext cx="58388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723900" y="150813"/>
            <a:ext cx="10629900" cy="59991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mtClean="0">
                <a:latin typeface="Calibri" pitchFamily="34" charset="0"/>
                <a:cs typeface="Times New Roman" pitchFamily="18" charset="0"/>
              </a:rPr>
              <a:t>в Японії писемність є складниковою,</a:t>
            </a:r>
            <a:r>
              <a:rPr lang="uk-UA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mtClean="0">
                <a:latin typeface="Calibri" pitchFamily="34" charset="0"/>
                <a:cs typeface="Times New Roman" pitchFamily="18" charset="0"/>
              </a:rPr>
              <a:t>оскільки один знак означає склад</a:t>
            </a:r>
          </a:p>
          <a:p>
            <a:pPr marL="0" indent="0">
              <a:buFont typeface="Wingdings 3" pitchFamily="18" charset="2"/>
              <a:buNone/>
            </a:pPr>
            <a:endParaRPr lang="uk-UA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uk-UA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uk-UA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uk-UA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uk-UA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uk-UA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379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776288"/>
            <a:ext cx="588803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uk-UA" sz="25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Єгипті та Китаї - </a:t>
            </a:r>
            <a:r>
              <a:rPr lang="uk-UA" sz="250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25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ідеографічною, бо один знак (ієрогліф) означає корінь слова або  навіть все слово цілком</a:t>
            </a:r>
            <a:r>
              <a:rPr lang="ru-RU" sz="25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500" smtClean="0">
                <a:solidFill>
                  <a:srgbClr val="000000"/>
                </a:solidFill>
                <a:latin typeface="Calibri" pitchFamily="34" charset="0"/>
              </a:rPr>
            </a:br>
            <a:endParaRPr lang="ru-RU" sz="3200" smtClean="0"/>
          </a:p>
        </p:txBody>
      </p:sp>
      <p:pic>
        <p:nvPicPr>
          <p:cNvPr id="34818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3700" y="1160463"/>
            <a:ext cx="4464050" cy="47418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341313"/>
            <a:ext cx="10617200" cy="583565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Font typeface="Wingdings 3" pitchFamily="18" charset="2"/>
              <a:buNone/>
            </a:pPr>
            <a:r>
              <a:rPr lang="uk-UA" sz="2800" smtClean="0">
                <a:latin typeface="Times New Roman" pitchFamily="18" charset="0"/>
              </a:rPr>
              <a:t>Мовою жестів користуються люди з вадами слуху і мовлення, диригент, який керує оркестром. На спортивних змаганнях судді використовують жести та звукові сигнали.  Водіям  на дорогах допомагають дорожні знаки. Мова математична складається із цифр, формул, знаків операцій і т.ін.;  хімічна - із символів,  що використовуються для написання формул хімічних реакцій та хімічних елементів та сполук; музична – із знаків, що позначають ноти, паузи, темп і т.ін.</a:t>
            </a:r>
            <a:endParaRPr lang="ru-RU" sz="2800" smtClean="0">
              <a:latin typeface="Times New Roman" pitchFamily="18" charset="0"/>
            </a:endParaRPr>
          </a:p>
          <a:p>
            <a:pPr indent="0">
              <a:buFont typeface="Wingdings 3" pitchFamily="18" charset="2"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13" y="558800"/>
            <a:ext cx="10644187" cy="56181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uk-U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виділяють такі ф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</a:t>
            </a:r>
            <a:r>
              <a:rPr lang="uk-U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представлен</a:t>
            </a:r>
            <a:r>
              <a:rPr lang="uk-U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нформац</a:t>
            </a:r>
            <a:r>
              <a:rPr lang="uk-UA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ії людиною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текстову  в усній та писемній формі;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графічну: схеми, малюнки, карти, графіки, діаграми і т.ін.;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символьну: знаки, числа, ноти, формули і т.ін.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Font typeface="Wingdings 3" pitchFamily="18" charset="2"/>
              <a:buNone/>
            </a:pPr>
            <a:r>
              <a:rPr lang="uk-UA" sz="2400" smtClean="0">
                <a:latin typeface="Times New Roman" pitchFamily="18" charset="0"/>
              </a:rPr>
              <a:t>Незаважаючи на форму </a:t>
            </a:r>
            <a:r>
              <a:rPr lang="ru-RU" sz="2400" smtClean="0">
                <a:latin typeface="Times New Roman" pitchFamily="18" charset="0"/>
              </a:rPr>
              <a:t>представлен</a:t>
            </a:r>
            <a:r>
              <a:rPr lang="uk-UA" sz="2400" smtClean="0">
                <a:latin typeface="Times New Roman" pitchFamily="18" charset="0"/>
              </a:rPr>
              <a:t>н</a:t>
            </a:r>
            <a:r>
              <a:rPr lang="ru-RU" sz="2400" smtClean="0">
                <a:latin typeface="Times New Roman" pitchFamily="18" charset="0"/>
              </a:rPr>
              <a:t>я </a:t>
            </a:r>
            <a:r>
              <a:rPr lang="uk-UA" sz="2400" smtClean="0">
                <a:latin typeface="Times New Roman" pitchFamily="18" charset="0"/>
              </a:rPr>
              <a:t>і</a:t>
            </a:r>
            <a:r>
              <a:rPr lang="ru-RU" sz="2400" smtClean="0">
                <a:latin typeface="Times New Roman" pitchFamily="18" charset="0"/>
              </a:rPr>
              <a:t>нформац</a:t>
            </a:r>
            <a:r>
              <a:rPr lang="uk-UA" sz="2400" smtClean="0">
                <a:latin typeface="Times New Roman" pitchFamily="18" charset="0"/>
              </a:rPr>
              <a:t>ії, вона передається за допомогою звуків, символів, жестів, знаків, тобто за допомогою деякого коду. </a:t>
            </a:r>
            <a:r>
              <a:rPr lang="uk-UA" sz="2400" b="1" smtClean="0">
                <a:latin typeface="Times New Roman" pitchFamily="18" charset="0"/>
              </a:rPr>
              <a:t>Кодування</a:t>
            </a:r>
            <a:r>
              <a:rPr lang="uk-UA" sz="2400" smtClean="0">
                <a:latin typeface="Times New Roman" pitchFamily="18" charset="0"/>
              </a:rPr>
              <a:t> – процес перетворення повідомлень у зручну для передавання, зберігання та опрацювання форму. </a:t>
            </a:r>
            <a:r>
              <a:rPr lang="uk-UA" sz="2400" b="1" smtClean="0">
                <a:latin typeface="Times New Roman" pitchFamily="18" charset="0"/>
              </a:rPr>
              <a:t>Код</a:t>
            </a:r>
            <a:r>
              <a:rPr lang="uk-UA" sz="2400" smtClean="0">
                <a:latin typeface="Times New Roman" pitchFamily="18" charset="0"/>
              </a:rPr>
              <a:t> – результат кодування.</a:t>
            </a:r>
            <a:endParaRPr lang="ru-RU" sz="2400" smtClean="0">
              <a:latin typeface="Times New Roman" pitchFamily="18" charset="0"/>
            </a:endParaRPr>
          </a:p>
          <a:p>
            <a:pPr indent="0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573206"/>
            <a:ext cx="10836322" cy="6284794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uk-UA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Логіка подання навчального матеріалу: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способом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зорова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нюхова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смакова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дотикова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способом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текстов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декодування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приймач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/>
          </a:bodyPr>
          <a:lstStyle/>
          <a:p>
            <a:r>
              <a:rPr lang="uk-UA" sz="250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Ребус –загадка, в якій слова, що розгадуються, зображено у вигляді комбінації малюнків з літерами та іншими знаками.</a:t>
            </a:r>
            <a:endParaRPr lang="ru-RU" sz="2500" smtClean="0">
              <a:solidFill>
                <a:srgbClr val="FF0000"/>
              </a:solidFill>
            </a:endParaRPr>
          </a:p>
        </p:txBody>
      </p:sp>
      <p:pic>
        <p:nvPicPr>
          <p:cNvPr id="37890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6100" y="1447800"/>
            <a:ext cx="5745163" cy="1241425"/>
          </a:xfrm>
        </p:spPr>
      </p:pic>
      <p:pic>
        <p:nvPicPr>
          <p:cNvPr id="3789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238500"/>
            <a:ext cx="54578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uk-UA" smtClean="0">
                <a:latin typeface="Calibri" pitchFamily="34" charset="0"/>
                <a:cs typeface="Times New Roman" pitchFamily="18" charset="0"/>
              </a:rPr>
              <a:t>математичні ребуси (числові, арифметичні або криптарифми)</a:t>
            </a:r>
            <a:endParaRPr lang="ru-RU" smtClean="0"/>
          </a:p>
        </p:txBody>
      </p:sp>
      <p:pic>
        <p:nvPicPr>
          <p:cNvPr id="3891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136775"/>
            <a:ext cx="4662488" cy="2817813"/>
          </a:xfrm>
        </p:spPr>
      </p:pic>
      <p:pic>
        <p:nvPicPr>
          <p:cNvPr id="3891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3" y="2300288"/>
            <a:ext cx="37988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7375" y="887413"/>
            <a:ext cx="5310188" cy="2859087"/>
          </a:xfrm>
        </p:spPr>
      </p:pic>
      <p:pic>
        <p:nvPicPr>
          <p:cNvPr id="3993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38" y="792163"/>
            <a:ext cx="43275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«Вгадай казкового героя»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0096" y="1614985"/>
            <a:ext cx="8915400" cy="3777622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КИСЕЛЕТ			(ТЕЛЕСИК)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АКНЕЛО			(ОЛЕНКА)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ЯНЕСУГ			(ГУСЕНЯ)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ЯІМЗ				(ЗМІЯ)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>
            <a:normAutofit/>
          </a:bodyPr>
          <a:lstStyle/>
          <a:p>
            <a:r>
              <a:rPr lang="ru-RU" sz="3200" b="1" smtClean="0">
                <a:cs typeface="Times New Roman" pitchFamily="18" charset="0"/>
              </a:rPr>
              <a:t>Шарада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– це загадка, в якій закодовано слово, що складається з кількох частин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, кожна з яких описана як окремий об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єкт</a:t>
            </a:r>
            <a:endParaRPr lang="ru-RU" sz="3200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 порту споруда захисна...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Далі – орган зору у людини...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Рáзом – то є біла рідина,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Нею вигодовують дитину.</a:t>
            </a:r>
            <a:endParaRPr lang="ru-RU" sz="2800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0"/>
            <a:ext cx="10194925" cy="1706563"/>
          </a:xfrm>
        </p:spPr>
        <p:txBody>
          <a:bodyPr>
            <a:normAutofit/>
          </a:bodyPr>
          <a:lstStyle/>
          <a:p>
            <a:pPr marL="228600">
              <a:lnSpc>
                <a:spcPct val="150000"/>
              </a:lnSpc>
            </a:pPr>
            <a:r>
              <a:rPr lang="uk-UA" sz="2400" b="1" smtClean="0">
                <a:latin typeface="Times New Roman" pitchFamily="18" charset="0"/>
              </a:rPr>
              <a:t>4. Н</a:t>
            </a:r>
            <a:r>
              <a:rPr lang="ru-RU" sz="2400" b="1" smtClean="0">
                <a:latin typeface="Times New Roman" pitchFamily="18" charset="0"/>
              </a:rPr>
              <a:t>осії</a:t>
            </a:r>
            <a:r>
              <a:rPr lang="uk-UA" sz="2400" b="1" smtClean="0">
                <a:latin typeface="Times New Roman" pitchFamily="18" charset="0"/>
              </a:rPr>
              <a:t>, д</a:t>
            </a:r>
            <a:r>
              <a:rPr lang="ru-RU" sz="2400" b="1" smtClean="0">
                <a:latin typeface="Times New Roman" pitchFamily="18" charset="0"/>
              </a:rPr>
              <a:t>жерело, приймач  інформації. Історія виникнення пристроїв для роботи з інформацією</a:t>
            </a:r>
            <a:r>
              <a:rPr lang="ru-RU" smtClean="0">
                <a:latin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</a:rPr>
            </a:br>
            <a:endParaRPr lang="ru-RU" sz="3200" smtClean="0"/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682625" y="1270000"/>
            <a:ext cx="10671175" cy="490696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визначення способів сприйняття інформації та засобів або процесів, за допомогою яких вона передається або зберігається:</a:t>
            </a: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Ієрографічні записи на папірусі (зорова, папірус);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наскальні малюнки давніх людей (зорова, камінь);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оповідання в книзі (зорова, папір);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відеофільм (зорова, слухова, магнітна плівка або лазерний диск);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телефонний дзвінок (слуховий, електромагнітні хвилі);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аромат кави (нюховий, повітря);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холодний лід (дотикова, стан речовини).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587375"/>
            <a:ext cx="10658475" cy="5589588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«носій інформації»  Н.В.Морзе визначає як «фізичне середовище, в якому зберігаються повідомлення». Також вчена поділяє носії на довгоіснуючі  і  недовгоіснуючі  та окремо виділяє носії, які використовуються при роботі з комп'ютерною технікою.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Довгоіснуючі носії зберігають  інформацію деякий час, який може сягати і століть: давні книги, зображення, які залишили древні цивілізації  і т.ін.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indent="0">
              <a:buFont typeface="Wingdings 3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До недовгоіснуючих носіїв інформації відносять «миттєві» повідомлення: жести, міміку, розмову і т.ін. КР</a:t>
            </a:r>
          </a:p>
          <a:p>
            <a:pPr indent="0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038" y="558800"/>
            <a:ext cx="8488362" cy="765175"/>
          </a:xfrm>
        </p:spPr>
        <p:txBody>
          <a:bodyPr>
            <a:normAutofit/>
          </a:bodyPr>
          <a:lstStyle/>
          <a:p>
            <a:pPr marL="228600" indent="2286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uk-UA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на визначення носіїв інформації:</a:t>
            </a:r>
            <a:r>
              <a:rPr lang="ru-RU" sz="13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3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038" y="1065213"/>
            <a:ext cx="9266237" cy="5037137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пішохідний перехід;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театральна вистава;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прослуховування музики;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книга для незрячих людей;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диригування оркестром;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телефонна розмова;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документальний живопис;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сліди людини на піску;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buFont typeface="Times New Roman" pitchFamily="18" charset="0"/>
              <a:buChar char="-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сліди зайця на снігу.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7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41388"/>
            <a:ext cx="10439400" cy="52355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Але носії інформації втрачають своє значення, якщо відсутніми є ті, хто передає інформацію, і ті, хто її  приймає, отримує. Наприклад, при поясненні вчителем нового матеріалу,  джерелом інформації є вчитель, а споживачами – учні; під час перегляду фільму  телевізор є джерелом інформації, а телеглядач – споживачем; Оля милується квіткою:  квітка- джерело, а  Оля- отримувач інформації і т.ін.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marL="0" indent="0"/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0425" y="385763"/>
            <a:ext cx="5365750" cy="4241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258763"/>
            <a:ext cx="10944225" cy="62515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1.Первинне ознайомлення учнів з інформацією та її видами</a:t>
            </a:r>
            <a:endParaRPr lang="ru-RU" sz="200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 новою програмою перші уроки інформатики присвячені ознайомленню дітей з поняттям «інформація», яку трактують як деякі відомості, знання, відображення людиною оточуючого світу.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Будь-який матеріальний об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єкт є джерелом інформації, а живі істоти – споживачі цієї інформації. Повідомлення від джерела інформації до споживача відбувається  за допомогою каналу зв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13" y="287338"/>
            <a:ext cx="10821987" cy="5889625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Aft>
                <a:spcPts val="1000"/>
              </a:spcAft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Вчитель повідомляє, що  за допомогою органів чуття живі істоти отримують з оточуючого світу різну інформацію.  Підвести до цього можна за допомогою бесіди: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Чому кішка вигинає спинку?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Як ти знаєш, що мама готує на обід?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Який   пристрій допомагає вранці прокидаютися вчасно? 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Про що ми дізнаємося, побачивши веселку?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Чому не можна пити воду із калюжі?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Symbol" pitchFamily="18" charset="2"/>
              <a:buChar char="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Як світлофор допомагає нам переходити дорогу?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513" y="265113"/>
            <a:ext cx="5019675" cy="6135687"/>
          </a:xfrm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9725" y="265113"/>
            <a:ext cx="5195888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50" y="436563"/>
            <a:ext cx="10712450" cy="5740400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uk-UA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«Відчуй на дотик»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endParaRPr lang="uk-UA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Font typeface="Wingdings 3" pitchFamily="18" charset="2"/>
              <a:buNone/>
            </a:pPr>
            <a:r>
              <a:rPr lang="uk-UA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Знайди зайве слово»:</a:t>
            </a:r>
            <a:endParaRPr lang="ru-RU" sz="3200" smtClean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солодкий, кислий, смачний, ароматний;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червоний, блискучий, білий, м</a:t>
            </a:r>
            <a:r>
              <a:rPr 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який;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гучний, мелодійний, ритмічний, твердий;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Symbol" pitchFamily="18" charset="2"/>
              <a:buChar char=""/>
            </a:pP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який, пухнастий, холодний, смачний.</a:t>
            </a:r>
            <a:endParaRPr lang="ru-RU" sz="32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sz="32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01675" y="242888"/>
            <a:ext cx="10515600" cy="1325562"/>
          </a:xfrm>
        </p:spPr>
        <p:txBody>
          <a:bodyPr/>
          <a:lstStyle/>
          <a:p>
            <a:r>
              <a:rPr lang="uk-UA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Компетентнісні завдання, ознаками яких є особистісна значущість результатів  або власний життєвий досвід учнів. Наприклад: 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138" y="2133600"/>
            <a:ext cx="9388475" cy="4252913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Symbol" pitchFamily="18" charset="2"/>
              <a:buChar char="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За допомогою яких сигналів  ти прокидаєшся вранці і які органи чуття тобі допомагають у цьому?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Symbol" pitchFamily="18" charset="2"/>
              <a:buChar char="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Які види інформації ти отримав сьогодні на уроці?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Symbol" pitchFamily="18" charset="2"/>
              <a:buChar char="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Які  інформаційні повідомлення вказують на наявність пішохідного переходу?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Symbol" pitchFamily="18" charset="2"/>
              <a:buChar char="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Чи є для тебе інформацією склад лікарського засобу?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Symbol" pitchFamily="18" charset="2"/>
              <a:buChar char="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Чи є для тебе інформацією радіопередача, що транслюється арабською (незнайомою) мовою?</a:t>
            </a:r>
            <a:endParaRPr lang="ru-RU" sz="220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13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163773"/>
            <a:ext cx="10534934" cy="601319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риватна» та «публічна» інформація. На побутових прикладах вчитель пояснює значення «особистого» і «спільного», «секретного» і «загальновідомого» 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т.ін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«Що знаходиться у моєму портфелі»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688" y="228600"/>
            <a:ext cx="8910637" cy="1281113"/>
          </a:xfrm>
        </p:spPr>
        <p:txBody>
          <a:bodyPr>
            <a:normAutofit/>
          </a:bodyPr>
          <a:lstStyle/>
          <a:p>
            <a:pPr marL="82550">
              <a:lnSpc>
                <a:spcPct val="150000"/>
              </a:lnSpc>
              <a:spcAft>
                <a:spcPts val="1000"/>
              </a:spcAft>
            </a:pPr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2.Роль  інформації в житті  людини </a:t>
            </a:r>
            <a:r>
              <a:rPr lang="ru-RU" sz="320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latin typeface="Calibri" pitchFamily="34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1132764"/>
            <a:ext cx="10603173" cy="5044199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Оленка розглядає у небі веселку (отримала інформацію за допомогою зору).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Іванко слухає музику (отримав інформацію за допомогою слуху).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 зловив 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(отримав інформацію за допомогою зору та дотику).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Іринці подарували букет запашних квітів (отримала інформацію за допомогою зору та нюху).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 ласує суницями (отримав інформацію за допомогою зору, нюху, смаку та дотику).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1000"/>
              </a:spcAft>
              <a:buFont typeface="Wingdings 3" charset="2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Висновок: діти </a:t>
            </a:r>
            <a:r>
              <a:rPr lang="uk-UA" sz="2400" b="1" i="1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uk-UA" sz="24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інформацію за допомогою органів чуття.</a:t>
            </a:r>
            <a:endParaRPr lang="ru-RU" sz="24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762</Words>
  <Application>Microsoft Office PowerPoint</Application>
  <PresentationFormat>Произвольный</PresentationFormat>
  <Paragraphs>68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29</vt:i4>
      </vt:variant>
    </vt:vector>
  </HeadingPairs>
  <TitlesOfParts>
    <vt:vector size="52" baseType="lpstr">
      <vt:lpstr>Century Gothic</vt:lpstr>
      <vt:lpstr>Arial</vt:lpstr>
      <vt:lpstr>Wingdings 3</vt:lpstr>
      <vt:lpstr>Calibri</vt:lpstr>
      <vt:lpstr>Times New Roman</vt:lpstr>
      <vt:lpstr>Symbol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Методика розкриття змістової лінії «Я у світі інформації» </vt:lpstr>
      <vt:lpstr>Слайд 2</vt:lpstr>
      <vt:lpstr>Слайд 3</vt:lpstr>
      <vt:lpstr>Слайд 4</vt:lpstr>
      <vt:lpstr>Слайд 5</vt:lpstr>
      <vt:lpstr>Слайд 6</vt:lpstr>
      <vt:lpstr>Компетентнісні завдання, ознаками яких є особистісна значущість результатів  або власний життєвий досвід учнів. Наприклад: </vt:lpstr>
      <vt:lpstr>Слайд 8</vt:lpstr>
      <vt:lpstr>2.Роль  інформації в житті  людини  </vt:lpstr>
      <vt:lpstr>Слайд 10</vt:lpstr>
      <vt:lpstr>Слайд 11</vt:lpstr>
      <vt:lpstr>Слайд 12</vt:lpstr>
      <vt:lpstr>Слайд 13</vt:lpstr>
      <vt:lpstr>3.Дії з інформацією </vt:lpstr>
      <vt:lpstr>Слайд 15</vt:lpstr>
      <vt:lpstr>Слайд 16</vt:lpstr>
      <vt:lpstr>в Єгипті та Китаї -  ідеографічною, бо один знак (ієрогліф) означає корінь слова або  навіть все слово цілком </vt:lpstr>
      <vt:lpstr>Слайд 18</vt:lpstr>
      <vt:lpstr>Слайд 19</vt:lpstr>
      <vt:lpstr>Ребус –загадка, в якій слова, що розгадуються, зображено у вигляді комбінації малюнків з літерами та іншими знаками.</vt:lpstr>
      <vt:lpstr>математичні ребуси (числові, арифметичні або криптарифми)</vt:lpstr>
      <vt:lpstr>Слайд 22</vt:lpstr>
      <vt:lpstr>Слайд 23</vt:lpstr>
      <vt:lpstr>Шарада – це загадка, в якій закодовано слово, що складається з кількох частин, кожна з яких описана як окремий об’єкт</vt:lpstr>
      <vt:lpstr>4. Носії, джерело, приймач  інформації. Історія виникнення пристроїв для роботи з інформацією </vt:lpstr>
      <vt:lpstr>Слайд 26</vt:lpstr>
      <vt:lpstr>завдання на визначення носіїв інформації: 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розкриття змістової лінії «Я у світі інформації»</dc:title>
  <dc:creator>User</dc:creator>
  <cp:lastModifiedBy>Asus</cp:lastModifiedBy>
  <cp:revision>9</cp:revision>
  <dcterms:created xsi:type="dcterms:W3CDTF">2019-02-05T18:10:45Z</dcterms:created>
  <dcterms:modified xsi:type="dcterms:W3CDTF">2020-04-15T11:34:58Z</dcterms:modified>
</cp:coreProperties>
</file>