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9" r:id="rId3"/>
    <p:sldId id="257" r:id="rId4"/>
    <p:sldId id="267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00043"/>
            <a:ext cx="7458100" cy="2136869"/>
          </a:xfrm>
        </p:spPr>
        <p:txBody>
          <a:bodyPr>
            <a:normAutofit/>
          </a:bodyPr>
          <a:lstStyle/>
          <a:p>
            <a:r>
              <a:rPr lang="uk-UA" sz="4400" dirty="0" smtClean="0">
                <a:solidFill>
                  <a:srgbClr val="FFC000"/>
                </a:solidFill>
              </a:rPr>
              <a:t>ОСНОВИ  СУЇЦИДОЛОГІЇ</a:t>
            </a:r>
            <a:r>
              <a:rPr lang="uk-UA" sz="4400" b="1" dirty="0" smtClean="0">
                <a:solidFill>
                  <a:srgbClr val="FFC000"/>
                </a:solidFill>
              </a:rPr>
              <a:t/>
            </a:r>
            <a:br>
              <a:rPr lang="uk-UA" sz="4400" b="1" dirty="0" smtClean="0">
                <a:solidFill>
                  <a:srgbClr val="FFC000"/>
                </a:solidFill>
              </a:rPr>
            </a:br>
            <a:r>
              <a:rPr lang="uk-UA" sz="4400" b="1" dirty="0" smtClean="0"/>
              <a:t/>
            </a:r>
            <a:br>
              <a:rPr lang="uk-UA" sz="4400" b="1" dirty="0" smtClean="0"/>
            </a:br>
            <a:endParaRPr lang="ru-RU" sz="4400" b="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632848" cy="3906570"/>
          </a:xfrm>
        </p:spPr>
        <p:txBody>
          <a:bodyPr>
            <a:noAutofit/>
          </a:bodyPr>
          <a:lstStyle/>
          <a:p>
            <a:pPr algn="just"/>
            <a:r>
              <a:rPr lang="uk-UA" dirty="0" smtClean="0"/>
              <a:t>Курс за вибором для тих</a:t>
            </a:r>
            <a:r>
              <a:rPr lang="uk-UA" dirty="0"/>
              <a:t>, </a:t>
            </a:r>
            <a:r>
              <a:rPr lang="uk-UA" dirty="0" smtClean="0"/>
              <a:t>хто прагне</a:t>
            </a:r>
            <a:r>
              <a:rPr lang="uk-UA" dirty="0"/>
              <a:t>:</a:t>
            </a:r>
            <a:endParaRPr lang="uk-UA" dirty="0" smtClean="0"/>
          </a:p>
          <a:p>
            <a:pPr algn="just"/>
            <a:r>
              <a:rPr lang="uk-UA" dirty="0" smtClean="0"/>
              <a:t> - навчитися бути уважним до навколишніх (особливо дорогих нам) людей;</a:t>
            </a:r>
          </a:p>
          <a:p>
            <a:pPr algn="just"/>
            <a:r>
              <a:rPr lang="uk-UA" dirty="0"/>
              <a:t>- </a:t>
            </a:r>
            <a:r>
              <a:rPr lang="uk-UA" dirty="0" smtClean="0"/>
              <a:t>володіти психотехніками саморегуляції настрою та інших психічних станів;</a:t>
            </a:r>
          </a:p>
          <a:p>
            <a:pPr algn="just"/>
            <a:r>
              <a:rPr lang="uk-UA" dirty="0" smtClean="0"/>
              <a:t>- завжди знаходити конструктивне рішення складної проблеми, життєвої ситуації та ін.;</a:t>
            </a:r>
          </a:p>
          <a:p>
            <a:pPr algn="just"/>
            <a:r>
              <a:rPr lang="uk-UA" dirty="0" smtClean="0"/>
              <a:t>-  зберегти власне і, навіть, врятувати чиєсь життя.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7776864" cy="5468500"/>
          </a:xfrm>
          <a:prstGeom prst="rect">
            <a:avLst/>
          </a:prstGeom>
          <a:ln w="22225">
            <a:solidFill>
              <a:schemeClr val="bg1">
                <a:lumMod val="50000"/>
                <a:lumOff val="50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2286000" y="2690336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дев'яти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випадках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десяти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суїцидальна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спроба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бажання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вкоротити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собі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віку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крик про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допомогу</a:t>
            </a:r>
            <a:r>
              <a:rPr lang="ru-RU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                                        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</a:t>
            </a:r>
            <a:r>
              <a:rPr lang="ru-RU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Г.Отто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140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uk-UA" dirty="0" smtClean="0"/>
              <a:t>Для чого це потрібно?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Самогубство</a:t>
            </a:r>
            <a:r>
              <a:rPr lang="ru-RU" dirty="0" smtClean="0"/>
              <a:t> </a:t>
            </a:r>
            <a:r>
              <a:rPr lang="uk-UA" dirty="0" smtClean="0"/>
              <a:t>здійснюється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uk-UA" dirty="0" smtClean="0"/>
              <a:t>особливу, виняткову хвилину життя, коли чорні хвилі заливають  </a:t>
            </a:r>
            <a:r>
              <a:rPr lang="ru-RU" dirty="0" smtClean="0"/>
              <a:t>душу </a:t>
            </a:r>
            <a:r>
              <a:rPr lang="ru-RU" dirty="0"/>
              <a:t>і </a:t>
            </a:r>
            <a:r>
              <a:rPr lang="uk-UA" dirty="0" smtClean="0"/>
              <a:t>втрачається усякий   промінь надії. </a:t>
            </a:r>
          </a:p>
          <a:p>
            <a:r>
              <a:rPr lang="uk-UA" dirty="0" smtClean="0"/>
              <a:t>За офіційною статистикою</a:t>
            </a:r>
            <a:r>
              <a:rPr lang="ru-RU" dirty="0" smtClean="0"/>
              <a:t>, </a:t>
            </a:r>
            <a:r>
              <a:rPr lang="uk-UA" dirty="0" smtClean="0"/>
              <a:t>щороку кінчають життя самогубством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FF00"/>
                </a:solidFill>
              </a:rPr>
              <a:t>1 </a:t>
            </a:r>
            <a:r>
              <a:rPr lang="ru-RU" b="1" dirty="0">
                <a:solidFill>
                  <a:srgbClr val="FFFF00"/>
                </a:solidFill>
              </a:rPr>
              <a:t>000 000 </a:t>
            </a:r>
            <a:r>
              <a:rPr lang="uk-UA" b="1" dirty="0" smtClean="0"/>
              <a:t>осіб</a:t>
            </a:r>
            <a:r>
              <a:rPr lang="uk-UA" dirty="0" smtClean="0"/>
              <a:t>. Серед</a:t>
            </a:r>
            <a:r>
              <a:rPr lang="ru-RU" dirty="0" smtClean="0"/>
              <a:t> </a:t>
            </a:r>
            <a:r>
              <a:rPr lang="ru-RU" dirty="0"/>
              <a:t>них</a:t>
            </a:r>
            <a:r>
              <a:rPr lang="ru-RU" dirty="0" smtClean="0"/>
              <a:t>:</a:t>
            </a:r>
          </a:p>
          <a:p>
            <a:pPr marL="137160" indent="0">
              <a:buNone/>
            </a:pPr>
            <a:r>
              <a:rPr lang="ru-RU" dirty="0" smtClean="0"/>
              <a:t>- 280 </a:t>
            </a:r>
            <a:r>
              <a:rPr lang="uk-UA" dirty="0" smtClean="0"/>
              <a:t>тисяч китайців </a:t>
            </a:r>
          </a:p>
          <a:p>
            <a:pPr marL="137160" indent="0">
              <a:buNone/>
            </a:pPr>
            <a:r>
              <a:rPr lang="uk-UA" dirty="0" smtClean="0"/>
              <a:t>- 30 тисяч американців</a:t>
            </a:r>
          </a:p>
          <a:p>
            <a:pPr marL="137160" indent="0">
              <a:buNone/>
            </a:pPr>
            <a:r>
              <a:rPr lang="uk-UA" dirty="0" smtClean="0"/>
              <a:t>- 25 тисяч японців</a:t>
            </a:r>
          </a:p>
          <a:p>
            <a:pPr marL="137160" indent="0">
              <a:buNone/>
            </a:pPr>
            <a:r>
              <a:rPr lang="uk-UA" dirty="0" smtClean="0"/>
              <a:t>-  50 тисяч росіян</a:t>
            </a:r>
          </a:p>
          <a:p>
            <a:pPr algn="just"/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Держкомстат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оприлюднив дані про суїциди </a:t>
            </a:r>
            <a:r>
              <a:rPr lang="uk-UA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Україні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. За даними відомства, в останні роки з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життя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з власної ініціативи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йдуть 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близько </a:t>
            </a:r>
            <a:r>
              <a:rPr lang="uk-UA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uk-UA" dirty="0">
                <a:ea typeface="Calibri" panose="020F0502020204030204" pitchFamily="34" charset="0"/>
                <a:cs typeface="Times New Roman" panose="02020603050405020304" pitchFamily="18" charset="0"/>
              </a:rPr>
              <a:t> осіб на кожні </a:t>
            </a:r>
            <a:r>
              <a:rPr lang="uk-UA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100 тисяч </a:t>
            </a:r>
            <a:r>
              <a:rPr lang="uk-UA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населення.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Таня\Pictures\imgpreviewCATL2403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64"/>
          <a:stretch/>
        </p:blipFill>
        <p:spPr>
          <a:xfrm>
            <a:off x="179512" y="188640"/>
            <a:ext cx="2583144" cy="1924973"/>
          </a:xfrm>
          <a:noFill/>
          <a:effectLst>
            <a:softEdge rad="152400"/>
          </a:effectLst>
        </p:spPr>
      </p:pic>
      <p:pic>
        <p:nvPicPr>
          <p:cNvPr id="11" name="Picture 3" descr="C:\Users\Таня\Pictures\imgpreviewCATW68A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02859"/>
            <a:ext cx="3096344" cy="3182325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072502" y="854879"/>
            <a:ext cx="5501872" cy="1487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dirty="0" smtClean="0">
                <a:latin typeface="Arial Black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90% випадків батьки не знають про спроби самогубства, які роблять їх діти</a:t>
            </a:r>
            <a:r>
              <a:rPr lang="ru-RU" sz="2000" dirty="0" smtClean="0">
                <a:latin typeface="Arial Black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Arial Black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204864"/>
            <a:ext cx="495029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dirty="0" smtClean="0">
                <a:latin typeface="Arial Black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Фактично 35-70% таких дітей взагалі нікому не розповідають про це</a:t>
            </a:r>
            <a:r>
              <a:rPr lang="ru-RU" sz="2000" dirty="0" smtClean="0">
                <a:latin typeface="Arial Black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uk-UA" sz="2000" dirty="0" smtClean="0">
              <a:latin typeface="Arial Black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Якщо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особі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, для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якої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характерна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передсуїцидна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поведінка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, не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надати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професійної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психологічної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допомоги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,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настає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останній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етап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—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суїцид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Arial Black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42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 що дізнаємось?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Під час  занять ви дізнаєтесь про причини зародження суїцидальних мотивів.</a:t>
            </a:r>
          </a:p>
          <a:p>
            <a:pPr algn="just"/>
            <a:r>
              <a:rPr lang="uk-UA" dirty="0" smtClean="0"/>
              <a:t>Навчитесь розпізнавати передсуїцидальний стан людини за виявами поведінки, змінами в емоційних станах. 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Про правила спілкування з людьми, які мають суїцидальні думки й наміри.</a:t>
            </a:r>
          </a:p>
          <a:p>
            <a:pPr algn="just"/>
            <a:r>
              <a:rPr lang="uk-UA" dirty="0" smtClean="0"/>
              <a:t>Про способи попередження самогубств.</a:t>
            </a:r>
          </a:p>
          <a:p>
            <a:pPr algn="just"/>
            <a:r>
              <a:rPr lang="uk-UA" dirty="0" smtClean="0"/>
              <a:t>Навчальний курс складається з теоретичного  та практичного блоків.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 зустрічі!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000240"/>
            <a:ext cx="5103227" cy="3621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http://nv-elena.ru/wp-content/uploads/2011/08/%D0%A0%D1%83%D0%BA%D0%B0-%D0%BF%D0%BE%D0%BC%D0%BE%D1%89%D0%B8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59" y="1066428"/>
            <a:ext cx="6524082" cy="4725144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157</TotalTime>
  <Words>274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ОСНОВИ  СУЇЦИДОЛОГІЇ  </vt:lpstr>
      <vt:lpstr>Презентация PowerPoint</vt:lpstr>
      <vt:lpstr>Для чого це потрібно?</vt:lpstr>
      <vt:lpstr>Презентация PowerPoint</vt:lpstr>
      <vt:lpstr>Про що дізнаємось?</vt:lpstr>
      <vt:lpstr>До зустрічі!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ЗАХІДНОЇ ЦИВІЛІЗАЦІЇ  Галіченко М.В. викладач кафедри філософії та соціально-гуманітарних наук</dc:title>
  <cp:lastModifiedBy>User</cp:lastModifiedBy>
  <cp:revision>21</cp:revision>
  <dcterms:modified xsi:type="dcterms:W3CDTF">2019-03-03T21:44:01Z</dcterms:modified>
</cp:coreProperties>
</file>