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2"/>
  </p:notesMasterIdLst>
  <p:sldIdLst>
    <p:sldId id="256" r:id="rId2"/>
    <p:sldId id="257" r:id="rId3"/>
    <p:sldId id="258" r:id="rId4"/>
    <p:sldId id="263" r:id="rId5"/>
    <p:sldId id="264" r:id="rId6"/>
    <p:sldId id="265" r:id="rId7"/>
    <p:sldId id="266" r:id="rId8"/>
    <p:sldId id="267" r:id="rId9"/>
    <p:sldId id="335" r:id="rId10"/>
    <p:sldId id="339" r:id="rId11"/>
    <p:sldId id="336" r:id="rId12"/>
    <p:sldId id="337" r:id="rId13"/>
    <p:sldId id="338" r:id="rId14"/>
    <p:sldId id="268" r:id="rId15"/>
    <p:sldId id="269" r:id="rId16"/>
    <p:sldId id="270" r:id="rId17"/>
    <p:sldId id="271" r:id="rId18"/>
    <p:sldId id="272" r:id="rId19"/>
    <p:sldId id="273" r:id="rId20"/>
    <p:sldId id="274" r:id="rId21"/>
    <p:sldId id="275" r:id="rId22"/>
    <p:sldId id="276" r:id="rId23"/>
    <p:sldId id="324" r:id="rId24"/>
    <p:sldId id="283" r:id="rId25"/>
    <p:sldId id="279" r:id="rId26"/>
    <p:sldId id="313" r:id="rId27"/>
    <p:sldId id="312" r:id="rId28"/>
    <p:sldId id="314" r:id="rId29"/>
    <p:sldId id="316" r:id="rId30"/>
    <p:sldId id="317" r:id="rId31"/>
    <p:sldId id="318" r:id="rId32"/>
    <p:sldId id="320" r:id="rId33"/>
    <p:sldId id="321" r:id="rId34"/>
    <p:sldId id="322" r:id="rId35"/>
    <p:sldId id="332" r:id="rId36"/>
    <p:sldId id="344" r:id="rId37"/>
    <p:sldId id="345" r:id="rId38"/>
    <p:sldId id="333" r:id="rId39"/>
    <p:sldId id="347" r:id="rId40"/>
    <p:sldId id="346" r:id="rId41"/>
    <p:sldId id="282" r:id="rId42"/>
    <p:sldId id="330" r:id="rId43"/>
    <p:sldId id="284" r:id="rId44"/>
    <p:sldId id="327" r:id="rId45"/>
    <p:sldId id="328" r:id="rId46"/>
    <p:sldId id="329" r:id="rId47"/>
    <p:sldId id="285" r:id="rId48"/>
    <p:sldId id="331" r:id="rId49"/>
    <p:sldId id="340" r:id="rId50"/>
    <p:sldId id="341" r:id="rId51"/>
    <p:sldId id="342" r:id="rId52"/>
    <p:sldId id="343" r:id="rId53"/>
    <p:sldId id="286" r:id="rId54"/>
    <p:sldId id="348" r:id="rId55"/>
    <p:sldId id="349" r:id="rId56"/>
    <p:sldId id="350" r:id="rId57"/>
    <p:sldId id="289" r:id="rId58"/>
    <p:sldId id="291" r:id="rId59"/>
    <p:sldId id="292" r:id="rId60"/>
    <p:sldId id="293" r:id="rId61"/>
    <p:sldId id="294" r:id="rId62"/>
    <p:sldId id="295" r:id="rId63"/>
    <p:sldId id="296" r:id="rId64"/>
    <p:sldId id="297" r:id="rId65"/>
    <p:sldId id="298" r:id="rId66"/>
    <p:sldId id="259" r:id="rId67"/>
    <p:sldId id="260" r:id="rId68"/>
    <p:sldId id="262" r:id="rId69"/>
    <p:sldId id="310" r:id="rId70"/>
    <p:sldId id="311" r:id="rId71"/>
    <p:sldId id="299" r:id="rId72"/>
    <p:sldId id="300" r:id="rId73"/>
    <p:sldId id="301" r:id="rId74"/>
    <p:sldId id="302" r:id="rId75"/>
    <p:sldId id="304" r:id="rId76"/>
    <p:sldId id="303" r:id="rId77"/>
    <p:sldId id="305" r:id="rId78"/>
    <p:sldId id="306" r:id="rId79"/>
    <p:sldId id="307" r:id="rId80"/>
    <p:sldId id="308" r:id="rId8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Світли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593" autoAdjust="0"/>
  </p:normalViewPr>
  <p:slideViewPr>
    <p:cSldViewPr snapToGrid="0">
      <p:cViewPr varScale="1">
        <p:scale>
          <a:sx n="73" d="100"/>
          <a:sy n="73" d="100"/>
        </p:scale>
        <p:origin x="67" y="221"/>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ECC90-4569-4766-BE08-F1B7D58B5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43E565-DD88-439D-8C13-73A002B0CB50}">
      <dgm:prSet/>
      <dgm:spPr/>
      <dgm:t>
        <a:bodyPr/>
        <a:lstStyle/>
        <a:p>
          <a:r>
            <a:rPr lang="uk-UA" b="1" dirty="0"/>
            <a:t>Освітня програма </a:t>
          </a:r>
          <a:r>
            <a:rPr lang="uk-UA" dirty="0"/>
            <a:t>- єдиний комплекс освітніх компонентів (предметів вивчення, дисциплін, індивідуальних завдань, контрольних заходів тощо), спланованих і організованих для досягнення визначених результатів навчання (ст. 1 Закону України «Про освіту»). </a:t>
          </a:r>
          <a:r>
            <a:rPr lang="uk-UA" noProof="0" dirty="0"/>
            <a:t>Основою для розроблення освітньої програми є </a:t>
          </a:r>
          <a:r>
            <a:rPr lang="uk-UA" b="1" noProof="0" dirty="0">
              <a:solidFill>
                <a:schemeClr val="accent5"/>
              </a:solidFill>
            </a:rPr>
            <a:t>Державний стандарт загальної середньої освіти відповідного рівня</a:t>
          </a:r>
          <a:r>
            <a:rPr lang="uk-UA" noProof="0" dirty="0"/>
            <a:t>.</a:t>
          </a:r>
        </a:p>
      </dgm:t>
    </dgm:pt>
    <dgm:pt modelId="{4B6DA59E-9D29-44AB-A428-6015E92C39F3}" type="parTrans" cxnId="{1251B622-F023-4281-87DE-91453CE3F504}">
      <dgm:prSet/>
      <dgm:spPr/>
      <dgm:t>
        <a:bodyPr/>
        <a:lstStyle/>
        <a:p>
          <a:endParaRPr lang="en-US"/>
        </a:p>
      </dgm:t>
    </dgm:pt>
    <dgm:pt modelId="{4723C46D-0074-4615-B144-F89834343B20}" type="sibTrans" cxnId="{1251B622-F023-4281-87DE-91453CE3F504}">
      <dgm:prSet/>
      <dgm:spPr/>
      <dgm:t>
        <a:bodyPr/>
        <a:lstStyle/>
        <a:p>
          <a:endParaRPr lang="en-US"/>
        </a:p>
      </dgm:t>
    </dgm:pt>
    <dgm:pt modelId="{C93EDC30-B2B8-4182-9F20-CB9284484AA6}">
      <dgm:prSet custT="1"/>
      <dgm:spPr/>
      <dgm:t>
        <a:bodyPr/>
        <a:lstStyle/>
        <a:p>
          <a:r>
            <a:rPr lang="uk-UA" sz="1800" dirty="0"/>
            <a:t>Законодавство надає  свободу у виборі видів, форм </a:t>
          </a:r>
          <a:r>
            <a:rPr lang="en-US" sz="1800" dirty="0" err="1"/>
            <a:t>i</a:t>
          </a:r>
          <a:r>
            <a:rPr lang="en-US" sz="1800" dirty="0"/>
            <a:t> </a:t>
          </a:r>
          <a:r>
            <a:rPr lang="uk-UA" sz="1800" dirty="0"/>
            <a:t>темпу здобуття освіти, освітньої програми, закладу освіти, інших  суб’єктів освітньої діяльності (ст. 6 ЗУ «Про освіту»)</a:t>
          </a:r>
          <a:endParaRPr lang="en-US" sz="1800" dirty="0"/>
        </a:p>
      </dgm:t>
    </dgm:pt>
    <dgm:pt modelId="{1650E26F-399D-4A1E-91E5-6CE481723411}" type="parTrans" cxnId="{F4C18D0D-AF98-4649-86FA-F484DBBDDC80}">
      <dgm:prSet/>
      <dgm:spPr/>
      <dgm:t>
        <a:bodyPr/>
        <a:lstStyle/>
        <a:p>
          <a:endParaRPr lang="en-US"/>
        </a:p>
      </dgm:t>
    </dgm:pt>
    <dgm:pt modelId="{30552928-3585-46C4-B2A2-30A2DA68BE47}" type="sibTrans" cxnId="{F4C18D0D-AF98-4649-86FA-F484DBBDDC80}">
      <dgm:prSet/>
      <dgm:spPr/>
      <dgm:t>
        <a:bodyPr/>
        <a:lstStyle/>
        <a:p>
          <a:endParaRPr lang="en-US"/>
        </a:p>
      </dgm:t>
    </dgm:pt>
    <dgm:pt modelId="{1BBE5892-CD61-412D-8551-65C17EC2C0F0}">
      <dgm:prSet custT="1"/>
      <dgm:spPr/>
      <dgm:t>
        <a:bodyPr/>
        <a:lstStyle/>
        <a:p>
          <a:r>
            <a:rPr lang="uk-UA" sz="1800" dirty="0"/>
            <a:t>Заклади освіти можуть використовувати типові </a:t>
          </a:r>
          <a:r>
            <a:rPr lang="en-US" sz="1800" dirty="0"/>
            <a:t>a6o </a:t>
          </a:r>
          <a:r>
            <a:rPr lang="uk-UA" sz="1800" dirty="0"/>
            <a:t>інші освітні програми, які розробляються та затверджуються відповідно до спеціальних законів (ст. 33 ЗУ «Про освіту»)</a:t>
          </a:r>
          <a:endParaRPr lang="en-US" sz="1800" dirty="0"/>
        </a:p>
      </dgm:t>
    </dgm:pt>
    <dgm:pt modelId="{B0A1E8A3-E364-4218-9A6D-4614CF6E6205}" type="parTrans" cxnId="{6277CD07-2E11-493C-AD4E-05F07A6D0AF4}">
      <dgm:prSet/>
      <dgm:spPr/>
      <dgm:t>
        <a:bodyPr/>
        <a:lstStyle/>
        <a:p>
          <a:endParaRPr lang="en-US"/>
        </a:p>
      </dgm:t>
    </dgm:pt>
    <dgm:pt modelId="{BE0DE776-4FA0-4332-85D1-D3995EAAD187}" type="sibTrans" cxnId="{6277CD07-2E11-493C-AD4E-05F07A6D0AF4}">
      <dgm:prSet/>
      <dgm:spPr/>
      <dgm:t>
        <a:bodyPr/>
        <a:lstStyle/>
        <a:p>
          <a:endParaRPr lang="en-US"/>
        </a:p>
      </dgm:t>
    </dgm:pt>
    <dgm:pt modelId="{3338BF27-6313-469B-B838-031FFC9C0C65}">
      <dgm:prSet custT="1"/>
      <dgm:spPr/>
      <dgm:t>
        <a:bodyPr/>
        <a:lstStyle/>
        <a:p>
          <a:r>
            <a:rPr lang="uk-UA" sz="1800" dirty="0"/>
            <a:t>Освітні програми, розроблені не на основі типових освітніх програм, затверджуються центральним органом виконавчої влади із забезпечення якості освіти  (Державна служба якості освіти України) у порядку, затвердженому  центральним органом виконавчої влади у сфері освіти </a:t>
          </a:r>
          <a:r>
            <a:rPr lang="en-US" sz="1800" dirty="0" err="1"/>
            <a:t>i</a:t>
          </a:r>
          <a:r>
            <a:rPr lang="en-US" sz="1800" dirty="0"/>
            <a:t> </a:t>
          </a:r>
          <a:r>
            <a:rPr lang="uk-UA" sz="1800" dirty="0"/>
            <a:t>науки (Міністерство освіти і науки України)</a:t>
          </a:r>
          <a:endParaRPr lang="en-US" sz="1800" dirty="0"/>
        </a:p>
      </dgm:t>
    </dgm:pt>
    <dgm:pt modelId="{0218F810-D3DC-4120-B59A-A497C7FFE084}" type="parTrans" cxnId="{0CB49B8F-42CE-4096-94A4-2476E25F8DF4}">
      <dgm:prSet/>
      <dgm:spPr/>
      <dgm:t>
        <a:bodyPr/>
        <a:lstStyle/>
        <a:p>
          <a:endParaRPr lang="en-US"/>
        </a:p>
      </dgm:t>
    </dgm:pt>
    <dgm:pt modelId="{CCE6C204-6119-4C84-A539-1AE2296866F7}" type="sibTrans" cxnId="{0CB49B8F-42CE-4096-94A4-2476E25F8DF4}">
      <dgm:prSet/>
      <dgm:spPr/>
      <dgm:t>
        <a:bodyPr/>
        <a:lstStyle/>
        <a:p>
          <a:endParaRPr lang="en-US"/>
        </a:p>
      </dgm:t>
    </dgm:pt>
    <dgm:pt modelId="{B356CBEC-E008-4D85-BF7B-42BC2BFBEECA}">
      <dgm:prSet/>
      <dgm:spPr/>
      <dgm:t>
        <a:bodyPr/>
        <a:lstStyle/>
        <a:p>
          <a:endParaRPr lang="en-US" sz="1600" dirty="0"/>
        </a:p>
      </dgm:t>
    </dgm:pt>
    <dgm:pt modelId="{7926B35C-72B3-481F-835C-49B51A017253}" type="parTrans" cxnId="{BC718CCC-7936-49EF-AC46-563E6B11E620}">
      <dgm:prSet/>
      <dgm:spPr/>
      <dgm:t>
        <a:bodyPr/>
        <a:lstStyle/>
        <a:p>
          <a:endParaRPr lang="uk-UA"/>
        </a:p>
      </dgm:t>
    </dgm:pt>
    <dgm:pt modelId="{5598C0B2-75C3-46CE-8436-510BE0FCC7E9}" type="sibTrans" cxnId="{BC718CCC-7936-49EF-AC46-563E6B11E620}">
      <dgm:prSet/>
      <dgm:spPr/>
      <dgm:t>
        <a:bodyPr/>
        <a:lstStyle/>
        <a:p>
          <a:endParaRPr lang="uk-UA"/>
        </a:p>
      </dgm:t>
    </dgm:pt>
    <dgm:pt modelId="{9F6554BF-B0F1-4B8F-9E6A-BBCFC4BAC93F}">
      <dgm:prSet custT="1"/>
      <dgm:spPr/>
      <dgm:t>
        <a:bodyPr/>
        <a:lstStyle/>
        <a:p>
          <a:endParaRPr lang="en-US" sz="1800" dirty="0"/>
        </a:p>
      </dgm:t>
    </dgm:pt>
    <dgm:pt modelId="{EA54A6D1-8323-4BA8-8CDC-BFF2CC94F3B2}" type="parTrans" cxnId="{CBDBF23B-4A65-4F03-B5A9-F809ECABE138}">
      <dgm:prSet/>
      <dgm:spPr/>
      <dgm:t>
        <a:bodyPr/>
        <a:lstStyle/>
        <a:p>
          <a:endParaRPr lang="uk-UA"/>
        </a:p>
      </dgm:t>
    </dgm:pt>
    <dgm:pt modelId="{ECEA2488-DE45-4AD8-932E-1C56BAE44978}" type="sibTrans" cxnId="{CBDBF23B-4A65-4F03-B5A9-F809ECABE138}">
      <dgm:prSet/>
      <dgm:spPr/>
      <dgm:t>
        <a:bodyPr/>
        <a:lstStyle/>
        <a:p>
          <a:endParaRPr lang="uk-UA"/>
        </a:p>
      </dgm:t>
    </dgm:pt>
    <dgm:pt modelId="{3D13B261-ED31-4304-BBBD-F42B86A1621F}">
      <dgm:prSet custT="1"/>
      <dgm:spPr/>
      <dgm:t>
        <a:bodyPr/>
        <a:lstStyle/>
        <a:p>
          <a:endParaRPr lang="en-US" sz="1800" dirty="0"/>
        </a:p>
      </dgm:t>
    </dgm:pt>
    <dgm:pt modelId="{80DDBB1C-29AB-4BCD-970A-8AA8AE6C4624}" type="parTrans" cxnId="{C531FB2C-A77C-440D-9F31-692918491065}">
      <dgm:prSet/>
      <dgm:spPr/>
      <dgm:t>
        <a:bodyPr/>
        <a:lstStyle/>
        <a:p>
          <a:endParaRPr lang="uk-UA"/>
        </a:p>
      </dgm:t>
    </dgm:pt>
    <dgm:pt modelId="{60717E5E-39AA-4EBC-9F33-460DFC1BE94A}" type="sibTrans" cxnId="{C531FB2C-A77C-440D-9F31-692918491065}">
      <dgm:prSet/>
      <dgm:spPr/>
      <dgm:t>
        <a:bodyPr/>
        <a:lstStyle/>
        <a:p>
          <a:endParaRPr lang="uk-UA"/>
        </a:p>
      </dgm:t>
    </dgm:pt>
    <dgm:pt modelId="{5D3858C2-68D4-47E4-9F0C-8CB3F2456D54}" type="pres">
      <dgm:prSet presAssocID="{30AECC90-4569-4766-BE08-F1B7D58B524C}" presName="linear" presStyleCnt="0">
        <dgm:presLayoutVars>
          <dgm:animLvl val="lvl"/>
          <dgm:resizeHandles val="exact"/>
        </dgm:presLayoutVars>
      </dgm:prSet>
      <dgm:spPr/>
    </dgm:pt>
    <dgm:pt modelId="{F52D01C8-DA7C-4D35-86C6-F800382802F9}" type="pres">
      <dgm:prSet presAssocID="{5043E565-DD88-439D-8C13-73A002B0CB50}" presName="parentText" presStyleLbl="node1" presStyleIdx="0" presStyleCnt="1" custScaleY="76240" custLinFactNeighborX="391" custLinFactNeighborY="-569">
        <dgm:presLayoutVars>
          <dgm:chMax val="0"/>
          <dgm:bulletEnabled val="1"/>
        </dgm:presLayoutVars>
      </dgm:prSet>
      <dgm:spPr/>
    </dgm:pt>
    <dgm:pt modelId="{69307544-7263-4AF8-A9A1-7745AC27327A}" type="pres">
      <dgm:prSet presAssocID="{5043E565-DD88-439D-8C13-73A002B0CB50}" presName="childText" presStyleLbl="revTx" presStyleIdx="0" presStyleCnt="1">
        <dgm:presLayoutVars>
          <dgm:bulletEnabled val="1"/>
        </dgm:presLayoutVars>
      </dgm:prSet>
      <dgm:spPr/>
    </dgm:pt>
  </dgm:ptLst>
  <dgm:cxnLst>
    <dgm:cxn modelId="{6277CD07-2E11-493C-AD4E-05F07A6D0AF4}" srcId="{5043E565-DD88-439D-8C13-73A002B0CB50}" destId="{1BBE5892-CD61-412D-8551-65C17EC2C0F0}" srcOrd="3" destOrd="0" parTransId="{B0A1E8A3-E364-4218-9A6D-4614CF6E6205}" sibTransId="{BE0DE776-4FA0-4332-85D1-D3995EAAD187}"/>
    <dgm:cxn modelId="{F4C18D0D-AF98-4649-86FA-F484DBBDDC80}" srcId="{5043E565-DD88-439D-8C13-73A002B0CB50}" destId="{C93EDC30-B2B8-4182-9F20-CB9284484AA6}" srcOrd="1" destOrd="0" parTransId="{1650E26F-399D-4A1E-91E5-6CE481723411}" sibTransId="{30552928-3585-46C4-B2A2-30A2DA68BE47}"/>
    <dgm:cxn modelId="{68EA1517-2F20-405B-98F7-EDA2CC7D197F}" type="presOf" srcId="{B356CBEC-E008-4D85-BF7B-42BC2BFBEECA}" destId="{69307544-7263-4AF8-A9A1-7745AC27327A}" srcOrd="0" destOrd="0" presId="urn:microsoft.com/office/officeart/2005/8/layout/vList2"/>
    <dgm:cxn modelId="{1251B622-F023-4281-87DE-91453CE3F504}" srcId="{30AECC90-4569-4766-BE08-F1B7D58B524C}" destId="{5043E565-DD88-439D-8C13-73A002B0CB50}" srcOrd="0" destOrd="0" parTransId="{4B6DA59E-9D29-44AB-A428-6015E92C39F3}" sibTransId="{4723C46D-0074-4615-B144-F89834343B20}"/>
    <dgm:cxn modelId="{C531FB2C-A77C-440D-9F31-692918491065}" srcId="{5043E565-DD88-439D-8C13-73A002B0CB50}" destId="{3D13B261-ED31-4304-BBBD-F42B86A1621F}" srcOrd="4" destOrd="0" parTransId="{80DDBB1C-29AB-4BCD-970A-8AA8AE6C4624}" sibTransId="{60717E5E-39AA-4EBC-9F33-460DFC1BE94A}"/>
    <dgm:cxn modelId="{89E8A23A-E2A4-47DD-9E57-25810AB0ECB5}" type="presOf" srcId="{5043E565-DD88-439D-8C13-73A002B0CB50}" destId="{F52D01C8-DA7C-4D35-86C6-F800382802F9}" srcOrd="0" destOrd="0" presId="urn:microsoft.com/office/officeart/2005/8/layout/vList2"/>
    <dgm:cxn modelId="{CBDBF23B-4A65-4F03-B5A9-F809ECABE138}" srcId="{5043E565-DD88-439D-8C13-73A002B0CB50}" destId="{9F6554BF-B0F1-4B8F-9E6A-BBCFC4BAC93F}" srcOrd="2" destOrd="0" parTransId="{EA54A6D1-8323-4BA8-8CDC-BFF2CC94F3B2}" sibTransId="{ECEA2488-DE45-4AD8-932E-1C56BAE44978}"/>
    <dgm:cxn modelId="{F8CDDB47-65CF-44BA-95D8-E51155B09C6D}" type="presOf" srcId="{30AECC90-4569-4766-BE08-F1B7D58B524C}" destId="{5D3858C2-68D4-47E4-9F0C-8CB3F2456D54}" srcOrd="0" destOrd="0" presId="urn:microsoft.com/office/officeart/2005/8/layout/vList2"/>
    <dgm:cxn modelId="{F50F6870-B169-47A3-AC24-D57A9F9C95BE}" type="presOf" srcId="{3338BF27-6313-469B-B838-031FFC9C0C65}" destId="{69307544-7263-4AF8-A9A1-7745AC27327A}" srcOrd="0" destOrd="5" presId="urn:microsoft.com/office/officeart/2005/8/layout/vList2"/>
    <dgm:cxn modelId="{AA9C8B55-FAAB-49DB-A755-D376F9FAF220}" type="presOf" srcId="{3D13B261-ED31-4304-BBBD-F42B86A1621F}" destId="{69307544-7263-4AF8-A9A1-7745AC27327A}" srcOrd="0" destOrd="4" presId="urn:microsoft.com/office/officeart/2005/8/layout/vList2"/>
    <dgm:cxn modelId="{0CB49B8F-42CE-4096-94A4-2476E25F8DF4}" srcId="{5043E565-DD88-439D-8C13-73A002B0CB50}" destId="{3338BF27-6313-469B-B838-031FFC9C0C65}" srcOrd="5" destOrd="0" parTransId="{0218F810-D3DC-4120-B59A-A497C7FFE084}" sibTransId="{CCE6C204-6119-4C84-A539-1AE2296866F7}"/>
    <dgm:cxn modelId="{D9CAE6A0-4555-4DDD-B09A-73B965FBCDD8}" type="presOf" srcId="{9F6554BF-B0F1-4B8F-9E6A-BBCFC4BAC93F}" destId="{69307544-7263-4AF8-A9A1-7745AC27327A}" srcOrd="0" destOrd="2" presId="urn:microsoft.com/office/officeart/2005/8/layout/vList2"/>
    <dgm:cxn modelId="{DB21C2AC-9E44-4204-A05A-85CF177BEEA7}" type="presOf" srcId="{C93EDC30-B2B8-4182-9F20-CB9284484AA6}" destId="{69307544-7263-4AF8-A9A1-7745AC27327A}" srcOrd="0" destOrd="1" presId="urn:microsoft.com/office/officeart/2005/8/layout/vList2"/>
    <dgm:cxn modelId="{135B33CB-08EC-40B2-8C42-C1ECB6D86964}" type="presOf" srcId="{1BBE5892-CD61-412D-8551-65C17EC2C0F0}" destId="{69307544-7263-4AF8-A9A1-7745AC27327A}" srcOrd="0" destOrd="3" presId="urn:microsoft.com/office/officeart/2005/8/layout/vList2"/>
    <dgm:cxn modelId="{BC718CCC-7936-49EF-AC46-563E6B11E620}" srcId="{5043E565-DD88-439D-8C13-73A002B0CB50}" destId="{B356CBEC-E008-4D85-BF7B-42BC2BFBEECA}" srcOrd="0" destOrd="0" parTransId="{7926B35C-72B3-481F-835C-49B51A017253}" sibTransId="{5598C0B2-75C3-46CE-8436-510BE0FCC7E9}"/>
    <dgm:cxn modelId="{D3517991-F1C3-484A-80C7-3E500E5BE419}" type="presParOf" srcId="{5D3858C2-68D4-47E4-9F0C-8CB3F2456D54}" destId="{F52D01C8-DA7C-4D35-86C6-F800382802F9}" srcOrd="0" destOrd="0" presId="urn:microsoft.com/office/officeart/2005/8/layout/vList2"/>
    <dgm:cxn modelId="{789C2D86-0535-4079-9FF8-3207212201E5}" type="presParOf" srcId="{5D3858C2-68D4-47E4-9F0C-8CB3F2456D54}" destId="{69307544-7263-4AF8-A9A1-7745AC27327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D01C8-DA7C-4D35-86C6-F800382802F9}">
      <dsp:nvSpPr>
        <dsp:cNvPr id="0" name=""/>
        <dsp:cNvSpPr/>
      </dsp:nvSpPr>
      <dsp:spPr>
        <a:xfrm>
          <a:off x="0" y="171352"/>
          <a:ext cx="10739228" cy="24833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dirty="0"/>
            <a:t>Освітня програма </a:t>
          </a:r>
          <a:r>
            <a:rPr lang="uk-UA" sz="2400" kern="1200" dirty="0"/>
            <a:t>- єдиний комплекс освітніх компонентів (предметів вивчення, дисциплін, індивідуальних завдань, контрольних заходів тощо), спланованих і організованих для досягнення визначених результатів навчання (ст. 1 Закону України «Про освіту»). </a:t>
          </a:r>
          <a:r>
            <a:rPr lang="uk-UA" sz="2400" kern="1200" noProof="0" dirty="0"/>
            <a:t>Основою для розроблення освітньої програми є </a:t>
          </a:r>
          <a:r>
            <a:rPr lang="uk-UA" sz="2400" b="1" kern="1200" noProof="0" dirty="0">
              <a:solidFill>
                <a:schemeClr val="accent5"/>
              </a:solidFill>
            </a:rPr>
            <a:t>Державний стандарт загальної середньої освіти відповідного рівня</a:t>
          </a:r>
          <a:r>
            <a:rPr lang="uk-UA" sz="2400" kern="1200" noProof="0" dirty="0"/>
            <a:t>.</a:t>
          </a:r>
        </a:p>
      </dsp:txBody>
      <dsp:txXfrm>
        <a:off x="121227" y="292579"/>
        <a:ext cx="10496774" cy="2240896"/>
      </dsp:txXfrm>
    </dsp:sp>
    <dsp:sp modelId="{69307544-7263-4AF8-A9A1-7745AC27327A}">
      <dsp:nvSpPr>
        <dsp:cNvPr id="0" name=""/>
        <dsp:cNvSpPr/>
      </dsp:nvSpPr>
      <dsp:spPr>
        <a:xfrm>
          <a:off x="0" y="2671439"/>
          <a:ext cx="10739228" cy="294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970" tIns="22860" rIns="128016" bIns="2286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800100">
            <a:lnSpc>
              <a:spcPct val="90000"/>
            </a:lnSpc>
            <a:spcBef>
              <a:spcPct val="0"/>
            </a:spcBef>
            <a:spcAft>
              <a:spcPct val="20000"/>
            </a:spcAft>
            <a:buChar char="•"/>
          </a:pPr>
          <a:r>
            <a:rPr lang="uk-UA" sz="1800" kern="1200" dirty="0"/>
            <a:t>Законодавство надає  свободу у виборі видів, форм </a:t>
          </a:r>
          <a:r>
            <a:rPr lang="en-US" sz="1800" kern="1200" dirty="0" err="1"/>
            <a:t>i</a:t>
          </a:r>
          <a:r>
            <a:rPr lang="en-US" sz="1800" kern="1200" dirty="0"/>
            <a:t> </a:t>
          </a:r>
          <a:r>
            <a:rPr lang="uk-UA" sz="1800" kern="1200" dirty="0"/>
            <a:t>темпу здобуття освіти, освітньої програми, закладу освіти, інших  суб’єктів освітньої діяльності (ст. 6 ЗУ «Про освіту»)</a:t>
          </a:r>
          <a:endParaRPr lang="en-US" sz="18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uk-UA" sz="1800" kern="1200" dirty="0"/>
            <a:t>Заклади освіти можуть використовувати типові </a:t>
          </a:r>
          <a:r>
            <a:rPr lang="en-US" sz="1800" kern="1200" dirty="0"/>
            <a:t>a6o </a:t>
          </a:r>
          <a:r>
            <a:rPr lang="uk-UA" sz="1800" kern="1200" dirty="0"/>
            <a:t>інші освітні програми, які розробляються та затверджуються відповідно до спеціальних законів (ст. 33 ЗУ «Про освіту»)</a:t>
          </a:r>
          <a:endParaRPr lang="en-US" sz="18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uk-UA" sz="1800" kern="1200" dirty="0"/>
            <a:t>Освітні програми, розроблені не на основі типових освітніх програм, затверджуються центральним органом виконавчої влади із забезпечення якості освіти  (Державна служба якості освіти України) у порядку, затвердженому  центральним органом виконавчої влади у сфері освіти </a:t>
          </a:r>
          <a:r>
            <a:rPr lang="en-US" sz="1800" kern="1200" dirty="0" err="1"/>
            <a:t>i</a:t>
          </a:r>
          <a:r>
            <a:rPr lang="en-US" sz="1800" kern="1200" dirty="0"/>
            <a:t> </a:t>
          </a:r>
          <a:r>
            <a:rPr lang="uk-UA" sz="1800" kern="1200" dirty="0"/>
            <a:t>науки (Міністерство освіти і науки України)</a:t>
          </a:r>
          <a:endParaRPr lang="en-US" sz="1800" kern="1200" dirty="0"/>
        </a:p>
      </dsp:txBody>
      <dsp:txXfrm>
        <a:off x="0" y="2671439"/>
        <a:ext cx="10739228" cy="2941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7AEE7-B28A-4B88-94FF-4E4CDB7EE359}" type="datetimeFigureOut">
              <a:rPr lang="uk-UA" smtClean="0"/>
              <a:t>17.03.2024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C2330-AEE0-4C58-9E95-1A2CAEFAAD8E}" type="slidenum">
              <a:rPr lang="uk-UA" smtClean="0"/>
              <a:t>‹№›</a:t>
            </a:fld>
            <a:endParaRPr lang="uk-UA"/>
          </a:p>
        </p:txBody>
      </p:sp>
    </p:spTree>
    <p:extLst>
      <p:ext uri="{BB962C8B-B14F-4D97-AF65-F5344CB8AC3E}">
        <p14:creationId xmlns:p14="http://schemas.microsoft.com/office/powerpoint/2010/main" val="39806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1</a:t>
            </a:fld>
            <a:endParaRPr lang="uk-UA" dirty="0"/>
          </a:p>
        </p:txBody>
      </p:sp>
    </p:spTree>
    <p:extLst>
      <p:ext uri="{BB962C8B-B14F-4D97-AF65-F5344CB8AC3E}">
        <p14:creationId xmlns:p14="http://schemas.microsoft.com/office/powerpoint/2010/main" val="402293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54</a:t>
            </a:fld>
            <a:endParaRPr lang="uk-UA"/>
          </a:p>
        </p:txBody>
      </p:sp>
    </p:spTree>
    <p:extLst>
      <p:ext uri="{BB962C8B-B14F-4D97-AF65-F5344CB8AC3E}">
        <p14:creationId xmlns:p14="http://schemas.microsoft.com/office/powerpoint/2010/main" val="24333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55</a:t>
            </a:fld>
            <a:endParaRPr lang="uk-UA"/>
          </a:p>
        </p:txBody>
      </p:sp>
    </p:spTree>
    <p:extLst>
      <p:ext uri="{BB962C8B-B14F-4D97-AF65-F5344CB8AC3E}">
        <p14:creationId xmlns:p14="http://schemas.microsoft.com/office/powerpoint/2010/main" val="167792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Зміст освіти є конкретною відповіддю дидактики на питання "Що вчити?".</a:t>
            </a:r>
          </a:p>
          <a:p>
            <a:endParaRPr lang="uk-UA" dirty="0"/>
          </a:p>
          <a:p>
            <a:r>
              <a:rPr lang="uk-UA" dirty="0"/>
              <a:t>У традиційній педагогіці зміст освіти визначається як сукупність систематизованих знань, умінь і навичок, поглядів і переконань, а також певний рівень розвитку пізнавальних сил і практичної підготовки, що досягається в результаті навчально-виховної роботи . Він зорієнтований головним чином на знання як відображення духовного багатства людства, накопиченого протягом історичного розвитку. </a:t>
            </a:r>
            <a:r>
              <a:rPr lang="uk-UA" dirty="0" err="1"/>
              <a:t>Знаннєво</a:t>
            </a:r>
            <a:r>
              <a:rPr lang="uk-UA" dirty="0"/>
              <a:t> орієнтований зміст освіти сприяє входженню людини у соціальне середовище, її пристосуванню до культурних, психологічних, соціологічних факторів, забезпеченню її життєдіяльності.</a:t>
            </a:r>
          </a:p>
          <a:p>
            <a:r>
              <a:rPr lang="uk-UA" dirty="0"/>
              <a:t>Однак, у теорії і практиці навчання і виховання знання стали абсолютною цінністю і заступили собою саму людину. Це призвело до ідеологізації наукового ядра знань, їх академізму, ігнорування освітніх, духовних, культурних, життєвих потреб людини, її природної активності, через яку особистість зберігає і розвиває тенденцію до самовираження, самоствердження, формування власної позиції, неповторної індивідуальності. Саме ця тенденція забезпечує розвиток не тільки особистості, а й суспільства.</a:t>
            </a:r>
          </a:p>
          <a:p>
            <a:endParaRPr lang="uk-UA" dirty="0"/>
          </a:p>
          <a:p>
            <a:r>
              <a:rPr lang="uk-UA" dirty="0"/>
              <a:t>Протягом останнього десятиліття все більше утверджується особистісно орієнтований підхід до виявлення суті змісту освіти, який визначає абсолютною цінністю змісту освіти не відчужені від людини знання, а саму людину.</a:t>
            </a:r>
          </a:p>
          <a:p>
            <a:endParaRPr lang="uk-UA" dirty="0"/>
          </a:p>
          <a:p>
            <a:r>
              <a:rPr lang="uk-UA" dirty="0"/>
              <a:t>Особистісно орієнтований зміст освіти спрямований на розвиток цілісної </a:t>
            </a:r>
            <a:r>
              <a:rPr lang="uk-UA" dirty="0" err="1"/>
              <a:t>особистістні</a:t>
            </a:r>
            <a:r>
              <a:rPr lang="uk-UA" dirty="0"/>
              <a:t>: її природних особливостей (здоров'я, здібностей відчувати, мислити, діяти), соціальних властивостей (бути громадянином, сім'янином, трудівником), властивостей суб'єкта культури (свободи, гуманності, духовності, творчості). При цьому розвитку природних, соціальних і культурних начал слугує зміст освіти, який має загальнолюдську, національну і регіональну цінність.</a:t>
            </a:r>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4</a:t>
            </a:fld>
            <a:endParaRPr lang="uk-UA"/>
          </a:p>
        </p:txBody>
      </p:sp>
    </p:spTree>
    <p:extLst>
      <p:ext uri="{BB962C8B-B14F-4D97-AF65-F5344CB8AC3E}">
        <p14:creationId xmlns:p14="http://schemas.microsoft.com/office/powerpoint/2010/main" val="116311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5</a:t>
            </a:fld>
            <a:endParaRPr lang="uk-UA"/>
          </a:p>
        </p:txBody>
      </p:sp>
    </p:spTree>
    <p:extLst>
      <p:ext uri="{BB962C8B-B14F-4D97-AF65-F5344CB8AC3E}">
        <p14:creationId xmlns:p14="http://schemas.microsoft.com/office/powerpoint/2010/main" val="394412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Відповідно до такої моделі соціального досвіду в змісті шкільної освіти виділяються чотири основні компоненти: досвід пізнавальної діяльності, зафіксований у формі знань; досвід виконання відомих способів діяльності - у формі умінь діяти за зразком; досвід творчої діяльності - у формі умінь приймати нестандартні рішення в нових ситуаціях; досвід ставлень до навколишньої дійсності у формі ціннісних орієнтацій .</a:t>
            </a:r>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10</a:t>
            </a:fld>
            <a:endParaRPr lang="uk-UA"/>
          </a:p>
        </p:txBody>
      </p:sp>
    </p:spTree>
    <p:extLst>
      <p:ext uri="{BB962C8B-B14F-4D97-AF65-F5344CB8AC3E}">
        <p14:creationId xmlns:p14="http://schemas.microsoft.com/office/powerpoint/2010/main" val="122056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Досвід пізнавальної діяльності особистості включає систему знань про природу, людину, суспільство, мислення, виробництво та засоби діяльності, засвоєння яких забезпечує формування у свідомості учнів наукової картини світу.</a:t>
            </a:r>
          </a:p>
          <a:p>
            <a:endParaRPr lang="uk-UA" dirty="0"/>
          </a:p>
          <a:p>
            <a:r>
              <a:rPr lang="uk-UA" dirty="0"/>
              <a:t>Знання є основним елементом змісту загальної середньої освіти. Вони відображають узагальнений досвід пізнання дійсності, накопичений людством у процесі соціально-історичної практики. Без знань неможлива жодна цілеспрямована дія.</a:t>
            </a:r>
          </a:p>
          <a:p>
            <a:endParaRPr lang="uk-UA" dirty="0"/>
          </a:p>
          <a:p>
            <a:r>
              <a:rPr lang="uk-UA" dirty="0"/>
              <a:t>Зміст загальної середньої освіти охоплює різні види знань, які характерні для фундаментальних наук: основні поняття і терміни, без яких неможливо зрозуміти жодного тексту, жодного елементу знань; факти повсякденної дійсності й науки, які дають змогу зрозуміти закони науки, формувати переконання, доводити і відстоювати свої ідеї, основні закони науки, що розкривають взаємозв'язки різних об'єктів і явищ дійсності; теорії, які містять систему наукових знань про певну сукупність об'єктів, зв'язки між законами, прогноз у даній предметній галузі; знання про способи </a:t>
            </a:r>
            <a:r>
              <a:rPr lang="uk-UA" dirty="0" err="1"/>
              <a:t>діяпьності</a:t>
            </a:r>
            <a:r>
              <a:rPr lang="uk-UA" dirty="0"/>
              <a:t>, методи пізнання й історію отримання знання, історію науки; оцінні знання, знання про норми ставлень до різних явищ життя.</a:t>
            </a:r>
          </a:p>
          <a:p>
            <a:endParaRPr lang="uk-UA" dirty="0"/>
          </a:p>
          <a:p>
            <a:r>
              <a:rPr lang="uk-UA" dirty="0"/>
              <a:t>Усі види знань взаємопов'язані й потребують комплексного засвоєння.</a:t>
            </a:r>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11</a:t>
            </a:fld>
            <a:endParaRPr lang="uk-UA"/>
          </a:p>
        </p:txBody>
      </p:sp>
    </p:spTree>
    <p:extLst>
      <p:ext uri="{BB962C8B-B14F-4D97-AF65-F5344CB8AC3E}">
        <p14:creationId xmlns:p14="http://schemas.microsoft.com/office/powerpoint/2010/main" val="354540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Знання, в свою чергу, є компонентом умінь людини діяти. На тісний зв'язок умінь із знаннями вказує значення самого слова "уміння" (від рос. "ум" - розум). Без знань немає вмінь. Але вміє той, хто не тільки знає, а й може застосувати свої знання на практиці, користуватися ними у змінюваних ситуаціях. Можна сказати, що вміння - це знання людини в дії".1</a:t>
            </a:r>
          </a:p>
          <a:p>
            <a:endParaRPr lang="uk-UA" dirty="0"/>
          </a:p>
          <a:p>
            <a:r>
              <a:rPr lang="uk-UA" dirty="0"/>
              <a:t>Другим компонентом змісту освіти є накопичений людством досвід здійснення відомих людям способів діяльності, тобто умінь і навичок. За характером діяльності людини уміння бувають найрізноманітнішими. У школярів поступово формується велика кількість </a:t>
            </a:r>
            <a:r>
              <a:rPr lang="uk-UA" dirty="0" err="1"/>
              <a:t>загальнонавчальних</a:t>
            </a:r>
            <a:r>
              <a:rPr lang="uk-UA" dirty="0"/>
              <a:t>. мовленнєвих, трудових, мистецьких, спортивних, побутових та інших умінь. За участю мислення в процесі пізнання об'єктів уміння поділяються на розумові (порівнювати різні об'єкти, абстрагувати, узагальнювати, здійснювати аналіз, синтез: впізнавати об'єкти за правилами аналогів) і практичні (легко і досконало користуватися інструментами, швидко і чітко писати, виразно читати).</a:t>
            </a:r>
          </a:p>
          <a:p>
            <a:endParaRPr lang="uk-UA" dirty="0"/>
          </a:p>
          <a:p>
            <a:r>
              <a:rPr lang="uk-UA" dirty="0"/>
              <a:t>Уміння включають різні дії. Окремі дії, багаторазово повторюючись, автоматизуються і стають навичками (швидко читати, конспектувати книгу, записувати лекцію, вітатися з людьми тощо). Для сформованих навичок характерні швидкість і точність відтворення. Міцні навички відтворюються автоматично.</a:t>
            </a:r>
          </a:p>
          <a:p>
            <a:endParaRPr lang="uk-UA" dirty="0"/>
          </a:p>
          <a:p>
            <a:r>
              <a:rPr lang="uk-UA" dirty="0"/>
              <a:t>У всіх випадках реалізовані навички і вміння є застосуванням знань, що відбиваються на якості цих знань.</a:t>
            </a:r>
          </a:p>
          <a:p>
            <a:endParaRPr lang="uk-UA" dirty="0"/>
          </a:p>
          <a:p>
            <a:r>
              <a:rPr lang="uk-UA" dirty="0"/>
              <a:t>Другий компонент змісту сучасної загальної середньої освіти включає як спеціальну складову - оволодіння загально-навчальними вміннями й навичками, які мають міжпредметний характер. Ця складова нормативно представлена у програмах з різних предметів.</a:t>
            </a:r>
          </a:p>
          <a:p>
            <a:endParaRPr lang="uk-UA" dirty="0"/>
          </a:p>
          <a:p>
            <a:r>
              <a:rPr lang="uk-UA" dirty="0"/>
              <a:t>До складу </a:t>
            </a:r>
            <a:r>
              <a:rPr lang="uk-UA" dirty="0" err="1"/>
              <a:t>загальнонавчальних</a:t>
            </a:r>
            <a:r>
              <a:rPr lang="uk-UA" dirty="0"/>
              <a:t> умінь входять: і. Навчально-організаційні уміння та навички: розуміти мету діяльності, визначену вчителем; самостійно визначати мету діяльності й завдання для її досягнення; планувати послідовність виконання завдань; складати план, програму; змінювати шляхи діяльності в зв'язку зі зміною умов її виконання; здатність працювати в різному темпі, прогнозувати результати діяльності; складати алгоритм розв'язування навчальних задач;</a:t>
            </a:r>
          </a:p>
          <a:p>
            <a:endParaRPr lang="uk-UA" dirty="0"/>
          </a:p>
          <a:p>
            <a:r>
              <a:rPr lang="uk-UA" dirty="0"/>
              <a:t>розуміти цінність часу та вміти його розподіляти і контролювати.</a:t>
            </a:r>
          </a:p>
          <a:p>
            <a:endParaRPr lang="uk-UA" dirty="0"/>
          </a:p>
          <a:p>
            <a:r>
              <a:rPr lang="uk-UA" dirty="0"/>
              <a:t>2. Навчально-інформаційні вміння та навички:</a:t>
            </a:r>
          </a:p>
          <a:p>
            <a:endParaRPr lang="uk-UA" dirty="0"/>
          </a:p>
          <a:p>
            <a:r>
              <a:rPr lang="uk-UA" dirty="0"/>
              <a:t>швидко актуалізувати й відтворювати потрібну інформацію; самостійно шукати нову інформацію з різних джерел; користуватися інформаційно-комунікативними технологіями, каталогами, різноманітною додатковою літературою, складати бібліографію, працювати з графіками, схемами, таблицями, картинами; складати план, тези виступів, доповідей, творчих робіт; працювати самостійно з підручником; знати й вдаватися до прийомів смислового групування матеріалу; вміти впорядковувати та відтворювати інформацію (план, алгоритм, таблиця, схема, класифікація тощо); вміти перетворювати інформацію на спосіб діяльності тощо.</a:t>
            </a:r>
          </a:p>
          <a:p>
            <a:endParaRPr lang="uk-UA" dirty="0"/>
          </a:p>
          <a:p>
            <a:r>
              <a:rPr lang="uk-UA" dirty="0"/>
              <a:t>3. Навчально-інтелектуальні вміння та навички: аналізувати різні навчальні об'єкти, розрізняти їх істотні</a:t>
            </a:r>
          </a:p>
          <a:p>
            <a:endParaRPr lang="uk-UA" dirty="0"/>
          </a:p>
          <a:p>
            <a:r>
              <a:rPr lang="uk-UA" dirty="0"/>
              <a:t>та неістотні ознаки, типові й одиничні; різнобічно аналізувати один об'єкт, розрізняти його істотні та неістотні ознаки, типові й одиничні; порівнювати, встановлювати тотожність, аналогію; виділяти головні ознаки, об'єкти, якості; виділяти головне в явищах, процесах діяльності; визначати й пояснювати сутність поняття; формулювати висновок - узагальнення, встановлювати та пояснювати </a:t>
            </a:r>
            <a:r>
              <a:rPr lang="uk-UA" dirty="0" err="1"/>
              <a:t>причиново</a:t>
            </a:r>
            <a:r>
              <a:rPr lang="uk-UA" dirty="0"/>
              <a:t>-наслідкові зв'язки; доводити та спростовувати судження й думки; вилучати зайве за різними ознаками; групувати й класифікувати за певними ознаками; самостійно вести спостереження за різними предметними об'єктами, навчальними діями та процесами; володіти культурою спостереження (планування спостережень, визначення способів кодування інформації, узагальнення результатів); знати й застосовувати методику експерименту.</a:t>
            </a:r>
          </a:p>
          <a:p>
            <a:endParaRPr lang="uk-UA" dirty="0"/>
          </a:p>
          <a:p>
            <a:r>
              <a:rPr lang="uk-UA" dirty="0"/>
              <a:t>4. Контрольно-оцінні, рефлексивні вміння та навички: вміти застосовувати різні способи перевірки та контролю</a:t>
            </a:r>
          </a:p>
          <a:p>
            <a:endParaRPr lang="uk-UA" dirty="0"/>
          </a:p>
          <a:p>
            <a:r>
              <a:rPr lang="uk-UA" dirty="0"/>
              <a:t>своєї діяльності за планом, зразком, аналогією, </a:t>
            </a:r>
            <a:r>
              <a:rPr lang="uk-UA" dirty="0" err="1"/>
              <a:t>відповіддною</a:t>
            </a:r>
            <a:r>
              <a:rPr lang="uk-UA" dirty="0"/>
              <a:t> схемою; вміти прогнозувати результат, користуватися різними способами виправлення помилок; вдаватися до прийомів поопераційного та підсумкового контролю в процесі виконання навчального завдання; вміти аналізувати, пояснювати і оцінювати свої дії; брати участь у взаємному оцінюванні навчальної роботи в парній, груповій роботі.</a:t>
            </a:r>
          </a:p>
          <a:p>
            <a:endParaRPr lang="uk-UA" dirty="0"/>
          </a:p>
          <a:p>
            <a:r>
              <a:rPr lang="uk-UA" dirty="0"/>
              <a:t>Досвід творчої діяльності покликаний забезпечити готовність до пошуку шляхів вирішення нових проблем, формування тих здібностей, які допоможуть молодій людині самостійно та творчо працювати і жити.</a:t>
            </a:r>
          </a:p>
          <a:p>
            <a:endParaRPr lang="uk-UA" dirty="0"/>
          </a:p>
          <a:p>
            <a:r>
              <a:rPr lang="uk-UA" dirty="0"/>
              <a:t>Важливими творчими уміннями учня є:</a:t>
            </a:r>
          </a:p>
          <a:p>
            <a:endParaRPr lang="uk-UA" dirty="0"/>
          </a:p>
          <a:p>
            <a:r>
              <a:rPr lang="uk-UA" dirty="0"/>
              <a:t>- уміння самостійно переносити знання і уміння у нову ситуацію;</a:t>
            </a:r>
          </a:p>
          <a:p>
            <a:endParaRPr lang="uk-UA" dirty="0"/>
          </a:p>
          <a:p>
            <a:r>
              <a:rPr lang="uk-UA" dirty="0"/>
              <a:t>- виявляти пізнавальну трудність і формулювати її як задачу, проблему, пізнавальне запитання;</a:t>
            </a:r>
          </a:p>
          <a:p>
            <a:endParaRPr lang="uk-UA" dirty="0"/>
          </a:p>
          <a:p>
            <a:r>
              <a:rPr lang="uk-UA" dirty="0"/>
              <a:t>- встановлювати зв'язки між новими та засвоєними знаннями;</a:t>
            </a:r>
          </a:p>
          <a:p>
            <a:endParaRPr lang="uk-UA" dirty="0"/>
          </a:p>
          <a:p>
            <a:r>
              <a:rPr lang="uk-UA" dirty="0"/>
              <a:t>- застосовувати аналогію як засіб засвоєння нового;</a:t>
            </a:r>
          </a:p>
          <a:p>
            <a:endParaRPr lang="uk-UA" dirty="0"/>
          </a:p>
          <a:p>
            <a:r>
              <a:rPr lang="uk-UA" dirty="0"/>
              <a:t>- уявляти та прогнозувати (вміння висловлювати припущення, здогадки, гіпотези);</a:t>
            </a:r>
          </a:p>
          <a:p>
            <a:endParaRPr lang="uk-UA" dirty="0"/>
          </a:p>
          <a:p>
            <a:r>
              <a:rPr lang="uk-UA" dirty="0"/>
              <a:t>- моделювати, комбінувати, доповнювати, продовжувати, перетворювати;</a:t>
            </a:r>
          </a:p>
          <a:p>
            <a:endParaRPr lang="uk-UA" dirty="0"/>
          </a:p>
          <a:p>
            <a:r>
              <a:rPr lang="uk-UA" dirty="0"/>
              <a:t>- вміння виконувати експеримент;</a:t>
            </a:r>
          </a:p>
          <a:p>
            <a:endParaRPr lang="uk-UA" dirty="0"/>
          </a:p>
          <a:p>
            <a:r>
              <a:rPr lang="uk-UA" dirty="0"/>
              <a:t>- вміння знаходити різні способи вирішення проблеми, альтернативні докази;</a:t>
            </a:r>
          </a:p>
          <a:p>
            <a:endParaRPr lang="uk-UA" dirty="0"/>
          </a:p>
          <a:p>
            <a:r>
              <a:rPr lang="uk-UA" dirty="0"/>
              <a:t>- вміння організувати нову справу;</a:t>
            </a:r>
          </a:p>
          <a:p>
            <a:endParaRPr lang="uk-UA" dirty="0"/>
          </a:p>
          <a:p>
            <a:r>
              <a:rPr lang="uk-UA" dirty="0"/>
              <a:t>- вміння брати відповідальність на себе, ризикувати тощо. </a:t>
            </a:r>
          </a:p>
          <a:p>
            <a:r>
              <a:rPr lang="uk-UA" dirty="0"/>
              <a:t>Досвід ставлень особистості – </a:t>
            </a:r>
            <a:r>
              <a:rPr lang="uk-UA" dirty="0" err="1"/>
              <a:t>ессе</a:t>
            </a:r>
            <a:r>
              <a:rPr lang="uk-UA" dirty="0"/>
              <a:t>  Досвід ставлень особистості як складова змісту освіти сучасної початкової школи.</a:t>
            </a:r>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12</a:t>
            </a:fld>
            <a:endParaRPr lang="uk-UA"/>
          </a:p>
        </p:txBody>
      </p:sp>
    </p:spTree>
    <p:extLst>
      <p:ext uri="{BB962C8B-B14F-4D97-AF65-F5344CB8AC3E}">
        <p14:creationId xmlns:p14="http://schemas.microsoft.com/office/powerpoint/2010/main" val="92514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13</a:t>
            </a:fld>
            <a:endParaRPr lang="uk-UA"/>
          </a:p>
        </p:txBody>
      </p:sp>
    </p:spTree>
    <p:extLst>
      <p:ext uri="{BB962C8B-B14F-4D97-AF65-F5344CB8AC3E}">
        <p14:creationId xmlns:p14="http://schemas.microsoft.com/office/powerpoint/2010/main" val="135188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39</a:t>
            </a:fld>
            <a:endParaRPr lang="uk-UA"/>
          </a:p>
        </p:txBody>
      </p:sp>
    </p:spTree>
    <p:extLst>
      <p:ext uri="{BB962C8B-B14F-4D97-AF65-F5344CB8AC3E}">
        <p14:creationId xmlns:p14="http://schemas.microsoft.com/office/powerpoint/2010/main" val="405654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Інтелект України</a:t>
            </a:r>
          </a:p>
          <a:p>
            <a:r>
              <a:rPr lang="uk-UA" dirty="0"/>
              <a:t>У програмі Інтелект України діти зосереджені на вивченні мов, математики та природознавства. Вона буде особливо цікава допитливим дітям, яким </a:t>
            </a:r>
            <a:r>
              <a:rPr lang="uk-UA" dirty="0" err="1"/>
              <a:t>комфортно</a:t>
            </a:r>
            <a:r>
              <a:rPr lang="uk-UA" dirty="0"/>
              <a:t> працювати у високому темпі. Якщо ви бачите, що ваша дитина має розвинені аналітичні здібності та швидко схоплює матеріал, обирайте цю програму.</a:t>
            </a:r>
          </a:p>
          <a:p>
            <a:r>
              <a:rPr lang="uk-UA" dirty="0"/>
              <a:t>Програма націлена на те, щоб учити дітей шукати інформацію та працювати з нею, у такий спосіб розвивати критичне й творче мислення. У 1-му класі діти вивчають 3 предмети: українську мову, математику, «Я пізнаю світ». Потім додається такий предмет, як «Еврика», де учні </a:t>
            </a:r>
            <a:r>
              <a:rPr lang="uk-UA" dirty="0" err="1"/>
              <a:t>вчаться</a:t>
            </a:r>
            <a:r>
              <a:rPr lang="uk-UA" dirty="0"/>
              <a:t> розв’язувати логічні задачі, набувають кмітливості, та «Навчаємося разом», де працюють з методиками поліпшення пам’яті. Як і в НУШ, усі предмети взаємозв’язані. Під час уроків є музичні паузи з танцювальними рухами.</a:t>
            </a:r>
          </a:p>
          <a:p>
            <a:r>
              <a:rPr lang="uk-UA" dirty="0"/>
              <a:t>Щоб розвантажувати учнів від великої кількості інформації, учитель використовує багато відеоматеріалів. Тож телевізор слугує інструментом навчання. Купують його для школи, як і посібники й зошити з тренувальними вправами, батьки. Вартість навчального комплекту літератури на місяць для 1–4 класів — 350 грн. Тож врахуйте цей момент, адже це питання планування вашого бюджету.</a:t>
            </a:r>
          </a:p>
          <a:p>
            <a:r>
              <a:rPr lang="uk-UA" b="1" dirty="0"/>
              <a:t>Світ чекає крилатих</a:t>
            </a:r>
          </a:p>
          <a:p>
            <a:r>
              <a:rPr lang="uk-UA" dirty="0"/>
              <a:t>Програма Світ чекає крилатих максимально зосереджена на збереженні здоров’я дітей і особливо підходить дітям, які потребують психологічної підтримки. Якщо ви прагнете, щоб ваша дитина, пізнаючи світ, глибше пізнавала й себе, вчилася керувати своїми емоціями та поведінкою, придивіться до цієї програми. Вона пропонує багато рухливої та творчої активності.</a:t>
            </a:r>
          </a:p>
          <a:p>
            <a:r>
              <a:rPr lang="uk-UA" dirty="0"/>
              <a:t>Для навчання школярі використовують спеціальні бокси, які містять усе необхідне для письма, лічби, творчості. А замість підручників і важких портфелів — один інтегрований посібник-журнал, який розкриває окремі теми через різні предмети та змінюється кожного тижня. На рік батькам необхідно придбати для своєї дитини загалом 32 такі журнали. Вартість — 335 грн на місяць.</a:t>
            </a:r>
          </a:p>
          <a:p>
            <a:r>
              <a:rPr lang="uk-UA" dirty="0"/>
              <a:t>Перевірка знань відбувається через навчання інших — казкових героїв </a:t>
            </a:r>
            <a:r>
              <a:rPr lang="uk-UA" dirty="0" err="1"/>
              <a:t>лаксиків</a:t>
            </a:r>
            <a:r>
              <a:rPr lang="uk-UA" dirty="0"/>
              <a:t>. Те, наскільки дитина готова передавати знання, дозволяє оцінити прогрес її навчання. Кожна школа, яка працює за цією програмою, самостійно обирає один із предметів, який вивчатимуть поглиблено: математика, українська мова, англійська мова, «Всесвіт», </a:t>
            </a:r>
            <a:r>
              <a:rPr lang="uk-UA" dirty="0" err="1"/>
              <a:t>арттехнології</a:t>
            </a:r>
            <a:r>
              <a:rPr lang="uk-UA" dirty="0"/>
              <a:t>.</a:t>
            </a:r>
          </a:p>
          <a:p>
            <a:r>
              <a:rPr lang="uk-UA" dirty="0"/>
              <a:t>Щоб дізнатися про найближчу школу, де навчають за цією програмою, або приєднатися до </a:t>
            </a:r>
            <a:r>
              <a:rPr lang="uk-UA" dirty="0" err="1"/>
              <a:t>проєкту</a:t>
            </a:r>
            <a:r>
              <a:rPr lang="uk-UA" dirty="0"/>
              <a:t>, заповніть форму зворотного зв’язку на сайті Світ чекає крилатих.</a:t>
            </a:r>
          </a:p>
          <a:p>
            <a:r>
              <a:rPr lang="uk-UA" b="1" dirty="0" err="1"/>
              <a:t>Вальдорфська</a:t>
            </a:r>
            <a:r>
              <a:rPr lang="uk-UA" b="1" dirty="0"/>
              <a:t> школа</a:t>
            </a:r>
          </a:p>
          <a:p>
            <a:r>
              <a:rPr lang="uk-UA" dirty="0"/>
              <a:t>Ця педагогічна система дещо відрізняється від попередніх, оскільки паралельно з навчанням багато уваги приділяє розвитку </a:t>
            </a:r>
            <a:r>
              <a:rPr lang="uk-UA" dirty="0" err="1"/>
              <a:t>емоц</a:t>
            </a:r>
            <a:r>
              <a:rPr lang="en-US" dirty="0" err="1"/>
              <a:t>i</a:t>
            </a:r>
            <a:r>
              <a:rPr lang="uk-UA" dirty="0" err="1"/>
              <a:t>йної</a:t>
            </a:r>
            <a:r>
              <a:rPr lang="uk-UA" dirty="0"/>
              <a:t> сфери, емпатії, творчих здібностей кожного учня. Особливість програми — вчити дітей якомога більше </a:t>
            </a:r>
            <a:r>
              <a:rPr lang="uk-UA" dirty="0" err="1"/>
              <a:t>комунікувати</a:t>
            </a:r>
            <a:r>
              <a:rPr lang="uk-UA" dirty="0"/>
              <a:t> між собою та співпрацювати, аніж конкурувати. Якщо ваша дитина любить спілкуватися, має розвинену уяву, хист до мистецтва та ви хочете, щоб вона гармонійно розвивалася в комфортному для себе темпі, можете обрати цю програму. Єдине: за </a:t>
            </a:r>
            <a:r>
              <a:rPr lang="uk-UA" dirty="0" err="1"/>
              <a:t>вальдорфською</a:t>
            </a:r>
            <a:r>
              <a:rPr lang="uk-UA" dirty="0"/>
              <a:t> педагогікою навчають не у всіх містах.</a:t>
            </a:r>
          </a:p>
          <a:p>
            <a:r>
              <a:rPr lang="uk-UA" dirty="0"/>
              <a:t>На </a:t>
            </a:r>
            <a:r>
              <a:rPr lang="uk-UA" dirty="0" err="1"/>
              <a:t>уроках</a:t>
            </a:r>
            <a:r>
              <a:rPr lang="uk-UA" dirty="0"/>
              <a:t> учні без підручників за допомогою лише одного вчителя, вивчають предмети за епохами, кожна з яких триває від 1 до 4 тижнів. Тобто в певний період педагог виділяє головний предмет, якому приділяє найбільше часу. Він не змінюється, допоки учні повністю не засвоять кілька тем. Замість роботи з гаджетами учитель пропонує дітям опановувати мистецькі дисципліни: музику, живопис, театр, хореографію тощо. Також діти </a:t>
            </a:r>
            <a:r>
              <a:rPr lang="uk-UA" dirty="0" err="1"/>
              <a:t>вчаться</a:t>
            </a:r>
            <a:r>
              <a:rPr lang="uk-UA" dirty="0"/>
              <a:t> виготовляти щось власноруч: шити, в’язати, ліпити з глини, моделювати тощо. У молодших класах учням не ставлять оцінок. З першого класу школярі вивчають дві іноземні мови.</a:t>
            </a:r>
          </a:p>
          <a:p>
            <a:r>
              <a:rPr lang="uk-UA" dirty="0"/>
              <a:t>Деякі заклади, які працюють за </a:t>
            </a:r>
            <a:r>
              <a:rPr lang="uk-UA" dirty="0" err="1"/>
              <a:t>вальдорфською</a:t>
            </a:r>
            <a:r>
              <a:rPr lang="uk-UA" dirty="0"/>
              <a:t> педагогікою:</a:t>
            </a:r>
          </a:p>
          <a:p>
            <a:r>
              <a:rPr lang="uk-UA" dirty="0" err="1"/>
              <a:t>Світовид</a:t>
            </a:r>
            <a:r>
              <a:rPr lang="uk-UA" dirty="0"/>
              <a:t> (Київська область, с. </a:t>
            </a:r>
            <a:r>
              <a:rPr lang="uk-UA" dirty="0" err="1"/>
              <a:t>Гатне</a:t>
            </a:r>
            <a:r>
              <a:rPr lang="uk-UA" dirty="0"/>
              <a:t>).</a:t>
            </a:r>
          </a:p>
          <a:p>
            <a:r>
              <a:rPr lang="uk-UA" dirty="0"/>
              <a:t>Явір (м. Київ).</a:t>
            </a:r>
          </a:p>
          <a:p>
            <a:r>
              <a:rPr lang="uk-UA" dirty="0"/>
              <a:t>НВК «Дніпропетровська </a:t>
            </a:r>
            <a:r>
              <a:rPr lang="uk-UA" dirty="0" err="1"/>
              <a:t>вальдорфська</a:t>
            </a:r>
            <a:r>
              <a:rPr lang="uk-UA" dirty="0"/>
              <a:t> середня загальноосвітня школа І-ІІІ ступенів» (м. Дніпро).</a:t>
            </a:r>
          </a:p>
          <a:p>
            <a:r>
              <a:rPr lang="uk-UA" dirty="0"/>
              <a:t>Криворізька </a:t>
            </a:r>
            <a:r>
              <a:rPr lang="uk-UA" dirty="0" err="1"/>
              <a:t>Вальдорфська</a:t>
            </a:r>
            <a:r>
              <a:rPr lang="uk-UA" dirty="0"/>
              <a:t> гімназія (м. Кривий Ріг).</a:t>
            </a:r>
          </a:p>
          <a:p>
            <a:r>
              <a:rPr lang="uk-UA" dirty="0" err="1"/>
              <a:t>Вальдорфський</a:t>
            </a:r>
            <a:r>
              <a:rPr lang="uk-UA" dirty="0"/>
              <a:t> ліцей «Ступені» (м. Одеса).</a:t>
            </a:r>
          </a:p>
          <a:p>
            <a:r>
              <a:rPr lang="uk-UA" dirty="0"/>
              <a:t>Покуття (Івано-Франківська область, м. Городенка).</a:t>
            </a:r>
          </a:p>
          <a:p>
            <a:r>
              <a:rPr lang="uk-UA" b="1" dirty="0"/>
              <a:t>Росток</a:t>
            </a:r>
          </a:p>
          <a:p>
            <a:r>
              <a:rPr lang="uk-UA" dirty="0"/>
              <a:t>Програма Росток зосереджена на природничо-математичних дисциплінах. Тому за нею комфортніше вчитися дітям, які схильні до математики, мають розвинене логічне мислення, зручно почувають себе, коли здобувають знання у своєму темпі. Тож якщо ваша дитина вдумлива, розсудлива, самостійна та любить нестандартні завдання, можете обирати цю програму.</a:t>
            </a:r>
          </a:p>
          <a:p>
            <a:r>
              <a:rPr lang="uk-UA" dirty="0"/>
              <a:t>Знання вчителі формують за принципом «</a:t>
            </a:r>
            <a:r>
              <a:rPr lang="uk-UA" dirty="0" err="1"/>
              <a:t>мінімакс</a:t>
            </a:r>
            <a:r>
              <a:rPr lang="uk-UA" dirty="0"/>
              <a:t>»: дати максимум, що здатна зрозуміти дитина у своєму віці, але під час контролю знань вимагати мінімум. Завдання підібрані так, щоб залучити учня до активності та вчити нестандартно мислити. Тому більшість вправ націлені на те, щоб дитина самостійно побачила проблему та розв’язала її. Вивчення кожної теми завершується творчою роботою: малюнком, </a:t>
            </a:r>
            <a:r>
              <a:rPr lang="uk-UA" dirty="0" err="1"/>
              <a:t>проєктом</a:t>
            </a:r>
            <a:r>
              <a:rPr lang="uk-UA" dirty="0"/>
              <a:t> тощо.</a:t>
            </a:r>
          </a:p>
          <a:p>
            <a:r>
              <a:rPr lang="uk-UA" dirty="0"/>
              <a:t>На </a:t>
            </a:r>
            <a:r>
              <a:rPr lang="uk-UA" dirty="0" err="1"/>
              <a:t>уроці</a:t>
            </a:r>
            <a:r>
              <a:rPr lang="uk-UA" dirty="0"/>
              <a:t> «Навколишній світ» учні отримують початкові знання з біології, екології, географії, фізики та хімії. Математику діти вчать за спеціальними зошитами. Майте на увазі, що всю навчальну літературу купують батьки. Для навчання у 1-му класі комплект книг та зошитів на рік коштуватиме приблизно 3 тисячі гривень. Щоб докладніше дізнатися про вартість літератури за програмою «Росток», перегляньте актуальний </a:t>
            </a:r>
            <a:r>
              <a:rPr lang="uk-UA" dirty="0" err="1"/>
              <a:t>прайс</a:t>
            </a:r>
            <a:r>
              <a:rPr lang="uk-UA" dirty="0"/>
              <a:t> </a:t>
            </a:r>
            <a:r>
              <a:rPr lang="uk-UA" dirty="0" err="1"/>
              <a:t>проєкту</a:t>
            </a:r>
            <a:r>
              <a:rPr lang="uk-UA" dirty="0"/>
              <a:t> .</a:t>
            </a:r>
          </a:p>
          <a:p>
            <a:endParaRPr lang="uk-UA" dirty="0"/>
          </a:p>
          <a:p>
            <a:endParaRPr lang="uk-UA" dirty="0"/>
          </a:p>
          <a:p>
            <a:endParaRPr lang="uk-UA" dirty="0"/>
          </a:p>
        </p:txBody>
      </p:sp>
      <p:sp>
        <p:nvSpPr>
          <p:cNvPr id="4" name="Місце для номера слайда 3"/>
          <p:cNvSpPr>
            <a:spLocks noGrp="1"/>
          </p:cNvSpPr>
          <p:nvPr>
            <p:ph type="sldNum" sz="quarter" idx="5"/>
          </p:nvPr>
        </p:nvSpPr>
        <p:spPr/>
        <p:txBody>
          <a:bodyPr/>
          <a:lstStyle/>
          <a:p>
            <a:fld id="{5D1C2330-AEE0-4C58-9E95-1A2CAEFAAD8E}" type="slidenum">
              <a:rPr lang="uk-UA" smtClean="0"/>
              <a:t>40</a:t>
            </a:fld>
            <a:endParaRPr lang="uk-UA"/>
          </a:p>
        </p:txBody>
      </p:sp>
    </p:spTree>
    <p:extLst>
      <p:ext uri="{BB962C8B-B14F-4D97-AF65-F5344CB8AC3E}">
        <p14:creationId xmlns:p14="http://schemas.microsoft.com/office/powerpoint/2010/main" val="115229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401342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194524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4956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166047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649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447058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1973499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138475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184102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5BD150-7B6C-4440-BFFB-57870BC29EB6}"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361391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5BD150-7B6C-4440-BFFB-57870BC29EB6}" type="datetimeFigureOut">
              <a:rPr lang="ru-RU" smtClean="0"/>
              <a:t>17.03.2024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392540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55BD150-7B6C-4440-BFFB-57870BC29EB6}" type="datetimeFigureOut">
              <a:rPr lang="ru-RU" smtClean="0"/>
              <a:t>17.03.2024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343772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55BD150-7B6C-4440-BFFB-57870BC29EB6}" type="datetimeFigureOut">
              <a:rPr lang="ru-RU" smtClean="0"/>
              <a:t>17.03.2024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329316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BD150-7B6C-4440-BFFB-57870BC29EB6}" type="datetimeFigureOut">
              <a:rPr lang="ru-RU" smtClean="0"/>
              <a:t>17.03.2024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323522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55BD150-7B6C-4440-BFFB-57870BC29EB6}" type="datetimeFigureOut">
              <a:rPr lang="ru-RU" smtClean="0"/>
              <a:t>17.03.2024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237840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55BD150-7B6C-4440-BFFB-57870BC29EB6}" type="datetimeFigureOut">
              <a:rPr lang="ru-RU" smtClean="0"/>
              <a:t>17.03.2024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E620B5-E0FC-442C-A57A-8D07C87C34A4}" type="slidenum">
              <a:rPr lang="ru-RU" smtClean="0"/>
              <a:t>‹№›</a:t>
            </a:fld>
            <a:endParaRPr lang="ru-RU"/>
          </a:p>
        </p:txBody>
      </p:sp>
    </p:spTree>
    <p:extLst>
      <p:ext uri="{BB962C8B-B14F-4D97-AF65-F5344CB8AC3E}">
        <p14:creationId xmlns:p14="http://schemas.microsoft.com/office/powerpoint/2010/main" val="72917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5BD150-7B6C-4440-BFFB-57870BC29EB6}" type="datetimeFigureOut">
              <a:rPr lang="ru-RU" smtClean="0"/>
              <a:t>17.03.2024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EE620B5-E0FC-442C-A57A-8D07C87C34A4}" type="slidenum">
              <a:rPr lang="ru-RU" smtClean="0"/>
              <a:t>‹№›</a:t>
            </a:fld>
            <a:endParaRPr lang="ru-RU"/>
          </a:p>
        </p:txBody>
      </p:sp>
    </p:spTree>
    <p:extLst>
      <p:ext uri="{BB962C8B-B14F-4D97-AF65-F5344CB8AC3E}">
        <p14:creationId xmlns:p14="http://schemas.microsoft.com/office/powerpoint/2010/main" val="3710171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pidruchniki.com/1961040163288/pedagogika/ponyattya_pro_zmist_osvit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tud.com.ua/61093/pedagogika/zmist_osviti" TargetMode="External"/><Relationship Id="rId2" Type="http://schemas.openxmlformats.org/officeDocument/2006/relationships/hyperlink" Target="http://pidruchniki.com/1961040163288/pedagogika/ponyattya_pro_zmist_osviti" TargetMode="External"/><Relationship Id="rId1" Type="http://schemas.openxmlformats.org/officeDocument/2006/relationships/slideLayout" Target="../slideLayouts/slideLayout2.xml"/><Relationship Id="rId4" Type="http://schemas.openxmlformats.org/officeDocument/2006/relationships/hyperlink" Target="http://westudents.com.ua/glavy/50022-sutnst-zmstu-osvti.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5125"/>
            <a:ext cx="10515600" cy="1325563"/>
          </a:xfrm>
        </p:spPr>
        <p:txBody>
          <a:bodyPr/>
          <a:lstStyle/>
          <a:p>
            <a:r>
              <a:rPr lang="uk-UA" dirty="0"/>
              <a:t>  ЛЕКЦІЯ  </a:t>
            </a:r>
            <a:endParaRPr lang="ru-RU" dirty="0"/>
          </a:p>
        </p:txBody>
      </p:sp>
      <p:sp>
        <p:nvSpPr>
          <p:cNvPr id="7" name="Подзаголовок 6"/>
          <p:cNvSpPr>
            <a:spLocks noGrp="1"/>
          </p:cNvSpPr>
          <p:nvPr>
            <p:ph idx="4294967295"/>
          </p:nvPr>
        </p:nvSpPr>
        <p:spPr>
          <a:xfrm>
            <a:off x="0" y="1481070"/>
            <a:ext cx="3966691" cy="4695893"/>
          </a:xfrm>
        </p:spPr>
        <p:txBody>
          <a:bodyPr>
            <a:normAutofit/>
          </a:bodyPr>
          <a:lstStyle/>
          <a:p>
            <a:r>
              <a:rPr lang="uk-UA" sz="6600" b="1" i="1" dirty="0"/>
              <a:t>Зміст освіти</a:t>
            </a:r>
            <a:endParaRPr lang="ru-RU" sz="6600" b="1" i="1" dirty="0"/>
          </a:p>
        </p:txBody>
      </p:sp>
      <p:pic>
        <p:nvPicPr>
          <p:cNvPr id="6" name="Рисунок 5" descr="Зміст освіти" title="ТЕМА ЛЕКЦІЇ"/>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691" y="0"/>
            <a:ext cx="8225309" cy="6858000"/>
          </a:xfrm>
          <a:prstGeom prst="rect">
            <a:avLst/>
          </a:prstGeom>
        </p:spPr>
      </p:pic>
    </p:spTree>
    <p:extLst>
      <p:ext uri="{BB962C8B-B14F-4D97-AF65-F5344CB8AC3E}">
        <p14:creationId xmlns:p14="http://schemas.microsoft.com/office/powerpoint/2010/main" val="6624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A4CB5DE-F6F9-985A-4BCA-1CE2B10F2D79}"/>
              </a:ext>
            </a:extLst>
          </p:cNvPr>
          <p:cNvSpPr>
            <a:spLocks noGrp="1"/>
          </p:cNvSpPr>
          <p:nvPr>
            <p:ph idx="1"/>
          </p:nvPr>
        </p:nvSpPr>
        <p:spPr>
          <a:xfrm>
            <a:off x="677334" y="223520"/>
            <a:ext cx="9889066" cy="6634480"/>
          </a:xfrm>
        </p:spPr>
        <p:txBody>
          <a:bodyPr>
            <a:noAutofit/>
          </a:bodyPr>
          <a:lstStyle/>
          <a:p>
            <a:r>
              <a:rPr lang="uk-UA" sz="2400" b="1" dirty="0">
                <a:solidFill>
                  <a:srgbClr val="C00000"/>
                </a:solidFill>
              </a:rPr>
              <a:t>Зміст загальної середньої освіти </a:t>
            </a:r>
            <a:r>
              <a:rPr lang="uk-UA" sz="2400" dirty="0"/>
              <a:t>- це частина культури, соціального досвіду суспільства, яка використовується в навчальному процесі для вирішення завдань навчання, виховання і розвитку особистості. </a:t>
            </a:r>
          </a:p>
          <a:p>
            <a:r>
              <a:rPr lang="uk-UA" sz="2400" dirty="0"/>
              <a:t>До </a:t>
            </a:r>
            <a:r>
              <a:rPr lang="uk-UA" sz="2400" b="1" dirty="0">
                <a:solidFill>
                  <a:schemeClr val="accent4">
                    <a:lumMod val="50000"/>
                  </a:schemeClr>
                </a:solidFill>
              </a:rPr>
              <a:t>складу</a:t>
            </a:r>
            <a:r>
              <a:rPr lang="uk-UA" sz="2400" dirty="0">
                <a:solidFill>
                  <a:schemeClr val="accent4">
                    <a:lumMod val="50000"/>
                  </a:schemeClr>
                </a:solidFill>
              </a:rPr>
              <a:t> </a:t>
            </a:r>
            <a:r>
              <a:rPr lang="uk-UA" sz="2400" dirty="0"/>
              <a:t>людської культури входять: </a:t>
            </a:r>
          </a:p>
          <a:p>
            <a:r>
              <a:rPr lang="uk-UA" sz="2400" dirty="0"/>
              <a:t>1) вже здобуті суспільством знання про природу, саме суспільство, мислення, техніку і способи діяльності; </a:t>
            </a:r>
          </a:p>
          <a:p>
            <a:r>
              <a:rPr lang="uk-UA" sz="2400" dirty="0"/>
              <a:t>2) досвід здійснення відомих способів діяльності, який втілюється в уміннях і навичках особистості, що засвоїла цей досвід; </a:t>
            </a:r>
          </a:p>
          <a:p>
            <a:r>
              <a:rPr lang="uk-UA" sz="2400" dirty="0"/>
              <a:t>3) досвід творчої, пошукової діяльності щодо вирішення нових проблем, які виникають перед суспільством; </a:t>
            </a:r>
          </a:p>
          <a:p>
            <a:r>
              <a:rPr lang="uk-UA" sz="2400" dirty="0"/>
              <a:t>4) досвід ставлень до світу, самого себе.</a:t>
            </a:r>
          </a:p>
          <a:p>
            <a:r>
              <a:rPr lang="uk-UA" sz="2400" dirty="0"/>
              <a:t>Відповідно, й зміст освіти складається з чотирьох компонентів.</a:t>
            </a:r>
          </a:p>
        </p:txBody>
      </p:sp>
    </p:spTree>
    <p:extLst>
      <p:ext uri="{BB962C8B-B14F-4D97-AF65-F5344CB8AC3E}">
        <p14:creationId xmlns:p14="http://schemas.microsoft.com/office/powerpoint/2010/main" val="40586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F8AB7F8-3E46-D88F-8FB6-8DAA919E4248}"/>
              </a:ext>
            </a:extLst>
          </p:cNvPr>
          <p:cNvSpPr>
            <a:spLocks noGrp="1"/>
          </p:cNvSpPr>
          <p:nvPr>
            <p:ph idx="1"/>
          </p:nvPr>
        </p:nvSpPr>
        <p:spPr>
          <a:xfrm>
            <a:off x="677334" y="1158241"/>
            <a:ext cx="8596668" cy="4883122"/>
          </a:xfrm>
        </p:spPr>
        <p:txBody>
          <a:bodyPr/>
          <a:lstStyle/>
          <a:p>
            <a:r>
              <a:rPr lang="uk-UA" sz="2400" b="1" dirty="0">
                <a:solidFill>
                  <a:schemeClr val="accent5">
                    <a:lumMod val="75000"/>
                  </a:schemeClr>
                </a:solidFill>
              </a:rPr>
              <a:t>ЗНАННЯ́ – сукупність відомостей, набутих у процесі повсякденного досвіду, навчання та спеціальних способів дослідження (енциклопедія сучасної України).</a:t>
            </a:r>
          </a:p>
          <a:p>
            <a:endParaRPr lang="uk-UA" sz="2400" b="1" dirty="0">
              <a:solidFill>
                <a:schemeClr val="accent5">
                  <a:lumMod val="75000"/>
                </a:schemeClr>
              </a:solidFill>
            </a:endParaRPr>
          </a:p>
          <a:p>
            <a:r>
              <a:rPr lang="uk-UA" sz="2400" b="1" dirty="0">
                <a:solidFill>
                  <a:schemeClr val="tx2">
                    <a:lumMod val="75000"/>
                  </a:schemeClr>
                </a:solidFill>
              </a:rPr>
              <a:t>Знання</a:t>
            </a:r>
            <a:r>
              <a:rPr lang="ru-RU" sz="2400" b="1" dirty="0">
                <a:solidFill>
                  <a:schemeClr val="tx2">
                    <a:lumMod val="75000"/>
                  </a:schemeClr>
                </a:solidFill>
              </a:rPr>
              <a:t> – </a:t>
            </a:r>
            <a:r>
              <a:rPr lang="uk-UA" sz="2400" b="1" dirty="0">
                <a:solidFill>
                  <a:schemeClr val="tx2">
                    <a:lumMod val="75000"/>
                  </a:schemeClr>
                </a:solidFill>
              </a:rPr>
              <a:t>це</a:t>
            </a:r>
            <a:r>
              <a:rPr lang="ru-RU" sz="2400" b="1" dirty="0">
                <a:solidFill>
                  <a:schemeClr val="tx2">
                    <a:lumMod val="75000"/>
                  </a:schemeClr>
                </a:solidFill>
              </a:rPr>
              <a:t> кінцевий продукт </a:t>
            </a:r>
            <a:r>
              <a:rPr lang="uk-UA" sz="2400" b="1" dirty="0">
                <a:solidFill>
                  <a:schemeClr val="tx2">
                    <a:lumMod val="75000"/>
                  </a:schemeClr>
                </a:solidFill>
              </a:rPr>
              <a:t>пізнавальної</a:t>
            </a:r>
            <a:r>
              <a:rPr lang="ru-RU" sz="2400" b="1" dirty="0">
                <a:solidFill>
                  <a:schemeClr val="tx2">
                    <a:lumMod val="75000"/>
                  </a:schemeClr>
                </a:solidFill>
              </a:rPr>
              <a:t> </a:t>
            </a:r>
            <a:r>
              <a:rPr lang="uk-UA" sz="2400" b="1" dirty="0">
                <a:solidFill>
                  <a:schemeClr val="tx2">
                    <a:lumMod val="75000"/>
                  </a:schemeClr>
                </a:solidFill>
              </a:rPr>
              <a:t>діяльності, виражений в уявленнях, поняттях, судженнях, теоріях, науковій картині світу (</a:t>
            </a:r>
            <a:r>
              <a:rPr lang="uk-UA" sz="2400" b="1" dirty="0" err="1">
                <a:solidFill>
                  <a:schemeClr val="tx2">
                    <a:lumMod val="75000"/>
                  </a:schemeClr>
                </a:solidFill>
              </a:rPr>
              <a:t>І.Малафіїк</a:t>
            </a:r>
            <a:r>
              <a:rPr lang="uk-UA" sz="2400" b="1" dirty="0">
                <a:solidFill>
                  <a:schemeClr val="tx2">
                    <a:lumMod val="75000"/>
                  </a:schemeClr>
                </a:solidFill>
              </a:rPr>
              <a:t>).</a:t>
            </a:r>
          </a:p>
          <a:p>
            <a:endParaRPr lang="uk-UA" sz="2400" b="1" dirty="0">
              <a:solidFill>
                <a:schemeClr val="tx2">
                  <a:lumMod val="75000"/>
                </a:schemeClr>
              </a:solidFill>
            </a:endParaRPr>
          </a:p>
          <a:p>
            <a:r>
              <a:rPr lang="uk-UA" sz="2400" b="1" dirty="0">
                <a:solidFill>
                  <a:schemeClr val="accent6">
                    <a:lumMod val="75000"/>
                  </a:schemeClr>
                </a:solidFill>
              </a:rPr>
              <a:t>Знання  - теоретичне оволодіння предметом.</a:t>
            </a:r>
          </a:p>
          <a:p>
            <a:endParaRPr lang="uk-UA" dirty="0"/>
          </a:p>
        </p:txBody>
      </p:sp>
    </p:spTree>
    <p:extLst>
      <p:ext uri="{BB962C8B-B14F-4D97-AF65-F5344CB8AC3E}">
        <p14:creationId xmlns:p14="http://schemas.microsoft.com/office/powerpoint/2010/main" val="218331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1701B7B-37BD-DC1A-0E0F-749963D22F2A}"/>
              </a:ext>
            </a:extLst>
          </p:cNvPr>
          <p:cNvSpPr>
            <a:spLocks noGrp="1"/>
          </p:cNvSpPr>
          <p:nvPr>
            <p:ph idx="1"/>
          </p:nvPr>
        </p:nvSpPr>
        <p:spPr>
          <a:xfrm>
            <a:off x="650240" y="528320"/>
            <a:ext cx="8686800" cy="6228079"/>
          </a:xfrm>
        </p:spPr>
        <p:txBody>
          <a:bodyPr/>
          <a:lstStyle/>
          <a:p>
            <a:r>
              <a:rPr lang="uk-UA" b="1" dirty="0">
                <a:solidFill>
                  <a:schemeClr val="accent4">
                    <a:lumMod val="50000"/>
                  </a:schemeClr>
                </a:solidFill>
              </a:rPr>
              <a:t>Уміння </a:t>
            </a:r>
            <a:r>
              <a:rPr lang="uk-UA" dirty="0"/>
              <a:t>– знання  в дії. </a:t>
            </a:r>
          </a:p>
          <a:p>
            <a:r>
              <a:rPr lang="uk-UA" b="1" dirty="0"/>
              <a:t>Уміння </a:t>
            </a:r>
            <a:r>
              <a:rPr lang="uk-UA" dirty="0"/>
              <a:t>- ………</a:t>
            </a:r>
          </a:p>
          <a:p>
            <a:r>
              <a:rPr lang="uk-UA" b="1" dirty="0"/>
              <a:t>Уміння</a:t>
            </a:r>
            <a:r>
              <a:rPr lang="uk-UA" dirty="0"/>
              <a:t> - ………..</a:t>
            </a:r>
          </a:p>
          <a:p>
            <a:r>
              <a:rPr lang="uk-UA" dirty="0" err="1"/>
              <a:t>Загальнонавчальні</a:t>
            </a:r>
            <a:r>
              <a:rPr lang="uk-UA" dirty="0"/>
              <a:t> уміння:</a:t>
            </a:r>
          </a:p>
          <a:p>
            <a:pPr marL="0" indent="0">
              <a:buNone/>
            </a:pPr>
            <a:r>
              <a:rPr lang="uk-UA" dirty="0"/>
              <a:t>           навчально-організаційні уміння;</a:t>
            </a:r>
          </a:p>
          <a:p>
            <a:pPr marL="0" indent="0">
              <a:buNone/>
            </a:pPr>
            <a:r>
              <a:rPr lang="uk-UA" dirty="0"/>
              <a:t>           навчально-інформаційні уміння;</a:t>
            </a:r>
          </a:p>
          <a:p>
            <a:pPr marL="0" indent="0">
              <a:buNone/>
            </a:pPr>
            <a:r>
              <a:rPr lang="uk-UA" dirty="0"/>
              <a:t>           навчально-інтелектуальні вміння;</a:t>
            </a:r>
          </a:p>
          <a:p>
            <a:pPr marL="0" indent="0">
              <a:buNone/>
            </a:pPr>
            <a:r>
              <a:rPr lang="uk-UA" dirty="0"/>
              <a:t>           контрольно-оцінні, рефлексивні уміння.</a:t>
            </a:r>
          </a:p>
          <a:p>
            <a:r>
              <a:rPr lang="uk-UA" dirty="0"/>
              <a:t>Досвід творчої діяльності покликаний забезпечити готовність до пошуку шляхів вирішення нових проблем, формування тих здібностей, які допоможуть молодій людині самостійно та творчо працювати і жити.</a:t>
            </a:r>
          </a:p>
          <a:p>
            <a:r>
              <a:rPr lang="uk-UA" dirty="0"/>
              <a:t>Важливими творчими уміннями учня є:</a:t>
            </a:r>
          </a:p>
          <a:p>
            <a:pPr marL="0" indent="0">
              <a:buNone/>
            </a:pPr>
            <a:r>
              <a:rPr lang="uk-UA" dirty="0"/>
              <a:t>                уміння самостійно переносити знання і уміння у нову ситуацію;</a:t>
            </a:r>
          </a:p>
          <a:p>
            <a:pPr marL="0" indent="0">
              <a:buNone/>
            </a:pPr>
            <a:r>
              <a:rPr lang="uk-UA" dirty="0"/>
              <a:t>                ….. ……. ;</a:t>
            </a:r>
          </a:p>
          <a:p>
            <a:pPr marL="0" indent="0">
              <a:buNone/>
            </a:pPr>
            <a:r>
              <a:rPr lang="uk-UA" i="1" dirty="0">
                <a:solidFill>
                  <a:schemeClr val="accent5"/>
                </a:solidFill>
              </a:rPr>
              <a:t>Досвід ставлень особистості як складова змісту освіти сучасної початкової школи</a:t>
            </a:r>
            <a:r>
              <a:rPr lang="ru-RU" i="1" dirty="0">
                <a:solidFill>
                  <a:schemeClr val="accent5"/>
                </a:solidFill>
              </a:rPr>
              <a:t>.</a:t>
            </a:r>
            <a:endParaRPr lang="uk-UA" i="1" dirty="0">
              <a:solidFill>
                <a:schemeClr val="accent5"/>
              </a:solidFill>
            </a:endParaRPr>
          </a:p>
        </p:txBody>
      </p:sp>
    </p:spTree>
    <p:extLst>
      <p:ext uri="{BB962C8B-B14F-4D97-AF65-F5344CB8AC3E}">
        <p14:creationId xmlns:p14="http://schemas.microsoft.com/office/powerpoint/2010/main" val="117799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48786AD-19D5-3E77-3585-8824CB1635A7}"/>
              </a:ext>
            </a:extLst>
          </p:cNvPr>
          <p:cNvSpPr>
            <a:spLocks noGrp="1"/>
          </p:cNvSpPr>
          <p:nvPr>
            <p:ph idx="1"/>
          </p:nvPr>
        </p:nvSpPr>
        <p:spPr>
          <a:xfrm>
            <a:off x="548640" y="365761"/>
            <a:ext cx="10007600" cy="5675602"/>
          </a:xfrm>
        </p:spPr>
        <p:txBody>
          <a:bodyPr>
            <a:noAutofit/>
          </a:bodyPr>
          <a:lstStyle/>
          <a:p>
            <a:r>
              <a:rPr lang="uk-UA" sz="2400" dirty="0">
                <a:solidFill>
                  <a:schemeClr val="accent5"/>
                </a:solidFill>
              </a:rPr>
              <a:t>Компетенція</a:t>
            </a:r>
            <a:r>
              <a:rPr lang="uk-UA" sz="2400" dirty="0"/>
              <a:t> (від. лат. </a:t>
            </a:r>
            <a:r>
              <a:rPr lang="en-US" sz="2400" dirty="0" err="1"/>
              <a:t>competencia</a:t>
            </a:r>
            <a:r>
              <a:rPr lang="en-US" sz="2400" dirty="0"/>
              <a:t> - </a:t>
            </a:r>
            <a:r>
              <a:rPr lang="uk-UA" sz="2400" dirty="0"/>
              <a:t>коло питань, з якими людина добре обізнана, володіє знаннями і досвідом ) - це інтегрований результат опанування змістом загальної середньої освіти, який виражається в готовності учня використовувати засвоєні знання, уміння, навички, а також способи діяльності у конкретних життєвих ситуаціях для розв'язання практичних і теоретичних задач.</a:t>
            </a:r>
          </a:p>
          <a:p>
            <a:r>
              <a:rPr lang="uk-UA" sz="2400" b="1" dirty="0">
                <a:solidFill>
                  <a:schemeClr val="accent5"/>
                </a:solidFill>
              </a:rPr>
              <a:t>Компетенція – нормативна вимога до освітньої підготовки людини, необхідна для її ефективної та продуктивної діяльності в певній сфері.</a:t>
            </a:r>
          </a:p>
          <a:p>
            <a:r>
              <a:rPr lang="uk-UA" sz="2400" i="1" dirty="0">
                <a:solidFill>
                  <a:schemeClr val="tx2">
                    <a:lumMod val="60000"/>
                    <a:lumOff val="40000"/>
                  </a:schemeClr>
                </a:solidFill>
              </a:rPr>
              <a:t>Володіння людиною відповідною компетенцією позначається терміном "компетентність".</a:t>
            </a:r>
          </a:p>
          <a:p>
            <a:r>
              <a:rPr lang="uk-UA" sz="2400" b="1" dirty="0">
                <a:solidFill>
                  <a:srgbClr val="C00000"/>
                </a:solidFill>
              </a:rPr>
              <a:t>Компетентність – </a:t>
            </a:r>
            <a:r>
              <a:rPr lang="uk-UA" sz="2400" b="1" dirty="0">
                <a:solidFill>
                  <a:schemeClr val="tx2">
                    <a:lumMod val="75000"/>
                  </a:schemeClr>
                </a:solidFill>
              </a:rPr>
              <a:t>сукупність  </a:t>
            </a:r>
            <a:r>
              <a:rPr lang="uk-UA" sz="2400" b="1" dirty="0" err="1">
                <a:solidFill>
                  <a:schemeClr val="tx2">
                    <a:lumMod val="75000"/>
                  </a:schemeClr>
                </a:solidFill>
              </a:rPr>
              <a:t>особистостісних</a:t>
            </a:r>
            <a:r>
              <a:rPr lang="uk-UA" sz="2400" b="1" dirty="0">
                <a:solidFill>
                  <a:schemeClr val="tx2">
                    <a:lumMod val="75000"/>
                  </a:schemeClr>
                </a:solidFill>
              </a:rPr>
              <a:t> якостей, необхідних і достатніх для здійснення певної діяльності.</a:t>
            </a:r>
          </a:p>
        </p:txBody>
      </p:sp>
    </p:spTree>
    <p:extLst>
      <p:ext uri="{BB962C8B-B14F-4D97-AF65-F5344CB8AC3E}">
        <p14:creationId xmlns:p14="http://schemas.microsoft.com/office/powerpoint/2010/main" val="236963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tx1"/>
                </a:solidFill>
              </a:rPr>
              <a:t>Підходи до формування змісту шкільної освіти:</a:t>
            </a:r>
            <a:endParaRPr lang="ru-RU" b="1" dirty="0">
              <a:solidFill>
                <a:schemeClr val="tx1"/>
              </a:solidFill>
            </a:endParaRPr>
          </a:p>
        </p:txBody>
      </p:sp>
      <p:sp>
        <p:nvSpPr>
          <p:cNvPr id="4" name="Текст 3"/>
          <p:cNvSpPr>
            <a:spLocks noGrp="1"/>
          </p:cNvSpPr>
          <p:nvPr>
            <p:ph type="body" idx="1"/>
          </p:nvPr>
        </p:nvSpPr>
        <p:spPr/>
        <p:txBody>
          <a:bodyPr/>
          <a:lstStyle/>
          <a:p>
            <a:r>
              <a:rPr lang="uk-UA" b="1" i="1" dirty="0">
                <a:solidFill>
                  <a:schemeClr val="tx1"/>
                </a:solidFill>
              </a:rPr>
              <a:t>Енциклопедична модель</a:t>
            </a:r>
            <a:endParaRPr lang="ru-RU" b="1" i="1" dirty="0">
              <a:solidFill>
                <a:schemeClr val="tx1"/>
              </a:solidFill>
            </a:endParaRPr>
          </a:p>
        </p:txBody>
      </p:sp>
      <p:sp>
        <p:nvSpPr>
          <p:cNvPr id="5" name="Объект 4"/>
          <p:cNvSpPr>
            <a:spLocks noGrp="1"/>
          </p:cNvSpPr>
          <p:nvPr>
            <p:ph sz="half" idx="2"/>
          </p:nvPr>
        </p:nvSpPr>
        <p:spPr>
          <a:xfrm>
            <a:off x="675745" y="2737245"/>
            <a:ext cx="4185623" cy="4011285"/>
          </a:xfrm>
        </p:spPr>
        <p:txBody>
          <a:bodyPr>
            <a:normAutofit/>
          </a:bodyPr>
          <a:lstStyle/>
          <a:p>
            <a:r>
              <a:rPr lang="uk-UA" sz="2800" dirty="0">
                <a:solidFill>
                  <a:schemeClr val="tx1"/>
                </a:solidFill>
              </a:rPr>
              <a:t>Прагнення створити універсальну теорію навчання «вчити всіх усього», передавати знання з усіх наук щоб підготувати до майбутнього життя.</a:t>
            </a:r>
            <a:endParaRPr lang="ru-RU" sz="2800" dirty="0">
              <a:solidFill>
                <a:schemeClr val="tx1"/>
              </a:solidFill>
            </a:endParaRPr>
          </a:p>
        </p:txBody>
      </p:sp>
      <p:sp>
        <p:nvSpPr>
          <p:cNvPr id="6" name="Текст 5"/>
          <p:cNvSpPr>
            <a:spLocks noGrp="1"/>
          </p:cNvSpPr>
          <p:nvPr>
            <p:ph type="body" sz="quarter" idx="3"/>
          </p:nvPr>
        </p:nvSpPr>
        <p:spPr>
          <a:xfrm>
            <a:off x="5100034" y="2160983"/>
            <a:ext cx="4945487" cy="576262"/>
          </a:xfrm>
        </p:spPr>
        <p:txBody>
          <a:bodyPr/>
          <a:lstStyle/>
          <a:p>
            <a:r>
              <a:rPr lang="uk-UA" dirty="0">
                <a:solidFill>
                  <a:schemeClr val="tx1"/>
                </a:solidFill>
              </a:rPr>
              <a:t>Ян Амос </a:t>
            </a:r>
            <a:r>
              <a:rPr lang="uk-UA" dirty="0" err="1">
                <a:solidFill>
                  <a:schemeClr val="tx1"/>
                </a:solidFill>
              </a:rPr>
              <a:t>Коменський</a:t>
            </a:r>
            <a:r>
              <a:rPr lang="uk-UA" dirty="0">
                <a:solidFill>
                  <a:schemeClr val="tx1"/>
                </a:solidFill>
              </a:rPr>
              <a:t> (1592-1670)</a:t>
            </a:r>
            <a:endParaRPr lang="ru-RU" dirty="0">
              <a:solidFill>
                <a:schemeClr val="tx1"/>
              </a:solidFill>
            </a:endParaRPr>
          </a:p>
        </p:txBody>
      </p:sp>
      <p:pic>
        <p:nvPicPr>
          <p:cNvPr id="10" name="Объект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50793" y="2736718"/>
            <a:ext cx="2756080" cy="3256570"/>
          </a:xfrm>
        </p:spPr>
      </p:pic>
    </p:spTree>
    <p:extLst>
      <p:ext uri="{BB962C8B-B14F-4D97-AF65-F5344CB8AC3E}">
        <p14:creationId xmlns:p14="http://schemas.microsoft.com/office/powerpoint/2010/main" val="15205346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6378" y="862056"/>
            <a:ext cx="4185623" cy="576262"/>
          </a:xfrm>
        </p:spPr>
        <p:txBody>
          <a:bodyPr/>
          <a:lstStyle/>
          <a:p>
            <a:r>
              <a:rPr lang="uk-UA" b="1" i="1" dirty="0">
                <a:solidFill>
                  <a:schemeClr val="tx1"/>
                </a:solidFill>
              </a:rPr>
              <a:t>Формальна освіта</a:t>
            </a:r>
            <a:endParaRPr lang="ru-RU" b="1" i="1" dirty="0">
              <a:solidFill>
                <a:schemeClr val="tx1"/>
              </a:solidFill>
            </a:endParaRPr>
          </a:p>
        </p:txBody>
      </p:sp>
      <p:sp>
        <p:nvSpPr>
          <p:cNvPr id="4" name="Объект 3"/>
          <p:cNvSpPr>
            <a:spLocks noGrp="1"/>
          </p:cNvSpPr>
          <p:nvPr>
            <p:ph sz="half" idx="2"/>
          </p:nvPr>
        </p:nvSpPr>
        <p:spPr>
          <a:xfrm>
            <a:off x="241694" y="1948352"/>
            <a:ext cx="4185623" cy="3766586"/>
          </a:xfrm>
        </p:spPr>
        <p:txBody>
          <a:bodyPr>
            <a:noAutofit/>
          </a:bodyPr>
          <a:lstStyle/>
          <a:p>
            <a:r>
              <a:rPr lang="uk-UA" sz="2800" dirty="0">
                <a:solidFill>
                  <a:schemeClr val="tx1"/>
                </a:solidFill>
              </a:rPr>
              <a:t>Зміст навчання  як засіб розвитку пізнавальних інтересів і розумових здібностей. Перевага надавалась стародавнім мовам, математиці. </a:t>
            </a:r>
            <a:endParaRPr lang="ru-RU" sz="2800" dirty="0">
              <a:solidFill>
                <a:schemeClr val="tx1"/>
              </a:solidFill>
            </a:endParaRPr>
          </a:p>
        </p:txBody>
      </p:sp>
      <p:sp>
        <p:nvSpPr>
          <p:cNvPr id="5" name="Текст 4"/>
          <p:cNvSpPr>
            <a:spLocks noGrp="1"/>
          </p:cNvSpPr>
          <p:nvPr>
            <p:ph type="body" sz="quarter" idx="3"/>
          </p:nvPr>
        </p:nvSpPr>
        <p:spPr>
          <a:xfrm>
            <a:off x="4572001" y="502249"/>
            <a:ext cx="6091706" cy="1707297"/>
          </a:xfrm>
        </p:spPr>
        <p:txBody>
          <a:bodyPr/>
          <a:lstStyle/>
          <a:p>
            <a:r>
              <a:rPr lang="ru-RU" b="1" dirty="0">
                <a:solidFill>
                  <a:schemeClr val="tx1"/>
                </a:solidFill>
              </a:rPr>
              <a:t>Йоганн </a:t>
            </a:r>
            <a:r>
              <a:rPr lang="ru-RU" b="1" dirty="0" err="1">
                <a:solidFill>
                  <a:schemeClr val="tx1"/>
                </a:solidFill>
              </a:rPr>
              <a:t>Генріх</a:t>
            </a:r>
            <a:r>
              <a:rPr lang="ru-RU" b="1" dirty="0">
                <a:solidFill>
                  <a:schemeClr val="tx1"/>
                </a:solidFill>
              </a:rPr>
              <a:t> </a:t>
            </a:r>
            <a:r>
              <a:rPr lang="ru-RU" b="1" dirty="0" err="1">
                <a:solidFill>
                  <a:schemeClr val="tx1"/>
                </a:solidFill>
              </a:rPr>
              <a:t>Песталоцці</a:t>
            </a:r>
            <a:r>
              <a:rPr lang="ru-RU" b="1" dirty="0">
                <a:solidFill>
                  <a:schemeClr val="tx1"/>
                </a:solidFill>
              </a:rPr>
              <a:t> (1746-1827)                                </a:t>
            </a:r>
            <a:r>
              <a:rPr lang="ru-RU" b="1" dirty="0" err="1">
                <a:solidFill>
                  <a:schemeClr val="tx1"/>
                </a:solidFill>
              </a:rPr>
              <a:t>Фрідріх</a:t>
            </a:r>
            <a:r>
              <a:rPr lang="ru-RU" b="1" dirty="0">
                <a:solidFill>
                  <a:schemeClr val="tx1"/>
                </a:solidFill>
              </a:rPr>
              <a:t> Адольф </a:t>
            </a:r>
            <a:r>
              <a:rPr lang="ru-RU" b="1" dirty="0" err="1">
                <a:solidFill>
                  <a:schemeClr val="tx1"/>
                </a:solidFill>
              </a:rPr>
              <a:t>Вільгельм</a:t>
            </a:r>
            <a:r>
              <a:rPr lang="ru-RU" b="1" dirty="0">
                <a:solidFill>
                  <a:schemeClr val="tx1"/>
                </a:solidFill>
              </a:rPr>
              <a:t> </a:t>
            </a:r>
            <a:r>
              <a:rPr lang="ru-RU" b="1" dirty="0" err="1">
                <a:solidFill>
                  <a:schemeClr val="tx1"/>
                </a:solidFill>
              </a:rPr>
              <a:t>Дістервег</a:t>
            </a:r>
            <a:r>
              <a:rPr lang="ru-RU" b="1" dirty="0">
                <a:solidFill>
                  <a:schemeClr val="tx1"/>
                </a:solidFill>
              </a:rPr>
              <a:t> (1790-1866)</a:t>
            </a:r>
            <a:endParaRPr lang="ru-RU" dirty="0">
              <a:solidFill>
                <a:schemeClr val="tx1"/>
              </a:solidFill>
            </a:endParaRPr>
          </a:p>
        </p:txBody>
      </p:sp>
      <p:pic>
        <p:nvPicPr>
          <p:cNvPr id="7" name="Объект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72001" y="2377441"/>
            <a:ext cx="2784094" cy="3515270"/>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498" y="2359772"/>
            <a:ext cx="2453303" cy="3532938"/>
          </a:xfrm>
          <a:prstGeom prst="rect">
            <a:avLst/>
          </a:prstGeom>
        </p:spPr>
      </p:pic>
    </p:spTree>
    <p:extLst>
      <p:ext uri="{BB962C8B-B14F-4D97-AF65-F5344CB8AC3E}">
        <p14:creationId xmlns:p14="http://schemas.microsoft.com/office/powerpoint/2010/main" val="15738701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75745" y="688884"/>
            <a:ext cx="4185623" cy="576262"/>
          </a:xfrm>
        </p:spPr>
        <p:txBody>
          <a:bodyPr/>
          <a:lstStyle/>
          <a:p>
            <a:r>
              <a:rPr lang="uk-UA" b="1" i="1" dirty="0">
                <a:solidFill>
                  <a:schemeClr val="tx1"/>
                </a:solidFill>
              </a:rPr>
              <a:t>Матеріальна освіта</a:t>
            </a:r>
            <a:endParaRPr lang="ru-RU" b="1" i="1" dirty="0">
              <a:solidFill>
                <a:schemeClr val="tx1"/>
              </a:solidFill>
            </a:endParaRPr>
          </a:p>
        </p:txBody>
      </p:sp>
      <p:sp>
        <p:nvSpPr>
          <p:cNvPr id="4" name="Объект 3"/>
          <p:cNvSpPr>
            <a:spLocks noGrp="1"/>
          </p:cNvSpPr>
          <p:nvPr>
            <p:ph sz="half" idx="2"/>
          </p:nvPr>
        </p:nvSpPr>
        <p:spPr>
          <a:xfrm>
            <a:off x="180304" y="1545465"/>
            <a:ext cx="4410607" cy="4881092"/>
          </a:xfrm>
        </p:spPr>
        <p:txBody>
          <a:bodyPr>
            <a:noAutofit/>
          </a:bodyPr>
          <a:lstStyle/>
          <a:p>
            <a:r>
              <a:rPr lang="uk-UA" sz="2400" dirty="0">
                <a:solidFill>
                  <a:schemeClr val="tx1"/>
                </a:solidFill>
              </a:rPr>
              <a:t>Головний критерій формування змісту освіти – ступінь придатності знань для життя і майбутньої практичної діяльності. Здобуття прикладних знань, вивчення дисциплін математично-природничого циклу, перевага розвитку мислення і розумових здібностей.</a:t>
            </a:r>
            <a:endParaRPr lang="ru-RU" sz="2400" dirty="0">
              <a:solidFill>
                <a:schemeClr val="tx1"/>
              </a:solidFill>
            </a:endParaRPr>
          </a:p>
        </p:txBody>
      </p:sp>
      <p:sp>
        <p:nvSpPr>
          <p:cNvPr id="5" name="Текст 4"/>
          <p:cNvSpPr>
            <a:spLocks noGrp="1"/>
          </p:cNvSpPr>
          <p:nvPr>
            <p:ph type="body" sz="quarter" idx="3"/>
          </p:nvPr>
        </p:nvSpPr>
        <p:spPr>
          <a:xfrm>
            <a:off x="5088383" y="861723"/>
            <a:ext cx="4185618" cy="806845"/>
          </a:xfrm>
        </p:spPr>
        <p:txBody>
          <a:bodyPr/>
          <a:lstStyle/>
          <a:p>
            <a:r>
              <a:rPr lang="uk-UA" dirty="0">
                <a:solidFill>
                  <a:schemeClr val="tx1"/>
                </a:solidFill>
              </a:rPr>
              <a:t>Герберт Спенсер (1820-1903)</a:t>
            </a:r>
            <a:endParaRPr lang="ru-RU" dirty="0">
              <a:solidFill>
                <a:schemeClr val="tx1"/>
              </a:solidFill>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847614" y="1668568"/>
            <a:ext cx="3558110" cy="4161768"/>
          </a:xfrm>
        </p:spPr>
      </p:pic>
    </p:spTree>
    <p:extLst>
      <p:ext uri="{BB962C8B-B14F-4D97-AF65-F5344CB8AC3E}">
        <p14:creationId xmlns:p14="http://schemas.microsoft.com/office/powerpoint/2010/main" val="405347624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type="body" idx="1"/>
          </p:nvPr>
        </p:nvSpPr>
        <p:spPr>
          <a:xfrm>
            <a:off x="675744" y="778554"/>
            <a:ext cx="4185623" cy="576262"/>
          </a:xfrm>
        </p:spPr>
        <p:txBody>
          <a:bodyPr/>
          <a:lstStyle/>
          <a:p>
            <a:r>
              <a:rPr lang="uk-UA" b="1" i="1" dirty="0">
                <a:solidFill>
                  <a:schemeClr val="tx1"/>
                </a:solidFill>
              </a:rPr>
              <a:t>Педоцентрична теорія</a:t>
            </a:r>
            <a:endParaRPr lang="ru-RU" b="1" i="1" dirty="0"/>
          </a:p>
        </p:txBody>
      </p:sp>
      <p:sp>
        <p:nvSpPr>
          <p:cNvPr id="13" name="Объект 12"/>
          <p:cNvSpPr>
            <a:spLocks noGrp="1"/>
          </p:cNvSpPr>
          <p:nvPr>
            <p:ph sz="half" idx="2"/>
          </p:nvPr>
        </p:nvSpPr>
        <p:spPr>
          <a:xfrm>
            <a:off x="675743" y="1652559"/>
            <a:ext cx="4185623" cy="4786878"/>
          </a:xfrm>
        </p:spPr>
        <p:txBody>
          <a:bodyPr>
            <a:normAutofit/>
          </a:bodyPr>
          <a:lstStyle/>
          <a:p>
            <a:r>
              <a:rPr lang="uk-UA" sz="3600" dirty="0">
                <a:solidFill>
                  <a:schemeClr val="tx1"/>
                </a:solidFill>
              </a:rPr>
              <a:t>Пропонував будувати зміст шкільної освіти з урахуванням інтересів і потреб дітей, їх психічних особливостей. </a:t>
            </a:r>
            <a:endParaRPr lang="ru-RU" sz="3600" dirty="0">
              <a:solidFill>
                <a:schemeClr val="tx1"/>
              </a:solidFill>
            </a:endParaRPr>
          </a:p>
          <a:p>
            <a:endParaRPr lang="ru-RU" sz="3200" dirty="0"/>
          </a:p>
        </p:txBody>
      </p:sp>
      <p:sp>
        <p:nvSpPr>
          <p:cNvPr id="14" name="Текст 13"/>
          <p:cNvSpPr>
            <a:spLocks noGrp="1"/>
          </p:cNvSpPr>
          <p:nvPr>
            <p:ph type="body" sz="quarter" idx="3"/>
          </p:nvPr>
        </p:nvSpPr>
        <p:spPr>
          <a:xfrm>
            <a:off x="5228823" y="778554"/>
            <a:ext cx="4185618" cy="576262"/>
          </a:xfrm>
        </p:spPr>
        <p:txBody>
          <a:bodyPr/>
          <a:lstStyle/>
          <a:p>
            <a:r>
              <a:rPr lang="uk-UA" dirty="0">
                <a:solidFill>
                  <a:schemeClr val="tx1"/>
                </a:solidFill>
              </a:rPr>
              <a:t>Джон Дьюї (1859-1952)</a:t>
            </a:r>
            <a:endParaRPr lang="ru-RU" dirty="0">
              <a:solidFill>
                <a:schemeClr val="tx1"/>
              </a:solidFill>
            </a:endParaRPr>
          </a:p>
        </p:txBody>
      </p:sp>
      <p:pic>
        <p:nvPicPr>
          <p:cNvPr id="16" name="Объект 1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13386" y="1671680"/>
            <a:ext cx="4087494" cy="4748636"/>
          </a:xfrm>
        </p:spPr>
      </p:pic>
    </p:spTree>
    <p:extLst>
      <p:ext uri="{BB962C8B-B14F-4D97-AF65-F5344CB8AC3E}">
        <p14:creationId xmlns:p14="http://schemas.microsoft.com/office/powerpoint/2010/main" val="218027832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a:bodyPr>
          <a:lstStyle/>
          <a:p>
            <a:r>
              <a:rPr lang="uk-UA" dirty="0">
                <a:solidFill>
                  <a:schemeClr val="tx1"/>
                </a:solidFill>
              </a:rPr>
              <a:t>У 1919р. у 1-4 класах вивчали:</a:t>
            </a:r>
            <a:br>
              <a:rPr lang="uk-UA" dirty="0">
                <a:solidFill>
                  <a:schemeClr val="tx1"/>
                </a:solidFill>
              </a:rPr>
            </a:br>
            <a:endParaRPr lang="ru-RU" dirty="0">
              <a:solidFill>
                <a:schemeClr val="tx1"/>
              </a:solidFill>
            </a:endParaRPr>
          </a:p>
        </p:txBody>
      </p:sp>
      <p:sp>
        <p:nvSpPr>
          <p:cNvPr id="10" name="Объект 9"/>
          <p:cNvSpPr>
            <a:spLocks noGrp="1"/>
          </p:cNvSpPr>
          <p:nvPr>
            <p:ph sz="half" idx="1"/>
          </p:nvPr>
        </p:nvSpPr>
        <p:spPr>
          <a:xfrm>
            <a:off x="553792" y="1326524"/>
            <a:ext cx="4307577" cy="5531476"/>
          </a:xfrm>
        </p:spPr>
        <p:txBody>
          <a:bodyPr>
            <a:normAutofit fontScale="77500" lnSpcReduction="20000"/>
          </a:bodyPr>
          <a:lstStyle/>
          <a:p>
            <a:r>
              <a:rPr lang="uk-UA" sz="3400" dirty="0">
                <a:solidFill>
                  <a:schemeClr val="tx1"/>
                </a:solidFill>
              </a:rPr>
              <a:t>Краєзнавство (12-14 год.)</a:t>
            </a:r>
            <a:r>
              <a:rPr lang="en-US" sz="3400" dirty="0">
                <a:solidFill>
                  <a:schemeClr val="tx1"/>
                </a:solidFill>
              </a:rPr>
              <a:t> </a:t>
            </a:r>
            <a:r>
              <a:rPr lang="uk-UA" sz="3400" dirty="0">
                <a:solidFill>
                  <a:schemeClr val="tx1"/>
                </a:solidFill>
              </a:rPr>
              <a:t>: </a:t>
            </a:r>
            <a:r>
              <a:rPr lang="uk-UA" sz="3400" i="1" dirty="0">
                <a:solidFill>
                  <a:schemeClr val="tx1"/>
                </a:solidFill>
              </a:rPr>
              <a:t>рідна мова (4 год.), математика (4 год.), природознавство (2 год), історія з </a:t>
            </a:r>
            <a:r>
              <a:rPr lang="uk-UA" sz="3400" i="1" dirty="0" err="1">
                <a:solidFill>
                  <a:schemeClr val="tx1"/>
                </a:solidFill>
              </a:rPr>
              <a:t>громадянознавством</a:t>
            </a:r>
            <a:r>
              <a:rPr lang="uk-UA" sz="3400" i="1" dirty="0">
                <a:solidFill>
                  <a:schemeClr val="tx1"/>
                </a:solidFill>
              </a:rPr>
              <a:t> </a:t>
            </a:r>
          </a:p>
          <a:p>
            <a:r>
              <a:rPr lang="uk-UA" sz="3400" i="1" dirty="0">
                <a:solidFill>
                  <a:schemeClr val="tx1"/>
                </a:solidFill>
              </a:rPr>
              <a:t>( 2 год.), географія (2 год.)</a:t>
            </a:r>
          </a:p>
          <a:p>
            <a:r>
              <a:rPr lang="uk-UA" sz="3400" dirty="0">
                <a:solidFill>
                  <a:schemeClr val="tx1"/>
                </a:solidFill>
              </a:rPr>
              <a:t>Малювання і ліплення (2 год);</a:t>
            </a:r>
          </a:p>
          <a:p>
            <a:r>
              <a:rPr lang="uk-UA" sz="3400" dirty="0">
                <a:solidFill>
                  <a:schemeClr val="tx1"/>
                </a:solidFill>
              </a:rPr>
              <a:t>Ручна праця (2-3год.);</a:t>
            </a:r>
          </a:p>
          <a:p>
            <a:r>
              <a:rPr lang="uk-UA" sz="3400" dirty="0">
                <a:solidFill>
                  <a:schemeClr val="tx1"/>
                </a:solidFill>
              </a:rPr>
              <a:t>Ігри і фізичні вправи (2 год.);</a:t>
            </a:r>
          </a:p>
          <a:p>
            <a:r>
              <a:rPr lang="uk-UA" sz="3400" dirty="0">
                <a:solidFill>
                  <a:schemeClr val="tx1"/>
                </a:solidFill>
              </a:rPr>
              <a:t>Співи (2 год.).</a:t>
            </a:r>
          </a:p>
          <a:p>
            <a:endParaRPr lang="uk-UA" dirty="0"/>
          </a:p>
          <a:p>
            <a:endParaRPr lang="uk-UA" dirty="0"/>
          </a:p>
        </p:txBody>
      </p:sp>
      <p:pic>
        <p:nvPicPr>
          <p:cNvPr id="4" name="Объект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7120" y="1516249"/>
            <a:ext cx="4984159" cy="4665610"/>
          </a:xfrm>
        </p:spPr>
      </p:pic>
    </p:spTree>
    <p:extLst>
      <p:ext uri="{BB962C8B-B14F-4D97-AF65-F5344CB8AC3E}">
        <p14:creationId xmlns:p14="http://schemas.microsoft.com/office/powerpoint/2010/main" val="914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tx1"/>
                </a:solidFill>
              </a:rPr>
              <a:t>Навчальний план 1932 р. охоплював 10 предметів:</a:t>
            </a:r>
            <a:br>
              <a:rPr lang="uk-UA" dirty="0">
                <a:solidFill>
                  <a:schemeClr val="tx1"/>
                </a:solidFill>
              </a:rPr>
            </a:br>
            <a:endParaRPr lang="ru-RU" dirty="0">
              <a:solidFill>
                <a:schemeClr val="tx1"/>
              </a:solidFill>
            </a:endParaRPr>
          </a:p>
        </p:txBody>
      </p:sp>
      <p:sp>
        <p:nvSpPr>
          <p:cNvPr id="3" name="Объект 2"/>
          <p:cNvSpPr>
            <a:spLocks noGrp="1"/>
          </p:cNvSpPr>
          <p:nvPr>
            <p:ph sz="half" idx="1"/>
          </p:nvPr>
        </p:nvSpPr>
        <p:spPr>
          <a:xfrm>
            <a:off x="579550" y="1930400"/>
            <a:ext cx="4281820" cy="4792371"/>
          </a:xfrm>
        </p:spPr>
        <p:txBody>
          <a:bodyPr>
            <a:normAutofit/>
          </a:bodyPr>
          <a:lstStyle/>
          <a:p>
            <a:r>
              <a:rPr lang="uk-UA" sz="2000" i="1" dirty="0">
                <a:solidFill>
                  <a:schemeClr val="tx1"/>
                </a:solidFill>
              </a:rPr>
              <a:t>Українська мова</a:t>
            </a:r>
            <a:r>
              <a:rPr lang="ru-RU" sz="2000" i="1" dirty="0">
                <a:solidFill>
                  <a:schemeClr val="tx1"/>
                </a:solidFill>
              </a:rPr>
              <a:t>;</a:t>
            </a:r>
          </a:p>
          <a:p>
            <a:r>
              <a:rPr lang="uk-UA" sz="2000" i="1" dirty="0">
                <a:solidFill>
                  <a:schemeClr val="tx1"/>
                </a:solidFill>
              </a:rPr>
              <a:t>Російська мова;</a:t>
            </a:r>
          </a:p>
          <a:p>
            <a:r>
              <a:rPr lang="uk-UA" sz="2000" i="1" dirty="0">
                <a:solidFill>
                  <a:schemeClr val="tx1"/>
                </a:solidFill>
              </a:rPr>
              <a:t>Математика;</a:t>
            </a:r>
          </a:p>
          <a:p>
            <a:r>
              <a:rPr lang="uk-UA" sz="2000" i="1" dirty="0">
                <a:solidFill>
                  <a:schemeClr val="tx1"/>
                </a:solidFill>
              </a:rPr>
              <a:t>Природознавство;</a:t>
            </a:r>
          </a:p>
          <a:p>
            <a:r>
              <a:rPr lang="uk-UA" sz="2000" i="1" dirty="0">
                <a:solidFill>
                  <a:schemeClr val="tx1"/>
                </a:solidFill>
              </a:rPr>
              <a:t>Суспільствознавство;</a:t>
            </a:r>
          </a:p>
          <a:p>
            <a:r>
              <a:rPr lang="uk-UA" sz="2000" i="1" dirty="0">
                <a:solidFill>
                  <a:schemeClr val="tx1"/>
                </a:solidFill>
              </a:rPr>
              <a:t>Географія;</a:t>
            </a:r>
          </a:p>
          <a:p>
            <a:r>
              <a:rPr lang="uk-UA" sz="2000" i="1" dirty="0">
                <a:solidFill>
                  <a:schemeClr val="tx1"/>
                </a:solidFill>
              </a:rPr>
              <a:t>Фізкультура;</a:t>
            </a:r>
          </a:p>
          <a:p>
            <a:r>
              <a:rPr lang="uk-UA" sz="2000" i="1" dirty="0">
                <a:solidFill>
                  <a:schemeClr val="tx1"/>
                </a:solidFill>
              </a:rPr>
              <a:t>Образотворче мистецтво;</a:t>
            </a:r>
          </a:p>
          <a:p>
            <a:r>
              <a:rPr lang="uk-UA" sz="2000" i="1" dirty="0">
                <a:solidFill>
                  <a:schemeClr val="tx1"/>
                </a:solidFill>
              </a:rPr>
              <a:t>Ручна праця;</a:t>
            </a:r>
          </a:p>
          <a:p>
            <a:r>
              <a:rPr lang="uk-UA" sz="2000" i="1" dirty="0">
                <a:solidFill>
                  <a:schemeClr val="tx1"/>
                </a:solidFill>
              </a:rPr>
              <a:t>Музичне виховання.</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79676" y="1674255"/>
            <a:ext cx="6278693" cy="4760390"/>
          </a:xfrm>
        </p:spPr>
      </p:pic>
    </p:spTree>
    <p:extLst>
      <p:ext uri="{BB962C8B-B14F-4D97-AF65-F5344CB8AC3E}">
        <p14:creationId xmlns:p14="http://schemas.microsoft.com/office/powerpoint/2010/main" val="193636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281" y="238408"/>
            <a:ext cx="8596668" cy="1320800"/>
          </a:xfrm>
        </p:spPr>
        <p:txBody>
          <a:bodyPr>
            <a:normAutofit/>
          </a:bodyPr>
          <a:lstStyle/>
          <a:p>
            <a:pPr algn="ctr"/>
            <a:r>
              <a:rPr lang="uk-UA" sz="4400" b="1" dirty="0">
                <a:solidFill>
                  <a:schemeClr val="tx1"/>
                </a:solidFill>
              </a:rPr>
              <a:t>ПЛАН ЛЕКЦІЇ:</a:t>
            </a:r>
            <a:endParaRPr lang="ru-RU" sz="4400" b="1" dirty="0">
              <a:solidFill>
                <a:schemeClr val="tx1"/>
              </a:solidFill>
            </a:endParaRPr>
          </a:p>
        </p:txBody>
      </p:sp>
      <p:sp>
        <p:nvSpPr>
          <p:cNvPr id="4" name="Объект 3"/>
          <p:cNvSpPr>
            <a:spLocks noGrp="1"/>
          </p:cNvSpPr>
          <p:nvPr>
            <p:ph idx="1"/>
          </p:nvPr>
        </p:nvSpPr>
        <p:spPr>
          <a:xfrm>
            <a:off x="284480" y="1076960"/>
            <a:ext cx="11582399" cy="4964403"/>
          </a:xfrm>
        </p:spPr>
        <p:txBody>
          <a:bodyPr>
            <a:noAutofit/>
          </a:bodyPr>
          <a:lstStyle/>
          <a:p>
            <a:r>
              <a:rPr lang="uk-UA" sz="2800" dirty="0">
                <a:solidFill>
                  <a:schemeClr val="tx1"/>
                </a:solidFill>
              </a:rPr>
              <a:t>1. </a:t>
            </a:r>
            <a:r>
              <a:rPr lang="uk-UA" sz="3200" dirty="0">
                <a:solidFill>
                  <a:schemeClr val="tx1"/>
                </a:solidFill>
              </a:rPr>
              <a:t>Поняття про зміст освіти</a:t>
            </a:r>
          </a:p>
          <a:p>
            <a:r>
              <a:rPr lang="uk-UA" sz="3200" dirty="0">
                <a:solidFill>
                  <a:schemeClr val="tx1"/>
                </a:solidFill>
              </a:rPr>
              <a:t>2. Розвиток  змісту початкової освіти в Україні (</a:t>
            </a:r>
            <a:r>
              <a:rPr lang="uk-UA" sz="3200" dirty="0" err="1">
                <a:solidFill>
                  <a:schemeClr val="tx1"/>
                </a:solidFill>
              </a:rPr>
              <a:t>О.Савченко</a:t>
            </a:r>
            <a:r>
              <a:rPr lang="uk-UA" sz="3200" dirty="0">
                <a:solidFill>
                  <a:schemeClr val="tx1"/>
                </a:solidFill>
              </a:rPr>
              <a:t>)</a:t>
            </a:r>
            <a:r>
              <a:rPr lang="uk-UA" sz="3200" dirty="0">
                <a:solidFill>
                  <a:srgbClr val="C00000"/>
                </a:solidFill>
              </a:rPr>
              <a:t>!!!!!!</a:t>
            </a:r>
          </a:p>
          <a:p>
            <a:r>
              <a:rPr lang="uk-UA" sz="3200" dirty="0">
                <a:solidFill>
                  <a:schemeClr val="tx1"/>
                </a:solidFill>
              </a:rPr>
              <a:t>3. Склад і структура змісту освіти.</a:t>
            </a:r>
          </a:p>
          <a:p>
            <a:r>
              <a:rPr lang="uk-UA" sz="3200" dirty="0">
                <a:solidFill>
                  <a:schemeClr val="tx1"/>
                </a:solidFill>
              </a:rPr>
              <a:t>Наукові вимоги до формування змісту освіти.</a:t>
            </a:r>
          </a:p>
          <a:p>
            <a:r>
              <a:rPr lang="uk-UA" sz="3200" dirty="0">
                <a:solidFill>
                  <a:schemeClr val="tx1"/>
                </a:solidFill>
              </a:rPr>
              <a:t>Теорії формування змісту. </a:t>
            </a:r>
          </a:p>
          <a:p>
            <a:r>
              <a:rPr lang="uk-UA" sz="3200" dirty="0">
                <a:solidFill>
                  <a:schemeClr val="tx1"/>
                </a:solidFill>
              </a:rPr>
              <a:t>4. </a:t>
            </a:r>
            <a:r>
              <a:rPr lang="uk-UA" sz="3200" dirty="0" err="1">
                <a:solidFill>
                  <a:schemeClr val="tx1"/>
                </a:solidFill>
              </a:rPr>
              <a:t>Компетентнісний</a:t>
            </a:r>
            <a:r>
              <a:rPr lang="uk-UA" sz="3200" dirty="0">
                <a:solidFill>
                  <a:schemeClr val="tx1"/>
                </a:solidFill>
              </a:rPr>
              <a:t> підхід у сучасній освіті.</a:t>
            </a:r>
          </a:p>
          <a:p>
            <a:pPr lvl="0"/>
            <a:r>
              <a:rPr lang="uk-UA" sz="3200" dirty="0">
                <a:solidFill>
                  <a:schemeClr val="tx1"/>
                </a:solidFill>
              </a:rPr>
              <a:t>5. Реалізація змісту освіти в сучасній початковій школі.</a:t>
            </a:r>
          </a:p>
          <a:p>
            <a:pPr marL="0" lvl="0" indent="0">
              <a:buNone/>
            </a:pPr>
            <a:r>
              <a:rPr lang="uk-UA" sz="3200" dirty="0">
                <a:solidFill>
                  <a:schemeClr val="tx1"/>
                </a:solidFill>
              </a:rPr>
              <a:t>(Державний стандарт початкової освіти).</a:t>
            </a:r>
          </a:p>
          <a:p>
            <a:pPr lvl="0"/>
            <a:endParaRPr lang="ru-RU" sz="2800" dirty="0"/>
          </a:p>
        </p:txBody>
      </p:sp>
    </p:spTree>
    <p:extLst>
      <p:ext uri="{BB962C8B-B14F-4D97-AF65-F5344CB8AC3E}">
        <p14:creationId xmlns:p14="http://schemas.microsoft.com/office/powerpoint/2010/main" val="105574562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599"/>
            <a:ext cx="8596668" cy="3782097"/>
          </a:xfrm>
        </p:spPr>
        <p:txBody>
          <a:bodyPr>
            <a:normAutofit fontScale="90000"/>
          </a:bodyPr>
          <a:lstStyle/>
          <a:p>
            <a:r>
              <a:rPr lang="uk-UA" dirty="0">
                <a:solidFill>
                  <a:schemeClr val="tx1"/>
                </a:solidFill>
              </a:rPr>
              <a:t>З 1937 р. у початкових класів вилучені уроки праці, заняття в майстернях, оскільки в сер. 1930-х.рр. вводився курс на академічний розвиток, і відповідно, на відмову від трудового й політехнічного навчання. Уроки праці були  оновлені у 1954р. </a:t>
            </a:r>
            <a:endParaRPr lang="ru-RU" dirty="0">
              <a:solidFill>
                <a:schemeClr val="tx1"/>
              </a:solidFill>
            </a:endParaRPr>
          </a:p>
        </p:txBody>
      </p:sp>
    </p:spTree>
    <p:extLst>
      <p:ext uri="{BB962C8B-B14F-4D97-AF65-F5344CB8AC3E}">
        <p14:creationId xmlns:p14="http://schemas.microsoft.com/office/powerpoint/2010/main" val="20987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628" y="152083"/>
            <a:ext cx="8596668" cy="2644588"/>
          </a:xfrm>
        </p:spPr>
        <p:txBody>
          <a:bodyPr>
            <a:noAutofit/>
          </a:bodyPr>
          <a:lstStyle/>
          <a:p>
            <a:r>
              <a:rPr lang="uk-UA" sz="2800" dirty="0">
                <a:solidFill>
                  <a:schemeClr val="tx1"/>
                </a:solidFill>
              </a:rPr>
              <a:t>Основними напрямами реформування змісту освіти були перехід від </a:t>
            </a:r>
            <a:r>
              <a:rPr lang="uk-UA" sz="2800" i="1" u="sng" dirty="0">
                <a:solidFill>
                  <a:schemeClr val="tx1"/>
                </a:solidFill>
              </a:rPr>
              <a:t>концентричного</a:t>
            </a:r>
            <a:r>
              <a:rPr lang="uk-UA" sz="2800" i="1" dirty="0">
                <a:solidFill>
                  <a:schemeClr val="tx1"/>
                </a:solidFill>
              </a:rPr>
              <a:t> </a:t>
            </a:r>
            <a:r>
              <a:rPr lang="uk-UA" sz="2800" dirty="0">
                <a:solidFill>
                  <a:schemeClr val="tx1"/>
                </a:solidFill>
              </a:rPr>
              <a:t>принципу побудови програми до </a:t>
            </a:r>
            <a:r>
              <a:rPr lang="uk-UA" sz="2800" i="1" u="sng" dirty="0">
                <a:solidFill>
                  <a:schemeClr val="tx1"/>
                </a:solidFill>
              </a:rPr>
              <a:t>лінійно-концентричного</a:t>
            </a:r>
            <a:r>
              <a:rPr lang="uk-UA" sz="2800" i="1" dirty="0">
                <a:solidFill>
                  <a:schemeClr val="tx1"/>
                </a:solidFill>
              </a:rPr>
              <a:t> </a:t>
            </a:r>
            <a:r>
              <a:rPr lang="uk-UA" sz="2800" dirty="0">
                <a:solidFill>
                  <a:schemeClr val="tx1"/>
                </a:solidFill>
              </a:rPr>
              <a:t>визначення змісту предметів, підвищення теоретичного рівня засвоєння знань, прискорення темпів навчання. </a:t>
            </a:r>
            <a:br>
              <a:rPr lang="uk-UA" sz="2800" dirty="0">
                <a:solidFill>
                  <a:schemeClr val="tx1"/>
                </a:solidFill>
              </a:rPr>
            </a:br>
            <a:br>
              <a:rPr lang="ru-RU" sz="2800" dirty="0">
                <a:solidFill>
                  <a:schemeClr val="tx1"/>
                </a:solidFill>
              </a:rPr>
            </a:br>
            <a:endParaRPr lang="ru-RU" sz="2800" dirty="0">
              <a:solidFill>
                <a:schemeClr val="tx1"/>
              </a:solidFill>
            </a:endParaRPr>
          </a:p>
        </p:txBody>
      </p:sp>
      <p:sp>
        <p:nvSpPr>
          <p:cNvPr id="4" name="Объект 3"/>
          <p:cNvSpPr>
            <a:spLocks noGrp="1"/>
          </p:cNvSpPr>
          <p:nvPr>
            <p:ph sz="half" idx="1"/>
          </p:nvPr>
        </p:nvSpPr>
        <p:spPr>
          <a:xfrm>
            <a:off x="322596" y="2796671"/>
            <a:ext cx="4184035" cy="3880772"/>
          </a:xfrm>
        </p:spPr>
        <p:txBody>
          <a:bodyPr>
            <a:normAutofit/>
          </a:bodyPr>
          <a:lstStyle/>
          <a:p>
            <a:r>
              <a:rPr lang="ru-RU" sz="2800" b="1" i="1" dirty="0">
                <a:solidFill>
                  <a:schemeClr val="tx1"/>
                </a:solidFill>
              </a:rPr>
              <a:t>Концентрична система </a:t>
            </a:r>
            <a:r>
              <a:rPr lang="ru-RU" sz="2800" dirty="0">
                <a:solidFill>
                  <a:schemeClr val="tx1"/>
                </a:solidFill>
              </a:rPr>
              <a:t>- </a:t>
            </a:r>
            <a:r>
              <a:rPr lang="ru-RU" sz="2800" dirty="0" err="1">
                <a:solidFill>
                  <a:schemeClr val="tx1"/>
                </a:solidFill>
              </a:rPr>
              <a:t>повторне</a:t>
            </a:r>
            <a:r>
              <a:rPr lang="ru-RU" sz="2800" dirty="0">
                <a:solidFill>
                  <a:schemeClr val="tx1"/>
                </a:solidFill>
              </a:rPr>
              <a:t> </a:t>
            </a:r>
            <a:r>
              <a:rPr lang="ru-RU" sz="2800" dirty="0" err="1">
                <a:solidFill>
                  <a:schemeClr val="tx1"/>
                </a:solidFill>
              </a:rPr>
              <a:t>вивчення</a:t>
            </a:r>
            <a:r>
              <a:rPr lang="ru-RU" sz="2800" dirty="0">
                <a:solidFill>
                  <a:schemeClr val="tx1"/>
                </a:solidFill>
              </a:rPr>
              <a:t> </a:t>
            </a:r>
            <a:r>
              <a:rPr lang="ru-RU" sz="2800" dirty="0" err="1">
                <a:solidFill>
                  <a:schemeClr val="tx1"/>
                </a:solidFill>
              </a:rPr>
              <a:t>певних</a:t>
            </a:r>
            <a:r>
              <a:rPr lang="ru-RU" sz="2800" dirty="0">
                <a:solidFill>
                  <a:schemeClr val="tx1"/>
                </a:solidFill>
              </a:rPr>
              <a:t> </a:t>
            </a:r>
            <a:r>
              <a:rPr lang="ru-RU" sz="2800" dirty="0" err="1">
                <a:solidFill>
                  <a:schemeClr val="tx1"/>
                </a:solidFill>
              </a:rPr>
              <a:t>розділів</a:t>
            </a:r>
            <a:r>
              <a:rPr lang="ru-RU" sz="2800" dirty="0">
                <a:solidFill>
                  <a:schemeClr val="tx1"/>
                </a:solidFill>
              </a:rPr>
              <a:t>, тем для </a:t>
            </a:r>
            <a:r>
              <a:rPr lang="ru-RU" sz="2800" dirty="0" err="1">
                <a:solidFill>
                  <a:schemeClr val="tx1"/>
                </a:solidFill>
              </a:rPr>
              <a:t>більш</a:t>
            </a:r>
            <a:r>
              <a:rPr lang="ru-RU" sz="2800" dirty="0">
                <a:solidFill>
                  <a:schemeClr val="tx1"/>
                </a:solidFill>
              </a:rPr>
              <a:t> </a:t>
            </a:r>
            <a:r>
              <a:rPr lang="ru-RU" sz="2800" dirty="0" err="1">
                <a:solidFill>
                  <a:schemeClr val="tx1"/>
                </a:solidFill>
              </a:rPr>
              <a:t>глибокого</a:t>
            </a:r>
            <a:r>
              <a:rPr lang="ru-RU" sz="2800" dirty="0">
                <a:solidFill>
                  <a:schemeClr val="tx1"/>
                </a:solidFill>
              </a:rPr>
              <a:t> </a:t>
            </a:r>
            <a:r>
              <a:rPr lang="ru-RU" sz="2800" dirty="0" err="1">
                <a:solidFill>
                  <a:schemeClr val="tx1"/>
                </a:solidFill>
              </a:rPr>
              <a:t>проникнення</a:t>
            </a:r>
            <a:r>
              <a:rPr lang="ru-RU" sz="2800" dirty="0">
                <a:solidFill>
                  <a:schemeClr val="tx1"/>
                </a:solidFill>
              </a:rPr>
              <a:t> в </a:t>
            </a:r>
            <a:r>
              <a:rPr lang="ru-RU" sz="2800" dirty="0" err="1">
                <a:solidFill>
                  <a:schemeClr val="tx1"/>
                </a:solidFill>
              </a:rPr>
              <a:t>сутність</a:t>
            </a:r>
            <a:r>
              <a:rPr lang="ru-RU" sz="2800" dirty="0">
                <a:solidFill>
                  <a:schemeClr val="tx1"/>
                </a:solidFill>
              </a:rPr>
              <a:t> </a:t>
            </a:r>
            <a:r>
              <a:rPr lang="ru-RU" sz="2800" dirty="0" err="1">
                <a:solidFill>
                  <a:schemeClr val="tx1"/>
                </a:solidFill>
              </a:rPr>
              <a:t>явищ</a:t>
            </a:r>
            <a:r>
              <a:rPr lang="ru-RU" sz="2800" dirty="0">
                <a:solidFill>
                  <a:schemeClr val="tx1"/>
                </a:solidFill>
              </a:rPr>
              <a:t> та </a:t>
            </a:r>
            <a:r>
              <a:rPr lang="ru-RU" sz="2800" dirty="0" err="1">
                <a:solidFill>
                  <a:schemeClr val="tx1"/>
                </a:solidFill>
              </a:rPr>
              <a:t>процесів</a:t>
            </a:r>
            <a:r>
              <a:rPr lang="ru-RU" sz="2800" dirty="0">
                <a:solidFill>
                  <a:schemeClr val="tx1"/>
                </a:solidFill>
              </a:rPr>
              <a:t>.</a:t>
            </a:r>
            <a:endParaRPr lang="ru-RU" sz="2800" dirty="0"/>
          </a:p>
        </p:txBody>
      </p:sp>
      <p:sp>
        <p:nvSpPr>
          <p:cNvPr id="5" name="Объект 4"/>
          <p:cNvSpPr>
            <a:spLocks noGrp="1"/>
          </p:cNvSpPr>
          <p:nvPr>
            <p:ph sz="half" idx="2"/>
          </p:nvPr>
        </p:nvSpPr>
        <p:spPr>
          <a:xfrm>
            <a:off x="5929748" y="2796671"/>
            <a:ext cx="4184034" cy="3880773"/>
          </a:xfrm>
        </p:spPr>
        <p:txBody>
          <a:bodyPr/>
          <a:lstStyle/>
          <a:p>
            <a:r>
              <a:rPr lang="ru-RU" sz="2400" b="1" i="1" dirty="0">
                <a:solidFill>
                  <a:schemeClr val="tx1"/>
                </a:solidFill>
              </a:rPr>
              <a:t>Лінійна система - </a:t>
            </a:r>
            <a:r>
              <a:rPr lang="ru-RU" sz="2400" dirty="0" err="1">
                <a:solidFill>
                  <a:schemeClr val="tx1"/>
                </a:solidFill>
              </a:rPr>
              <a:t>окремі</a:t>
            </a:r>
            <a:r>
              <a:rPr lang="ru-RU" sz="2400" dirty="0">
                <a:solidFill>
                  <a:schemeClr val="tx1"/>
                </a:solidFill>
              </a:rPr>
              <a:t> </a:t>
            </a:r>
            <a:r>
              <a:rPr lang="ru-RU" sz="2400" dirty="0" err="1">
                <a:solidFill>
                  <a:schemeClr val="tx1"/>
                </a:solidFill>
              </a:rPr>
              <a:t>частини</a:t>
            </a:r>
            <a:r>
              <a:rPr lang="ru-RU" sz="2400" dirty="0">
                <a:solidFill>
                  <a:schemeClr val="tx1"/>
                </a:solidFill>
              </a:rPr>
              <a:t> </a:t>
            </a:r>
            <a:r>
              <a:rPr lang="ru-RU" sz="2400" dirty="0" err="1">
                <a:solidFill>
                  <a:schemeClr val="tx1"/>
                </a:solidFill>
              </a:rPr>
              <a:t>навчального</a:t>
            </a:r>
            <a:r>
              <a:rPr lang="ru-RU" sz="2400" dirty="0">
                <a:solidFill>
                  <a:schemeClr val="tx1"/>
                </a:solidFill>
              </a:rPr>
              <a:t> </a:t>
            </a:r>
            <a:r>
              <a:rPr lang="ru-RU" sz="2400" dirty="0" err="1">
                <a:solidFill>
                  <a:schemeClr val="tx1"/>
                </a:solidFill>
              </a:rPr>
              <a:t>матеріалу</a:t>
            </a:r>
            <a:r>
              <a:rPr lang="ru-RU" sz="2400" dirty="0">
                <a:solidFill>
                  <a:schemeClr val="tx1"/>
                </a:solidFill>
              </a:rPr>
              <a:t> </a:t>
            </a:r>
            <a:r>
              <a:rPr lang="ru-RU" sz="2400" dirty="0" err="1">
                <a:solidFill>
                  <a:schemeClr val="tx1"/>
                </a:solidFill>
              </a:rPr>
              <a:t>утворюють</a:t>
            </a:r>
            <a:r>
              <a:rPr lang="ru-RU" sz="2400" dirty="0">
                <a:solidFill>
                  <a:schemeClr val="tx1"/>
                </a:solidFill>
              </a:rPr>
              <a:t> </a:t>
            </a:r>
            <a:r>
              <a:rPr lang="ru-RU" sz="2400" dirty="0" err="1">
                <a:solidFill>
                  <a:schemeClr val="tx1"/>
                </a:solidFill>
              </a:rPr>
              <a:t>неперервну</a:t>
            </a:r>
            <a:r>
              <a:rPr lang="ru-RU" sz="2400" dirty="0">
                <a:solidFill>
                  <a:schemeClr val="tx1"/>
                </a:solidFill>
              </a:rPr>
              <a:t> </a:t>
            </a:r>
            <a:r>
              <a:rPr lang="ru-RU" sz="2400" dirty="0" err="1">
                <a:solidFill>
                  <a:schemeClr val="tx1"/>
                </a:solidFill>
              </a:rPr>
              <a:t>послідовність</a:t>
            </a:r>
            <a:r>
              <a:rPr lang="ru-RU" sz="2400" dirty="0">
                <a:solidFill>
                  <a:schemeClr val="tx1"/>
                </a:solidFill>
              </a:rPr>
              <a:t> </a:t>
            </a:r>
            <a:r>
              <a:rPr lang="ru-RU" sz="2400" dirty="0" err="1">
                <a:solidFill>
                  <a:schemeClr val="tx1"/>
                </a:solidFill>
              </a:rPr>
              <a:t>тісно</a:t>
            </a:r>
            <a:r>
              <a:rPr lang="ru-RU" sz="2400" dirty="0">
                <a:solidFill>
                  <a:schemeClr val="tx1"/>
                </a:solidFill>
              </a:rPr>
              <a:t> </a:t>
            </a:r>
            <a:r>
              <a:rPr lang="ru-RU" sz="2400" dirty="0" err="1">
                <a:solidFill>
                  <a:schemeClr val="tx1"/>
                </a:solidFill>
              </a:rPr>
              <a:t>пов'язаних</a:t>
            </a:r>
            <a:r>
              <a:rPr lang="ru-RU" sz="2400" dirty="0">
                <a:solidFill>
                  <a:schemeClr val="tx1"/>
                </a:solidFill>
              </a:rPr>
              <a:t> </a:t>
            </a:r>
            <a:r>
              <a:rPr lang="ru-RU" sz="2400" dirty="0" err="1">
                <a:solidFill>
                  <a:schemeClr val="tx1"/>
                </a:solidFill>
              </a:rPr>
              <a:t>між</a:t>
            </a:r>
            <a:r>
              <a:rPr lang="ru-RU" sz="2400" dirty="0">
                <a:solidFill>
                  <a:schemeClr val="tx1"/>
                </a:solidFill>
              </a:rPr>
              <a:t> собою ланок, </a:t>
            </a:r>
            <a:r>
              <a:rPr lang="ru-RU" sz="2400" dirty="0" err="1">
                <a:solidFill>
                  <a:schemeClr val="tx1"/>
                </a:solidFill>
              </a:rPr>
              <a:t>нове</a:t>
            </a:r>
            <a:r>
              <a:rPr lang="ru-RU" sz="2400" dirty="0">
                <a:solidFill>
                  <a:schemeClr val="tx1"/>
                </a:solidFill>
              </a:rPr>
              <a:t> </a:t>
            </a:r>
            <a:r>
              <a:rPr lang="ru-RU" sz="2400" dirty="0" err="1">
                <a:solidFill>
                  <a:schemeClr val="tx1"/>
                </a:solidFill>
              </a:rPr>
              <a:t>будується</a:t>
            </a:r>
            <a:r>
              <a:rPr lang="ru-RU" sz="2400" dirty="0">
                <a:solidFill>
                  <a:schemeClr val="tx1"/>
                </a:solidFill>
              </a:rPr>
              <a:t> на </a:t>
            </a:r>
            <a:r>
              <a:rPr lang="ru-RU" sz="2400" dirty="0" err="1">
                <a:solidFill>
                  <a:schemeClr val="tx1"/>
                </a:solidFill>
              </a:rPr>
              <a:t>основі</a:t>
            </a:r>
            <a:r>
              <a:rPr lang="ru-RU" sz="2400" dirty="0">
                <a:solidFill>
                  <a:schemeClr val="tx1"/>
                </a:solidFill>
              </a:rPr>
              <a:t> </a:t>
            </a:r>
            <a:r>
              <a:rPr lang="ru-RU" sz="2400" dirty="0" err="1">
                <a:solidFill>
                  <a:schemeClr val="tx1"/>
                </a:solidFill>
              </a:rPr>
              <a:t>вже</a:t>
            </a:r>
            <a:r>
              <a:rPr lang="ru-RU" sz="2400" dirty="0">
                <a:solidFill>
                  <a:schemeClr val="tx1"/>
                </a:solidFill>
              </a:rPr>
              <a:t> </a:t>
            </a:r>
            <a:r>
              <a:rPr lang="ru-RU" sz="2400" dirty="0" err="1">
                <a:solidFill>
                  <a:schemeClr val="tx1"/>
                </a:solidFill>
              </a:rPr>
              <a:t>відомого</a:t>
            </a:r>
            <a:r>
              <a:rPr lang="ru-RU" sz="2400" dirty="0">
                <a:solidFill>
                  <a:schemeClr val="tx1"/>
                </a:solidFill>
              </a:rPr>
              <a:t> і в </a:t>
            </a:r>
            <a:r>
              <a:rPr lang="ru-RU" sz="2400" dirty="0" err="1">
                <a:solidFill>
                  <a:schemeClr val="tx1"/>
                </a:solidFill>
              </a:rPr>
              <a:t>тісному</a:t>
            </a:r>
            <a:r>
              <a:rPr lang="ru-RU" sz="2400" dirty="0">
                <a:solidFill>
                  <a:schemeClr val="tx1"/>
                </a:solidFill>
              </a:rPr>
              <a:t> </a:t>
            </a:r>
            <a:r>
              <a:rPr lang="ru-RU" sz="2400" dirty="0" err="1">
                <a:solidFill>
                  <a:schemeClr val="tx1"/>
                </a:solidFill>
              </a:rPr>
              <a:t>зв'язку</a:t>
            </a:r>
            <a:r>
              <a:rPr lang="ru-RU" sz="2400" dirty="0">
                <a:solidFill>
                  <a:schemeClr val="tx1"/>
                </a:solidFill>
              </a:rPr>
              <a:t> з ним.</a:t>
            </a:r>
          </a:p>
          <a:p>
            <a:endParaRPr lang="ru-RU" dirty="0"/>
          </a:p>
        </p:txBody>
      </p:sp>
    </p:spTree>
    <p:extLst>
      <p:ext uri="{BB962C8B-B14F-4D97-AF65-F5344CB8AC3E}">
        <p14:creationId xmlns:p14="http://schemas.microsoft.com/office/powerpoint/2010/main" val="57039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133081"/>
            <a:ext cx="8596668" cy="1320800"/>
          </a:xfrm>
        </p:spPr>
        <p:txBody>
          <a:bodyPr>
            <a:normAutofit/>
          </a:bodyPr>
          <a:lstStyle/>
          <a:p>
            <a:r>
              <a:rPr lang="uk-UA" dirty="0"/>
              <a:t> </a:t>
            </a:r>
            <a:r>
              <a:rPr lang="uk-UA" b="1" dirty="0">
                <a:solidFill>
                  <a:schemeClr val="tx1"/>
                </a:solidFill>
              </a:rPr>
              <a:t>Завдання 4-річної початкової школи:</a:t>
            </a:r>
            <a:endParaRPr lang="ru-RU" b="1" dirty="0">
              <a:solidFill>
                <a:schemeClr val="tx1"/>
              </a:solidFill>
            </a:endParaRPr>
          </a:p>
        </p:txBody>
      </p:sp>
      <p:sp>
        <p:nvSpPr>
          <p:cNvPr id="6" name="Объект 5"/>
          <p:cNvSpPr>
            <a:spLocks noGrp="1"/>
          </p:cNvSpPr>
          <p:nvPr>
            <p:ph sz="half" idx="1"/>
          </p:nvPr>
        </p:nvSpPr>
        <p:spPr>
          <a:xfrm>
            <a:off x="677334" y="1133342"/>
            <a:ext cx="4551489" cy="5628066"/>
          </a:xfrm>
        </p:spPr>
        <p:txBody>
          <a:bodyPr>
            <a:noAutofit/>
          </a:bodyPr>
          <a:lstStyle/>
          <a:p>
            <a:r>
              <a:rPr lang="uk-UA" sz="2000" dirty="0">
                <a:solidFill>
                  <a:schemeClr val="tx1"/>
                </a:solidFill>
              </a:rPr>
              <a:t>створення умов для загального розвитку;</a:t>
            </a:r>
          </a:p>
          <a:p>
            <a:r>
              <a:rPr lang="uk-UA" sz="2000" dirty="0">
                <a:solidFill>
                  <a:schemeClr val="tx1"/>
                </a:solidFill>
              </a:rPr>
              <a:t>забезпечення оптимального співвідношення теоретичного і практичного матеріалу;</a:t>
            </a:r>
          </a:p>
          <a:p>
            <a:r>
              <a:rPr lang="uk-UA" sz="2000" dirty="0">
                <a:solidFill>
                  <a:schemeClr val="tx1"/>
                </a:solidFill>
              </a:rPr>
              <a:t>реалізація внутрішньо-предметних і міжпредметних зв’язків;</a:t>
            </a:r>
          </a:p>
          <a:p>
            <a:r>
              <a:rPr lang="uk-UA" sz="2000" dirty="0">
                <a:solidFill>
                  <a:schemeClr val="tx1"/>
                </a:solidFill>
              </a:rPr>
              <a:t>наступність змісту </a:t>
            </a:r>
            <a:r>
              <a:rPr lang="uk-UA" sz="2000" dirty="0" err="1">
                <a:solidFill>
                  <a:schemeClr val="tx1"/>
                </a:solidFill>
              </a:rPr>
              <a:t>дошкілля</a:t>
            </a:r>
            <a:r>
              <a:rPr lang="uk-UA" sz="2000" dirty="0">
                <a:solidFill>
                  <a:schemeClr val="tx1"/>
                </a:solidFill>
              </a:rPr>
              <a:t> й початкової школи в реалізації освітніх, виховних і розвивальних функцій;</a:t>
            </a:r>
          </a:p>
          <a:p>
            <a:r>
              <a:rPr lang="uk-UA" sz="2000" dirty="0">
                <a:solidFill>
                  <a:schemeClr val="tx1"/>
                </a:solidFill>
              </a:rPr>
              <a:t>урізноманітнити форми навчальної діяльності;</a:t>
            </a:r>
          </a:p>
          <a:p>
            <a:r>
              <a:rPr lang="uk-UA" sz="2000" dirty="0">
                <a:solidFill>
                  <a:schemeClr val="tx1"/>
                </a:solidFill>
              </a:rPr>
              <a:t>закласти основи самостійного учіння</a:t>
            </a:r>
            <a:r>
              <a:rPr lang="uk-UA" sz="2000" dirty="0"/>
              <a:t>.</a:t>
            </a:r>
            <a:endParaRPr lang="ru-RU" sz="2000" dirty="0"/>
          </a:p>
        </p:txBody>
      </p:sp>
      <p:pic>
        <p:nvPicPr>
          <p:cNvPr id="3" name="Объект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5107" y="1790162"/>
            <a:ext cx="5676139" cy="4765185"/>
          </a:xfrm>
        </p:spPr>
      </p:pic>
    </p:spTree>
    <p:extLst>
      <p:ext uri="{BB962C8B-B14F-4D97-AF65-F5344CB8AC3E}">
        <p14:creationId xmlns:p14="http://schemas.microsoft.com/office/powerpoint/2010/main" val="8574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3348038"/>
            <a:ext cx="7920038"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3500438"/>
            <a:ext cx="7920038"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2922588"/>
            <a:ext cx="8596312"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52672" y="407407"/>
            <a:ext cx="9497086" cy="6555641"/>
          </a:xfrm>
          <a:prstGeom prst="rect">
            <a:avLst/>
          </a:prstGeom>
        </p:spPr>
        <p:txBody>
          <a:bodyPr wrap="square">
            <a:spAutoFit/>
          </a:bodyPr>
          <a:lstStyle/>
          <a:p>
            <a:r>
              <a:rPr lang="uk-UA" sz="2800" dirty="0"/>
              <a:t>Зміст освіти покликаний забезпечити передачу і засвоєння підростаючим поколінням досвіду старших поколінь, який за І.Я. </a:t>
            </a:r>
            <a:r>
              <a:rPr lang="uk-UA" sz="2800" dirty="0" err="1"/>
              <a:t>Лернером</a:t>
            </a:r>
            <a:r>
              <a:rPr lang="uk-UA" sz="2800" dirty="0"/>
              <a:t> і М.М. </a:t>
            </a:r>
            <a:r>
              <a:rPr lang="uk-UA" sz="2800" dirty="0" err="1"/>
              <a:t>Скаткіним</a:t>
            </a:r>
            <a:r>
              <a:rPr lang="uk-UA" sz="2800" dirty="0"/>
              <a:t> включає 4 елемента:</a:t>
            </a:r>
          </a:p>
          <a:p>
            <a:r>
              <a:rPr lang="uk-UA" sz="2800" dirty="0"/>
              <a:t>а)  уже  здобуті  суспільством  знання  про природу,  суспільство,  мислення,  техніку  й способи діяльності;</a:t>
            </a:r>
          </a:p>
          <a:p>
            <a:r>
              <a:rPr lang="uk-UA" sz="2800" dirty="0"/>
              <a:t>б) досвід здійснення відомих  способів  діяльності, що втілюється  в  уміннях  і  навичках особистості (</a:t>
            </a:r>
            <a:r>
              <a:rPr lang="uk-UA" sz="2800" dirty="0">
                <a:solidFill>
                  <a:srgbClr val="FF0000"/>
                </a:solidFill>
              </a:rPr>
              <a:t>???</a:t>
            </a:r>
            <a:r>
              <a:rPr lang="uk-UA" sz="2800" dirty="0"/>
              <a:t>),  яка  засвоює  цей  досвід;</a:t>
            </a:r>
          </a:p>
          <a:p>
            <a:r>
              <a:rPr lang="uk-UA" sz="2800" dirty="0"/>
              <a:t>в) досвід творчої,  пошукової діяльності у  розв’язуванні  нових проблем,  що виникають перед суспільством;</a:t>
            </a:r>
          </a:p>
          <a:p>
            <a:r>
              <a:rPr lang="uk-UA" sz="2800" dirty="0"/>
              <a:t>г) досвід ціннісного ставлення до світу, тобто систему емоційної,  вольової,  моральної,  естетичної  вихованості.</a:t>
            </a:r>
          </a:p>
        </p:txBody>
      </p:sp>
    </p:spTree>
    <p:extLst>
      <p:ext uri="{BB962C8B-B14F-4D97-AF65-F5344CB8AC3E}">
        <p14:creationId xmlns:p14="http://schemas.microsoft.com/office/powerpoint/2010/main" val="387579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668" y="373487"/>
            <a:ext cx="4584877" cy="4121240"/>
          </a:xfrm>
        </p:spPr>
        <p:txBody>
          <a:bodyPr>
            <a:normAutofit/>
          </a:bodyPr>
          <a:lstStyle/>
          <a:p>
            <a:r>
              <a:rPr lang="uk-UA" sz="4000" b="1" dirty="0">
                <a:solidFill>
                  <a:schemeClr val="tx1"/>
                </a:solidFill>
              </a:rPr>
              <a:t>2.ДЕРЖАВНИЙ СТАНДАРТ початкової освіти</a:t>
            </a:r>
            <a:endParaRPr lang="ru-RU" sz="4000" b="1" dirty="0">
              <a:solidFill>
                <a:schemeClr val="tx1"/>
              </a:solidFill>
            </a:endParaRPr>
          </a:p>
        </p:txBody>
      </p:sp>
      <p:pic>
        <p:nvPicPr>
          <p:cNvPr id="6" name="Рисунок 5" descr="Зміст освіти" title="ТЕМА ЛЕКЦІЇ"/>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546" y="0"/>
            <a:ext cx="7465454" cy="6858000"/>
          </a:xfrm>
          <a:prstGeom prst="rect">
            <a:avLst/>
          </a:prstGeom>
        </p:spPr>
      </p:pic>
    </p:spTree>
    <p:extLst>
      <p:ext uri="{BB962C8B-B14F-4D97-AF65-F5344CB8AC3E}">
        <p14:creationId xmlns:p14="http://schemas.microsoft.com/office/powerpoint/2010/main" val="3084323870"/>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089" y="120202"/>
            <a:ext cx="9110610" cy="6525296"/>
          </a:xfrm>
        </p:spPr>
        <p:txBody>
          <a:bodyPr>
            <a:normAutofit fontScale="90000"/>
          </a:bodyPr>
          <a:lstStyle/>
          <a:p>
            <a:r>
              <a:rPr lang="uk-UA" b="1" i="1" u="sng" dirty="0">
                <a:solidFill>
                  <a:schemeClr val="tx1"/>
                </a:solidFill>
              </a:rPr>
              <a:t>Державний стандарт </a:t>
            </a:r>
            <a:r>
              <a:rPr lang="uk-UA" i="1" dirty="0">
                <a:solidFill>
                  <a:schemeClr val="tx1"/>
                </a:solidFill>
              </a:rPr>
              <a:t>є основним нормативним документом, у якому сформульовані  </a:t>
            </a:r>
            <a:r>
              <a:rPr lang="uk-UA" i="1" u="sng" dirty="0">
                <a:solidFill>
                  <a:schemeClr val="tx1"/>
                </a:solidFill>
              </a:rPr>
              <a:t>загальнодержавні вимоги до освіченості випускників на рівні початкової, основної і старшої школи, </a:t>
            </a:r>
            <a:r>
              <a:rPr lang="uk-UA" i="1" dirty="0">
                <a:solidFill>
                  <a:schemeClr val="tx1"/>
                </a:solidFill>
              </a:rPr>
              <a:t>також є основою для розроблення навчальних планів, програм, підручників.</a:t>
            </a:r>
            <a:br>
              <a:rPr lang="uk-UA" i="1" dirty="0">
                <a:solidFill>
                  <a:schemeClr val="tx1"/>
                </a:solidFill>
              </a:rPr>
            </a:br>
            <a:r>
              <a:rPr lang="uk-UA" dirty="0">
                <a:solidFill>
                  <a:schemeClr val="tx1"/>
                </a:solidFill>
              </a:rPr>
              <a:t>Державний стандарт розробляється Міністерством освіти і науки України, затверджується  постановою Кабінету Міністрів й переглядається не рідше одного разу на </a:t>
            </a:r>
            <a:r>
              <a:rPr lang="uk-UA" u="sng" dirty="0">
                <a:solidFill>
                  <a:schemeClr val="tx1"/>
                </a:solidFill>
              </a:rPr>
              <a:t>10 років.</a:t>
            </a:r>
            <a:endParaRPr lang="ru-RU" u="sng" dirty="0">
              <a:solidFill>
                <a:schemeClr val="tx1"/>
              </a:solidFill>
            </a:endParaRPr>
          </a:p>
        </p:txBody>
      </p:sp>
    </p:spTree>
    <p:extLst>
      <p:ext uri="{BB962C8B-B14F-4D97-AF65-F5344CB8AC3E}">
        <p14:creationId xmlns:p14="http://schemas.microsoft.com/office/powerpoint/2010/main" val="40721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000" cy="6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258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044226"/>
          </a:xfrm>
        </p:spPr>
        <p:txBody>
          <a:bodyPr>
            <a:normAutofit/>
          </a:bodyPr>
          <a:lstStyle/>
          <a:p>
            <a:endParaRPr lang="ru-RU" b="1" i="1" dirty="0">
              <a:solidFill>
                <a:schemeClr val="tx1"/>
              </a:solidFill>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2587251105"/>
              </p:ext>
            </p:extLst>
          </p:nvPr>
        </p:nvGraphicFramePr>
        <p:xfrm>
          <a:off x="7932223" y="5310925"/>
          <a:ext cx="1968500" cy="685800"/>
        </p:xfrm>
        <a:graphic>
          <a:graphicData uri="http://schemas.openxmlformats.org/presentationml/2006/ole">
            <mc:AlternateContent xmlns:mc="http://schemas.openxmlformats.org/markup-compatibility/2006">
              <mc:Choice xmlns:v="urn:schemas-microsoft-com:vml" Requires="v">
                <p:oleObj name="Объект упаковщика для оболочки" showAsIcon="1" r:id="rId2" imgW="1968840" imgH="685800" progId="Package">
                  <p:embed/>
                </p:oleObj>
              </mc:Choice>
              <mc:Fallback>
                <p:oleObj name="Объект упаковщика для оболочки" showAsIcon="1" r:id="rId2" imgW="1968840" imgH="685800" progId="Package">
                  <p:embed/>
                  <p:pic>
                    <p:nvPicPr>
                      <p:cNvPr id="0" name=""/>
                      <p:cNvPicPr/>
                      <p:nvPr/>
                    </p:nvPicPr>
                    <p:blipFill>
                      <a:blip r:embed="rId3"/>
                      <a:stretch>
                        <a:fillRect/>
                      </a:stretch>
                    </p:blipFill>
                    <p:spPr>
                      <a:xfrm>
                        <a:off x="7932223" y="5310925"/>
                        <a:ext cx="1968500" cy="685800"/>
                      </a:xfrm>
                      <a:prstGeom prst="rect">
                        <a:avLst/>
                      </a:prstGeom>
                    </p:spPr>
                  </p:pic>
                </p:oleObj>
              </mc:Fallback>
            </mc:AlternateContent>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75" y="-165457"/>
            <a:ext cx="12582369" cy="708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9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 y="-33372"/>
            <a:ext cx="12189860" cy="685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667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2"/>
            <a:ext cx="12176182" cy="685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2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7492" y="270456"/>
            <a:ext cx="6032559" cy="888643"/>
          </a:xfrm>
        </p:spPr>
        <p:txBody>
          <a:bodyPr>
            <a:normAutofit/>
          </a:bodyPr>
          <a:lstStyle/>
          <a:p>
            <a:pPr algn="ctr"/>
            <a:r>
              <a:rPr lang="uk-UA" sz="4400" b="1" dirty="0">
                <a:solidFill>
                  <a:schemeClr val="tx1"/>
                </a:solidFill>
              </a:rPr>
              <a:t>ЛІТЕРАТУРА</a:t>
            </a:r>
            <a:endParaRPr lang="ru-RU" sz="4400" b="1" dirty="0">
              <a:solidFill>
                <a:schemeClr val="tx1"/>
              </a:solidFill>
            </a:endParaRPr>
          </a:p>
        </p:txBody>
      </p:sp>
      <p:sp>
        <p:nvSpPr>
          <p:cNvPr id="3" name="Объект 2"/>
          <p:cNvSpPr>
            <a:spLocks noGrp="1"/>
          </p:cNvSpPr>
          <p:nvPr>
            <p:ph idx="1"/>
          </p:nvPr>
        </p:nvSpPr>
        <p:spPr>
          <a:xfrm>
            <a:off x="677333" y="1313646"/>
            <a:ext cx="10308345" cy="4868213"/>
          </a:xfrm>
        </p:spPr>
        <p:txBody>
          <a:bodyPr>
            <a:normAutofit/>
          </a:bodyPr>
          <a:lstStyle/>
          <a:p>
            <a:pPr marL="342900" lvl="1" indent="-342900"/>
            <a:r>
              <a:rPr lang="ru-RU" sz="3200" dirty="0">
                <a:solidFill>
                  <a:schemeClr val="tx1"/>
                </a:solidFill>
              </a:rPr>
              <a:t>1. Бондар В. І. </a:t>
            </a:r>
          </a:p>
          <a:p>
            <a:pPr marL="342900" lvl="1" indent="-342900"/>
            <a:r>
              <a:rPr lang="uk-UA" sz="3200" dirty="0">
                <a:solidFill>
                  <a:schemeClr val="tx1"/>
                </a:solidFill>
              </a:rPr>
              <a:t>2.Савченко О. Я. </a:t>
            </a:r>
            <a:endParaRPr lang="ru-RU" sz="3200" dirty="0">
              <a:solidFill>
                <a:schemeClr val="tx1"/>
              </a:solidFill>
            </a:endParaRPr>
          </a:p>
          <a:p>
            <a:pPr marL="342900" lvl="1" indent="-342900"/>
            <a:r>
              <a:rPr lang="uk-UA" sz="3200" dirty="0">
                <a:solidFill>
                  <a:schemeClr val="tx1"/>
                </a:solidFill>
              </a:rPr>
              <a:t>3. </a:t>
            </a:r>
            <a:r>
              <a:rPr lang="uk-UA" sz="3200" dirty="0" err="1">
                <a:solidFill>
                  <a:schemeClr val="tx1"/>
                </a:solidFill>
              </a:rPr>
              <a:t>Фіцула</a:t>
            </a:r>
            <a:r>
              <a:rPr lang="uk-UA" sz="3200" dirty="0">
                <a:solidFill>
                  <a:schemeClr val="tx1"/>
                </a:solidFill>
              </a:rPr>
              <a:t> М. М. </a:t>
            </a:r>
          </a:p>
          <a:p>
            <a:pPr marL="342900" lvl="1" indent="-342900"/>
            <a:r>
              <a:rPr lang="uk-UA" sz="3200" dirty="0">
                <a:solidFill>
                  <a:schemeClr val="tx1"/>
                </a:solidFill>
                <a:hlinkClick r:id="rId2">
                  <a:extLst>
                    <a:ext uri="{A12FA001-AC4F-418D-AE19-62706E023703}">
                      <ahyp:hlinkClr xmlns:ahyp="http://schemas.microsoft.com/office/drawing/2018/hyperlinkcolor" val="tx"/>
                    </a:ext>
                  </a:extLst>
                </a:hlinkClick>
              </a:rPr>
              <a:t>5. </a:t>
            </a:r>
            <a:r>
              <a:rPr lang="uk-UA" sz="3200" dirty="0">
                <a:solidFill>
                  <a:srgbClr val="99CA3C"/>
                </a:solidFill>
                <a:hlinkClick r:id="rId2">
                  <a:extLst>
                    <a:ext uri="{A12FA001-AC4F-418D-AE19-62706E023703}">
                      <ahyp:hlinkClr xmlns:ahyp="http://schemas.microsoft.com/office/drawing/2018/hyperlinkcolor" val="tx"/>
                    </a:ext>
                  </a:extLst>
                </a:hlinkClick>
              </a:rPr>
              <a:t>Державний стандарт початкової освіти  – 2018. - http://nus.org.ua </a:t>
            </a:r>
            <a:endParaRPr lang="uk-UA" sz="3200" dirty="0"/>
          </a:p>
          <a:p>
            <a:endParaRPr lang="ru-RU" sz="3200" dirty="0"/>
          </a:p>
          <a:p>
            <a:endParaRPr lang="ru-RU" sz="3200" dirty="0"/>
          </a:p>
        </p:txBody>
      </p:sp>
    </p:spTree>
    <p:extLst>
      <p:ext uri="{BB962C8B-B14F-4D97-AF65-F5344CB8AC3E}">
        <p14:creationId xmlns:p14="http://schemas.microsoft.com/office/powerpoint/2010/main" val="119872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 y="0"/>
            <a:ext cx="12170494" cy="685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741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 y="0"/>
            <a:ext cx="12223243" cy="687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7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000" cy="68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50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000" cy="68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857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2"/>
            <a:ext cx="12176182" cy="685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507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C78D588D-347A-4B62-9DB2-DDB97CDE97FD}"/>
              </a:ext>
            </a:extLst>
          </p:cNvPr>
          <p:cNvSpPr txBox="1"/>
          <p:nvPr/>
        </p:nvSpPr>
        <p:spPr>
          <a:xfrm>
            <a:off x="1340528" y="612559"/>
            <a:ext cx="10280342" cy="1569660"/>
          </a:xfrm>
          <a:prstGeom prst="rect">
            <a:avLst/>
          </a:prstGeom>
          <a:noFill/>
        </p:spPr>
        <p:txBody>
          <a:bodyPr wrap="square">
            <a:spAutoFit/>
          </a:bodyPr>
          <a:lstStyle/>
          <a:p>
            <a:pPr algn="just"/>
            <a:r>
              <a:rPr lang="uk-UA" dirty="0">
                <a:solidFill>
                  <a:srgbClr val="333333"/>
                </a:solidFill>
                <a:ea typeface="Gadugi" panose="020B0502040204020203" pitchFamily="34" charset="0"/>
              </a:rPr>
              <a:t>       </a:t>
            </a:r>
            <a:r>
              <a:rPr lang="uk-UA" sz="2400" b="1" dirty="0">
                <a:solidFill>
                  <a:schemeClr val="accent2">
                    <a:lumMod val="50000"/>
                  </a:schemeClr>
                </a:solidFill>
                <a:ea typeface="Gadugi" panose="020B0502040204020203" pitchFamily="34" charset="0"/>
              </a:rPr>
              <a:t>У</a:t>
            </a:r>
            <a:r>
              <a:rPr lang="uk-UA" sz="2400" b="1" i="0" dirty="0">
                <a:solidFill>
                  <a:schemeClr val="accent2">
                    <a:lumMod val="50000"/>
                  </a:schemeClr>
                </a:solidFill>
                <a:effectLst/>
                <a:ea typeface="Gadugi" panose="020B0502040204020203" pitchFamily="34" charset="0"/>
              </a:rPr>
              <a:t>країнська школа – це ключова реформа Міністерства освіти і науки. Головна мета – створити школу, в якій буде приємно навчатись і яка даватиме учням не тільки знання, як це відбувається зараз, а й уміння застосовувати їх у повсякденному житті.</a:t>
            </a:r>
            <a:endParaRPr lang="uk-UA" sz="2400" b="1" dirty="0">
              <a:solidFill>
                <a:schemeClr val="accent2">
                  <a:lumMod val="50000"/>
                </a:schemeClr>
              </a:solidFill>
              <a:ea typeface="Gadugi" panose="020B0502040204020203" pitchFamily="34" charset="0"/>
            </a:endParaRPr>
          </a:p>
        </p:txBody>
      </p:sp>
      <p:pic>
        <p:nvPicPr>
          <p:cNvPr id="30" name="Рисунок 29">
            <a:extLst>
              <a:ext uri="{FF2B5EF4-FFF2-40B4-BE49-F238E27FC236}">
                <a16:creationId xmlns:a16="http://schemas.microsoft.com/office/drawing/2014/main" id="{D2848CD9-82E1-46F8-85A6-712C85BCED47}"/>
              </a:ext>
            </a:extLst>
          </p:cNvPr>
          <p:cNvPicPr>
            <a:picLocks noChangeAspect="1"/>
          </p:cNvPicPr>
          <p:nvPr/>
        </p:nvPicPr>
        <p:blipFill>
          <a:blip r:embed="rId2"/>
          <a:stretch>
            <a:fillRect/>
          </a:stretch>
        </p:blipFill>
        <p:spPr>
          <a:xfrm>
            <a:off x="2485749" y="2333208"/>
            <a:ext cx="5211978" cy="2737559"/>
          </a:xfrm>
          <a:prstGeom prst="rect">
            <a:avLst/>
          </a:prstGeom>
        </p:spPr>
      </p:pic>
      <p:pic>
        <p:nvPicPr>
          <p:cNvPr id="31" name="Рисунок 30">
            <a:extLst>
              <a:ext uri="{FF2B5EF4-FFF2-40B4-BE49-F238E27FC236}">
                <a16:creationId xmlns:a16="http://schemas.microsoft.com/office/drawing/2014/main" id="{D6E8A510-A159-4045-A0EC-323E2380064E}"/>
              </a:ext>
            </a:extLst>
          </p:cNvPr>
          <p:cNvPicPr>
            <a:picLocks noChangeAspect="1"/>
          </p:cNvPicPr>
          <p:nvPr/>
        </p:nvPicPr>
        <p:blipFill>
          <a:blip r:embed="rId3"/>
          <a:stretch>
            <a:fillRect/>
          </a:stretch>
        </p:blipFill>
        <p:spPr>
          <a:xfrm>
            <a:off x="7611120" y="3089429"/>
            <a:ext cx="4367814" cy="2543453"/>
          </a:xfrm>
          <a:prstGeom prst="rect">
            <a:avLst/>
          </a:prstGeom>
        </p:spPr>
      </p:pic>
      <p:sp>
        <p:nvSpPr>
          <p:cNvPr id="33" name="TextBox 32">
            <a:extLst>
              <a:ext uri="{FF2B5EF4-FFF2-40B4-BE49-F238E27FC236}">
                <a16:creationId xmlns:a16="http://schemas.microsoft.com/office/drawing/2014/main" id="{4A329F77-269F-4BEC-91A8-96561A622F2A}"/>
              </a:ext>
            </a:extLst>
          </p:cNvPr>
          <p:cNvSpPr txBox="1"/>
          <p:nvPr/>
        </p:nvSpPr>
        <p:spPr>
          <a:xfrm>
            <a:off x="2263805" y="5742772"/>
            <a:ext cx="9715129" cy="707886"/>
          </a:xfrm>
          <a:prstGeom prst="rect">
            <a:avLst/>
          </a:prstGeom>
          <a:noFill/>
        </p:spPr>
        <p:txBody>
          <a:bodyPr wrap="square">
            <a:spAutoFit/>
          </a:bodyPr>
          <a:lstStyle/>
          <a:p>
            <a:pPr algn="just"/>
            <a:r>
              <a:rPr lang="uk-UA" sz="2000" b="1" i="0" dirty="0">
                <a:solidFill>
                  <a:schemeClr val="accent2">
                    <a:lumMod val="50000"/>
                  </a:schemeClr>
                </a:solidFill>
                <a:effectLst/>
                <a:latin typeface="innerspace"/>
              </a:rPr>
              <a:t>          Реформу НУШ розраховано на роки, адже неможливо швидко змінити освітню традицію, що </a:t>
            </a:r>
            <a:r>
              <a:rPr lang="uk-UA" sz="2000" b="1" i="0" dirty="0" err="1">
                <a:solidFill>
                  <a:schemeClr val="accent2">
                    <a:lumMod val="50000"/>
                  </a:schemeClr>
                </a:solidFill>
                <a:effectLst/>
                <a:latin typeface="innerspace"/>
              </a:rPr>
              <a:t>плекалася</a:t>
            </a:r>
            <a:r>
              <a:rPr lang="uk-UA" sz="2000" b="1" i="0" dirty="0">
                <a:solidFill>
                  <a:schemeClr val="accent2">
                    <a:lumMod val="50000"/>
                  </a:schemeClr>
                </a:solidFill>
                <a:effectLst/>
                <a:latin typeface="innerspace"/>
              </a:rPr>
              <a:t> в Україні протягом десятиліть. Проте зміни вже розпочались</a:t>
            </a:r>
            <a:r>
              <a:rPr lang="ru-RU" sz="2000" dirty="0">
                <a:solidFill>
                  <a:srgbClr val="333333"/>
                </a:solidFill>
                <a:latin typeface="innerspace"/>
              </a:rPr>
              <a:t>.</a:t>
            </a:r>
            <a:endParaRPr lang="uk-UA" sz="2000" dirty="0"/>
          </a:p>
        </p:txBody>
      </p:sp>
    </p:spTree>
    <p:extLst>
      <p:ext uri="{BB962C8B-B14F-4D97-AF65-F5344CB8AC3E}">
        <p14:creationId xmlns:p14="http://schemas.microsoft.com/office/powerpoint/2010/main" val="3240129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B8B2CE8-3368-41CF-33E3-EAE496537DE2}"/>
              </a:ext>
            </a:extLst>
          </p:cNvPr>
          <p:cNvSpPr>
            <a:spLocks noGrp="1"/>
          </p:cNvSpPr>
          <p:nvPr>
            <p:ph type="title"/>
          </p:nvPr>
        </p:nvSpPr>
        <p:spPr>
          <a:xfrm>
            <a:off x="1333502" y="79514"/>
            <a:ext cx="8596668" cy="735496"/>
          </a:xfrm>
        </p:spPr>
        <p:txBody>
          <a:bodyPr>
            <a:normAutofit/>
          </a:bodyPr>
          <a:lstStyle/>
          <a:p>
            <a:pPr algn="ctr"/>
            <a:r>
              <a:rPr lang="uk-UA" b="1" dirty="0"/>
              <a:t>Освітні програми</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20" name="Місце для вмісту 2">
            <a:extLst>
              <a:ext uri="{FF2B5EF4-FFF2-40B4-BE49-F238E27FC236}">
                <a16:creationId xmlns:a16="http://schemas.microsoft.com/office/drawing/2014/main" id="{A84E00AF-B273-60FF-E605-69BF4BDC6007}"/>
              </a:ext>
            </a:extLst>
          </p:cNvPr>
          <p:cNvGraphicFramePr>
            <a:graphicFrameLocks noGrp="1"/>
          </p:cNvGraphicFramePr>
          <p:nvPr>
            <p:ph idx="1"/>
            <p:extLst>
              <p:ext uri="{D42A27DB-BD31-4B8C-83A1-F6EECF244321}">
                <p14:modId xmlns:p14="http://schemas.microsoft.com/office/powerpoint/2010/main" val="3251505944"/>
              </p:ext>
            </p:extLst>
          </p:nvPr>
        </p:nvGraphicFramePr>
        <p:xfrm>
          <a:off x="119271" y="725213"/>
          <a:ext cx="10739228" cy="580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pic>
        <p:nvPicPr>
          <p:cNvPr id="7" name="Рисунок 6">
            <a:extLst>
              <a:ext uri="{FF2B5EF4-FFF2-40B4-BE49-F238E27FC236}">
                <a16:creationId xmlns:a16="http://schemas.microsoft.com/office/drawing/2014/main" id="{7CC91F64-6B09-7A73-2A6D-04BF76284F6B}"/>
              </a:ext>
            </a:extLst>
          </p:cNvPr>
          <p:cNvPicPr>
            <a:picLocks noChangeAspect="1"/>
          </p:cNvPicPr>
          <p:nvPr/>
        </p:nvPicPr>
        <p:blipFill>
          <a:blip r:embed="rId7"/>
          <a:stretch>
            <a:fillRect/>
          </a:stretch>
        </p:blipFill>
        <p:spPr>
          <a:xfrm>
            <a:off x="9770164" y="-34829"/>
            <a:ext cx="2381101" cy="1296042"/>
          </a:xfrm>
          <a:prstGeom prst="rect">
            <a:avLst/>
          </a:prstGeom>
        </p:spPr>
      </p:pic>
    </p:spTree>
    <p:extLst>
      <p:ext uri="{BB962C8B-B14F-4D97-AF65-F5344CB8AC3E}">
        <p14:creationId xmlns:p14="http://schemas.microsoft.com/office/powerpoint/2010/main" val="1926124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2EC962-2B09-25D3-ED68-1F885708E9C1}"/>
              </a:ext>
            </a:extLst>
          </p:cNvPr>
          <p:cNvSpPr>
            <a:spLocks noGrp="1"/>
          </p:cNvSpPr>
          <p:nvPr>
            <p:ph type="title"/>
          </p:nvPr>
        </p:nvSpPr>
        <p:spPr/>
        <p:txBody>
          <a:bodyPr/>
          <a:lstStyle/>
          <a:p>
            <a:endParaRPr lang="uk-UA"/>
          </a:p>
        </p:txBody>
      </p:sp>
      <p:pic>
        <p:nvPicPr>
          <p:cNvPr id="4" name="Місце для вмісту 3">
            <a:extLst>
              <a:ext uri="{FF2B5EF4-FFF2-40B4-BE49-F238E27FC236}">
                <a16:creationId xmlns:a16="http://schemas.microsoft.com/office/drawing/2014/main" id="{C3744F5F-59CF-77FD-248A-03D5D6E67FC5}"/>
              </a:ext>
            </a:extLst>
          </p:cNvPr>
          <p:cNvPicPr>
            <a:picLocks noGrp="1" noChangeAspect="1"/>
          </p:cNvPicPr>
          <p:nvPr>
            <p:ph idx="1"/>
          </p:nvPr>
        </p:nvPicPr>
        <p:blipFill>
          <a:blip r:embed="rId2"/>
          <a:stretch>
            <a:fillRect/>
          </a:stretch>
        </p:blipFill>
        <p:spPr>
          <a:xfrm>
            <a:off x="159026" y="69574"/>
            <a:ext cx="11280913" cy="6639339"/>
          </a:xfrm>
          <a:prstGeom prst="rect">
            <a:avLst/>
          </a:prstGeom>
        </p:spPr>
      </p:pic>
    </p:spTree>
    <p:extLst>
      <p:ext uri="{BB962C8B-B14F-4D97-AF65-F5344CB8AC3E}">
        <p14:creationId xmlns:p14="http://schemas.microsoft.com/office/powerpoint/2010/main" val="234664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DC4F59-00E7-4276-A2E6-8DC3A161F43F}"/>
              </a:ext>
            </a:extLst>
          </p:cNvPr>
          <p:cNvSpPr txBox="1"/>
          <p:nvPr/>
        </p:nvSpPr>
        <p:spPr>
          <a:xfrm>
            <a:off x="1423446" y="292231"/>
            <a:ext cx="10294071" cy="3046988"/>
          </a:xfrm>
          <a:prstGeom prst="rect">
            <a:avLst/>
          </a:prstGeom>
          <a:noFill/>
        </p:spPr>
        <p:txBody>
          <a:bodyPr wrap="square">
            <a:spAutoFit/>
          </a:bodyPr>
          <a:lstStyle/>
          <a:p>
            <a:pPr indent="540385" algn="just"/>
            <a:r>
              <a:rPr lang="uk-UA" sz="2400" b="1" dirty="0">
                <a:solidFill>
                  <a:schemeClr val="accent2">
                    <a:lumMod val="50000"/>
                  </a:schemeClr>
                </a:solidFill>
                <a:effectLst/>
                <a:ea typeface="Times New Roman" panose="02020603050405020304" pitchFamily="18" charset="0"/>
                <a:cs typeface="Arial" panose="020B0604020202020204" pitchFamily="34" charset="0"/>
              </a:rPr>
              <a:t>Реалізація закладами загальної середньої освіти з урахуванням побажань батьків майбутніх першокласників права самостійно обирати освітні програми, передбачає, що освітні програми можуть бути розроблені на основі відповідної типової освітньої програми або освітніх програм, розроблених суб'єктами освітньої діяльності, науковими установами, фізичними чи юридичними особами і затверджених центральним органом виконавчої влади із забезпечення якості освіти відповідно до вимог цього Закону.</a:t>
            </a:r>
            <a:endParaRPr lang="uk-UA" sz="2400" b="1" dirty="0">
              <a:solidFill>
                <a:schemeClr val="accent2">
                  <a:lumMod val="50000"/>
                </a:schemeClr>
              </a:solidFill>
              <a:effectLst/>
              <a:ea typeface="Calibri" panose="020F0502020204030204" pitchFamily="34" charset="0"/>
              <a:cs typeface="Arial" panose="020B0604020202020204" pitchFamily="34" charset="0"/>
            </a:endParaRPr>
          </a:p>
        </p:txBody>
      </p:sp>
      <p:pic>
        <p:nvPicPr>
          <p:cNvPr id="3074" name="Picture 2" descr="Світ чекає крилатих. Освітня система Анжеліки Цимбалару - Презентація  інтегрованої освітньої системи Анжеліки Цимбалару | Facebook">
            <a:extLst>
              <a:ext uri="{FF2B5EF4-FFF2-40B4-BE49-F238E27FC236}">
                <a16:creationId xmlns:a16="http://schemas.microsoft.com/office/drawing/2014/main" id="{C3348F6A-135E-446A-8DA8-78E703540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364" y="46274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Вальдорфська педагогіка — Вікіпедія">
            <a:extLst>
              <a:ext uri="{FF2B5EF4-FFF2-40B4-BE49-F238E27FC236}">
                <a16:creationId xmlns:a16="http://schemas.microsoft.com/office/drawing/2014/main" id="{A4F28CC5-FAD8-4BEC-BFE8-117BF053F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3518782"/>
            <a:ext cx="16192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Лист-роз'яснення наукового керівника та автора Т. О. Пушкарьової щодо  Освітньої програми педагогічної технології «Росток» для початкової школи  щодо її використання в закладах загальної середньої освіти – Освітня  технологія &quot;Росток&quot;">
            <a:extLst>
              <a:ext uri="{FF2B5EF4-FFF2-40B4-BE49-F238E27FC236}">
                <a16:creationId xmlns:a16="http://schemas.microsoft.com/office/drawing/2014/main" id="{86410290-3732-4F05-8CC7-D36A70568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800" y="5066840"/>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8EC40367-6A69-4AF2-BA0C-6F9DF0F36360}"/>
              </a:ext>
            </a:extLst>
          </p:cNvPr>
          <p:cNvPicPr>
            <a:picLocks noChangeAspect="1"/>
          </p:cNvPicPr>
          <p:nvPr/>
        </p:nvPicPr>
        <p:blipFill>
          <a:blip r:embed="rId5"/>
          <a:stretch>
            <a:fillRect/>
          </a:stretch>
        </p:blipFill>
        <p:spPr>
          <a:xfrm>
            <a:off x="6570481" y="3183216"/>
            <a:ext cx="1905000" cy="1600200"/>
          </a:xfrm>
          <a:prstGeom prst="rect">
            <a:avLst/>
          </a:prstGeom>
        </p:spPr>
      </p:pic>
      <p:pic>
        <p:nvPicPr>
          <p:cNvPr id="8" name="Рисунок 7">
            <a:extLst>
              <a:ext uri="{FF2B5EF4-FFF2-40B4-BE49-F238E27FC236}">
                <a16:creationId xmlns:a16="http://schemas.microsoft.com/office/drawing/2014/main" id="{56A985E6-62D5-42EA-BE77-4746E9A2902F}"/>
              </a:ext>
            </a:extLst>
          </p:cNvPr>
          <p:cNvPicPr>
            <a:picLocks noChangeAspect="1"/>
          </p:cNvPicPr>
          <p:nvPr/>
        </p:nvPicPr>
        <p:blipFill>
          <a:blip r:embed="rId6"/>
          <a:stretch>
            <a:fillRect/>
          </a:stretch>
        </p:blipFill>
        <p:spPr>
          <a:xfrm>
            <a:off x="1357466" y="3863940"/>
            <a:ext cx="2857500" cy="1600200"/>
          </a:xfrm>
          <a:prstGeom prst="rect">
            <a:avLst/>
          </a:prstGeom>
        </p:spPr>
      </p:pic>
      <p:pic>
        <p:nvPicPr>
          <p:cNvPr id="3080" name="Picture 8" descr="До уваги батьків. Реалізація... - Михайло-Коцюбинська гімназія | فيسبوك">
            <a:extLst>
              <a:ext uri="{FF2B5EF4-FFF2-40B4-BE49-F238E27FC236}">
                <a16:creationId xmlns:a16="http://schemas.microsoft.com/office/drawing/2014/main" id="{6057473D-E113-46CF-9B9D-9AE816D877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2936" y="4205351"/>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522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FF3BD1-E38F-9375-998E-615565EE88B8}"/>
              </a:ext>
            </a:extLst>
          </p:cNvPr>
          <p:cNvSpPr>
            <a:spLocks noGrp="1"/>
          </p:cNvSpPr>
          <p:nvPr>
            <p:ph type="title"/>
          </p:nvPr>
        </p:nvSpPr>
        <p:spPr>
          <a:xfrm>
            <a:off x="677333" y="609600"/>
            <a:ext cx="9200313" cy="1320800"/>
          </a:xfrm>
        </p:spPr>
        <p:txBody>
          <a:bodyPr anchor="t">
            <a:noAutofit/>
          </a:bodyPr>
          <a:lstStyle/>
          <a:p>
            <a:pPr>
              <a:lnSpc>
                <a:spcPct val="90000"/>
              </a:lnSpc>
            </a:pPr>
            <a:r>
              <a:rPr lang="uk-UA" sz="2400" b="1" dirty="0">
                <a:solidFill>
                  <a:srgbClr val="C00000"/>
                </a:solidFill>
              </a:rPr>
              <a:t>Типова освітня програма </a:t>
            </a:r>
            <a:r>
              <a:rPr lang="uk-UA" sz="2000" dirty="0"/>
              <a:t>- </a:t>
            </a:r>
            <a:r>
              <a:rPr lang="uk-UA" sz="2000" b="1" dirty="0">
                <a:solidFill>
                  <a:schemeClr val="accent1">
                    <a:lumMod val="50000"/>
                  </a:schemeClr>
                </a:solidFill>
              </a:rPr>
              <a:t>документ, що містить комплекс освітніх компонентів, які забезпечують досягнення учнями результатів навчання, визначених державним стандартом для відповідного рівня повної загальної середньої освіти, що затверджується центральним органом виконавчої влади у сфері освіти і науки </a:t>
            </a:r>
            <a:br>
              <a:rPr lang="uk-UA" sz="2000" dirty="0">
                <a:solidFill>
                  <a:schemeClr val="accent1">
                    <a:lumMod val="50000"/>
                  </a:schemeClr>
                </a:solidFill>
              </a:rPr>
            </a:br>
            <a:r>
              <a:rPr lang="uk-UA" sz="2000" dirty="0"/>
              <a:t>   </a:t>
            </a:r>
            <a:br>
              <a:rPr lang="uk-UA" sz="2000" dirty="0"/>
            </a:br>
            <a:r>
              <a:rPr lang="uk-UA" sz="2000" dirty="0"/>
              <a:t>                                                </a:t>
            </a:r>
            <a:r>
              <a:rPr lang="uk-UA" sz="2400" b="1" dirty="0">
                <a:solidFill>
                  <a:srgbClr val="C00000"/>
                </a:solidFill>
              </a:rPr>
              <a:t>Нова українська школа  (НУШ):</a:t>
            </a:r>
          </a:p>
        </p:txBody>
      </p:sp>
      <p:sp>
        <p:nvSpPr>
          <p:cNvPr id="3" name="Місце для вмісту 2">
            <a:extLst>
              <a:ext uri="{FF2B5EF4-FFF2-40B4-BE49-F238E27FC236}">
                <a16:creationId xmlns:a16="http://schemas.microsoft.com/office/drawing/2014/main" id="{49128C2F-7CFA-F62A-2DE4-3C7D0584CE32}"/>
              </a:ext>
            </a:extLst>
          </p:cNvPr>
          <p:cNvSpPr>
            <a:spLocks noGrp="1"/>
          </p:cNvSpPr>
          <p:nvPr>
            <p:ph idx="1"/>
          </p:nvPr>
        </p:nvSpPr>
        <p:spPr>
          <a:xfrm>
            <a:off x="677334" y="2860158"/>
            <a:ext cx="5220430" cy="3181204"/>
          </a:xfrm>
        </p:spPr>
        <p:txBody>
          <a:bodyPr>
            <a:normAutofit/>
          </a:bodyPr>
          <a:lstStyle/>
          <a:p>
            <a:r>
              <a:rPr lang="uk-UA" b="1" dirty="0"/>
              <a:t>Типова освітня програма, розроблена під керівництвом Савченко О. Я. 1-2 клас</a:t>
            </a:r>
          </a:p>
          <a:p>
            <a:r>
              <a:rPr lang="uk-UA" b="1" dirty="0"/>
              <a:t>Типова освітня програма, розроблена під керівництвом Шияна Р. Б. 1-2 клас</a:t>
            </a:r>
          </a:p>
          <a:p>
            <a:r>
              <a:rPr lang="uk-UA" b="1" dirty="0"/>
              <a:t>Типова освітня програма, розроблена під керівництвом Савченко О. Я. 3-4 клас</a:t>
            </a:r>
          </a:p>
          <a:p>
            <a:r>
              <a:rPr lang="uk-UA" b="1" dirty="0"/>
              <a:t>Типова освітня програма, розроблена під керівництвом Шияна Р. Б. 3-4 клас</a:t>
            </a:r>
          </a:p>
          <a:p>
            <a:endParaRPr lang="uk-UA" dirty="0"/>
          </a:p>
        </p:txBody>
      </p:sp>
      <p:pic>
        <p:nvPicPr>
          <p:cNvPr id="4" name="Рисунок 3">
            <a:extLst>
              <a:ext uri="{FF2B5EF4-FFF2-40B4-BE49-F238E27FC236}">
                <a16:creationId xmlns:a16="http://schemas.microsoft.com/office/drawing/2014/main" id="{7697629E-4907-8D6F-A264-463FCB2EB7E1}"/>
              </a:ext>
            </a:extLst>
          </p:cNvPr>
          <p:cNvPicPr>
            <a:picLocks noChangeAspect="1"/>
          </p:cNvPicPr>
          <p:nvPr/>
        </p:nvPicPr>
        <p:blipFill rotWithShape="1">
          <a:blip r:embed="rId3"/>
          <a:srcRect l="5413" r="13566"/>
          <a:stretch/>
        </p:blipFill>
        <p:spPr>
          <a:xfrm>
            <a:off x="6436295" y="2754424"/>
            <a:ext cx="3145536" cy="3882362"/>
          </a:xfrm>
          <a:prstGeom prst="rect">
            <a:avLst/>
          </a:prstGeom>
        </p:spPr>
      </p:pic>
    </p:spTree>
    <p:extLst>
      <p:ext uri="{BB962C8B-B14F-4D97-AF65-F5344CB8AC3E}">
        <p14:creationId xmlns:p14="http://schemas.microsoft.com/office/powerpoint/2010/main" val="317207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668" y="373487"/>
            <a:ext cx="4584877" cy="4121240"/>
          </a:xfrm>
        </p:spPr>
        <p:txBody>
          <a:bodyPr>
            <a:normAutofit/>
          </a:bodyPr>
          <a:lstStyle/>
          <a:p>
            <a:r>
              <a:rPr lang="uk-UA" sz="4000" b="1" dirty="0">
                <a:solidFill>
                  <a:schemeClr val="tx1"/>
                </a:solidFill>
              </a:rPr>
              <a:t>1. ПОНЯТТЯ ЗМІСТУ ОСВІТИ</a:t>
            </a:r>
            <a:endParaRPr lang="ru-RU" sz="4000" b="1" dirty="0">
              <a:solidFill>
                <a:schemeClr val="tx1"/>
              </a:solidFill>
            </a:endParaRPr>
          </a:p>
        </p:txBody>
      </p:sp>
      <p:pic>
        <p:nvPicPr>
          <p:cNvPr id="6" name="Рисунок 5" descr="Зміст освіти" title="ТЕМА ЛЕКЦІЇ"/>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546" y="0"/>
            <a:ext cx="7465454" cy="6858000"/>
          </a:xfrm>
          <a:prstGeom prst="rect">
            <a:avLst/>
          </a:prstGeom>
        </p:spPr>
      </p:pic>
    </p:spTree>
    <p:extLst>
      <p:ext uri="{BB962C8B-B14F-4D97-AF65-F5344CB8AC3E}">
        <p14:creationId xmlns:p14="http://schemas.microsoft.com/office/powerpoint/2010/main" val="14925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BD1EB1-EE31-B0DD-48EB-1DCC29A41DEE}"/>
              </a:ext>
            </a:extLst>
          </p:cNvPr>
          <p:cNvSpPr>
            <a:spLocks noGrp="1"/>
          </p:cNvSpPr>
          <p:nvPr>
            <p:ph type="title"/>
          </p:nvPr>
        </p:nvSpPr>
        <p:spPr>
          <a:xfrm>
            <a:off x="677334" y="252248"/>
            <a:ext cx="11283438" cy="1019504"/>
          </a:xfrm>
        </p:spPr>
        <p:txBody>
          <a:bodyPr>
            <a:normAutofit fontScale="90000"/>
          </a:bodyPr>
          <a:lstStyle/>
          <a:p>
            <a:r>
              <a:rPr lang="uk-UA" sz="2000" b="1" dirty="0">
                <a:solidFill>
                  <a:schemeClr val="accent5"/>
                </a:solidFill>
              </a:rPr>
              <a:t>Державна служба якості освіти провела перший етап експертизи освітніх програм повної загальної середньої освіти, розроблених не на основі типових освітніх програм (рівень початкової освіти, 1–4-ті класи, на 21.02.2024):</a:t>
            </a:r>
            <a:br>
              <a:rPr lang="uk-UA" sz="2000" b="1" dirty="0">
                <a:solidFill>
                  <a:schemeClr val="accent5"/>
                </a:solidFill>
              </a:rPr>
            </a:br>
            <a:endParaRPr lang="uk-UA" sz="2000" b="1" dirty="0">
              <a:solidFill>
                <a:schemeClr val="accent5"/>
              </a:solidFill>
            </a:endParaRPr>
          </a:p>
        </p:txBody>
      </p:sp>
      <p:sp>
        <p:nvSpPr>
          <p:cNvPr id="3" name="Місце для вмісту 2">
            <a:extLst>
              <a:ext uri="{FF2B5EF4-FFF2-40B4-BE49-F238E27FC236}">
                <a16:creationId xmlns:a16="http://schemas.microsoft.com/office/drawing/2014/main" id="{356E2947-BF2B-BD1C-34D8-E288BB9D9B97}"/>
              </a:ext>
            </a:extLst>
          </p:cNvPr>
          <p:cNvSpPr>
            <a:spLocks noGrp="1"/>
          </p:cNvSpPr>
          <p:nvPr>
            <p:ph idx="1"/>
          </p:nvPr>
        </p:nvSpPr>
        <p:spPr>
          <a:xfrm>
            <a:off x="178676" y="1439916"/>
            <a:ext cx="11782096" cy="5165835"/>
          </a:xfrm>
        </p:spPr>
        <p:txBody>
          <a:bodyPr>
            <a:normAutofit/>
          </a:bodyPr>
          <a:lstStyle/>
          <a:p>
            <a:r>
              <a:rPr lang="uk-UA" dirty="0"/>
              <a:t>✅ освітньої програми початкової школи науково-педагогічного </a:t>
            </a:r>
            <a:r>
              <a:rPr lang="uk-UA" dirty="0" err="1"/>
              <a:t>проєкту</a:t>
            </a:r>
            <a:r>
              <a:rPr lang="uk-UA" dirty="0"/>
              <a:t> </a:t>
            </a:r>
            <a:r>
              <a:rPr lang="uk-UA" b="1" dirty="0">
                <a:solidFill>
                  <a:schemeClr val="accent4">
                    <a:lumMod val="75000"/>
                  </a:schemeClr>
                </a:solidFill>
              </a:rPr>
              <a:t>«</a:t>
            </a:r>
            <a:r>
              <a:rPr lang="uk-UA" sz="2000" b="1" dirty="0">
                <a:solidFill>
                  <a:schemeClr val="accent4">
                    <a:lumMod val="75000"/>
                  </a:schemeClr>
                </a:solidFill>
              </a:rPr>
              <a:t>Інтелект України»</a:t>
            </a:r>
          </a:p>
          <a:p>
            <a:r>
              <a:rPr lang="uk-UA" dirty="0"/>
              <a:t>✅ освітньої програми початкової освіти </a:t>
            </a:r>
            <a:r>
              <a:rPr lang="uk-UA" sz="2000" b="1" dirty="0">
                <a:solidFill>
                  <a:schemeClr val="accent4">
                    <a:lumMod val="75000"/>
                  </a:schemeClr>
                </a:solidFill>
              </a:rPr>
              <a:t>«Східні мови»</a:t>
            </a:r>
          </a:p>
          <a:p>
            <a:r>
              <a:rPr lang="uk-UA" dirty="0"/>
              <a:t>✅ освітньої програми початкової освіти </a:t>
            </a:r>
            <a:r>
              <a:rPr lang="uk-UA" sz="2000" b="1" dirty="0">
                <a:solidFill>
                  <a:schemeClr val="accent4">
                    <a:lumMod val="75000"/>
                  </a:schemeClr>
                </a:solidFill>
              </a:rPr>
              <a:t>«Світ чекає крилатих»</a:t>
            </a:r>
          </a:p>
          <a:p>
            <a:r>
              <a:rPr lang="uk-UA" dirty="0"/>
              <a:t>✅ освітньої програми початкової освіти </a:t>
            </a:r>
            <a:r>
              <a:rPr lang="uk-UA" sz="2000" b="1" dirty="0">
                <a:solidFill>
                  <a:schemeClr val="accent4">
                    <a:lumMod val="75000"/>
                  </a:schemeClr>
                </a:solidFill>
              </a:rPr>
              <a:t>за </a:t>
            </a:r>
            <a:r>
              <a:rPr lang="uk-UA" sz="2000" b="1" dirty="0" err="1">
                <a:solidFill>
                  <a:schemeClr val="accent4">
                    <a:lumMod val="75000"/>
                  </a:schemeClr>
                </a:solidFill>
              </a:rPr>
              <a:t>вальдорфською</a:t>
            </a:r>
            <a:r>
              <a:rPr lang="uk-UA" sz="2000" b="1" dirty="0">
                <a:solidFill>
                  <a:schemeClr val="accent4">
                    <a:lumMod val="75000"/>
                  </a:schemeClr>
                </a:solidFill>
              </a:rPr>
              <a:t> педагогікою</a:t>
            </a:r>
          </a:p>
          <a:p>
            <a:r>
              <a:rPr lang="uk-UA" dirty="0"/>
              <a:t>✅ освітньої програми початкової освіти у закладах загальної середньої освіти, які працюють за </a:t>
            </a:r>
            <a:r>
              <a:rPr lang="uk-UA" sz="2000" b="1" dirty="0">
                <a:solidFill>
                  <a:schemeClr val="accent4">
                    <a:lumMod val="75000"/>
                  </a:schemeClr>
                </a:solidFill>
              </a:rPr>
              <a:t>системою розвивального навчання </a:t>
            </a:r>
            <a:r>
              <a:rPr lang="uk-UA" dirty="0"/>
              <a:t>(цикли І </a:t>
            </a:r>
            <a:r>
              <a:rPr lang="uk-UA" dirty="0" err="1"/>
              <a:t>і</a:t>
            </a:r>
            <a:r>
              <a:rPr lang="uk-UA" dirty="0"/>
              <a:t> ІІ)</a:t>
            </a:r>
          </a:p>
          <a:p>
            <a:r>
              <a:rPr lang="uk-UA" dirty="0"/>
              <a:t>✅ освітньої програми початкової школи за педагогічною технологією </a:t>
            </a:r>
            <a:r>
              <a:rPr lang="uk-UA" sz="2000" b="1" dirty="0">
                <a:solidFill>
                  <a:schemeClr val="accent4">
                    <a:lumMod val="75000"/>
                  </a:schemeClr>
                </a:solidFill>
              </a:rPr>
              <a:t>«Росток» </a:t>
            </a:r>
            <a:r>
              <a:rPr lang="uk-UA" dirty="0"/>
              <a:t>(цикли І </a:t>
            </a:r>
            <a:r>
              <a:rPr lang="uk-UA" dirty="0" err="1"/>
              <a:t>і</a:t>
            </a:r>
            <a:r>
              <a:rPr lang="uk-UA" dirty="0"/>
              <a:t> ІІ)</a:t>
            </a:r>
          </a:p>
          <a:p>
            <a:r>
              <a:rPr lang="uk-UA" dirty="0"/>
              <a:t>✅ освітньої програми початкової освіти </a:t>
            </a:r>
            <a:r>
              <a:rPr lang="uk-UA" sz="2000" b="1" dirty="0">
                <a:solidFill>
                  <a:schemeClr val="accent4">
                    <a:lumMod val="75000"/>
                  </a:schemeClr>
                </a:solidFill>
              </a:rPr>
              <a:t>за системою розвивального навчання </a:t>
            </a:r>
            <a:r>
              <a:rPr lang="uk-UA" sz="2000" b="1" dirty="0" err="1">
                <a:solidFill>
                  <a:schemeClr val="accent4">
                    <a:lumMod val="75000"/>
                  </a:schemeClr>
                </a:solidFill>
              </a:rPr>
              <a:t>ДРіМ</a:t>
            </a:r>
            <a:r>
              <a:rPr lang="uk-UA" sz="2000" b="1" dirty="0">
                <a:solidFill>
                  <a:schemeClr val="accent4">
                    <a:lumMod val="75000"/>
                  </a:schemeClr>
                </a:solidFill>
              </a:rPr>
              <a:t> </a:t>
            </a:r>
            <a:r>
              <a:rPr lang="uk-UA" dirty="0"/>
              <a:t>(Давидова В.В., </a:t>
            </a:r>
            <a:r>
              <a:rPr lang="uk-UA" dirty="0" err="1"/>
              <a:t>Рєпкіна</a:t>
            </a:r>
            <a:r>
              <a:rPr lang="uk-UA" dirty="0"/>
              <a:t> В.В., Максименка С.Д. та ін.) (цикли І </a:t>
            </a:r>
            <a:r>
              <a:rPr lang="uk-UA" dirty="0" err="1"/>
              <a:t>і</a:t>
            </a:r>
            <a:r>
              <a:rPr lang="uk-UA" dirty="0"/>
              <a:t> ІІ)</a:t>
            </a:r>
          </a:p>
          <a:p>
            <a:r>
              <a:rPr lang="uk-UA" dirty="0"/>
              <a:t>✅ освітньої програми </a:t>
            </a:r>
            <a:r>
              <a:rPr lang="uk-UA" sz="2000" b="1" dirty="0">
                <a:solidFill>
                  <a:schemeClr val="accent4">
                    <a:lumMod val="75000"/>
                  </a:schemeClr>
                </a:solidFill>
              </a:rPr>
              <a:t>«Освіта. Діти. Майбутнє» початкової освіти (цикл І).</a:t>
            </a:r>
          </a:p>
          <a:p>
            <a:r>
              <a:rPr lang="uk-UA" dirty="0"/>
              <a:t>Встановлено відповідність цих освітніх програм вимогам законодавства у сфері освіти та розпочато другий етап експертизи. Другий етап експертизи передбачає внутрішнє та зовнішнє оцінювання якості освітньої програми і триває відповідно до тривалості циклу освіти.</a:t>
            </a:r>
          </a:p>
        </p:txBody>
      </p:sp>
    </p:spTree>
    <p:extLst>
      <p:ext uri="{BB962C8B-B14F-4D97-AF65-F5344CB8AC3E}">
        <p14:creationId xmlns:p14="http://schemas.microsoft.com/office/powerpoint/2010/main" val="279069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668" y="373487"/>
            <a:ext cx="4584877" cy="4121240"/>
          </a:xfrm>
        </p:spPr>
        <p:txBody>
          <a:bodyPr>
            <a:normAutofit/>
          </a:bodyPr>
          <a:lstStyle/>
          <a:p>
            <a:r>
              <a:rPr lang="uk-UA" sz="4800" b="1" dirty="0">
                <a:solidFill>
                  <a:schemeClr val="tx1"/>
                </a:solidFill>
              </a:rPr>
              <a:t> БАЗОВИЙ НАВЧАЛЬНИЙ ПЛАН ПОЧАТКОВОЇ ОСВІТИ</a:t>
            </a:r>
            <a:endParaRPr lang="ru-RU" sz="4800" b="1" dirty="0">
              <a:solidFill>
                <a:schemeClr val="tx1"/>
              </a:solidFill>
            </a:endParaRPr>
          </a:p>
        </p:txBody>
      </p:sp>
      <p:pic>
        <p:nvPicPr>
          <p:cNvPr id="6" name="Рисунок 5" descr="Зміст освіти" title="ТЕМА ЛЕКЦІЇ"/>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546" y="0"/>
            <a:ext cx="7465454" cy="6858000"/>
          </a:xfrm>
          <a:prstGeom prst="rect">
            <a:avLst/>
          </a:prstGeom>
        </p:spPr>
      </p:pic>
    </p:spTree>
    <p:extLst>
      <p:ext uri="{BB962C8B-B14F-4D97-AF65-F5344CB8AC3E}">
        <p14:creationId xmlns:p14="http://schemas.microsoft.com/office/powerpoint/2010/main" val="3260909115"/>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063" y="1370013"/>
            <a:ext cx="45847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88273" y="435005"/>
            <a:ext cx="10573304" cy="6555641"/>
          </a:xfrm>
          <a:prstGeom prst="rect">
            <a:avLst/>
          </a:prstGeom>
        </p:spPr>
        <p:txBody>
          <a:bodyPr wrap="square">
            <a:spAutoFit/>
          </a:bodyPr>
          <a:lstStyle/>
          <a:p>
            <a:r>
              <a:rPr lang="uk-UA" sz="2800" b="1" dirty="0"/>
              <a:t>1.Навчальний план </a:t>
            </a:r>
            <a:r>
              <a:rPr lang="uk-UA" sz="2800" dirty="0"/>
              <a:t>– державний документ, який визначає перелік навчальних предметів, їх розподіл за роками навчання, кількість годин на тиждень для інваріантної і варіативної частини </a:t>
            </a:r>
            <a:r>
              <a:rPr lang="uk-UA" sz="2800" b="1" i="1" u="sng" dirty="0"/>
              <a:t>(За </a:t>
            </a:r>
            <a:r>
              <a:rPr lang="uk-UA" sz="2800" b="1" i="1" u="sng" dirty="0" err="1"/>
              <a:t>підр</a:t>
            </a:r>
            <a:r>
              <a:rPr lang="uk-UA" sz="2800" b="1" i="1" u="sng" dirty="0"/>
              <a:t>. О. Я. Савченко).</a:t>
            </a:r>
            <a:br>
              <a:rPr lang="uk-UA" sz="2800" dirty="0"/>
            </a:br>
            <a:r>
              <a:rPr lang="uk-UA" sz="2800" b="1" dirty="0"/>
              <a:t>2.Навчальний план </a:t>
            </a:r>
            <a:r>
              <a:rPr lang="uk-UA" sz="2800" dirty="0"/>
              <a:t>– документ, що визначає набір предметів, які вивчають у закладі освіти, їх розподіл, тижневу й річну кількість годин на кожний предмет, структуру навчального року </a:t>
            </a:r>
            <a:r>
              <a:rPr lang="uk-UA" sz="2800" b="1" i="1" u="sng" dirty="0"/>
              <a:t>(За </a:t>
            </a:r>
            <a:r>
              <a:rPr lang="uk-UA" sz="2800" b="1" i="1" u="sng" dirty="0" err="1"/>
              <a:t>підр</a:t>
            </a:r>
            <a:r>
              <a:rPr lang="uk-UA" sz="2800" b="1" i="1" u="sng" dirty="0"/>
              <a:t>. Н. П. Волкової).</a:t>
            </a:r>
            <a:br>
              <a:rPr lang="uk-UA" sz="2800" b="1" i="1" u="sng" dirty="0"/>
            </a:br>
            <a:r>
              <a:rPr lang="uk-UA" sz="2800" b="1" dirty="0"/>
              <a:t>3. Навчальний план </a:t>
            </a:r>
            <a:r>
              <a:rPr lang="uk-UA" sz="2800" dirty="0"/>
              <a:t>– документ, що визначає структуру навчального року, перелік та розподіл предметів для вивчення в конкретному навчальному закладі, тижневу й річну кількість годин, відведених на кожний навчальний предмет. </a:t>
            </a:r>
            <a:r>
              <a:rPr lang="uk-UA" sz="2800" b="1" i="1" u="sng" dirty="0"/>
              <a:t>(За </a:t>
            </a:r>
            <a:r>
              <a:rPr lang="uk-UA" sz="2800" b="1" i="1" u="sng" dirty="0" err="1"/>
              <a:t>підр</a:t>
            </a:r>
            <a:r>
              <a:rPr lang="uk-UA" sz="2800" b="1" i="1" u="sng" dirty="0"/>
              <a:t>. М. М. </a:t>
            </a:r>
            <a:r>
              <a:rPr lang="uk-UA" sz="2800" b="1" i="1" u="sng" dirty="0" err="1"/>
              <a:t>Фіцули</a:t>
            </a:r>
            <a:r>
              <a:rPr lang="uk-UA" sz="2800" b="1" i="1" u="sng" dirty="0"/>
              <a:t>).</a:t>
            </a:r>
            <a:br>
              <a:rPr lang="uk-UA" sz="2800" b="1" i="1" u="sng" dirty="0"/>
            </a:br>
            <a:br>
              <a:rPr lang="uk-UA" sz="2800" dirty="0"/>
            </a:br>
            <a:endParaRPr lang="uk-UA" sz="2800" dirty="0"/>
          </a:p>
        </p:txBody>
      </p:sp>
    </p:spTree>
    <p:extLst>
      <p:ext uri="{BB962C8B-B14F-4D97-AF65-F5344CB8AC3E}">
        <p14:creationId xmlns:p14="http://schemas.microsoft.com/office/powerpoint/2010/main" val="1092579437"/>
      </p:ext>
    </p:extLst>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778322"/>
          </a:xfrm>
        </p:spPr>
        <p:txBody>
          <a:bodyPr>
            <a:normAutofit fontScale="90000"/>
          </a:bodyPr>
          <a:lstStyle/>
          <a:p>
            <a:pPr algn="just">
              <a:spcBef>
                <a:spcPts val="600"/>
              </a:spcBef>
              <a:spcAft>
                <a:spcPts val="0"/>
              </a:spcAft>
            </a:pPr>
            <a:r>
              <a:rPr lang="uk-UA" b="1" i="1" u="sng" dirty="0">
                <a:solidFill>
                  <a:schemeClr val="tx1"/>
                </a:solidFill>
              </a:rPr>
              <a:t>Базовий навчальний план </a:t>
            </a:r>
            <a:r>
              <a:rPr lang="uk-UA" dirty="0">
                <a:latin typeface="Antiqua"/>
                <a:ea typeface="Times New Roman"/>
                <a:cs typeface="Times New Roman"/>
              </a:rPr>
              <a:t>початкової освіти визначає загальний обсяг навчального навантаження здобувачів освіти та дає цілісне уявлення про зміст і структуру початкової освіти як першого рівня загальної середньої освіти, встановлює погодинне співвідношення між освітніми галузями за роками навчання, визначає гранично допустиме тижневе навантаження здобувачів освіти та загальну щорічну кількість годин за освітніми галузями.</a:t>
            </a:r>
            <a:br>
              <a:rPr lang="uk-UA" dirty="0">
                <a:latin typeface="Antiqua"/>
                <a:ea typeface="Times New Roman"/>
                <a:cs typeface="Times New Roman"/>
              </a:rPr>
            </a:br>
            <a:endParaRPr lang="ru-RU" i="1" dirty="0">
              <a:solidFill>
                <a:schemeClr val="tx1"/>
              </a:solidFill>
            </a:endParaRPr>
          </a:p>
        </p:txBody>
      </p:sp>
    </p:spTree>
    <p:extLst>
      <p:ext uri="{BB962C8B-B14F-4D97-AF65-F5344CB8AC3E}">
        <p14:creationId xmlns:p14="http://schemas.microsoft.com/office/powerpoint/2010/main" val="51236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778322"/>
          </a:xfrm>
        </p:spPr>
        <p:txBody>
          <a:bodyPr>
            <a:normAutofit fontScale="90000"/>
          </a:bodyPr>
          <a:lstStyle/>
          <a:p>
            <a:pPr>
              <a:spcBef>
                <a:spcPts val="600"/>
              </a:spcBef>
              <a:spcAft>
                <a:spcPts val="0"/>
              </a:spcAft>
            </a:pPr>
            <a:r>
              <a:rPr lang="uk-UA" dirty="0">
                <a:latin typeface="Antiqua"/>
                <a:ea typeface="Times New Roman"/>
                <a:cs typeface="Times New Roman"/>
              </a:rPr>
              <a:t>Для учнів з особливими освітніми потребами (з порушеннями зору, слуху, опорно-рухового апарату, інтелектуального розвитку, тяжкими порушеннями мовлення, затримкою психічного розвитку), які здобувають початкову освіту у спеціальних закладах (класах) загальної середньої освіти, базовий навчальний план визначає кількість годин для проведення </a:t>
            </a:r>
            <a:r>
              <a:rPr lang="uk-UA" dirty="0" err="1">
                <a:latin typeface="Antiqua"/>
                <a:ea typeface="Times New Roman"/>
                <a:cs typeface="Times New Roman"/>
              </a:rPr>
              <a:t>корекційно-розвиткової</a:t>
            </a:r>
            <a:r>
              <a:rPr lang="uk-UA" dirty="0">
                <a:latin typeface="Antiqua"/>
                <a:ea typeface="Times New Roman"/>
                <a:cs typeface="Times New Roman"/>
              </a:rPr>
              <a:t> роботи.</a:t>
            </a:r>
            <a:br>
              <a:rPr lang="uk-UA" dirty="0">
                <a:latin typeface="Antiqua"/>
                <a:ea typeface="Times New Roman"/>
                <a:cs typeface="Times New Roman"/>
              </a:rPr>
            </a:br>
            <a:endParaRPr lang="ru-RU" i="1" dirty="0">
              <a:solidFill>
                <a:schemeClr val="tx1"/>
              </a:solidFill>
            </a:endParaRPr>
          </a:p>
        </p:txBody>
      </p:sp>
    </p:spTree>
    <p:extLst>
      <p:ext uri="{BB962C8B-B14F-4D97-AF65-F5344CB8AC3E}">
        <p14:creationId xmlns:p14="http://schemas.microsoft.com/office/powerpoint/2010/main" val="200307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778322"/>
          </a:xfrm>
        </p:spPr>
        <p:txBody>
          <a:bodyPr>
            <a:normAutofit/>
          </a:bodyPr>
          <a:lstStyle/>
          <a:p>
            <a:pPr>
              <a:spcBef>
                <a:spcPts val="600"/>
              </a:spcBef>
              <a:spcAft>
                <a:spcPts val="0"/>
              </a:spcAft>
            </a:pPr>
            <a:r>
              <a:rPr lang="uk-UA" dirty="0">
                <a:latin typeface="Antiqua"/>
                <a:ea typeface="Times New Roman"/>
                <a:cs typeface="Times New Roman"/>
              </a:rPr>
              <a:t>Базовий навчальний план має такі 5 варіантів: </a:t>
            </a:r>
            <a:br>
              <a:rPr lang="uk-UA" dirty="0">
                <a:latin typeface="Antiqua"/>
                <a:ea typeface="Times New Roman"/>
                <a:cs typeface="Times New Roman"/>
              </a:rPr>
            </a:br>
            <a:r>
              <a:rPr lang="uk-UA" dirty="0">
                <a:solidFill>
                  <a:srgbClr val="0070C0"/>
                </a:solidFill>
                <a:latin typeface="Antiqua"/>
                <a:ea typeface="Times New Roman"/>
                <a:cs typeface="Times New Roman"/>
              </a:rPr>
              <a:t>1) </a:t>
            </a:r>
            <a:r>
              <a:rPr lang="ru-RU" dirty="0">
                <a:solidFill>
                  <a:srgbClr val="0070C0"/>
                </a:solidFill>
                <a:latin typeface="Antiqua"/>
                <a:ea typeface="Times New Roman"/>
                <a:cs typeface="Times New Roman"/>
              </a:rPr>
              <a:t>для </a:t>
            </a:r>
            <a:r>
              <a:rPr lang="uk-UA" dirty="0">
                <a:solidFill>
                  <a:srgbClr val="0070C0"/>
                </a:solidFill>
                <a:latin typeface="Antiqua"/>
                <a:ea typeface="Times New Roman"/>
                <a:cs typeface="Times New Roman"/>
              </a:rPr>
              <a:t>класів (груп) з українською мовою навчання;</a:t>
            </a:r>
            <a:br>
              <a:rPr lang="uk-UA" dirty="0">
                <a:solidFill>
                  <a:srgbClr val="0070C0"/>
                </a:solidFill>
                <a:latin typeface="Antiqua"/>
                <a:ea typeface="Times New Roman"/>
                <a:cs typeface="Times New Roman"/>
              </a:rPr>
            </a:br>
            <a:r>
              <a:rPr lang="uk-UA" dirty="0">
                <a:solidFill>
                  <a:srgbClr val="002060"/>
                </a:solidFill>
                <a:latin typeface="Antiqua"/>
                <a:ea typeface="Times New Roman"/>
                <a:cs typeface="Times New Roman"/>
              </a:rPr>
              <a:t>2) для класів (груп) з навчанням мовою відповідного корінного народу, національних меншин; </a:t>
            </a:r>
            <a:br>
              <a:rPr lang="uk-UA" dirty="0">
                <a:solidFill>
                  <a:srgbClr val="002060"/>
                </a:solidFill>
                <a:latin typeface="Antiqua"/>
                <a:ea typeface="Times New Roman"/>
                <a:cs typeface="Times New Roman"/>
              </a:rPr>
            </a:br>
            <a:r>
              <a:rPr lang="uk-UA" dirty="0">
                <a:solidFill>
                  <a:srgbClr val="C00000"/>
                </a:solidFill>
                <a:latin typeface="Antiqua"/>
                <a:ea typeface="Times New Roman"/>
                <a:cs typeface="Times New Roman"/>
              </a:rPr>
              <a:t>3) для класів (груп) з українською мовою навчання представників корінних народів, національних меншин;</a:t>
            </a:r>
            <a:endParaRPr lang="uk-UA" i="1" dirty="0">
              <a:solidFill>
                <a:srgbClr val="C00000"/>
              </a:solidFill>
            </a:endParaRPr>
          </a:p>
        </p:txBody>
      </p:sp>
    </p:spTree>
    <p:extLst>
      <p:ext uri="{BB962C8B-B14F-4D97-AF65-F5344CB8AC3E}">
        <p14:creationId xmlns:p14="http://schemas.microsoft.com/office/powerpoint/2010/main" val="7016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778322"/>
          </a:xfrm>
        </p:spPr>
        <p:txBody>
          <a:bodyPr>
            <a:normAutofit/>
          </a:bodyPr>
          <a:lstStyle/>
          <a:p>
            <a:pPr>
              <a:spcBef>
                <a:spcPts val="600"/>
              </a:spcBef>
              <a:spcAft>
                <a:spcPts val="0"/>
              </a:spcAft>
            </a:pPr>
            <a:br>
              <a:rPr lang="uk-UA" sz="3200" dirty="0">
                <a:solidFill>
                  <a:srgbClr val="90C226"/>
                </a:solidFill>
                <a:latin typeface="Antiqua"/>
                <a:ea typeface="Times New Roman"/>
                <a:cs typeface="Times New Roman"/>
              </a:rPr>
            </a:br>
            <a:r>
              <a:rPr lang="uk-UA" sz="3200" dirty="0">
                <a:solidFill>
                  <a:srgbClr val="90C226"/>
                </a:solidFill>
                <a:latin typeface="Antiqua"/>
                <a:ea typeface="Times New Roman"/>
                <a:cs typeface="Times New Roman"/>
              </a:rPr>
              <a:t>4) для спеціальних закладів (класів) загальної середньої освіти з українською мовою навчання дітей з особливими освітніми потребами;</a:t>
            </a:r>
            <a:br>
              <a:rPr lang="uk-UA" sz="3200" dirty="0">
                <a:solidFill>
                  <a:srgbClr val="90C226"/>
                </a:solidFill>
                <a:latin typeface="Antiqua"/>
                <a:ea typeface="Times New Roman"/>
                <a:cs typeface="Times New Roman"/>
              </a:rPr>
            </a:br>
            <a:r>
              <a:rPr lang="uk-UA" sz="3200" dirty="0">
                <a:solidFill>
                  <a:srgbClr val="90C226"/>
                </a:solidFill>
                <a:latin typeface="Antiqua"/>
                <a:ea typeface="Times New Roman"/>
                <a:cs typeface="Times New Roman"/>
              </a:rPr>
              <a:t> 5) для спеціальних закладів (класів) загальної середньої освіти з навчанням мовою відповідного корінного народу або національної меншини.</a:t>
            </a:r>
            <a:br>
              <a:rPr lang="uk-UA" sz="3200" dirty="0">
                <a:solidFill>
                  <a:srgbClr val="90C226"/>
                </a:solidFill>
                <a:latin typeface="Antiqua"/>
                <a:ea typeface="Times New Roman"/>
                <a:cs typeface="Times New Roman"/>
              </a:rPr>
            </a:br>
            <a:endParaRPr lang="ru-RU" i="1" dirty="0">
              <a:solidFill>
                <a:schemeClr val="tx1"/>
              </a:solidFill>
            </a:endParaRPr>
          </a:p>
        </p:txBody>
      </p:sp>
    </p:spTree>
    <p:extLst>
      <p:ext uri="{BB962C8B-B14F-4D97-AF65-F5344CB8AC3E}">
        <p14:creationId xmlns:p14="http://schemas.microsoft.com/office/powerpoint/2010/main" val="192212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81069" y="257578"/>
            <a:ext cx="6336407" cy="850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a:solidFill>
                  <a:schemeClr val="tx1"/>
                </a:solidFill>
              </a:rPr>
              <a:t>Базовий навчальний план</a:t>
            </a:r>
            <a:endParaRPr lang="ru-RU" sz="4000" dirty="0">
              <a:solidFill>
                <a:schemeClr val="tx1"/>
              </a:solidFill>
            </a:endParaRPr>
          </a:p>
        </p:txBody>
      </p:sp>
      <p:sp>
        <p:nvSpPr>
          <p:cNvPr id="4" name="Стрелка вниз 3"/>
          <p:cNvSpPr/>
          <p:nvPr/>
        </p:nvSpPr>
        <p:spPr>
          <a:xfrm>
            <a:off x="1719329" y="1120458"/>
            <a:ext cx="292996" cy="373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7572773" y="1120459"/>
            <a:ext cx="321973" cy="373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51805" y="1575427"/>
            <a:ext cx="20734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tx1"/>
                </a:solidFill>
              </a:rPr>
              <a:t>Інваріантний складник</a:t>
            </a:r>
          </a:p>
        </p:txBody>
      </p:sp>
      <p:sp>
        <p:nvSpPr>
          <p:cNvPr id="7" name="Прямоугольник 6"/>
          <p:cNvSpPr/>
          <p:nvPr/>
        </p:nvSpPr>
        <p:spPr>
          <a:xfrm>
            <a:off x="6803060" y="1481062"/>
            <a:ext cx="2125418" cy="90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tx1"/>
                </a:solidFill>
              </a:rPr>
              <a:t>Варіативний складник</a:t>
            </a:r>
            <a:endParaRPr lang="ru-RU" sz="2400" dirty="0">
              <a:solidFill>
                <a:schemeClr val="tx1"/>
              </a:solidFill>
            </a:endParaRPr>
          </a:p>
        </p:txBody>
      </p:sp>
      <p:sp>
        <p:nvSpPr>
          <p:cNvPr id="8" name="Стрелка вниз 7"/>
          <p:cNvSpPr/>
          <p:nvPr/>
        </p:nvSpPr>
        <p:spPr>
          <a:xfrm>
            <a:off x="1788555" y="2421219"/>
            <a:ext cx="275284" cy="360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79738" y="2775388"/>
            <a:ext cx="4608310" cy="3661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dirty="0">
                <a:solidFill>
                  <a:schemeClr val="tx1"/>
                </a:solidFill>
                <a:latin typeface="Antiqua"/>
                <a:ea typeface="Times New Roman"/>
                <a:cs typeface="Times New Roman"/>
              </a:rPr>
              <a:t>є обов’язковим для всіх закладів загальної середньої освіти незалежно від їх підпорядкування і форми власності. </a:t>
            </a:r>
            <a:endParaRPr lang="ru-RU" sz="2800" dirty="0">
              <a:solidFill>
                <a:schemeClr val="tx1"/>
              </a:solidFill>
            </a:endParaRPr>
          </a:p>
        </p:txBody>
      </p:sp>
      <p:sp>
        <p:nvSpPr>
          <p:cNvPr id="10" name="Стрелка вниз 9"/>
          <p:cNvSpPr/>
          <p:nvPr/>
        </p:nvSpPr>
        <p:spPr>
          <a:xfrm>
            <a:off x="7733759" y="2421219"/>
            <a:ext cx="264021" cy="360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832519" y="2781832"/>
            <a:ext cx="4729767" cy="3655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0"/>
              </a:spcAft>
            </a:pPr>
            <a:r>
              <a:rPr lang="uk-UA" sz="2400" dirty="0">
                <a:solidFill>
                  <a:schemeClr val="tx1"/>
                </a:solidFill>
                <a:latin typeface="Antiqua"/>
                <a:ea typeface="Times New Roman"/>
                <a:cs typeface="Times New Roman"/>
              </a:rPr>
              <a:t>розподіляється закладом загальної середньої освіти самостійно, враховуючи особливості організації освітнього процесу та індивідуальних освітніх потреб здобувачів освіти і відображається в освітній програмі такого закладу.</a:t>
            </a:r>
            <a:endParaRPr lang="uk-UA" sz="2400" dirty="0">
              <a:solidFill>
                <a:schemeClr val="tx1"/>
              </a:solidFill>
              <a:effectLst/>
              <a:latin typeface="Antiqua"/>
              <a:ea typeface="Times New Roman"/>
              <a:cs typeface="Times New Roman"/>
            </a:endParaRPr>
          </a:p>
        </p:txBody>
      </p:sp>
    </p:spTree>
    <p:extLst>
      <p:ext uri="{BB962C8B-B14F-4D97-AF65-F5344CB8AC3E}">
        <p14:creationId xmlns:p14="http://schemas.microsoft.com/office/powerpoint/2010/main" val="21351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78048566"/>
              </p:ext>
            </p:extLst>
          </p:nvPr>
        </p:nvGraphicFramePr>
        <p:xfrm>
          <a:off x="612742" y="122548"/>
          <a:ext cx="5580668" cy="6732645"/>
        </p:xfrm>
        <a:graphic>
          <a:graphicData uri="http://schemas.openxmlformats.org/drawingml/2006/table">
            <a:tbl>
              <a:tblPr firstRow="1" firstCol="1" bandRow="1"/>
              <a:tblGrid>
                <a:gridCol w="1994920">
                  <a:extLst>
                    <a:ext uri="{9D8B030D-6E8A-4147-A177-3AD203B41FA5}">
                      <a16:colId xmlns:a16="http://schemas.microsoft.com/office/drawing/2014/main" val="20000"/>
                    </a:ext>
                  </a:extLst>
                </a:gridCol>
                <a:gridCol w="740142">
                  <a:extLst>
                    <a:ext uri="{9D8B030D-6E8A-4147-A177-3AD203B41FA5}">
                      <a16:colId xmlns:a16="http://schemas.microsoft.com/office/drawing/2014/main" val="20001"/>
                    </a:ext>
                  </a:extLst>
                </a:gridCol>
                <a:gridCol w="656740">
                  <a:extLst>
                    <a:ext uri="{9D8B030D-6E8A-4147-A177-3AD203B41FA5}">
                      <a16:colId xmlns:a16="http://schemas.microsoft.com/office/drawing/2014/main" val="20002"/>
                    </a:ext>
                  </a:extLst>
                </a:gridCol>
                <a:gridCol w="724521">
                  <a:extLst>
                    <a:ext uri="{9D8B030D-6E8A-4147-A177-3AD203B41FA5}">
                      <a16:colId xmlns:a16="http://schemas.microsoft.com/office/drawing/2014/main" val="20003"/>
                    </a:ext>
                  </a:extLst>
                </a:gridCol>
                <a:gridCol w="672362">
                  <a:extLst>
                    <a:ext uri="{9D8B030D-6E8A-4147-A177-3AD203B41FA5}">
                      <a16:colId xmlns:a16="http://schemas.microsoft.com/office/drawing/2014/main" val="20004"/>
                    </a:ext>
                  </a:extLst>
                </a:gridCol>
                <a:gridCol w="791983">
                  <a:extLst>
                    <a:ext uri="{9D8B030D-6E8A-4147-A177-3AD203B41FA5}">
                      <a16:colId xmlns:a16="http://schemas.microsoft.com/office/drawing/2014/main" val="20005"/>
                    </a:ext>
                  </a:extLst>
                </a:gridCol>
              </a:tblGrid>
              <a:tr h="190500">
                <a:tc rowSpan="2">
                  <a:txBody>
                    <a:bodyPr/>
                    <a:lstStyle/>
                    <a:p>
                      <a:pPr algn="ctr">
                        <a:spcBef>
                          <a:spcPts val="600"/>
                        </a:spcBef>
                        <a:spcAft>
                          <a:spcPts val="0"/>
                        </a:spcAft>
                      </a:pPr>
                      <a:r>
                        <a:rPr lang="uk-UA" sz="1200" dirty="0">
                          <a:effectLst/>
                          <a:latin typeface="Antiqua"/>
                          <a:ea typeface="Times New Roman"/>
                          <a:cs typeface="Times New Roman"/>
                        </a:rPr>
                        <a:t>Назва освітньої галузі</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Bef>
                          <a:spcPts val="600"/>
                        </a:spcBef>
                        <a:spcAft>
                          <a:spcPts val="0"/>
                        </a:spcAft>
                      </a:pPr>
                      <a:r>
                        <a:rPr lang="uk-UA" sz="1200">
                          <a:effectLst/>
                          <a:latin typeface="Antiqua"/>
                          <a:ea typeface="Times New Roman"/>
                          <a:cs typeface="Times New Roman"/>
                        </a:rPr>
                        <a:t>Кількість годин на рік</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0"/>
                  </a:ext>
                </a:extLst>
              </a:tr>
              <a:tr h="318548">
                <a:tc vMerge="1">
                  <a:txBody>
                    <a:bodyPr/>
                    <a:lstStyle/>
                    <a:p>
                      <a:endParaRPr lang="uk-UA"/>
                    </a:p>
                  </a:txBody>
                  <a:tcPr/>
                </a:tc>
                <a:tc>
                  <a:txBody>
                    <a:bodyPr/>
                    <a:lstStyle/>
                    <a:p>
                      <a:pPr algn="ctr">
                        <a:spcBef>
                          <a:spcPts val="600"/>
                        </a:spcBef>
                        <a:spcAft>
                          <a:spcPts val="0"/>
                        </a:spcAft>
                      </a:pPr>
                      <a:r>
                        <a:rPr lang="uk-UA" sz="1200" dirty="0">
                          <a:effectLst/>
                          <a:latin typeface="Antiqua"/>
                          <a:ea typeface="Times New Roman"/>
                          <a:cs typeface="Times New Roman"/>
                        </a:rPr>
                        <a:t>1 клас</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 клас</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3 клас</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4 клас</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разом</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gridSpan="6">
                  <a:txBody>
                    <a:bodyPr/>
                    <a:lstStyle/>
                    <a:p>
                      <a:pPr algn="ctr">
                        <a:spcBef>
                          <a:spcPts val="600"/>
                        </a:spcBef>
                        <a:spcAft>
                          <a:spcPts val="0"/>
                        </a:spcAft>
                      </a:pPr>
                      <a:r>
                        <a:rPr lang="uk-UA" sz="1200" dirty="0">
                          <a:effectLst/>
                          <a:latin typeface="Antiqua"/>
                          <a:ea typeface="Times New Roman"/>
                          <a:cs typeface="Times New Roman"/>
                        </a:rPr>
                        <a:t>Інваріантний складник</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2"/>
                  </a:ext>
                </a:extLst>
              </a:tr>
              <a:tr h="380999">
                <a:tc>
                  <a:txBody>
                    <a:bodyPr/>
                    <a:lstStyle/>
                    <a:p>
                      <a:pPr algn="just">
                        <a:spcBef>
                          <a:spcPts val="600"/>
                        </a:spcBef>
                        <a:spcAft>
                          <a:spcPts val="0"/>
                        </a:spcAft>
                      </a:pPr>
                      <a:r>
                        <a:rPr lang="uk-UA" sz="1200">
                          <a:effectLst/>
                          <a:latin typeface="Antiqua"/>
                          <a:ea typeface="Times New Roman"/>
                          <a:cs typeface="Times New Roman"/>
                        </a:rPr>
                        <a:t>Мовно-літературна, у тому числі:</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315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315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315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315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Bef>
                          <a:spcPts val="600"/>
                        </a:spcBef>
                        <a:spcAft>
                          <a:spcPts val="0"/>
                        </a:spcAft>
                      </a:pPr>
                      <a:r>
                        <a:rPr lang="uk-UA" sz="1200" dirty="0">
                          <a:effectLst/>
                          <a:latin typeface="Antiqua"/>
                          <a:ea typeface="Times New Roman"/>
                          <a:cs typeface="Times New Roman"/>
                        </a:rPr>
                        <a:t>1260</a:t>
                      </a:r>
                    </a:p>
                  </a:txBody>
                  <a:tcPr marL="40257" marR="40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4326">
                <a:tc>
                  <a:txBody>
                    <a:bodyPr/>
                    <a:lstStyle/>
                    <a:p>
                      <a:pPr algn="just">
                        <a:spcBef>
                          <a:spcPts val="600"/>
                        </a:spcBef>
                        <a:spcAft>
                          <a:spcPts val="0"/>
                        </a:spcAft>
                      </a:pPr>
                      <a:r>
                        <a:rPr lang="uk-UA" sz="1200">
                          <a:effectLst/>
                          <a:latin typeface="Antiqua"/>
                          <a:ea typeface="Times New Roman"/>
                          <a:cs typeface="Times New Roman"/>
                        </a:rPr>
                        <a:t>українська мова і література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245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245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245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245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extLst>
                  <a:ext uri="{0D108BD9-81ED-4DB2-BD59-A6C34878D82A}">
                    <a16:rowId xmlns:a16="http://schemas.microsoft.com/office/drawing/2014/main" val="10004"/>
                  </a:ext>
                </a:extLst>
              </a:tr>
              <a:tr h="190500">
                <a:tc>
                  <a:txBody>
                    <a:bodyPr/>
                    <a:lstStyle/>
                    <a:p>
                      <a:pPr algn="just">
                        <a:spcBef>
                          <a:spcPts val="600"/>
                        </a:spcBef>
                        <a:spcAft>
                          <a:spcPts val="0"/>
                        </a:spcAft>
                      </a:pPr>
                      <a:r>
                        <a:rPr lang="uk-UA" sz="1200">
                          <a:effectLst/>
                          <a:latin typeface="Antiqua"/>
                          <a:ea typeface="Times New Roman"/>
                          <a:cs typeface="Times New Roman"/>
                        </a:rPr>
                        <a:t>іншомовна освіта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extLst>
                  <a:ext uri="{0D108BD9-81ED-4DB2-BD59-A6C34878D82A}">
                    <a16:rowId xmlns:a16="http://schemas.microsoft.com/office/drawing/2014/main" val="10005"/>
                  </a:ext>
                </a:extLst>
              </a:tr>
              <a:tr h="190500">
                <a:tc>
                  <a:txBody>
                    <a:bodyPr/>
                    <a:lstStyle/>
                    <a:p>
                      <a:pPr algn="just">
                        <a:spcBef>
                          <a:spcPts val="600"/>
                        </a:spcBef>
                        <a:spcAft>
                          <a:spcPts val="0"/>
                        </a:spcAft>
                      </a:pPr>
                      <a:r>
                        <a:rPr lang="uk-UA" sz="1200">
                          <a:effectLst/>
                          <a:latin typeface="Antiqua"/>
                          <a:ea typeface="Times New Roman"/>
                          <a:cs typeface="Times New Roman"/>
                        </a:rPr>
                        <a:t>Математична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140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140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140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140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560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just">
                        <a:spcBef>
                          <a:spcPts val="600"/>
                        </a:spcBef>
                        <a:spcAft>
                          <a:spcPts val="0"/>
                        </a:spcAft>
                      </a:pPr>
                      <a:r>
                        <a:rPr lang="uk-UA" sz="1200">
                          <a:effectLst/>
                          <a:latin typeface="Antiqua"/>
                          <a:ea typeface="Times New Roman"/>
                          <a:cs typeface="Times New Roman"/>
                        </a:rPr>
                        <a:t>Природнича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Bef>
                          <a:spcPts val="600"/>
                        </a:spcBef>
                        <a:spcAft>
                          <a:spcPts val="0"/>
                        </a:spcAft>
                      </a:pPr>
                      <a:r>
                        <a:rPr lang="uk-UA" sz="1200">
                          <a:effectLst/>
                          <a:latin typeface="Antiqua"/>
                          <a:ea typeface="Times New Roman"/>
                          <a:cs typeface="Times New Roman"/>
                        </a:rPr>
                        <a:t>140</a:t>
                      </a:r>
                    </a:p>
                  </a:txBody>
                  <a:tcPr marL="40257" marR="40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Bef>
                          <a:spcPts val="600"/>
                        </a:spcBef>
                        <a:spcAft>
                          <a:spcPts val="0"/>
                        </a:spcAft>
                      </a:pPr>
                      <a:r>
                        <a:rPr lang="uk-UA" sz="1200">
                          <a:effectLst/>
                          <a:latin typeface="Antiqua"/>
                          <a:ea typeface="Times New Roman"/>
                          <a:cs typeface="Times New Roman"/>
                        </a:rPr>
                        <a:t>175</a:t>
                      </a:r>
                    </a:p>
                  </a:txBody>
                  <a:tcPr marL="40257" marR="40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Bef>
                          <a:spcPts val="600"/>
                        </a:spcBef>
                        <a:spcAft>
                          <a:spcPts val="0"/>
                        </a:spcAft>
                      </a:pPr>
                      <a:r>
                        <a:rPr lang="uk-UA" sz="1200">
                          <a:effectLst/>
                          <a:latin typeface="Antiqua"/>
                          <a:ea typeface="Times New Roman"/>
                          <a:cs typeface="Times New Roman"/>
                        </a:rPr>
                        <a:t>210</a:t>
                      </a:r>
                    </a:p>
                  </a:txBody>
                  <a:tcPr marL="40257" marR="40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Bef>
                          <a:spcPts val="600"/>
                        </a:spcBef>
                        <a:spcAft>
                          <a:spcPts val="0"/>
                        </a:spcAft>
                      </a:pPr>
                      <a:r>
                        <a:rPr lang="uk-UA" sz="1200" dirty="0">
                          <a:effectLst/>
                          <a:latin typeface="Antiqua"/>
                          <a:ea typeface="Times New Roman"/>
                          <a:cs typeface="Times New Roman"/>
                        </a:rPr>
                        <a:t>210</a:t>
                      </a:r>
                    </a:p>
                  </a:txBody>
                  <a:tcPr marL="40257" marR="40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Bef>
                          <a:spcPts val="600"/>
                        </a:spcBef>
                        <a:spcAft>
                          <a:spcPts val="0"/>
                        </a:spcAft>
                      </a:pPr>
                      <a:r>
                        <a:rPr lang="uk-UA" sz="1200" dirty="0">
                          <a:effectLst/>
                          <a:latin typeface="Antiqua"/>
                          <a:ea typeface="Times New Roman"/>
                          <a:cs typeface="Times New Roman"/>
                        </a:rPr>
                        <a:t>735</a:t>
                      </a:r>
                    </a:p>
                  </a:txBody>
                  <a:tcPr marL="40257" marR="40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1489">
                <a:tc>
                  <a:txBody>
                    <a:bodyPr/>
                    <a:lstStyle/>
                    <a:p>
                      <a:pPr algn="just">
                        <a:spcBef>
                          <a:spcPts val="600"/>
                        </a:spcBef>
                        <a:spcAft>
                          <a:spcPts val="0"/>
                        </a:spcAft>
                      </a:pPr>
                      <a:r>
                        <a:rPr lang="uk-UA" sz="1200" dirty="0">
                          <a:effectLst/>
                          <a:latin typeface="Antiqua"/>
                          <a:ea typeface="Times New Roman"/>
                          <a:cs typeface="Times New Roman"/>
                        </a:rPr>
                        <a:t>Соціальна і </a:t>
                      </a:r>
                      <a:r>
                        <a:rPr lang="uk-UA" sz="1200" dirty="0" err="1">
                          <a:effectLst/>
                          <a:latin typeface="Antiqua"/>
                          <a:ea typeface="Times New Roman"/>
                          <a:cs typeface="Times New Roman"/>
                        </a:rPr>
                        <a:t>здоров’язбережувальна</a:t>
                      </a:r>
                      <a:endParaRPr lang="uk-UA" sz="1200" dirty="0">
                        <a:effectLst/>
                        <a:latin typeface="Antiqua"/>
                        <a:ea typeface="Times New Roman"/>
                        <a:cs typeface="Times New Roman"/>
                      </a:endParaRP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8"/>
                  </a:ext>
                </a:extLst>
              </a:tr>
              <a:tr h="354326">
                <a:tc>
                  <a:txBody>
                    <a:bodyPr/>
                    <a:lstStyle/>
                    <a:p>
                      <a:pPr algn="just">
                        <a:spcBef>
                          <a:spcPts val="600"/>
                        </a:spcBef>
                        <a:spcAft>
                          <a:spcPts val="0"/>
                        </a:spcAft>
                      </a:pPr>
                      <a:r>
                        <a:rPr lang="uk-UA" sz="1200" dirty="0">
                          <a:effectLst/>
                          <a:latin typeface="Antiqua"/>
                          <a:ea typeface="Times New Roman"/>
                          <a:cs typeface="Times New Roman"/>
                        </a:rPr>
                        <a:t>Громадянська та історична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9"/>
                  </a:ext>
                </a:extLst>
              </a:tr>
              <a:tr h="190500">
                <a:tc>
                  <a:txBody>
                    <a:bodyPr/>
                    <a:lstStyle/>
                    <a:p>
                      <a:pPr algn="just">
                        <a:spcBef>
                          <a:spcPts val="600"/>
                        </a:spcBef>
                        <a:spcAft>
                          <a:spcPts val="0"/>
                        </a:spcAft>
                      </a:pPr>
                      <a:r>
                        <a:rPr lang="uk-UA" sz="1200" dirty="0">
                          <a:effectLst/>
                          <a:latin typeface="Antiqua"/>
                          <a:ea typeface="Times New Roman"/>
                          <a:cs typeface="Times New Roman"/>
                        </a:rPr>
                        <a:t>Технологічна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10"/>
                  </a:ext>
                </a:extLst>
              </a:tr>
              <a:tr h="190500">
                <a:tc>
                  <a:txBody>
                    <a:bodyPr/>
                    <a:lstStyle/>
                    <a:p>
                      <a:pPr algn="just">
                        <a:spcBef>
                          <a:spcPts val="600"/>
                        </a:spcBef>
                        <a:spcAft>
                          <a:spcPts val="0"/>
                        </a:spcAft>
                      </a:pPr>
                      <a:r>
                        <a:rPr lang="uk-UA" sz="1200" dirty="0" err="1">
                          <a:effectLst/>
                          <a:latin typeface="Antiqua"/>
                          <a:ea typeface="Times New Roman"/>
                          <a:cs typeface="Times New Roman"/>
                        </a:rPr>
                        <a:t>Інформатична</a:t>
                      </a:r>
                      <a:endParaRPr lang="uk-UA" sz="1200" dirty="0">
                        <a:effectLst/>
                        <a:latin typeface="Antiqua"/>
                        <a:ea typeface="Times New Roman"/>
                        <a:cs typeface="Times New Roman"/>
                      </a:endParaRP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11"/>
                  </a:ext>
                </a:extLst>
              </a:tr>
              <a:tr h="190500">
                <a:tc>
                  <a:txBody>
                    <a:bodyPr/>
                    <a:lstStyle/>
                    <a:p>
                      <a:pPr algn="just">
                        <a:spcBef>
                          <a:spcPts val="600"/>
                        </a:spcBef>
                        <a:spcAft>
                          <a:spcPts val="0"/>
                        </a:spcAft>
                      </a:pPr>
                      <a:r>
                        <a:rPr lang="uk-UA" sz="1200">
                          <a:effectLst/>
                          <a:latin typeface="Antiqua"/>
                          <a:ea typeface="Times New Roman"/>
                          <a:cs typeface="Times New Roman"/>
                        </a:rPr>
                        <a:t>Мистецька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280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just">
                        <a:spcBef>
                          <a:spcPts val="600"/>
                        </a:spcBef>
                        <a:spcAft>
                          <a:spcPts val="0"/>
                        </a:spcAft>
                      </a:pPr>
                      <a:r>
                        <a:rPr lang="uk-UA" sz="1200">
                          <a:effectLst/>
                          <a:latin typeface="Antiqua"/>
                          <a:ea typeface="Times New Roman"/>
                          <a:cs typeface="Times New Roman"/>
                        </a:rPr>
                        <a:t>Фізкультурна*</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105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105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105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105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420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500">
                <a:tc gridSpan="6">
                  <a:txBody>
                    <a:bodyPr/>
                    <a:lstStyle/>
                    <a:p>
                      <a:pPr algn="ctr">
                        <a:spcBef>
                          <a:spcPts val="600"/>
                        </a:spcBef>
                        <a:spcAft>
                          <a:spcPts val="0"/>
                        </a:spcAft>
                      </a:pPr>
                      <a:r>
                        <a:rPr lang="uk-UA" sz="1200" dirty="0">
                          <a:effectLst/>
                          <a:latin typeface="Antiqua"/>
                          <a:ea typeface="Times New Roman"/>
                          <a:cs typeface="Times New Roman"/>
                        </a:rPr>
                        <a:t>Варіативний складник</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14"/>
                  </a:ext>
                </a:extLst>
              </a:tr>
              <a:tr h="1240143">
                <a:tc>
                  <a:txBody>
                    <a:bodyPr/>
                    <a:lstStyle/>
                    <a:p>
                      <a:pPr>
                        <a:spcBef>
                          <a:spcPts val="600"/>
                        </a:spcBef>
                        <a:spcAft>
                          <a:spcPts val="0"/>
                        </a:spcAft>
                      </a:pPr>
                      <a:r>
                        <a:rPr lang="uk-UA" sz="1200">
                          <a:effectLst/>
                          <a:latin typeface="Antiqua"/>
                          <a:ea typeface="Times New Roman"/>
                          <a:cs typeface="Times New Roman"/>
                        </a:rPr>
                        <a:t>Додаткові години для вивчення предметів освітніх галузей, курси за вибором, проведення індивідуальних консультацій та групових занять</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35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245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885816">
                <a:tc>
                  <a:txBody>
                    <a:bodyPr/>
                    <a:lstStyle/>
                    <a:p>
                      <a:pPr>
                        <a:spcBef>
                          <a:spcPts val="600"/>
                        </a:spcBef>
                        <a:spcAft>
                          <a:spcPts val="0"/>
                        </a:spcAft>
                      </a:pPr>
                      <a:r>
                        <a:rPr lang="uk-UA" sz="1200">
                          <a:effectLst/>
                          <a:latin typeface="Antiqua"/>
                          <a:ea typeface="Times New Roman"/>
                          <a:cs typeface="Times New Roman"/>
                        </a:rPr>
                        <a:t>Загальнорічна кількість навчальних годин, що фінансуються з бюджету (без урахування поділу на групи)</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805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875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910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a:effectLst/>
                          <a:latin typeface="Antiqua"/>
                          <a:ea typeface="Times New Roman"/>
                          <a:cs typeface="Times New Roman"/>
                        </a:rPr>
                        <a:t>910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3500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761998">
                <a:tc>
                  <a:txBody>
                    <a:bodyPr/>
                    <a:lstStyle/>
                    <a:p>
                      <a:pPr>
                        <a:spcBef>
                          <a:spcPts val="600"/>
                        </a:spcBef>
                        <a:spcAft>
                          <a:spcPts val="0"/>
                        </a:spcAft>
                      </a:pPr>
                      <a:r>
                        <a:rPr lang="uk-UA" sz="1200" dirty="0">
                          <a:effectLst/>
                          <a:latin typeface="Antiqua"/>
                          <a:ea typeface="Times New Roman"/>
                          <a:cs typeface="Times New Roman"/>
                        </a:rPr>
                        <a:t>Гранично допустиме тижневе/річне навчальне навантаження здобувача освіти </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20/700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22/770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23/805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23/805</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uk-UA" sz="1200" dirty="0">
                          <a:effectLst/>
                          <a:latin typeface="Antiqua"/>
                          <a:ea typeface="Times New Roman"/>
                          <a:cs typeface="Times New Roman"/>
                        </a:rPr>
                        <a:t>88/3080</a:t>
                      </a:r>
                    </a:p>
                  </a:txBody>
                  <a:tcPr marL="40257" marR="4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3" name="Прямоугольник 2"/>
          <p:cNvSpPr/>
          <p:nvPr/>
        </p:nvSpPr>
        <p:spPr>
          <a:xfrm>
            <a:off x="5877016" y="2654424"/>
            <a:ext cx="5202316" cy="1754326"/>
          </a:xfrm>
          <a:prstGeom prst="rect">
            <a:avLst/>
          </a:prstGeom>
        </p:spPr>
        <p:txBody>
          <a:bodyPr wrap="square">
            <a:spAutoFit/>
          </a:bodyPr>
          <a:lstStyle/>
          <a:p>
            <a:pPr algn="ctr">
              <a:lnSpc>
                <a:spcPct val="150000"/>
              </a:lnSpc>
            </a:pPr>
            <a:r>
              <a:rPr lang="ru-RU" dirty="0" err="1"/>
              <a:t>Базовий</a:t>
            </a:r>
            <a:r>
              <a:rPr lang="ru-RU" dirty="0"/>
              <a:t> </a:t>
            </a:r>
            <a:r>
              <a:rPr lang="ru-RU" dirty="0" err="1"/>
              <a:t>навчальний</a:t>
            </a:r>
            <a:r>
              <a:rPr lang="ru-RU" dirty="0"/>
              <a:t> план </a:t>
            </a:r>
          </a:p>
          <a:p>
            <a:pPr algn="ctr">
              <a:lnSpc>
                <a:spcPct val="150000"/>
              </a:lnSpc>
            </a:pPr>
            <a:r>
              <a:rPr lang="ru-RU" dirty="0" err="1"/>
              <a:t>початкової</a:t>
            </a:r>
            <a:r>
              <a:rPr lang="ru-RU" dirty="0"/>
              <a:t> </a:t>
            </a:r>
            <a:r>
              <a:rPr lang="ru-RU" dirty="0" err="1"/>
              <a:t>освіти</a:t>
            </a:r>
            <a:r>
              <a:rPr lang="ru-RU" dirty="0"/>
              <a:t> </a:t>
            </a:r>
          </a:p>
          <a:p>
            <a:pPr algn="ctr">
              <a:lnSpc>
                <a:spcPct val="150000"/>
              </a:lnSpc>
            </a:pPr>
            <a:r>
              <a:rPr lang="ru-RU" dirty="0"/>
              <a:t>для </a:t>
            </a:r>
            <a:r>
              <a:rPr lang="ru-RU" dirty="0" err="1"/>
              <a:t>закладів</a:t>
            </a:r>
            <a:r>
              <a:rPr lang="ru-RU" dirty="0"/>
              <a:t> </a:t>
            </a:r>
            <a:r>
              <a:rPr lang="ru-RU" dirty="0" err="1"/>
              <a:t>загальної</a:t>
            </a:r>
            <a:r>
              <a:rPr lang="ru-RU" dirty="0"/>
              <a:t> </a:t>
            </a:r>
            <a:r>
              <a:rPr lang="ru-RU" dirty="0" err="1"/>
              <a:t>середньої</a:t>
            </a:r>
            <a:r>
              <a:rPr lang="ru-RU" dirty="0"/>
              <a:t> </a:t>
            </a:r>
            <a:r>
              <a:rPr lang="ru-RU" dirty="0" err="1"/>
              <a:t>освіти</a:t>
            </a:r>
            <a:r>
              <a:rPr lang="ru-RU" dirty="0"/>
              <a:t> </a:t>
            </a:r>
          </a:p>
          <a:p>
            <a:pPr algn="ctr">
              <a:lnSpc>
                <a:spcPct val="150000"/>
              </a:lnSpc>
            </a:pPr>
            <a:r>
              <a:rPr lang="ru-RU" dirty="0"/>
              <a:t>з </a:t>
            </a:r>
            <a:r>
              <a:rPr lang="ru-RU" dirty="0" err="1"/>
              <a:t>українською</a:t>
            </a:r>
            <a:r>
              <a:rPr lang="ru-RU" dirty="0"/>
              <a:t> </a:t>
            </a:r>
            <a:r>
              <a:rPr lang="ru-RU" dirty="0" err="1"/>
              <a:t>мовою</a:t>
            </a:r>
            <a:r>
              <a:rPr lang="ru-RU" dirty="0"/>
              <a:t> </a:t>
            </a:r>
            <a:r>
              <a:rPr lang="ru-RU" dirty="0" err="1"/>
              <a:t>навчання</a:t>
            </a:r>
            <a:endParaRPr lang="ru-RU" dirty="0"/>
          </a:p>
        </p:txBody>
      </p:sp>
    </p:spTree>
    <p:extLst>
      <p:ext uri="{BB962C8B-B14F-4D97-AF65-F5344CB8AC3E}">
        <p14:creationId xmlns:p14="http://schemas.microsoft.com/office/powerpoint/2010/main" val="636729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Таблиця 1">
            <a:extLst>
              <a:ext uri="{FF2B5EF4-FFF2-40B4-BE49-F238E27FC236}">
                <a16:creationId xmlns:a16="http://schemas.microsoft.com/office/drawing/2014/main" id="{60249115-CB88-D08F-7B0E-A539CED7B800}"/>
              </a:ext>
            </a:extLst>
          </p:cNvPr>
          <p:cNvGraphicFramePr>
            <a:graphicFrameLocks noGrp="1"/>
          </p:cNvGraphicFramePr>
          <p:nvPr>
            <p:extLst>
              <p:ext uri="{D42A27DB-BD31-4B8C-83A1-F6EECF244321}">
                <p14:modId xmlns:p14="http://schemas.microsoft.com/office/powerpoint/2010/main" val="4084665878"/>
              </p:ext>
            </p:extLst>
          </p:nvPr>
        </p:nvGraphicFramePr>
        <p:xfrm>
          <a:off x="1126310" y="1351366"/>
          <a:ext cx="7003566" cy="4151655"/>
        </p:xfrm>
        <a:graphic>
          <a:graphicData uri="http://schemas.openxmlformats.org/drawingml/2006/table">
            <a:tbl>
              <a:tblPr/>
              <a:tblGrid>
                <a:gridCol w="3380883">
                  <a:extLst>
                    <a:ext uri="{9D8B030D-6E8A-4147-A177-3AD203B41FA5}">
                      <a16:colId xmlns:a16="http://schemas.microsoft.com/office/drawing/2014/main" val="1258525668"/>
                    </a:ext>
                  </a:extLst>
                </a:gridCol>
                <a:gridCol w="345884">
                  <a:extLst>
                    <a:ext uri="{9D8B030D-6E8A-4147-A177-3AD203B41FA5}">
                      <a16:colId xmlns:a16="http://schemas.microsoft.com/office/drawing/2014/main" val="2092532598"/>
                    </a:ext>
                  </a:extLst>
                </a:gridCol>
                <a:gridCol w="693646">
                  <a:extLst>
                    <a:ext uri="{9D8B030D-6E8A-4147-A177-3AD203B41FA5}">
                      <a16:colId xmlns:a16="http://schemas.microsoft.com/office/drawing/2014/main" val="2393875048"/>
                    </a:ext>
                  </a:extLst>
                </a:gridCol>
                <a:gridCol w="625730">
                  <a:extLst>
                    <a:ext uri="{9D8B030D-6E8A-4147-A177-3AD203B41FA5}">
                      <a16:colId xmlns:a16="http://schemas.microsoft.com/office/drawing/2014/main" val="3445684208"/>
                    </a:ext>
                  </a:extLst>
                </a:gridCol>
                <a:gridCol w="625730">
                  <a:extLst>
                    <a:ext uri="{9D8B030D-6E8A-4147-A177-3AD203B41FA5}">
                      <a16:colId xmlns:a16="http://schemas.microsoft.com/office/drawing/2014/main" val="789730119"/>
                    </a:ext>
                  </a:extLst>
                </a:gridCol>
                <a:gridCol w="625730">
                  <a:extLst>
                    <a:ext uri="{9D8B030D-6E8A-4147-A177-3AD203B41FA5}">
                      <a16:colId xmlns:a16="http://schemas.microsoft.com/office/drawing/2014/main" val="3390736523"/>
                    </a:ext>
                  </a:extLst>
                </a:gridCol>
                <a:gridCol w="705963">
                  <a:extLst>
                    <a:ext uri="{9D8B030D-6E8A-4147-A177-3AD203B41FA5}">
                      <a16:colId xmlns:a16="http://schemas.microsoft.com/office/drawing/2014/main" val="3714255761"/>
                    </a:ext>
                  </a:extLst>
                </a:gridCol>
              </a:tblGrid>
              <a:tr h="201034">
                <a:tc rowSpan="2" gridSpan="2">
                  <a:txBody>
                    <a:bodyPr/>
                    <a:lstStyle/>
                    <a:p>
                      <a:pPr algn="ctr" fontAlgn="t">
                        <a:spcBef>
                          <a:spcPts val="0"/>
                        </a:spcBef>
                        <a:spcAft>
                          <a:spcPts val="0"/>
                        </a:spcAft>
                      </a:pPr>
                      <a:r>
                        <a:rPr lang="uk-UA" sz="900" b="0" i="0" u="none" strike="noStrike">
                          <a:effectLst/>
                          <a:latin typeface="Arial" panose="020B0604020202020204" pitchFamily="34" charset="0"/>
                        </a:rPr>
                        <a:t>Назва освітньої галузі</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2" hMerge="1">
                  <a:txBody>
                    <a:bodyPr/>
                    <a:lstStyle/>
                    <a:p>
                      <a:endParaRPr lang="uk-UA"/>
                    </a:p>
                  </a:txBody>
                  <a:tcPr/>
                </a:tc>
                <a:tc gridSpan="5">
                  <a:txBody>
                    <a:bodyPr/>
                    <a:lstStyle/>
                    <a:p>
                      <a:pPr algn="ctr" fontAlgn="t">
                        <a:spcBef>
                          <a:spcPts val="0"/>
                        </a:spcBef>
                        <a:spcAft>
                          <a:spcPts val="0"/>
                        </a:spcAft>
                      </a:pPr>
                      <a:r>
                        <a:rPr lang="uk-UA" sz="900" b="0" i="0" u="none" strike="noStrike">
                          <a:effectLst/>
                          <a:latin typeface="Arial" panose="020B0604020202020204" pitchFamily="34" charset="0"/>
                        </a:rPr>
                        <a:t>Кількість годин на рік</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815299573"/>
                  </a:ext>
                </a:extLst>
              </a:tr>
              <a:tr h="162959">
                <a:tc gridSpan="2" vMerge="1">
                  <a:txBody>
                    <a:bodyPr/>
                    <a:lstStyle/>
                    <a:p>
                      <a:endParaRPr lang="uk-UA"/>
                    </a:p>
                  </a:txBody>
                  <a:tcPr/>
                </a:tc>
                <a:tc hMerge="1" v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1 клас</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2 клас</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 клас</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4 клас</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разом</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4239466"/>
                  </a:ext>
                </a:extLst>
              </a:tr>
              <a:tr h="201034">
                <a:tc gridSpan="7">
                  <a:txBody>
                    <a:bodyPr/>
                    <a:lstStyle/>
                    <a:p>
                      <a:pPr algn="l" fontAlgn="t">
                        <a:spcBef>
                          <a:spcPts val="0"/>
                        </a:spcBef>
                        <a:spcAft>
                          <a:spcPts val="0"/>
                        </a:spcAft>
                      </a:pPr>
                      <a:r>
                        <a:rPr lang="uk-UA" sz="900" b="0" i="0" u="none" strike="noStrike">
                          <a:effectLst/>
                          <a:latin typeface="Arial" panose="020B0604020202020204" pitchFamily="34" charset="0"/>
                        </a:rPr>
                        <a:t>Інваріантний складник</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424532692"/>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Мовно-літературна, у тому числі:</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385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385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385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385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3">
                  <a:txBody>
                    <a:bodyPr/>
                    <a:lstStyle/>
                    <a:p>
                      <a:pPr algn="ctr" fontAlgn="t">
                        <a:spcBef>
                          <a:spcPts val="0"/>
                        </a:spcBef>
                        <a:spcAft>
                          <a:spcPts val="0"/>
                        </a:spcAft>
                      </a:pPr>
                      <a:r>
                        <a:rPr lang="uk-UA" sz="900" b="0" i="0" u="none" strike="noStrike">
                          <a:effectLst/>
                          <a:latin typeface="Arial" panose="020B0604020202020204" pitchFamily="34" charset="0"/>
                        </a:rPr>
                        <a:t>1540</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797324"/>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українська мова та література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175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175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210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210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extLst>
                  <a:ext uri="{0D108BD9-81ED-4DB2-BD59-A6C34878D82A}">
                    <a16:rowId xmlns:a16="http://schemas.microsoft.com/office/drawing/2014/main" val="1954563526"/>
                  </a:ext>
                </a:extLst>
              </a:tr>
              <a:tr h="338102">
                <a:tc gridSpan="2">
                  <a:txBody>
                    <a:bodyPr/>
                    <a:lstStyle/>
                    <a:p>
                      <a:pPr algn="l" fontAlgn="t">
                        <a:spcBef>
                          <a:spcPts val="0"/>
                        </a:spcBef>
                        <a:spcAft>
                          <a:spcPts val="0"/>
                        </a:spcAft>
                      </a:pPr>
                      <a:r>
                        <a:rPr lang="ru-RU" sz="900" b="0" i="0" u="none" strike="noStrike">
                          <a:effectLst/>
                          <a:latin typeface="Arial" panose="020B0604020202020204" pitchFamily="34" charset="0"/>
                        </a:rPr>
                        <a:t>мова та література відповідного корінного народу або національної меншини та іншомовна освіта**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210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210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175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175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extLst>
                  <a:ext uri="{0D108BD9-81ED-4DB2-BD59-A6C34878D82A}">
                    <a16:rowId xmlns:a16="http://schemas.microsoft.com/office/drawing/2014/main" val="3049592361"/>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Математична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dirty="0">
                          <a:effectLst/>
                          <a:latin typeface="Arial" panose="020B0604020202020204" pitchFamily="34" charset="0"/>
                        </a:rPr>
                        <a:t>140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140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140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140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560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1951625"/>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Природнича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rowSpan="5">
                  <a:txBody>
                    <a:bodyPr/>
                    <a:lstStyle/>
                    <a:p>
                      <a:pPr algn="ctr" fontAlgn="t">
                        <a:spcBef>
                          <a:spcPts val="0"/>
                        </a:spcBef>
                        <a:spcAft>
                          <a:spcPts val="0"/>
                        </a:spcAft>
                      </a:pPr>
                      <a:r>
                        <a:rPr lang="uk-UA" sz="900" b="0" i="0" u="none" strike="noStrike">
                          <a:effectLst/>
                          <a:latin typeface="Arial" panose="020B0604020202020204" pitchFamily="34" charset="0"/>
                        </a:rPr>
                        <a:t>105</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5">
                  <a:txBody>
                    <a:bodyPr/>
                    <a:lstStyle/>
                    <a:p>
                      <a:pPr algn="ctr" fontAlgn="t">
                        <a:spcBef>
                          <a:spcPts val="0"/>
                        </a:spcBef>
                        <a:spcAft>
                          <a:spcPts val="0"/>
                        </a:spcAft>
                      </a:pPr>
                      <a:r>
                        <a:rPr lang="uk-UA" sz="900" b="0" i="0" u="none" strike="noStrike">
                          <a:effectLst/>
                          <a:latin typeface="Arial" panose="020B0604020202020204" pitchFamily="34" charset="0"/>
                        </a:rPr>
                        <a:t>175</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spcBef>
                          <a:spcPts val="0"/>
                        </a:spcBef>
                        <a:spcAft>
                          <a:spcPts val="0"/>
                        </a:spcAft>
                      </a:pPr>
                      <a:r>
                        <a:rPr lang="uk-UA" sz="900" b="0" i="0" u="none" strike="noStrike">
                          <a:effectLst/>
                          <a:latin typeface="Arial" panose="020B0604020202020204" pitchFamily="34" charset="0"/>
                        </a:rPr>
                        <a:t>140</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spcBef>
                          <a:spcPts val="0"/>
                        </a:spcBef>
                        <a:spcAft>
                          <a:spcPts val="0"/>
                        </a:spcAft>
                      </a:pPr>
                      <a:r>
                        <a:rPr lang="uk-UA" sz="900" b="0" i="0" u="none" strike="noStrike">
                          <a:effectLst/>
                          <a:latin typeface="Arial" panose="020B0604020202020204" pitchFamily="34" charset="0"/>
                        </a:rPr>
                        <a:t>140</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spcBef>
                          <a:spcPts val="0"/>
                        </a:spcBef>
                        <a:spcAft>
                          <a:spcPts val="0"/>
                        </a:spcAft>
                      </a:pPr>
                      <a:r>
                        <a:rPr lang="uk-UA" sz="900" b="0" i="0" u="none" strike="noStrike">
                          <a:effectLst/>
                          <a:latin typeface="Arial" panose="020B0604020202020204" pitchFamily="34" charset="0"/>
                        </a:rPr>
                        <a:t>560</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337616"/>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Соціальна і здоров’язбережувальна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39587012"/>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Громадянська та історична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496396771"/>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Технологічна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853362581"/>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Інформатична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35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70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761979"/>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Мистецька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70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70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70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70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280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752343"/>
                  </a:ext>
                </a:extLst>
              </a:tr>
              <a:tr h="201034">
                <a:tc gridSpan="2">
                  <a:txBody>
                    <a:bodyPr/>
                    <a:lstStyle/>
                    <a:p>
                      <a:pPr algn="l" fontAlgn="t">
                        <a:spcBef>
                          <a:spcPts val="0"/>
                        </a:spcBef>
                        <a:spcAft>
                          <a:spcPts val="0"/>
                        </a:spcAft>
                      </a:pPr>
                      <a:r>
                        <a:rPr lang="uk-UA" sz="900" b="0" i="0" u="none" strike="noStrike">
                          <a:effectLst/>
                          <a:latin typeface="Arial" panose="020B0604020202020204" pitchFamily="34" charset="0"/>
                        </a:rPr>
                        <a:t>Фізкультурна*</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105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105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105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105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420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9675513"/>
                  </a:ext>
                </a:extLst>
              </a:tr>
              <a:tr h="201034">
                <a:tc gridSpan="7">
                  <a:txBody>
                    <a:bodyPr/>
                    <a:lstStyle/>
                    <a:p>
                      <a:pPr algn="l" fontAlgn="t">
                        <a:spcBef>
                          <a:spcPts val="0"/>
                        </a:spcBef>
                        <a:spcAft>
                          <a:spcPts val="0"/>
                        </a:spcAft>
                      </a:pPr>
                      <a:r>
                        <a:rPr lang="uk-UA" sz="900" b="0" i="0" u="none" strike="noStrike">
                          <a:effectLst/>
                          <a:latin typeface="Arial" panose="020B0604020202020204" pitchFamily="34" charset="0"/>
                        </a:rPr>
                        <a:t>Варіативний складник</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156863896"/>
                  </a:ext>
                </a:extLst>
              </a:tr>
              <a:tr h="437096">
                <a:tc>
                  <a:txBody>
                    <a:bodyPr/>
                    <a:lstStyle/>
                    <a:p>
                      <a:pPr algn="l" fontAlgn="t">
                        <a:spcBef>
                          <a:spcPts val="0"/>
                        </a:spcBef>
                        <a:spcAft>
                          <a:spcPts val="0"/>
                        </a:spcAft>
                      </a:pPr>
                      <a:r>
                        <a:rPr lang="ru-RU" sz="900" b="0" i="0" u="none" strike="noStrike">
                          <a:effectLst/>
                          <a:latin typeface="Arial" panose="020B0604020202020204" pitchFamily="34" charset="0"/>
                        </a:rPr>
                        <a:t>Додаткові години для вивчення предметів освітніх галузей, курсів за вибором, проведення індивідуальних консультацій та групових занять</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gridSpan="2">
                  <a:txBody>
                    <a:bodyPr/>
                    <a:lstStyle/>
                    <a:p>
                      <a:pPr algn="ctr" fontAlgn="t">
                        <a:spcBef>
                          <a:spcPts val="0"/>
                        </a:spcBef>
                        <a:spcAft>
                          <a:spcPts val="0"/>
                        </a:spcAft>
                      </a:pPr>
                      <a:br>
                        <a:rPr lang="uk-UA" sz="900" b="0" i="0" u="none" strike="noStrike">
                          <a:effectLst/>
                          <a:latin typeface="Arial" panose="020B0604020202020204" pitchFamily="34" charset="0"/>
                        </a:rPr>
                      </a:br>
                      <a:endParaRPr lang="uk-UA" sz="900" b="0" i="0" u="none" strike="noStrike">
                        <a:effectLst/>
                        <a:latin typeface="Arial" panose="020B0604020202020204" pitchFamily="34" charset="0"/>
                      </a:endParaRP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br>
                        <a:rPr lang="uk-UA" sz="900" b="0" i="0" u="none" strike="noStrike">
                          <a:effectLst/>
                          <a:latin typeface="Arial" panose="020B0604020202020204" pitchFamily="34" charset="0"/>
                        </a:rPr>
                      </a:br>
                      <a:endParaRPr lang="uk-UA" sz="900" b="0" i="0" u="none" strike="noStrike">
                        <a:effectLst/>
                        <a:latin typeface="Arial" panose="020B0604020202020204" pitchFamily="34" charset="0"/>
                      </a:endParaRP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70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072632"/>
                  </a:ext>
                </a:extLst>
              </a:tr>
              <a:tr h="300028">
                <a:tc>
                  <a:txBody>
                    <a:bodyPr/>
                    <a:lstStyle/>
                    <a:p>
                      <a:pPr algn="l" fontAlgn="t">
                        <a:spcBef>
                          <a:spcPts val="0"/>
                        </a:spcBef>
                        <a:spcAft>
                          <a:spcPts val="0"/>
                        </a:spcAft>
                      </a:pPr>
                      <a:r>
                        <a:rPr lang="ru-RU" sz="900" b="0" i="0" u="none" strike="noStrike">
                          <a:effectLst/>
                          <a:latin typeface="Arial" panose="020B0604020202020204" pitchFamily="34" charset="0"/>
                        </a:rPr>
                        <a:t>Загальнорічна кількість навчальних годин, що фінансуються з бюджету (без урахування поділу на групи)</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gridSpan="2">
                  <a:txBody>
                    <a:bodyPr/>
                    <a:lstStyle/>
                    <a:p>
                      <a:pPr algn="ctr" fontAlgn="t">
                        <a:spcBef>
                          <a:spcPts val="0"/>
                        </a:spcBef>
                        <a:spcAft>
                          <a:spcPts val="0"/>
                        </a:spcAft>
                      </a:pPr>
                      <a:r>
                        <a:rPr lang="uk-UA" sz="900" b="0" i="0" u="none" strike="noStrike">
                          <a:effectLst/>
                          <a:latin typeface="Arial" panose="020B0604020202020204" pitchFamily="34" charset="0"/>
                        </a:rPr>
                        <a:t>805</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875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910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910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3500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2184259"/>
                  </a:ext>
                </a:extLst>
              </a:tr>
              <a:tr h="300028">
                <a:tc>
                  <a:txBody>
                    <a:bodyPr/>
                    <a:lstStyle/>
                    <a:p>
                      <a:pPr algn="l" fontAlgn="t">
                        <a:spcBef>
                          <a:spcPts val="0"/>
                        </a:spcBef>
                        <a:spcAft>
                          <a:spcPts val="0"/>
                        </a:spcAft>
                      </a:pPr>
                      <a:r>
                        <a:rPr lang="ru-RU" sz="900" b="0" i="0" u="none" strike="noStrike">
                          <a:effectLst/>
                          <a:latin typeface="Arial" panose="020B0604020202020204" pitchFamily="34" charset="0"/>
                        </a:rPr>
                        <a:t>Гранично допустиме тижневе/річне навчальне навантаження здобувача освіти</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gridSpan="2">
                  <a:txBody>
                    <a:bodyPr/>
                    <a:lstStyle/>
                    <a:p>
                      <a:pPr algn="ctr" fontAlgn="t">
                        <a:spcBef>
                          <a:spcPts val="0"/>
                        </a:spcBef>
                        <a:spcAft>
                          <a:spcPts val="0"/>
                        </a:spcAft>
                      </a:pPr>
                      <a:r>
                        <a:rPr lang="uk-UA" sz="900" b="0" i="0" u="none" strike="noStrike">
                          <a:effectLst/>
                          <a:latin typeface="Arial" panose="020B0604020202020204" pitchFamily="34" charset="0"/>
                        </a:rPr>
                        <a:t>20/700</a:t>
                      </a:r>
                    </a:p>
                  </a:txBody>
                  <a:tcPr marL="45689" marR="45689" marT="22845" marB="2284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a:txBody>
                    <a:bodyPr/>
                    <a:lstStyle/>
                    <a:p>
                      <a:pPr algn="ctr" fontAlgn="t">
                        <a:spcBef>
                          <a:spcPts val="0"/>
                        </a:spcBef>
                        <a:spcAft>
                          <a:spcPts val="0"/>
                        </a:spcAft>
                      </a:pPr>
                      <a:r>
                        <a:rPr lang="uk-UA" sz="900" b="0" i="0" u="none" strike="noStrike">
                          <a:effectLst/>
                          <a:latin typeface="Arial" panose="020B0604020202020204" pitchFamily="34" charset="0"/>
                        </a:rPr>
                        <a:t>22/770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23/805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23/805</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900" b="0" i="0" u="none" strike="noStrike">
                          <a:effectLst/>
                          <a:latin typeface="Arial" panose="020B0604020202020204" pitchFamily="34" charset="0"/>
                        </a:rPr>
                        <a:t>88/3080</a:t>
                      </a:r>
                    </a:p>
                  </a:txBody>
                  <a:tcPr marL="3807" marR="3807" marT="3807" marB="3807">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1404125"/>
                  </a:ext>
                </a:extLst>
              </a:tr>
            </a:tbl>
          </a:graphicData>
        </a:graphic>
      </p:graphicFrame>
      <p:sp>
        <p:nvSpPr>
          <p:cNvPr id="4" name="Rectangle 1">
            <a:extLst>
              <a:ext uri="{FF2B5EF4-FFF2-40B4-BE49-F238E27FC236}">
                <a16:creationId xmlns:a16="http://schemas.microsoft.com/office/drawing/2014/main" id="{2EC46619-393B-3D17-87E6-AB5DE4D3B80A}"/>
              </a:ext>
            </a:extLst>
          </p:cNvPr>
          <p:cNvSpPr>
            <a:spLocks noChangeArrowheads="1"/>
          </p:cNvSpPr>
          <p:nvPr/>
        </p:nvSpPr>
        <p:spPr bwMode="auto">
          <a:xfrm>
            <a:off x="9047180" y="1351366"/>
            <a:ext cx="3028556" cy="256341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base" hangingPunct="1">
              <a:spcBef>
                <a:spcPts val="1000"/>
              </a:spcBef>
              <a:spcAft>
                <a:spcPts val="0"/>
              </a:spcAft>
              <a:buClr>
                <a:schemeClr val="accent1"/>
              </a:buClr>
              <a:buSzPct val="80000"/>
              <a:buFont typeface="Wingdings 3" charset="2"/>
              <a:buChar char=""/>
              <a:tabLst/>
            </a:pPr>
            <a:r>
              <a:rPr kumimoji="0" lang="uk-UA" altLang="uk-UA" sz="2400" i="0" u="none" strike="noStrike" cap="none" normalizeH="0" baseline="0" dirty="0">
                <a:ln>
                  <a:noFill/>
                </a:ln>
                <a:solidFill>
                  <a:srgbClr val="FFFF00"/>
                </a:solidFill>
                <a:effectLst/>
                <a:latin typeface="+mn-lt"/>
              </a:rPr>
              <a:t>Базовий навчальний план початкової освіти для класів (груп) з навчанням мовою відповідного корінного народу, національних меншин</a:t>
            </a:r>
          </a:p>
          <a:p>
            <a:pPr marL="0" marR="0" lvl="0" indent="0" defTabSz="457200" eaLnBrk="1" fontAlgn="base" hangingPunct="1">
              <a:spcBef>
                <a:spcPts val="1000"/>
              </a:spcBef>
              <a:spcAft>
                <a:spcPts val="0"/>
              </a:spcAft>
              <a:buClr>
                <a:schemeClr val="accent1"/>
              </a:buClr>
              <a:buSzPct val="80000"/>
              <a:buFont typeface="Wingdings 3" charset="2"/>
              <a:buChar char=""/>
              <a:tabLst/>
            </a:pPr>
            <a:endParaRPr kumimoji="0" lang="en-US" altLang="uk-UA" b="0" i="0" u="none" strike="noStrike" cap="none" normalizeH="0" baseline="0" dirty="0">
              <a:ln>
                <a:noFill/>
              </a:ln>
              <a:solidFill>
                <a:schemeClr val="tx1">
                  <a:lumMod val="75000"/>
                  <a:lumOff val="25000"/>
                </a:schemeClr>
              </a:solidFill>
              <a:effectLst/>
              <a:latin typeface="+mn-lt"/>
            </a:endParaRPr>
          </a:p>
        </p:txBody>
      </p:sp>
    </p:spTree>
    <p:extLst>
      <p:ext uri="{BB962C8B-B14F-4D97-AF65-F5344CB8AC3E}">
        <p14:creationId xmlns:p14="http://schemas.microsoft.com/office/powerpoint/2010/main" val="421319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p:txBody>
          <a:bodyPr/>
          <a:lstStyle/>
          <a:p>
            <a:r>
              <a:rPr lang="uk-UA" b="1" dirty="0">
                <a:solidFill>
                  <a:schemeClr val="tx1"/>
                </a:solidFill>
              </a:rPr>
              <a:t>1. ПОНЯТТЯ ЗМІСТУ ОСВІТИ ТА ЙОГО ІСТОРИЧНИЙ РОЗВИТОК </a:t>
            </a:r>
            <a:endParaRPr lang="ru-RU" dirty="0"/>
          </a:p>
        </p:txBody>
      </p:sp>
      <p:sp>
        <p:nvSpPr>
          <p:cNvPr id="18" name="Текст 17"/>
          <p:cNvSpPr>
            <a:spLocks noGrp="1"/>
          </p:cNvSpPr>
          <p:nvPr>
            <p:ph type="body" idx="1"/>
          </p:nvPr>
        </p:nvSpPr>
        <p:spPr>
          <a:xfrm>
            <a:off x="675745" y="1930400"/>
            <a:ext cx="4185623" cy="1044620"/>
          </a:xfrm>
        </p:spPr>
        <p:txBody>
          <a:bodyPr/>
          <a:lstStyle/>
          <a:p>
            <a:r>
              <a:rPr lang="uk-UA" dirty="0"/>
              <a:t>Савченко Олександра Яківна</a:t>
            </a:r>
            <a:endParaRPr lang="ru-RU" dirty="0"/>
          </a:p>
        </p:txBody>
      </p:sp>
      <p:pic>
        <p:nvPicPr>
          <p:cNvPr id="16" name="Объект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7345" y="3124779"/>
            <a:ext cx="1766226" cy="2735107"/>
          </a:xfrm>
        </p:spPr>
      </p:pic>
      <p:sp>
        <p:nvSpPr>
          <p:cNvPr id="19" name="Текст 18"/>
          <p:cNvSpPr>
            <a:spLocks noGrp="1"/>
          </p:cNvSpPr>
          <p:nvPr>
            <p:ph type="body" sz="quarter" idx="3"/>
          </p:nvPr>
        </p:nvSpPr>
        <p:spPr>
          <a:xfrm>
            <a:off x="5088383" y="2160983"/>
            <a:ext cx="5433656" cy="576262"/>
          </a:xfrm>
        </p:spPr>
        <p:txBody>
          <a:bodyPr/>
          <a:lstStyle/>
          <a:p>
            <a:r>
              <a:rPr lang="uk-UA" sz="4000" b="1" i="1" dirty="0"/>
              <a:t>Зміст освіти –</a:t>
            </a:r>
            <a:endParaRPr lang="ru-RU" sz="4000" dirty="0"/>
          </a:p>
        </p:txBody>
      </p:sp>
      <p:sp>
        <p:nvSpPr>
          <p:cNvPr id="15" name="Объект 14"/>
          <p:cNvSpPr>
            <a:spLocks noGrp="1"/>
          </p:cNvSpPr>
          <p:nvPr>
            <p:ph sz="quarter" idx="4"/>
          </p:nvPr>
        </p:nvSpPr>
        <p:spPr>
          <a:xfrm>
            <a:off x="5088384" y="2737245"/>
            <a:ext cx="6129115" cy="3934011"/>
          </a:xfrm>
        </p:spPr>
        <p:txBody>
          <a:bodyPr>
            <a:noAutofit/>
          </a:bodyPr>
          <a:lstStyle/>
          <a:p>
            <a:r>
              <a:rPr lang="uk-UA" sz="2800" b="1" i="1" dirty="0">
                <a:solidFill>
                  <a:schemeClr val="tx1"/>
                </a:solidFill>
              </a:rPr>
              <a:t>система наукових знань, умінь і навичок, оволодіння якими забезпечується всебічний розвиток розумових і фізичних здібностей учнів, формування світогляду, моралі і поведінки, підготовку до суспільного життя і праці</a:t>
            </a:r>
            <a:r>
              <a:rPr lang="uk-UA" sz="2800" b="1" i="1" dirty="0"/>
              <a:t>.</a:t>
            </a:r>
            <a:endParaRPr lang="ru-RU" sz="2800" b="1" i="1" dirty="0"/>
          </a:p>
        </p:txBody>
      </p:sp>
      <p:pic>
        <p:nvPicPr>
          <p:cNvPr id="20" name="Рисунок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587" y="3060383"/>
            <a:ext cx="1880717" cy="2863897"/>
          </a:xfrm>
          <a:prstGeom prst="rect">
            <a:avLst/>
          </a:prstGeom>
        </p:spPr>
      </p:pic>
    </p:spTree>
    <p:extLst>
      <p:ext uri="{BB962C8B-B14F-4D97-AF65-F5344CB8AC3E}">
        <p14:creationId xmlns:p14="http://schemas.microsoft.com/office/powerpoint/2010/main" val="166888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3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6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70" name="Isosceles Triangle 3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7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7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7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74" name="Isosceles Triangle 4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75" name="Isosceles Triangle 4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3" name="Rectangle 1">
            <a:extLst>
              <a:ext uri="{FF2B5EF4-FFF2-40B4-BE49-F238E27FC236}">
                <a16:creationId xmlns:a16="http://schemas.microsoft.com/office/drawing/2014/main" id="{DE55BFF1-9697-CA2A-1B34-DD0981055EBB}"/>
              </a:ext>
            </a:extLst>
          </p:cNvPr>
          <p:cNvSpPr>
            <a:spLocks noChangeArrowheads="1"/>
          </p:cNvSpPr>
          <p:nvPr/>
        </p:nvSpPr>
        <p:spPr bwMode="auto">
          <a:xfrm>
            <a:off x="681163" y="2129058"/>
            <a:ext cx="3014474" cy="356073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base" hangingPunct="1">
              <a:spcBef>
                <a:spcPts val="1000"/>
              </a:spcBef>
              <a:spcAft>
                <a:spcPts val="0"/>
              </a:spcAft>
              <a:buClr>
                <a:schemeClr val="accent1"/>
              </a:buClr>
              <a:buSzPct val="80000"/>
              <a:buFont typeface="Wingdings 3" charset="2"/>
              <a:buChar char=""/>
              <a:tabLst/>
            </a:pPr>
            <a:r>
              <a:rPr kumimoji="0" lang="en-US" altLang="uk-UA" sz="2000" b="1" i="0" u="none" strike="noStrike" cap="none" normalizeH="0" baseline="0" dirty="0" err="1">
                <a:ln>
                  <a:noFill/>
                </a:ln>
                <a:solidFill>
                  <a:schemeClr val="accent4">
                    <a:lumMod val="50000"/>
                  </a:schemeClr>
                </a:solidFill>
                <a:effectLst/>
                <a:latin typeface="+mn-lt"/>
              </a:rPr>
              <a:t>Базовий</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навчальний</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план</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початкової</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освіти</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для</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класів</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груп</a:t>
            </a:r>
            <a:r>
              <a:rPr kumimoji="0" lang="en-US" altLang="uk-UA" sz="2000" b="1" i="0" u="none" strike="noStrike" cap="none" normalizeH="0" baseline="0" dirty="0">
                <a:ln>
                  <a:noFill/>
                </a:ln>
                <a:solidFill>
                  <a:schemeClr val="accent4">
                    <a:lumMod val="50000"/>
                  </a:schemeClr>
                </a:solidFill>
                <a:effectLst/>
                <a:latin typeface="+mn-lt"/>
              </a:rPr>
              <a:t>) з </a:t>
            </a:r>
            <a:r>
              <a:rPr kumimoji="0" lang="en-US" altLang="uk-UA" sz="2000" b="1" i="0" u="none" strike="noStrike" cap="none" normalizeH="0" baseline="0" dirty="0" err="1">
                <a:ln>
                  <a:noFill/>
                </a:ln>
                <a:solidFill>
                  <a:schemeClr val="accent4">
                    <a:lumMod val="50000"/>
                  </a:schemeClr>
                </a:solidFill>
                <a:effectLst/>
                <a:latin typeface="+mn-lt"/>
              </a:rPr>
              <a:t>українською</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мовою</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навчання</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представників</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корінних</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народів</a:t>
            </a:r>
            <a:r>
              <a:rPr kumimoji="0" lang="en-US" altLang="uk-UA" sz="2000" b="1" i="0" u="none" strike="noStrike" cap="none" normalizeH="0" baseline="0" dirty="0">
                <a:ln>
                  <a:noFill/>
                </a:ln>
                <a:solidFill>
                  <a:schemeClr val="accent4">
                    <a:lumMod val="50000"/>
                  </a:schemeClr>
                </a:solidFill>
                <a:effectLst/>
                <a:latin typeface="+mn-lt"/>
              </a:rPr>
              <a:t>, </a:t>
            </a:r>
            <a:endParaRPr kumimoji="0" lang="uk-UA" altLang="uk-UA" sz="2000" b="1" i="0" u="none" strike="noStrike" cap="none" normalizeH="0" baseline="0" dirty="0">
              <a:ln>
                <a:noFill/>
              </a:ln>
              <a:solidFill>
                <a:schemeClr val="accent4">
                  <a:lumMod val="50000"/>
                </a:schemeClr>
              </a:solidFill>
              <a:effectLst/>
              <a:latin typeface="+mn-lt"/>
            </a:endParaRPr>
          </a:p>
          <a:p>
            <a:pPr marL="0" marR="0" lvl="0" indent="0" defTabSz="457200" eaLnBrk="1" fontAlgn="base" hangingPunct="1">
              <a:spcBef>
                <a:spcPts val="1000"/>
              </a:spcBef>
              <a:spcAft>
                <a:spcPts val="0"/>
              </a:spcAft>
              <a:buClr>
                <a:schemeClr val="accent1"/>
              </a:buClr>
              <a:buSzPct val="80000"/>
              <a:tabLst/>
            </a:pPr>
            <a:r>
              <a:rPr kumimoji="0" lang="en-US" altLang="uk-UA" sz="2000" b="1" i="0" u="none" strike="noStrike" cap="none" normalizeH="0" baseline="0" dirty="0" err="1">
                <a:ln>
                  <a:noFill/>
                </a:ln>
                <a:solidFill>
                  <a:schemeClr val="accent4">
                    <a:lumMod val="50000"/>
                  </a:schemeClr>
                </a:solidFill>
                <a:effectLst/>
                <a:latin typeface="+mn-lt"/>
              </a:rPr>
              <a:t>національних</a:t>
            </a:r>
            <a:r>
              <a:rPr kumimoji="0" lang="en-US" altLang="uk-UA" sz="2000" b="1" i="0" u="none" strike="noStrike" cap="none" normalizeH="0" baseline="0" dirty="0">
                <a:ln>
                  <a:noFill/>
                </a:ln>
                <a:solidFill>
                  <a:schemeClr val="accent4">
                    <a:lumMod val="50000"/>
                  </a:schemeClr>
                </a:solidFill>
                <a:effectLst/>
                <a:latin typeface="+mn-lt"/>
              </a:rPr>
              <a:t> </a:t>
            </a:r>
            <a:r>
              <a:rPr kumimoji="0" lang="en-US" altLang="uk-UA" sz="2000" b="1" i="0" u="none" strike="noStrike" cap="none" normalizeH="0" baseline="0" dirty="0" err="1">
                <a:ln>
                  <a:noFill/>
                </a:ln>
                <a:solidFill>
                  <a:schemeClr val="accent4">
                    <a:lumMod val="50000"/>
                  </a:schemeClr>
                </a:solidFill>
                <a:effectLst/>
                <a:latin typeface="+mn-lt"/>
              </a:rPr>
              <a:t>меншин</a:t>
            </a:r>
            <a:endParaRPr kumimoji="0" lang="en-US" altLang="uk-UA" sz="2000" b="1" i="0" u="none" strike="noStrike" cap="none" normalizeH="0" baseline="0" dirty="0">
              <a:ln>
                <a:noFill/>
              </a:ln>
              <a:solidFill>
                <a:schemeClr val="accent4">
                  <a:lumMod val="50000"/>
                </a:schemeClr>
              </a:solidFill>
              <a:effectLst/>
              <a:latin typeface="+mn-lt"/>
            </a:endParaRPr>
          </a:p>
          <a:p>
            <a:pPr marL="0" marR="0" lvl="0" indent="0" defTabSz="457200" eaLnBrk="1" fontAlgn="base" hangingPunct="1">
              <a:spcBef>
                <a:spcPts val="1000"/>
              </a:spcBef>
              <a:spcAft>
                <a:spcPts val="0"/>
              </a:spcAft>
              <a:buClr>
                <a:schemeClr val="accent1"/>
              </a:buClr>
              <a:buSzPct val="80000"/>
              <a:buFont typeface="Wingdings 3" charset="2"/>
              <a:buChar char=""/>
              <a:tabLst/>
            </a:pPr>
            <a:endParaRPr kumimoji="0" lang="en-US" altLang="uk-UA" sz="2000" b="0" i="0" u="none" strike="noStrike" cap="none" normalizeH="0" baseline="0" dirty="0">
              <a:ln>
                <a:noFill/>
              </a:ln>
              <a:solidFill>
                <a:schemeClr val="tx1">
                  <a:lumMod val="75000"/>
                  <a:lumOff val="25000"/>
                </a:schemeClr>
              </a:solidFill>
              <a:effectLst/>
              <a:latin typeface="+mn-lt"/>
            </a:endParaRPr>
          </a:p>
        </p:txBody>
      </p:sp>
      <p:graphicFrame>
        <p:nvGraphicFramePr>
          <p:cNvPr id="2" name="Таблиця 1">
            <a:extLst>
              <a:ext uri="{FF2B5EF4-FFF2-40B4-BE49-F238E27FC236}">
                <a16:creationId xmlns:a16="http://schemas.microsoft.com/office/drawing/2014/main" id="{CB9BBB48-E51D-D193-80F4-FB41E4244C8E}"/>
              </a:ext>
            </a:extLst>
          </p:cNvPr>
          <p:cNvGraphicFramePr>
            <a:graphicFrameLocks noGrp="1"/>
          </p:cNvGraphicFramePr>
          <p:nvPr>
            <p:extLst>
              <p:ext uri="{D42A27DB-BD31-4B8C-83A1-F6EECF244321}">
                <p14:modId xmlns:p14="http://schemas.microsoft.com/office/powerpoint/2010/main" val="2868078741"/>
              </p:ext>
            </p:extLst>
          </p:nvPr>
        </p:nvGraphicFramePr>
        <p:xfrm>
          <a:off x="3848661" y="344038"/>
          <a:ext cx="7198041" cy="6132883"/>
        </p:xfrm>
        <a:graphic>
          <a:graphicData uri="http://schemas.openxmlformats.org/drawingml/2006/table">
            <a:tbl>
              <a:tblPr/>
              <a:tblGrid>
                <a:gridCol w="4100000">
                  <a:extLst>
                    <a:ext uri="{9D8B030D-6E8A-4147-A177-3AD203B41FA5}">
                      <a16:colId xmlns:a16="http://schemas.microsoft.com/office/drawing/2014/main" val="1135111979"/>
                    </a:ext>
                  </a:extLst>
                </a:gridCol>
                <a:gridCol w="602585">
                  <a:extLst>
                    <a:ext uri="{9D8B030D-6E8A-4147-A177-3AD203B41FA5}">
                      <a16:colId xmlns:a16="http://schemas.microsoft.com/office/drawing/2014/main" val="2192624875"/>
                    </a:ext>
                  </a:extLst>
                </a:gridCol>
                <a:gridCol w="602585">
                  <a:extLst>
                    <a:ext uri="{9D8B030D-6E8A-4147-A177-3AD203B41FA5}">
                      <a16:colId xmlns:a16="http://schemas.microsoft.com/office/drawing/2014/main" val="1593917794"/>
                    </a:ext>
                  </a:extLst>
                </a:gridCol>
                <a:gridCol w="602585">
                  <a:extLst>
                    <a:ext uri="{9D8B030D-6E8A-4147-A177-3AD203B41FA5}">
                      <a16:colId xmlns:a16="http://schemas.microsoft.com/office/drawing/2014/main" val="3417928566"/>
                    </a:ext>
                  </a:extLst>
                </a:gridCol>
                <a:gridCol w="602585">
                  <a:extLst>
                    <a:ext uri="{9D8B030D-6E8A-4147-A177-3AD203B41FA5}">
                      <a16:colId xmlns:a16="http://schemas.microsoft.com/office/drawing/2014/main" val="2382478975"/>
                    </a:ext>
                  </a:extLst>
                </a:gridCol>
                <a:gridCol w="687701">
                  <a:extLst>
                    <a:ext uri="{9D8B030D-6E8A-4147-A177-3AD203B41FA5}">
                      <a16:colId xmlns:a16="http://schemas.microsoft.com/office/drawing/2014/main" val="2294906705"/>
                    </a:ext>
                  </a:extLst>
                </a:gridCol>
              </a:tblGrid>
              <a:tr h="275930">
                <a:tc rowSpan="2">
                  <a:txBody>
                    <a:bodyPr/>
                    <a:lstStyle/>
                    <a:p>
                      <a:pPr algn="ctr" fontAlgn="t"/>
                      <a:r>
                        <a:rPr lang="uk-UA" sz="1400">
                          <a:effectLst/>
                        </a:rPr>
                        <a:t>Назва освітньої галузі</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gridSpan="5">
                  <a:txBody>
                    <a:bodyPr/>
                    <a:lstStyle/>
                    <a:p>
                      <a:pPr algn="ctr" fontAlgn="t"/>
                      <a:r>
                        <a:rPr lang="uk-UA" sz="1400">
                          <a:effectLst/>
                        </a:rPr>
                        <a:t>Кількість годин на рік</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13630516"/>
                  </a:ext>
                </a:extLst>
              </a:tr>
              <a:tr h="275930">
                <a:tc vMerge="1">
                  <a:txBody>
                    <a:bodyPr/>
                    <a:lstStyle/>
                    <a:p>
                      <a:endParaRPr lang="uk-UA"/>
                    </a:p>
                  </a:txBody>
                  <a:tcPr/>
                </a:tc>
                <a:tc>
                  <a:txBody>
                    <a:bodyPr/>
                    <a:lstStyle/>
                    <a:p>
                      <a:pPr algn="ctr" fontAlgn="t"/>
                      <a:r>
                        <a:rPr lang="uk-UA" sz="1400">
                          <a:effectLst/>
                        </a:rPr>
                        <a:t>1 клас</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 клас</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 клас</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 клас</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разом</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956000"/>
                  </a:ext>
                </a:extLst>
              </a:tr>
              <a:tr h="275930">
                <a:tc gridSpan="6">
                  <a:txBody>
                    <a:bodyPr/>
                    <a:lstStyle/>
                    <a:p>
                      <a:pPr algn="l" fontAlgn="t"/>
                      <a:r>
                        <a:rPr lang="uk-UA" sz="1400">
                          <a:effectLst/>
                        </a:rPr>
                        <a:t>Інваріантний складник</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542346339"/>
                  </a:ext>
                </a:extLst>
              </a:tr>
              <a:tr h="920181">
                <a:tc>
                  <a:txBody>
                    <a:bodyPr/>
                    <a:lstStyle/>
                    <a:p>
                      <a:pPr algn="l" fontAlgn="t"/>
                      <a:r>
                        <a:rPr lang="uk-UA" sz="1400" noProof="0" dirty="0">
                          <a:effectLst/>
                        </a:rPr>
                        <a:t>Мовно-літературна, у тому числі: українська мова і література, іншомовна освіта, мова та література відповідного корінного народу або національної меншини</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315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1365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715178"/>
                  </a:ext>
                </a:extLst>
              </a:tr>
              <a:tr h="275930">
                <a:tc>
                  <a:txBody>
                    <a:bodyPr/>
                    <a:lstStyle/>
                    <a:p>
                      <a:pPr algn="l" fontAlgn="t"/>
                      <a:r>
                        <a:rPr lang="uk-UA" sz="1400">
                          <a:effectLst/>
                        </a:rPr>
                        <a:t>Математична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175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175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630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236788"/>
                  </a:ext>
                </a:extLst>
              </a:tr>
              <a:tr h="275930">
                <a:tc>
                  <a:txBody>
                    <a:bodyPr/>
                    <a:lstStyle/>
                    <a:p>
                      <a:pPr algn="l" fontAlgn="t"/>
                      <a:r>
                        <a:rPr lang="uk-UA" sz="1400">
                          <a:effectLst/>
                        </a:rPr>
                        <a:t>Природнича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5">
                  <a:txBody>
                    <a:bodyPr/>
                    <a:lstStyle/>
                    <a:p>
                      <a:pPr algn="ctr" fontAlgn="t"/>
                      <a:r>
                        <a:rPr lang="uk-UA" sz="1400">
                          <a:effectLst/>
                        </a:rPr>
                        <a:t>140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5">
                  <a:txBody>
                    <a:bodyPr/>
                    <a:lstStyle/>
                    <a:p>
                      <a:pPr algn="ctr" fontAlgn="t"/>
                      <a:r>
                        <a:rPr lang="uk-UA" sz="1400">
                          <a:effectLst/>
                        </a:rPr>
                        <a:t>175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r>
                        <a:rPr lang="uk-UA" sz="1400">
                          <a:effectLst/>
                        </a:rPr>
                        <a:t>140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r>
                        <a:rPr lang="uk-UA" sz="1400">
                          <a:effectLst/>
                        </a:rPr>
                        <a:t>140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r>
                        <a:rPr lang="uk-UA" sz="1400">
                          <a:effectLst/>
                        </a:rPr>
                        <a:t>595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7511709"/>
                  </a:ext>
                </a:extLst>
              </a:tr>
              <a:tr h="275930">
                <a:tc>
                  <a:txBody>
                    <a:bodyPr/>
                    <a:lstStyle/>
                    <a:p>
                      <a:pPr algn="l" fontAlgn="t"/>
                      <a:r>
                        <a:rPr lang="uk-UA" sz="1400">
                          <a:effectLst/>
                        </a:rPr>
                        <a:t>Соціальна і здоров’язбережувальна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65873017"/>
                  </a:ext>
                </a:extLst>
              </a:tr>
              <a:tr h="275930">
                <a:tc>
                  <a:txBody>
                    <a:bodyPr/>
                    <a:lstStyle/>
                    <a:p>
                      <a:pPr algn="l" fontAlgn="t"/>
                      <a:r>
                        <a:rPr lang="uk-UA" sz="1400">
                          <a:effectLst/>
                        </a:rPr>
                        <a:t>Громадянська та історична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710763436"/>
                  </a:ext>
                </a:extLst>
              </a:tr>
              <a:tr h="275930">
                <a:tc>
                  <a:txBody>
                    <a:bodyPr/>
                    <a:lstStyle/>
                    <a:p>
                      <a:pPr algn="l" fontAlgn="t"/>
                      <a:r>
                        <a:rPr lang="uk-UA" sz="1400">
                          <a:effectLst/>
                        </a:rPr>
                        <a:t>Технологічна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30581296"/>
                  </a:ext>
                </a:extLst>
              </a:tr>
              <a:tr h="275930">
                <a:tc>
                  <a:txBody>
                    <a:bodyPr/>
                    <a:lstStyle/>
                    <a:p>
                      <a:pPr algn="l" fontAlgn="t"/>
                      <a:r>
                        <a:rPr lang="uk-UA" sz="1400">
                          <a:effectLst/>
                        </a:rPr>
                        <a:t>Інформатична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a:txBody>
                    <a:bodyPr/>
                    <a:lstStyle/>
                    <a:p>
                      <a:pPr algn="ctr" fontAlgn="t"/>
                      <a:r>
                        <a:rPr lang="uk-UA" sz="1400">
                          <a:effectLst/>
                        </a:rPr>
                        <a:t>35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040072"/>
                  </a:ext>
                </a:extLst>
              </a:tr>
              <a:tr h="275930">
                <a:tc>
                  <a:txBody>
                    <a:bodyPr/>
                    <a:lstStyle/>
                    <a:p>
                      <a:pPr algn="l" fontAlgn="t"/>
                      <a:r>
                        <a:rPr lang="uk-UA" sz="1400">
                          <a:effectLst/>
                        </a:rPr>
                        <a:t>Мистецька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280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487408"/>
                  </a:ext>
                </a:extLst>
              </a:tr>
              <a:tr h="275930">
                <a:tc>
                  <a:txBody>
                    <a:bodyPr/>
                    <a:lstStyle/>
                    <a:p>
                      <a:pPr algn="l" fontAlgn="t"/>
                      <a:r>
                        <a:rPr lang="uk-UA" sz="1400">
                          <a:effectLst/>
                        </a:rPr>
                        <a:t>Фізкультурна*</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420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4114018"/>
                  </a:ext>
                </a:extLst>
              </a:tr>
              <a:tr h="275930">
                <a:tc gridSpan="6">
                  <a:txBody>
                    <a:bodyPr/>
                    <a:lstStyle/>
                    <a:p>
                      <a:pPr algn="l" fontAlgn="t"/>
                      <a:r>
                        <a:rPr lang="uk-UA" sz="1400">
                          <a:effectLst/>
                        </a:rPr>
                        <a:t>Варіативний складник</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557582117"/>
                  </a:ext>
                </a:extLst>
              </a:tr>
              <a:tr h="705431">
                <a:tc>
                  <a:txBody>
                    <a:bodyPr/>
                    <a:lstStyle/>
                    <a:p>
                      <a:pPr algn="l" fontAlgn="t"/>
                      <a:r>
                        <a:rPr lang="ru-RU" sz="1400">
                          <a:effectLst/>
                        </a:rPr>
                        <a:t>Додаткові години для вивчення предметів освітніх галузей, курси за вибором, проведення індивідуальних консультацій та групових занять</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2239495"/>
                  </a:ext>
                </a:extLst>
              </a:tr>
              <a:tr h="705431">
                <a:tc>
                  <a:txBody>
                    <a:bodyPr/>
                    <a:lstStyle/>
                    <a:p>
                      <a:pPr algn="l" fontAlgn="t"/>
                      <a:r>
                        <a:rPr lang="ru-RU" sz="1400">
                          <a:effectLst/>
                        </a:rPr>
                        <a:t>Загальнорічна кількість навчальних годин, що фінансуються з бюджету (без урахування поділу на групи)</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805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875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910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910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2651036"/>
                  </a:ext>
                </a:extLst>
              </a:tr>
              <a:tr h="490680">
                <a:tc>
                  <a:txBody>
                    <a:bodyPr/>
                    <a:lstStyle/>
                    <a:p>
                      <a:pPr algn="l" fontAlgn="t"/>
                      <a:r>
                        <a:rPr lang="ru-RU" sz="1400">
                          <a:effectLst/>
                        </a:rPr>
                        <a:t>Гранично допустиме тижневе/річне навчальне навантаження здобувача освіти</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20/700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22/770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23/805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23/805</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dirty="0">
                          <a:effectLst/>
                        </a:rPr>
                        <a:t>88/3080</a:t>
                      </a:r>
                    </a:p>
                  </a:txBody>
                  <a:tcPr marL="2665" marR="2665" marT="2665" marB="266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4427036"/>
                  </a:ext>
                </a:extLst>
              </a:tr>
            </a:tbl>
          </a:graphicData>
        </a:graphic>
      </p:graphicFrame>
    </p:spTree>
    <p:extLst>
      <p:ext uri="{BB962C8B-B14F-4D97-AF65-F5344CB8AC3E}">
        <p14:creationId xmlns:p14="http://schemas.microsoft.com/office/powerpoint/2010/main" val="2110017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2"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3" name="Isosceles Triangle 12">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4"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5"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6"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7" name="Isosceles Triangle 16">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8" name="Isosceles Triangle 17">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3" name="Rectangle 1">
            <a:extLst>
              <a:ext uri="{FF2B5EF4-FFF2-40B4-BE49-F238E27FC236}">
                <a16:creationId xmlns:a16="http://schemas.microsoft.com/office/drawing/2014/main" id="{045DC025-E82B-867F-E011-E472C3B49882}"/>
              </a:ext>
            </a:extLst>
          </p:cNvPr>
          <p:cNvSpPr>
            <a:spLocks noChangeArrowheads="1"/>
          </p:cNvSpPr>
          <p:nvPr/>
        </p:nvSpPr>
        <p:spPr bwMode="auto">
          <a:xfrm>
            <a:off x="147145" y="1986455"/>
            <a:ext cx="3232160" cy="373486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base" hangingPunct="1">
              <a:spcBef>
                <a:spcPts val="1000"/>
              </a:spcBef>
              <a:spcAft>
                <a:spcPts val="0"/>
              </a:spcAft>
              <a:buClr>
                <a:schemeClr val="accent1"/>
              </a:buClr>
              <a:buSzPct val="80000"/>
              <a:buFont typeface="Wingdings 3" charset="2"/>
              <a:buChar char=""/>
              <a:tabLst/>
            </a:pPr>
            <a:r>
              <a:rPr kumimoji="0" lang="uk-UA" altLang="uk-UA" b="1" i="0" u="none" strike="noStrike" cap="none" normalizeH="0" baseline="0" dirty="0">
                <a:ln>
                  <a:noFill/>
                </a:ln>
                <a:solidFill>
                  <a:schemeClr val="accent4">
                    <a:lumMod val="50000"/>
                  </a:schemeClr>
                </a:solidFill>
                <a:effectLst/>
                <a:latin typeface="+mn-lt"/>
              </a:rPr>
              <a:t>Базовий навчальний план початкової освіти для спеціальних закладів (класів) загальної середньої освіти з українською мовою навчання дітей з особливими освітніми потребами</a:t>
            </a:r>
          </a:p>
          <a:p>
            <a:pPr marL="0" marR="0" lvl="0" indent="0" defTabSz="457200" eaLnBrk="1" fontAlgn="base" hangingPunct="1">
              <a:spcBef>
                <a:spcPts val="1000"/>
              </a:spcBef>
              <a:spcAft>
                <a:spcPts val="0"/>
              </a:spcAft>
              <a:buClr>
                <a:schemeClr val="accent1"/>
              </a:buClr>
              <a:buSzPct val="80000"/>
              <a:buFont typeface="Wingdings 3" charset="2"/>
              <a:buChar char=""/>
              <a:tabLst/>
            </a:pPr>
            <a:endParaRPr kumimoji="0" lang="en-US" altLang="uk-UA" b="0" i="0" u="none" strike="noStrike" cap="none" normalizeH="0" baseline="0" dirty="0">
              <a:ln>
                <a:noFill/>
              </a:ln>
              <a:solidFill>
                <a:schemeClr val="tx1">
                  <a:lumMod val="75000"/>
                  <a:lumOff val="25000"/>
                </a:schemeClr>
              </a:solidFill>
              <a:effectLst/>
              <a:latin typeface="+mn-lt"/>
            </a:endParaRPr>
          </a:p>
        </p:txBody>
      </p:sp>
      <p:graphicFrame>
        <p:nvGraphicFramePr>
          <p:cNvPr id="2" name="Таблиця 1">
            <a:extLst>
              <a:ext uri="{FF2B5EF4-FFF2-40B4-BE49-F238E27FC236}">
                <a16:creationId xmlns:a16="http://schemas.microsoft.com/office/drawing/2014/main" id="{749EED40-DC2A-A14A-FA95-A725CC6455CD}"/>
              </a:ext>
            </a:extLst>
          </p:cNvPr>
          <p:cNvGraphicFramePr>
            <a:graphicFrameLocks noGrp="1"/>
          </p:cNvGraphicFramePr>
          <p:nvPr>
            <p:extLst>
              <p:ext uri="{D42A27DB-BD31-4B8C-83A1-F6EECF244321}">
                <p14:modId xmlns:p14="http://schemas.microsoft.com/office/powerpoint/2010/main" val="33748912"/>
              </p:ext>
            </p:extLst>
          </p:nvPr>
        </p:nvGraphicFramePr>
        <p:xfrm>
          <a:off x="3532329" y="105103"/>
          <a:ext cx="7881905" cy="6766102"/>
        </p:xfrm>
        <a:graphic>
          <a:graphicData uri="http://schemas.openxmlformats.org/drawingml/2006/table">
            <a:tbl>
              <a:tblPr/>
              <a:tblGrid>
                <a:gridCol w="4170399">
                  <a:extLst>
                    <a:ext uri="{9D8B030D-6E8A-4147-A177-3AD203B41FA5}">
                      <a16:colId xmlns:a16="http://schemas.microsoft.com/office/drawing/2014/main" val="4084752980"/>
                    </a:ext>
                  </a:extLst>
                </a:gridCol>
                <a:gridCol w="720660">
                  <a:extLst>
                    <a:ext uri="{9D8B030D-6E8A-4147-A177-3AD203B41FA5}">
                      <a16:colId xmlns:a16="http://schemas.microsoft.com/office/drawing/2014/main" val="2407548679"/>
                    </a:ext>
                  </a:extLst>
                </a:gridCol>
                <a:gridCol w="720660">
                  <a:extLst>
                    <a:ext uri="{9D8B030D-6E8A-4147-A177-3AD203B41FA5}">
                      <a16:colId xmlns:a16="http://schemas.microsoft.com/office/drawing/2014/main" val="2118468238"/>
                    </a:ext>
                  </a:extLst>
                </a:gridCol>
                <a:gridCol w="720660">
                  <a:extLst>
                    <a:ext uri="{9D8B030D-6E8A-4147-A177-3AD203B41FA5}">
                      <a16:colId xmlns:a16="http://schemas.microsoft.com/office/drawing/2014/main" val="3270470450"/>
                    </a:ext>
                  </a:extLst>
                </a:gridCol>
                <a:gridCol w="720660">
                  <a:extLst>
                    <a:ext uri="{9D8B030D-6E8A-4147-A177-3AD203B41FA5}">
                      <a16:colId xmlns:a16="http://schemas.microsoft.com/office/drawing/2014/main" val="552257897"/>
                    </a:ext>
                  </a:extLst>
                </a:gridCol>
                <a:gridCol w="828866">
                  <a:extLst>
                    <a:ext uri="{9D8B030D-6E8A-4147-A177-3AD203B41FA5}">
                      <a16:colId xmlns:a16="http://schemas.microsoft.com/office/drawing/2014/main" val="844207363"/>
                    </a:ext>
                  </a:extLst>
                </a:gridCol>
              </a:tblGrid>
              <a:tr h="267305">
                <a:tc rowSpan="2">
                  <a:txBody>
                    <a:bodyPr/>
                    <a:lstStyle/>
                    <a:p>
                      <a:pPr algn="ctr" fontAlgn="t">
                        <a:spcBef>
                          <a:spcPts val="0"/>
                        </a:spcBef>
                        <a:spcAft>
                          <a:spcPts val="0"/>
                        </a:spcAft>
                      </a:pPr>
                      <a:r>
                        <a:rPr lang="uk-UA" sz="1400" b="0" i="0" u="none" strike="noStrike">
                          <a:effectLst/>
                          <a:latin typeface="Arial" panose="020B0604020202020204" pitchFamily="34" charset="0"/>
                        </a:rPr>
                        <a:t>Назва освітньої галузі</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gridSpan="5">
                  <a:txBody>
                    <a:bodyPr/>
                    <a:lstStyle/>
                    <a:p>
                      <a:pPr algn="ctr" fontAlgn="t">
                        <a:spcBef>
                          <a:spcPts val="0"/>
                        </a:spcBef>
                        <a:spcAft>
                          <a:spcPts val="0"/>
                        </a:spcAft>
                      </a:pPr>
                      <a:r>
                        <a:rPr lang="uk-UA" sz="1400" b="0" i="0" u="none" strike="noStrike">
                          <a:effectLst/>
                          <a:latin typeface="Arial" panose="020B0604020202020204" pitchFamily="34" charset="0"/>
                        </a:rPr>
                        <a:t>Кількість годин на рік</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295787134"/>
                  </a:ext>
                </a:extLst>
              </a:tr>
              <a:tr h="228153">
                <a:tc vMerge="1">
                  <a:txBody>
                    <a:bodyPr/>
                    <a:lstStyle/>
                    <a:p>
                      <a:endParaRPr lang="uk-UA"/>
                    </a:p>
                  </a:txBody>
                  <a:tcPr/>
                </a:tc>
                <a:tc>
                  <a:txBody>
                    <a:bodyPr/>
                    <a:lstStyle/>
                    <a:p>
                      <a:pPr algn="ctr" fontAlgn="t">
                        <a:spcBef>
                          <a:spcPts val="0"/>
                        </a:spcBef>
                        <a:spcAft>
                          <a:spcPts val="0"/>
                        </a:spcAft>
                      </a:pPr>
                      <a:r>
                        <a:rPr lang="uk-UA" sz="1400" b="0" i="0" u="none" strike="noStrike">
                          <a:effectLst/>
                          <a:latin typeface="Arial" panose="020B0604020202020204" pitchFamily="34" charset="0"/>
                        </a:rPr>
                        <a:t>1 клас</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 клас</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 клас</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 клас</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разом</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9900749"/>
                  </a:ext>
                </a:extLst>
              </a:tr>
              <a:tr h="267305">
                <a:tc gridSpan="6">
                  <a:txBody>
                    <a:bodyPr/>
                    <a:lstStyle/>
                    <a:p>
                      <a:pPr algn="l" fontAlgn="t">
                        <a:spcBef>
                          <a:spcPts val="0"/>
                        </a:spcBef>
                        <a:spcAft>
                          <a:spcPts val="0"/>
                        </a:spcAft>
                      </a:pPr>
                      <a:r>
                        <a:rPr lang="uk-UA" sz="1400" b="0" i="0" u="none" strike="noStrike">
                          <a:effectLst/>
                          <a:latin typeface="Arial" panose="020B0604020202020204" pitchFamily="34" charset="0"/>
                        </a:rPr>
                        <a:t>Інваріантний складник</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898699765"/>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Мовно-літературна, у тому числі:</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3">
                  <a:txBody>
                    <a:bodyPr/>
                    <a:lstStyle/>
                    <a:p>
                      <a:pPr algn="ctr" fontAlgn="t">
                        <a:spcBef>
                          <a:spcPts val="0"/>
                        </a:spcBef>
                        <a:spcAft>
                          <a:spcPts val="0"/>
                        </a:spcAft>
                      </a:pPr>
                      <a:r>
                        <a:rPr lang="uk-UA" sz="1400" b="0" i="0" u="none" strike="noStrike">
                          <a:effectLst/>
                          <a:latin typeface="Arial" panose="020B0604020202020204" pitchFamily="34" charset="0"/>
                        </a:rPr>
                        <a:t>1260</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122276"/>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українська мова і література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245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245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245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245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extLst>
                  <a:ext uri="{0D108BD9-81ED-4DB2-BD59-A6C34878D82A}">
                    <a16:rowId xmlns:a16="http://schemas.microsoft.com/office/drawing/2014/main" val="4039607564"/>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іншомовна освіта***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extLst>
                  <a:ext uri="{0D108BD9-81ED-4DB2-BD59-A6C34878D82A}">
                    <a16:rowId xmlns:a16="http://schemas.microsoft.com/office/drawing/2014/main" val="1995171209"/>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Математична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140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140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140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140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560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346335"/>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Природнича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5">
                  <a:txBody>
                    <a:bodyPr/>
                    <a:lstStyle/>
                    <a:p>
                      <a:pPr algn="ctr" fontAlgn="t">
                        <a:spcBef>
                          <a:spcPts val="0"/>
                        </a:spcBef>
                        <a:spcAft>
                          <a:spcPts val="0"/>
                        </a:spcAft>
                      </a:pPr>
                      <a:r>
                        <a:rPr lang="uk-UA" sz="1400" b="0" i="0" u="none" strike="noStrike">
                          <a:effectLst/>
                          <a:latin typeface="Arial" panose="020B0604020202020204" pitchFamily="34" charset="0"/>
                        </a:rPr>
                        <a:t>140</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5">
                  <a:txBody>
                    <a:bodyPr/>
                    <a:lstStyle/>
                    <a:p>
                      <a:pPr algn="ctr" fontAlgn="t">
                        <a:spcBef>
                          <a:spcPts val="0"/>
                        </a:spcBef>
                        <a:spcAft>
                          <a:spcPts val="0"/>
                        </a:spcAft>
                      </a:pPr>
                      <a:r>
                        <a:rPr lang="uk-UA" sz="1400" b="0" i="0" u="none" strike="noStrike">
                          <a:effectLst/>
                          <a:latin typeface="Arial" panose="020B0604020202020204" pitchFamily="34" charset="0"/>
                        </a:rPr>
                        <a:t>175</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spcBef>
                          <a:spcPts val="0"/>
                        </a:spcBef>
                        <a:spcAft>
                          <a:spcPts val="0"/>
                        </a:spcAft>
                      </a:pPr>
                      <a:r>
                        <a:rPr lang="uk-UA" sz="1400" b="0" i="0" u="none" strike="noStrike">
                          <a:effectLst/>
                          <a:latin typeface="Arial" panose="020B0604020202020204" pitchFamily="34" charset="0"/>
                        </a:rPr>
                        <a:t>140</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spcBef>
                          <a:spcPts val="0"/>
                        </a:spcBef>
                        <a:spcAft>
                          <a:spcPts val="0"/>
                        </a:spcAft>
                      </a:pPr>
                      <a:r>
                        <a:rPr lang="uk-UA" sz="1400" b="0" i="0" u="none" strike="noStrike">
                          <a:effectLst/>
                          <a:latin typeface="Arial" panose="020B0604020202020204" pitchFamily="34" charset="0"/>
                        </a:rPr>
                        <a:t>140</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spcBef>
                          <a:spcPts val="0"/>
                        </a:spcBef>
                        <a:spcAft>
                          <a:spcPts val="0"/>
                        </a:spcAft>
                      </a:pPr>
                      <a:r>
                        <a:rPr lang="uk-UA" sz="1400" b="0" i="0" u="none" strike="noStrike">
                          <a:effectLst/>
                          <a:latin typeface="Arial" panose="020B0604020202020204" pitchFamily="34" charset="0"/>
                        </a:rPr>
                        <a:t>595</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119901"/>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Соціальна і здоров’язбережувальна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444250188"/>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Громадянська та історична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405007746"/>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Технологічна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83775101"/>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Інформатична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a:txBody>
                    <a:bodyPr/>
                    <a:lstStyle/>
                    <a:p>
                      <a:pPr algn="ctr" fontAlgn="t">
                        <a:spcBef>
                          <a:spcPts val="0"/>
                        </a:spcBef>
                        <a:spcAft>
                          <a:spcPts val="0"/>
                        </a:spcAft>
                      </a:pPr>
                      <a:r>
                        <a:rPr lang="uk-UA" sz="1400" b="0" i="0" u="none" strike="noStrike">
                          <a:effectLst/>
                          <a:latin typeface="Arial" panose="020B0604020202020204" pitchFamily="34" charset="0"/>
                        </a:rPr>
                        <a:t>35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3135775"/>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Мистецька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280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9779817"/>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Фізкультурна*</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105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105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105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105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4964197"/>
                  </a:ext>
                </a:extLst>
              </a:tr>
              <a:tr h="267305">
                <a:tc gridSpan="6">
                  <a:txBody>
                    <a:bodyPr/>
                    <a:lstStyle/>
                    <a:p>
                      <a:pPr algn="l" fontAlgn="t">
                        <a:spcBef>
                          <a:spcPts val="0"/>
                        </a:spcBef>
                        <a:spcAft>
                          <a:spcPts val="0"/>
                        </a:spcAft>
                      </a:pPr>
                      <a:r>
                        <a:rPr lang="uk-UA" sz="1400" b="0" i="0" u="none" strike="noStrike">
                          <a:effectLst/>
                          <a:latin typeface="Arial" panose="020B0604020202020204" pitchFamily="34" charset="0"/>
                        </a:rPr>
                        <a:t>Корекційно-розвиткова робота:</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570153214"/>
                  </a:ext>
                </a:extLst>
              </a:tr>
              <a:tr h="228153">
                <a:tc>
                  <a:txBody>
                    <a:bodyPr/>
                    <a:lstStyle/>
                    <a:p>
                      <a:pPr algn="l" fontAlgn="t">
                        <a:spcBef>
                          <a:spcPts val="0"/>
                        </a:spcBef>
                        <a:spcAft>
                          <a:spcPts val="0"/>
                        </a:spcAft>
                      </a:pPr>
                      <a:r>
                        <a:rPr lang="uk-UA" sz="1400" b="0" i="0" u="none" strike="noStrike">
                          <a:effectLst/>
                          <a:latin typeface="Arial" panose="020B0604020202020204" pitchFamily="34" charset="0"/>
                        </a:rPr>
                        <a:t>для глухих дітей</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560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560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560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560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2240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1528394"/>
                  </a:ext>
                </a:extLst>
              </a:tr>
              <a:tr h="228153">
                <a:tc>
                  <a:txBody>
                    <a:bodyPr/>
                    <a:lstStyle/>
                    <a:p>
                      <a:pPr algn="l" fontAlgn="t">
                        <a:spcBef>
                          <a:spcPts val="0"/>
                        </a:spcBef>
                        <a:spcAft>
                          <a:spcPts val="0"/>
                        </a:spcAft>
                      </a:pPr>
                      <a:r>
                        <a:rPr lang="ru-RU" sz="1400" b="0" i="0" u="none" strike="noStrike">
                          <a:effectLst/>
                          <a:latin typeface="Arial" panose="020B0604020202020204" pitchFamily="34" charset="0"/>
                        </a:rPr>
                        <a:t>для дітей із зниженим слухом</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630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630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630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630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2520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969073"/>
                  </a:ext>
                </a:extLst>
              </a:tr>
              <a:tr h="228153">
                <a:tc>
                  <a:txBody>
                    <a:bodyPr/>
                    <a:lstStyle/>
                    <a:p>
                      <a:pPr algn="l" fontAlgn="t">
                        <a:spcBef>
                          <a:spcPts val="0"/>
                        </a:spcBef>
                        <a:spcAft>
                          <a:spcPts val="0"/>
                        </a:spcAft>
                      </a:pPr>
                      <a:r>
                        <a:rPr lang="ru-RU" sz="1400" b="0" i="0" u="none" strike="noStrike">
                          <a:effectLst/>
                          <a:latin typeface="Arial" panose="020B0604020202020204" pitchFamily="34" charset="0"/>
                        </a:rPr>
                        <a:t>для дітей з порушенням зору</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455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455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455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1785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8153429"/>
                  </a:ext>
                </a:extLst>
              </a:tr>
              <a:tr h="391821">
                <a:tc>
                  <a:txBody>
                    <a:bodyPr/>
                    <a:lstStyle/>
                    <a:p>
                      <a:pPr algn="l" fontAlgn="t">
                        <a:spcBef>
                          <a:spcPts val="0"/>
                        </a:spcBef>
                        <a:spcAft>
                          <a:spcPts val="0"/>
                        </a:spcAft>
                      </a:pPr>
                      <a:r>
                        <a:rPr lang="ru-RU" sz="1400" b="0" i="0" u="none" strike="noStrike">
                          <a:effectLst/>
                          <a:latin typeface="Arial" panose="020B0604020202020204" pitchFamily="34" charset="0"/>
                        </a:rPr>
                        <a:t>для дітей з порушенням опорно-рухового апарату</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315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1260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5805735"/>
                  </a:ext>
                </a:extLst>
              </a:tr>
              <a:tr h="228153">
                <a:tc>
                  <a:txBody>
                    <a:bodyPr/>
                    <a:lstStyle/>
                    <a:p>
                      <a:pPr algn="l" fontAlgn="t">
                        <a:spcBef>
                          <a:spcPts val="0"/>
                        </a:spcBef>
                        <a:spcAft>
                          <a:spcPts val="0"/>
                        </a:spcAft>
                      </a:pPr>
                      <a:r>
                        <a:rPr lang="ru-RU" sz="1400" b="0" i="0" u="none" strike="noStrike">
                          <a:effectLst/>
                          <a:latin typeface="Arial" panose="020B0604020202020204" pitchFamily="34" charset="0"/>
                        </a:rPr>
                        <a:t>для дітей з тяжкими порушеннями мовлення</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420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1680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0836021"/>
                  </a:ext>
                </a:extLst>
              </a:tr>
              <a:tr h="228153">
                <a:tc>
                  <a:txBody>
                    <a:bodyPr/>
                    <a:lstStyle/>
                    <a:p>
                      <a:pPr algn="l" fontAlgn="t">
                        <a:spcBef>
                          <a:spcPts val="0"/>
                        </a:spcBef>
                        <a:spcAft>
                          <a:spcPts val="0"/>
                        </a:spcAft>
                      </a:pPr>
                      <a:r>
                        <a:rPr lang="ru-RU" sz="1400" b="0" i="0" u="none" strike="noStrike">
                          <a:effectLst/>
                          <a:latin typeface="Arial" panose="020B0604020202020204" pitchFamily="34" charset="0"/>
                        </a:rPr>
                        <a:t>для дітей із затримкою психічного розвитку</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350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350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350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350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1400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643954"/>
                  </a:ext>
                </a:extLst>
              </a:tr>
              <a:tr h="228153">
                <a:tc>
                  <a:txBody>
                    <a:bodyPr/>
                    <a:lstStyle/>
                    <a:p>
                      <a:pPr algn="l" fontAlgn="t">
                        <a:spcBef>
                          <a:spcPts val="0"/>
                        </a:spcBef>
                        <a:spcAft>
                          <a:spcPts val="0"/>
                        </a:spcAft>
                      </a:pPr>
                      <a:r>
                        <a:rPr lang="ru-RU" sz="1400" b="0" i="0" u="none" strike="noStrike">
                          <a:effectLst/>
                          <a:latin typeface="Arial" panose="020B0604020202020204" pitchFamily="34" charset="0"/>
                        </a:rPr>
                        <a:t>для дітей з інтелектуальними порушеннями</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280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280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280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280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1120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1058529"/>
                  </a:ext>
                </a:extLst>
              </a:tr>
              <a:tr h="267305">
                <a:tc gridSpan="6">
                  <a:txBody>
                    <a:bodyPr/>
                    <a:lstStyle/>
                    <a:p>
                      <a:pPr algn="l" fontAlgn="t">
                        <a:spcBef>
                          <a:spcPts val="0"/>
                        </a:spcBef>
                        <a:spcAft>
                          <a:spcPts val="0"/>
                        </a:spcAft>
                      </a:pPr>
                      <a:r>
                        <a:rPr lang="uk-UA" sz="1400" b="0" i="0" u="none" strike="noStrike">
                          <a:effectLst/>
                          <a:latin typeface="Arial" panose="020B0604020202020204" pitchFamily="34" charset="0"/>
                        </a:rPr>
                        <a:t>Варіативний складник</a:t>
                      </a:r>
                    </a:p>
                  </a:txBody>
                  <a:tcPr marL="45496" marR="45496" marT="22748" marB="227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955603824"/>
                  </a:ext>
                </a:extLst>
              </a:tr>
              <a:tr h="749830">
                <a:tc>
                  <a:txBody>
                    <a:bodyPr/>
                    <a:lstStyle/>
                    <a:p>
                      <a:pPr algn="l" fontAlgn="t">
                        <a:spcBef>
                          <a:spcPts val="0"/>
                        </a:spcBef>
                        <a:spcAft>
                          <a:spcPts val="0"/>
                        </a:spcAft>
                      </a:pPr>
                      <a:r>
                        <a:rPr lang="ru-RU" sz="1400" b="0" i="0" u="none" strike="noStrike">
                          <a:effectLst/>
                          <a:latin typeface="Arial" panose="020B0604020202020204" pitchFamily="34" charset="0"/>
                        </a:rPr>
                        <a:t>Додаткові години для вивчення предметів освітніх галузей, курсів за вибором, проведення індивідуальних консультацій та групових занять</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35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210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6345274"/>
                  </a:ext>
                </a:extLst>
              </a:tr>
              <a:tr h="448477">
                <a:tc>
                  <a:txBody>
                    <a:bodyPr/>
                    <a:lstStyle/>
                    <a:p>
                      <a:pPr algn="l" fontAlgn="t">
                        <a:spcBef>
                          <a:spcPts val="0"/>
                        </a:spcBef>
                        <a:spcAft>
                          <a:spcPts val="0"/>
                        </a:spcAft>
                      </a:pPr>
                      <a:r>
                        <a:rPr lang="ru-RU" sz="1400" b="0" i="0" u="none" strike="noStrike">
                          <a:effectLst/>
                          <a:latin typeface="Arial" panose="020B0604020202020204" pitchFamily="34" charset="0"/>
                        </a:rPr>
                        <a:t>Гранично допустиме тижневе/річне навчальне навантаження здобувача освіти</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20/700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21/735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22/770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a:effectLst/>
                          <a:latin typeface="Arial" panose="020B0604020202020204" pitchFamily="34" charset="0"/>
                        </a:rPr>
                        <a:t>22/770</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uk-UA" sz="1400" b="0" i="0" u="none" strike="noStrike" dirty="0">
                          <a:effectLst/>
                          <a:latin typeface="Arial" panose="020B0604020202020204" pitchFamily="34" charset="0"/>
                        </a:rPr>
                        <a:t>85/2975</a:t>
                      </a:r>
                    </a:p>
                  </a:txBody>
                  <a:tcPr marL="3791" marR="3791" marT="3791" marB="379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332741"/>
                  </a:ext>
                </a:extLst>
              </a:tr>
            </a:tbl>
          </a:graphicData>
        </a:graphic>
      </p:graphicFrame>
    </p:spTree>
    <p:extLst>
      <p:ext uri="{BB962C8B-B14F-4D97-AF65-F5344CB8AC3E}">
        <p14:creationId xmlns:p14="http://schemas.microsoft.com/office/powerpoint/2010/main" val="3927591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2"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3" name="Isosceles Triangle 12">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4"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5"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6"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7" name="Isosceles Triangle 16">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8" name="Isosceles Triangle 17">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3" name="Rectangle 1">
            <a:extLst>
              <a:ext uri="{FF2B5EF4-FFF2-40B4-BE49-F238E27FC236}">
                <a16:creationId xmlns:a16="http://schemas.microsoft.com/office/drawing/2014/main" id="{02813A83-7938-67C1-95D2-AF2AFBB4D90C}"/>
              </a:ext>
            </a:extLst>
          </p:cNvPr>
          <p:cNvSpPr>
            <a:spLocks noChangeArrowheads="1"/>
          </p:cNvSpPr>
          <p:nvPr/>
        </p:nvSpPr>
        <p:spPr bwMode="auto">
          <a:xfrm>
            <a:off x="655350" y="1941419"/>
            <a:ext cx="3121520" cy="38100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base" hangingPunct="1">
              <a:spcBef>
                <a:spcPts val="1000"/>
              </a:spcBef>
              <a:spcAft>
                <a:spcPts val="0"/>
              </a:spcAft>
              <a:buClr>
                <a:schemeClr val="accent1"/>
              </a:buClr>
              <a:buSzPct val="80000"/>
              <a:buFont typeface="Wingdings 3" charset="2"/>
              <a:buChar char=""/>
              <a:tabLst/>
            </a:pPr>
            <a:r>
              <a:rPr kumimoji="0" lang="uk-UA" altLang="uk-UA" b="1" i="0" u="none" strike="noStrike" cap="none" normalizeH="0" baseline="0" dirty="0">
                <a:ln>
                  <a:noFill/>
                </a:ln>
                <a:solidFill>
                  <a:schemeClr val="accent4">
                    <a:lumMod val="50000"/>
                  </a:schemeClr>
                </a:solidFill>
                <a:effectLst/>
                <a:latin typeface="+mn-lt"/>
              </a:rPr>
              <a:t>Базовий навчальний план початкової освіти для спеціальних закладів (класів) загальної середньої освіти з навчанням мовою відповідного корінного народу або національної меншини</a:t>
            </a:r>
          </a:p>
          <a:p>
            <a:pPr marL="0" marR="0" lvl="0" indent="0" defTabSz="457200" eaLnBrk="1" fontAlgn="base" hangingPunct="1">
              <a:spcBef>
                <a:spcPts val="1000"/>
              </a:spcBef>
              <a:spcAft>
                <a:spcPts val="0"/>
              </a:spcAft>
              <a:buClr>
                <a:schemeClr val="accent1"/>
              </a:buClr>
              <a:buSzPct val="80000"/>
              <a:buFont typeface="Wingdings 3" charset="2"/>
              <a:buChar char=""/>
              <a:tabLst/>
            </a:pPr>
            <a:endParaRPr kumimoji="0" lang="en-US" altLang="uk-UA" b="0" i="0" u="none" strike="noStrike" cap="none" normalizeH="0" baseline="0" dirty="0">
              <a:ln>
                <a:noFill/>
              </a:ln>
              <a:solidFill>
                <a:schemeClr val="tx1">
                  <a:lumMod val="75000"/>
                  <a:lumOff val="25000"/>
                </a:schemeClr>
              </a:solidFill>
              <a:effectLst/>
              <a:latin typeface="+mn-lt"/>
            </a:endParaRPr>
          </a:p>
        </p:txBody>
      </p:sp>
      <p:graphicFrame>
        <p:nvGraphicFramePr>
          <p:cNvPr id="2" name="Таблиця 1">
            <a:extLst>
              <a:ext uri="{FF2B5EF4-FFF2-40B4-BE49-F238E27FC236}">
                <a16:creationId xmlns:a16="http://schemas.microsoft.com/office/drawing/2014/main" id="{6DD34227-FF1D-2982-5592-67080FA4D356}"/>
              </a:ext>
            </a:extLst>
          </p:cNvPr>
          <p:cNvGraphicFramePr>
            <a:graphicFrameLocks noGrp="1"/>
          </p:cNvGraphicFramePr>
          <p:nvPr>
            <p:extLst>
              <p:ext uri="{D42A27DB-BD31-4B8C-83A1-F6EECF244321}">
                <p14:modId xmlns:p14="http://schemas.microsoft.com/office/powerpoint/2010/main" val="1118190756"/>
              </p:ext>
            </p:extLst>
          </p:nvPr>
        </p:nvGraphicFramePr>
        <p:xfrm>
          <a:off x="3813381" y="168965"/>
          <a:ext cx="8063880" cy="6341171"/>
        </p:xfrm>
        <a:graphic>
          <a:graphicData uri="http://schemas.openxmlformats.org/drawingml/2006/table">
            <a:tbl>
              <a:tblPr/>
              <a:tblGrid>
                <a:gridCol w="4850554">
                  <a:extLst>
                    <a:ext uri="{9D8B030D-6E8A-4147-A177-3AD203B41FA5}">
                      <a16:colId xmlns:a16="http://schemas.microsoft.com/office/drawing/2014/main" val="3853788162"/>
                    </a:ext>
                  </a:extLst>
                </a:gridCol>
                <a:gridCol w="624966">
                  <a:extLst>
                    <a:ext uri="{9D8B030D-6E8A-4147-A177-3AD203B41FA5}">
                      <a16:colId xmlns:a16="http://schemas.microsoft.com/office/drawing/2014/main" val="3880603606"/>
                    </a:ext>
                  </a:extLst>
                </a:gridCol>
                <a:gridCol w="624966">
                  <a:extLst>
                    <a:ext uri="{9D8B030D-6E8A-4147-A177-3AD203B41FA5}">
                      <a16:colId xmlns:a16="http://schemas.microsoft.com/office/drawing/2014/main" val="1413025249"/>
                    </a:ext>
                  </a:extLst>
                </a:gridCol>
                <a:gridCol w="624966">
                  <a:extLst>
                    <a:ext uri="{9D8B030D-6E8A-4147-A177-3AD203B41FA5}">
                      <a16:colId xmlns:a16="http://schemas.microsoft.com/office/drawing/2014/main" val="1499268951"/>
                    </a:ext>
                  </a:extLst>
                </a:gridCol>
                <a:gridCol w="624966">
                  <a:extLst>
                    <a:ext uri="{9D8B030D-6E8A-4147-A177-3AD203B41FA5}">
                      <a16:colId xmlns:a16="http://schemas.microsoft.com/office/drawing/2014/main" val="1589083129"/>
                    </a:ext>
                  </a:extLst>
                </a:gridCol>
                <a:gridCol w="713462">
                  <a:extLst>
                    <a:ext uri="{9D8B030D-6E8A-4147-A177-3AD203B41FA5}">
                      <a16:colId xmlns:a16="http://schemas.microsoft.com/office/drawing/2014/main" val="1906532611"/>
                    </a:ext>
                  </a:extLst>
                </a:gridCol>
              </a:tblGrid>
              <a:tr h="219226">
                <a:tc rowSpan="2">
                  <a:txBody>
                    <a:bodyPr/>
                    <a:lstStyle/>
                    <a:p>
                      <a:pPr algn="ctr" fontAlgn="t"/>
                      <a:r>
                        <a:rPr lang="uk-UA" sz="1400">
                          <a:effectLst/>
                        </a:rPr>
                        <a:t>Назва освітньої галузі</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gridSpan="5">
                  <a:txBody>
                    <a:bodyPr/>
                    <a:lstStyle/>
                    <a:p>
                      <a:pPr algn="ctr" fontAlgn="t"/>
                      <a:r>
                        <a:rPr lang="uk-UA" sz="1400">
                          <a:effectLst/>
                        </a:rPr>
                        <a:t>Кількість годин на рік</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387124951"/>
                  </a:ext>
                </a:extLst>
              </a:tr>
              <a:tr h="219226">
                <a:tc vMerge="1">
                  <a:txBody>
                    <a:bodyPr/>
                    <a:lstStyle/>
                    <a:p>
                      <a:endParaRPr lang="uk-UA"/>
                    </a:p>
                  </a:txBody>
                  <a:tcPr/>
                </a:tc>
                <a:tc>
                  <a:txBody>
                    <a:bodyPr/>
                    <a:lstStyle/>
                    <a:p>
                      <a:pPr algn="ctr" fontAlgn="t"/>
                      <a:r>
                        <a:rPr lang="uk-UA" sz="1400">
                          <a:effectLst/>
                        </a:rPr>
                        <a:t>1 клас</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 клас</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 клас</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 клас</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разом</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903353"/>
                  </a:ext>
                </a:extLst>
              </a:tr>
              <a:tr h="219226">
                <a:tc gridSpan="6">
                  <a:txBody>
                    <a:bodyPr/>
                    <a:lstStyle/>
                    <a:p>
                      <a:pPr algn="l" fontAlgn="t"/>
                      <a:r>
                        <a:rPr lang="uk-UA" sz="1400">
                          <a:effectLst/>
                        </a:rPr>
                        <a:t>Інваріантний складник</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4257813793"/>
                  </a:ext>
                </a:extLst>
              </a:tr>
              <a:tr h="219226">
                <a:tc>
                  <a:txBody>
                    <a:bodyPr/>
                    <a:lstStyle/>
                    <a:p>
                      <a:pPr algn="l" fontAlgn="t"/>
                      <a:r>
                        <a:rPr lang="uk-UA" sz="1400">
                          <a:effectLst/>
                        </a:rPr>
                        <a:t>Мовно-літературна, у тому числі:</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3">
                  <a:txBody>
                    <a:bodyPr/>
                    <a:lstStyle/>
                    <a:p>
                      <a:pPr algn="ctr" fontAlgn="t"/>
                      <a:r>
                        <a:rPr lang="uk-UA" sz="1400">
                          <a:effectLst/>
                        </a:rPr>
                        <a:t>1400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985089"/>
                  </a:ext>
                </a:extLst>
              </a:tr>
              <a:tr h="219226">
                <a:tc>
                  <a:txBody>
                    <a:bodyPr/>
                    <a:lstStyle/>
                    <a:p>
                      <a:pPr algn="l" fontAlgn="t"/>
                      <a:r>
                        <a:rPr lang="uk-UA" sz="1400">
                          <a:effectLst/>
                        </a:rPr>
                        <a:t>українська мова та література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175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210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210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extLst>
                  <a:ext uri="{0D108BD9-81ED-4DB2-BD59-A6C34878D82A}">
                    <a16:rowId xmlns:a16="http://schemas.microsoft.com/office/drawing/2014/main" val="2250934701"/>
                  </a:ext>
                </a:extLst>
              </a:tr>
              <a:tr h="434356">
                <a:tc>
                  <a:txBody>
                    <a:bodyPr/>
                    <a:lstStyle/>
                    <a:p>
                      <a:pPr algn="l" fontAlgn="t"/>
                      <a:r>
                        <a:rPr lang="ru-RU" sz="1400">
                          <a:effectLst/>
                        </a:rPr>
                        <a:t>мова та література відповідного корінного народу або національної меншини та іншомовна освіта***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210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175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extLst>
                  <a:ext uri="{0D108BD9-81ED-4DB2-BD59-A6C34878D82A}">
                    <a16:rowId xmlns:a16="http://schemas.microsoft.com/office/drawing/2014/main" val="1394734968"/>
                  </a:ext>
                </a:extLst>
              </a:tr>
              <a:tr h="219226">
                <a:tc>
                  <a:txBody>
                    <a:bodyPr/>
                    <a:lstStyle/>
                    <a:p>
                      <a:pPr algn="l" fontAlgn="t"/>
                      <a:r>
                        <a:rPr lang="uk-UA" sz="1400">
                          <a:effectLst/>
                        </a:rPr>
                        <a:t>Математична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560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7403722"/>
                  </a:ext>
                </a:extLst>
              </a:tr>
              <a:tr h="219226">
                <a:tc>
                  <a:txBody>
                    <a:bodyPr/>
                    <a:lstStyle/>
                    <a:p>
                      <a:pPr algn="l" fontAlgn="t"/>
                      <a:r>
                        <a:rPr lang="uk-UA" sz="1400">
                          <a:effectLst/>
                        </a:rPr>
                        <a:t>Природнича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5">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5">
                  <a:txBody>
                    <a:bodyPr/>
                    <a:lstStyle/>
                    <a:p>
                      <a:pPr algn="ctr" fontAlgn="t"/>
                      <a:r>
                        <a:rPr lang="uk-UA" sz="1400">
                          <a:effectLst/>
                        </a:rPr>
                        <a:t>175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r>
                        <a:rPr lang="uk-UA" sz="1400">
                          <a:effectLst/>
                        </a:rPr>
                        <a:t>140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rowSpan="4">
                  <a:txBody>
                    <a:bodyPr/>
                    <a:lstStyle/>
                    <a:p>
                      <a:pPr algn="ctr" fontAlgn="t"/>
                      <a:r>
                        <a:rPr lang="uk-UA" sz="1400">
                          <a:effectLst/>
                        </a:rPr>
                        <a:t>595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2458656"/>
                  </a:ext>
                </a:extLst>
              </a:tr>
              <a:tr h="219226">
                <a:tc>
                  <a:txBody>
                    <a:bodyPr/>
                    <a:lstStyle/>
                    <a:p>
                      <a:pPr algn="l" fontAlgn="t"/>
                      <a:r>
                        <a:rPr lang="uk-UA" sz="1400">
                          <a:effectLst/>
                        </a:rPr>
                        <a:t>Соціальна і здоров’язбережувальна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839715615"/>
                  </a:ext>
                </a:extLst>
              </a:tr>
              <a:tr h="219226">
                <a:tc>
                  <a:txBody>
                    <a:bodyPr/>
                    <a:lstStyle/>
                    <a:p>
                      <a:pPr algn="l" fontAlgn="t"/>
                      <a:r>
                        <a:rPr lang="uk-UA" sz="1400">
                          <a:effectLst/>
                        </a:rPr>
                        <a:t>Громадянська та історична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42947965"/>
                  </a:ext>
                </a:extLst>
              </a:tr>
              <a:tr h="219226">
                <a:tc>
                  <a:txBody>
                    <a:bodyPr/>
                    <a:lstStyle/>
                    <a:p>
                      <a:pPr algn="l" fontAlgn="t"/>
                      <a:r>
                        <a:rPr lang="uk-UA" sz="1400">
                          <a:effectLst/>
                        </a:rPr>
                        <a:t>Технологічна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589807673"/>
                  </a:ext>
                </a:extLst>
              </a:tr>
              <a:tr h="219226">
                <a:tc>
                  <a:txBody>
                    <a:bodyPr/>
                    <a:lstStyle/>
                    <a:p>
                      <a:pPr algn="l" fontAlgn="t"/>
                      <a:r>
                        <a:rPr lang="uk-UA" sz="1400">
                          <a:effectLst/>
                        </a:rPr>
                        <a:t>Інформатична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a:txBody>
                    <a:bodyPr/>
                    <a:lstStyle/>
                    <a:p>
                      <a:pPr algn="ctr" fontAlgn="t"/>
                      <a:r>
                        <a:rPr lang="uk-UA" sz="1400">
                          <a:effectLst/>
                        </a:rPr>
                        <a:t>35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6247538"/>
                  </a:ext>
                </a:extLst>
              </a:tr>
              <a:tr h="219226">
                <a:tc>
                  <a:txBody>
                    <a:bodyPr/>
                    <a:lstStyle/>
                    <a:p>
                      <a:pPr algn="l" fontAlgn="t"/>
                      <a:r>
                        <a:rPr lang="uk-UA" sz="1400">
                          <a:effectLst/>
                        </a:rPr>
                        <a:t>Мистецька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280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005995"/>
                  </a:ext>
                </a:extLst>
              </a:tr>
              <a:tr h="219226">
                <a:tc>
                  <a:txBody>
                    <a:bodyPr/>
                    <a:lstStyle/>
                    <a:p>
                      <a:pPr algn="l" fontAlgn="t"/>
                      <a:r>
                        <a:rPr lang="uk-UA" sz="1400">
                          <a:effectLst/>
                        </a:rPr>
                        <a:t>Фізкультурна*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105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7373325"/>
                  </a:ext>
                </a:extLst>
              </a:tr>
              <a:tr h="219226">
                <a:tc gridSpan="6">
                  <a:txBody>
                    <a:bodyPr/>
                    <a:lstStyle/>
                    <a:p>
                      <a:pPr algn="l" fontAlgn="t"/>
                      <a:r>
                        <a:rPr lang="uk-UA" sz="1400">
                          <a:effectLst/>
                        </a:rPr>
                        <a:t>Корекційно-розвиткова робота:</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240598152"/>
                  </a:ext>
                </a:extLst>
              </a:tr>
              <a:tr h="219226">
                <a:tc>
                  <a:txBody>
                    <a:bodyPr/>
                    <a:lstStyle/>
                    <a:p>
                      <a:pPr algn="l" fontAlgn="t"/>
                      <a:r>
                        <a:rPr lang="uk-UA" sz="1400">
                          <a:effectLst/>
                        </a:rPr>
                        <a:t>для глухих дітей</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560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560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560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560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2240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0239171"/>
                  </a:ext>
                </a:extLst>
              </a:tr>
              <a:tr h="219226">
                <a:tc>
                  <a:txBody>
                    <a:bodyPr/>
                    <a:lstStyle/>
                    <a:p>
                      <a:pPr algn="l" fontAlgn="t"/>
                      <a:r>
                        <a:rPr lang="ru-RU" sz="1400">
                          <a:effectLst/>
                        </a:rPr>
                        <a:t>для дітей із зниженим слухом</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630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630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630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630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2520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764878"/>
                  </a:ext>
                </a:extLst>
              </a:tr>
              <a:tr h="219226">
                <a:tc>
                  <a:txBody>
                    <a:bodyPr/>
                    <a:lstStyle/>
                    <a:p>
                      <a:pPr algn="l" fontAlgn="t"/>
                      <a:r>
                        <a:rPr lang="ru-RU" sz="1400">
                          <a:effectLst/>
                        </a:rPr>
                        <a:t>для дітей з порушенням зору</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455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455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455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1785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0768414"/>
                  </a:ext>
                </a:extLst>
              </a:tr>
              <a:tr h="219226">
                <a:tc>
                  <a:txBody>
                    <a:bodyPr/>
                    <a:lstStyle/>
                    <a:p>
                      <a:pPr algn="l" fontAlgn="t"/>
                      <a:r>
                        <a:rPr lang="ru-RU" sz="1400">
                          <a:effectLst/>
                        </a:rPr>
                        <a:t>для дітей з порушенням опорно-рухового апарату</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315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315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315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315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1260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248553"/>
                  </a:ext>
                </a:extLst>
              </a:tr>
              <a:tr h="219226">
                <a:tc>
                  <a:txBody>
                    <a:bodyPr/>
                    <a:lstStyle/>
                    <a:p>
                      <a:pPr algn="l" fontAlgn="t"/>
                      <a:r>
                        <a:rPr lang="ru-RU" sz="1400">
                          <a:effectLst/>
                        </a:rPr>
                        <a:t>для дітей з тяжкими порушеннями мовлення</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420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1680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397554"/>
                  </a:ext>
                </a:extLst>
              </a:tr>
              <a:tr h="219226">
                <a:tc>
                  <a:txBody>
                    <a:bodyPr/>
                    <a:lstStyle/>
                    <a:p>
                      <a:pPr algn="l" fontAlgn="t"/>
                      <a:r>
                        <a:rPr lang="ru-RU" sz="1400">
                          <a:effectLst/>
                        </a:rPr>
                        <a:t>для дітей із затримкою психічного розвитку</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1400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225746"/>
                  </a:ext>
                </a:extLst>
              </a:tr>
              <a:tr h="219226">
                <a:tc>
                  <a:txBody>
                    <a:bodyPr/>
                    <a:lstStyle/>
                    <a:p>
                      <a:pPr algn="l" fontAlgn="t"/>
                      <a:r>
                        <a:rPr lang="ru-RU" sz="1400">
                          <a:effectLst/>
                        </a:rPr>
                        <a:t>для дітей з інтелектуальними порушеннями</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280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280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280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280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1120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5233909"/>
                  </a:ext>
                </a:extLst>
              </a:tr>
              <a:tr h="219226">
                <a:tc gridSpan="6">
                  <a:txBody>
                    <a:bodyPr/>
                    <a:lstStyle/>
                    <a:p>
                      <a:pPr algn="l" fontAlgn="t"/>
                      <a:r>
                        <a:rPr lang="uk-UA" sz="1400">
                          <a:effectLst/>
                        </a:rPr>
                        <a:t>Варіативний складник</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856319702"/>
                  </a:ext>
                </a:extLst>
              </a:tr>
              <a:tr h="649487">
                <a:tc>
                  <a:txBody>
                    <a:bodyPr/>
                    <a:lstStyle/>
                    <a:p>
                      <a:pPr algn="l" fontAlgn="t"/>
                      <a:r>
                        <a:rPr lang="ru-RU" sz="1400">
                          <a:effectLst/>
                        </a:rPr>
                        <a:t>Додаткові години для вивчення предметів освітніх галузей, курсів за вибором, проведення індивідуальних консультацій та групових занять</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br>
                        <a:rPr lang="uk-UA" sz="1400">
                          <a:effectLst/>
                        </a:rPr>
                      </a:br>
                      <a:endParaRPr lang="uk-UA" sz="1400">
                        <a:effectLst/>
                      </a:endParaRP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br>
                        <a:rPr lang="uk-UA" sz="1400">
                          <a:effectLst/>
                        </a:rPr>
                      </a:br>
                      <a:endParaRPr lang="uk-UA" sz="1400">
                        <a:effectLst/>
                      </a:endParaRP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35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7099756"/>
                  </a:ext>
                </a:extLst>
              </a:tr>
              <a:tr h="434356">
                <a:tc>
                  <a:txBody>
                    <a:bodyPr/>
                    <a:lstStyle/>
                    <a:p>
                      <a:pPr algn="l" fontAlgn="t"/>
                      <a:r>
                        <a:rPr lang="ru-RU" sz="1400">
                          <a:effectLst/>
                        </a:rPr>
                        <a:t>Гранично допустиме тижневе/річне навчальне навантаження здобувача освіти</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20/700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21/735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22/770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a:effectLst/>
                        </a:rPr>
                        <a:t>22/770</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t"/>
                      <a:r>
                        <a:rPr lang="uk-UA" sz="1400" dirty="0">
                          <a:effectLst/>
                        </a:rPr>
                        <a:t>85/2975</a:t>
                      </a:r>
                    </a:p>
                  </a:txBody>
                  <a:tcPr marL="2031" marR="2031" marT="2031" marB="20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6442627"/>
                  </a:ext>
                </a:extLst>
              </a:tr>
            </a:tbl>
          </a:graphicData>
        </a:graphic>
      </p:graphicFrame>
    </p:spTree>
    <p:extLst>
      <p:ext uri="{BB962C8B-B14F-4D97-AF65-F5344CB8AC3E}">
        <p14:creationId xmlns:p14="http://schemas.microsoft.com/office/powerpoint/2010/main" val="791002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668" y="373487"/>
            <a:ext cx="4584877" cy="4121240"/>
          </a:xfrm>
        </p:spPr>
        <p:txBody>
          <a:bodyPr>
            <a:normAutofit fontScale="90000"/>
          </a:bodyPr>
          <a:lstStyle/>
          <a:p>
            <a:r>
              <a:rPr lang="uk-UA" sz="4800" b="1" dirty="0">
                <a:solidFill>
                  <a:schemeClr val="tx1"/>
                </a:solidFill>
              </a:rPr>
              <a:t>4. НАВЧАЛЬНІ ПЛАНИ ТА ПРОГРАМИ ДЛЯ ПОЧАТКОВИХ ШКІЛ</a:t>
            </a:r>
            <a:endParaRPr lang="ru-RU" sz="4800" b="1" dirty="0">
              <a:solidFill>
                <a:schemeClr val="tx1"/>
              </a:solidFill>
            </a:endParaRPr>
          </a:p>
        </p:txBody>
      </p:sp>
      <p:pic>
        <p:nvPicPr>
          <p:cNvPr id="6" name="Рисунок 5" descr="Зміст освіти" title="ТЕМА ЛЕКЦІЇ"/>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546" y="0"/>
            <a:ext cx="7465454" cy="6858000"/>
          </a:xfrm>
          <a:prstGeom prst="rect">
            <a:avLst/>
          </a:prstGeom>
        </p:spPr>
      </p:pic>
    </p:spTree>
    <p:extLst>
      <p:ext uri="{BB962C8B-B14F-4D97-AF65-F5344CB8AC3E}">
        <p14:creationId xmlns:p14="http://schemas.microsoft.com/office/powerpoint/2010/main" val="1006731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5" name="Rectangle 1">
            <a:extLst>
              <a:ext uri="{FF2B5EF4-FFF2-40B4-BE49-F238E27FC236}">
                <a16:creationId xmlns:a16="http://schemas.microsoft.com/office/drawing/2014/main" id="{280A265B-6CD2-598F-1F59-8B39D10A9FBE}"/>
              </a:ext>
            </a:extLst>
          </p:cNvPr>
          <p:cNvSpPr>
            <a:spLocks noChangeArrowheads="1"/>
          </p:cNvSpPr>
          <p:nvPr/>
        </p:nvSpPr>
        <p:spPr bwMode="auto">
          <a:xfrm>
            <a:off x="7422093" y="255181"/>
            <a:ext cx="3007349" cy="333468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defTabSz="457200" eaLnBrk="1" fontAlgn="base" hangingPunct="1">
              <a:spcBef>
                <a:spcPts val="1000"/>
              </a:spcBef>
              <a:spcAft>
                <a:spcPts val="0"/>
              </a:spcAft>
              <a:buClr>
                <a:schemeClr val="accent1"/>
              </a:buClr>
              <a:buSzPct val="80000"/>
              <a:buFont typeface="Wingdings 3" charset="2"/>
              <a:buChar char=""/>
              <a:tabLst/>
            </a:pPr>
            <a:r>
              <a:rPr kumimoji="0" lang="uk-UA" altLang="uk-UA" b="1" i="0" u="none" strike="noStrike" cap="none" normalizeH="0" baseline="0" dirty="0">
                <a:ln>
                  <a:noFill/>
                </a:ln>
                <a:solidFill>
                  <a:schemeClr val="tx1">
                    <a:lumMod val="75000"/>
                    <a:lumOff val="25000"/>
                  </a:schemeClr>
                </a:solidFill>
                <a:effectLst/>
                <a:latin typeface="+mn-lt"/>
              </a:rPr>
              <a:t>Зведений</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Типовий</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навчальний</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план</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початкової</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школи</a:t>
            </a:r>
            <a:r>
              <a:rPr lang="uk-UA" altLang="uk-UA" dirty="0">
                <a:solidFill>
                  <a:schemeClr val="tx1">
                    <a:lumMod val="75000"/>
                    <a:lumOff val="25000"/>
                  </a:schemeClr>
                </a:solidFill>
                <a:latin typeface="+mn-lt"/>
              </a:rPr>
              <a:t> </a:t>
            </a:r>
          </a:p>
          <a:p>
            <a:pPr marR="0" lvl="0" indent="0" defTabSz="457200" eaLnBrk="1" fontAlgn="base" hangingPunct="1">
              <a:spcBef>
                <a:spcPts val="1000"/>
              </a:spcBef>
              <a:spcAft>
                <a:spcPts val="0"/>
              </a:spcAft>
              <a:buClr>
                <a:schemeClr val="accent1"/>
              </a:buClr>
              <a:buSzPct val="80000"/>
              <a:tabLst/>
            </a:pPr>
            <a:r>
              <a:rPr kumimoji="0" lang="en-US" altLang="uk-UA" b="1" i="0" u="none" strike="noStrike" cap="none" normalizeH="0" baseline="0" dirty="0" err="1">
                <a:ln>
                  <a:noFill/>
                </a:ln>
                <a:solidFill>
                  <a:schemeClr val="tx1">
                    <a:lumMod val="75000"/>
                    <a:lumOff val="25000"/>
                  </a:schemeClr>
                </a:solidFill>
                <a:effectLst/>
                <a:latin typeface="+mn-lt"/>
              </a:rPr>
              <a:t>за</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Типовою</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програмою</a:t>
            </a:r>
            <a:r>
              <a:rPr kumimoji="0" lang="en-US" altLang="uk-UA" b="1" i="0" u="none" strike="noStrike" cap="none" normalizeH="0" baseline="0" dirty="0">
                <a:ln>
                  <a:noFill/>
                </a:ln>
                <a:solidFill>
                  <a:schemeClr val="tx1">
                    <a:lumMod val="75000"/>
                    <a:lumOff val="25000"/>
                  </a:schemeClr>
                </a:solidFill>
                <a:effectLst/>
                <a:latin typeface="+mn-lt"/>
              </a:rPr>
              <a:t> </a:t>
            </a:r>
            <a:r>
              <a:rPr kumimoji="0" lang="en-US" altLang="uk-UA" b="1" i="0" u="none" strike="noStrike" cap="none" normalizeH="0" baseline="0" dirty="0" err="1">
                <a:ln>
                  <a:noFill/>
                </a:ln>
                <a:solidFill>
                  <a:schemeClr val="tx1">
                    <a:lumMod val="75000"/>
                    <a:lumOff val="25000"/>
                  </a:schemeClr>
                </a:solidFill>
                <a:effectLst/>
                <a:latin typeface="+mn-lt"/>
              </a:rPr>
              <a:t>О.Я.Савченко</a:t>
            </a:r>
            <a:endParaRPr kumimoji="0" lang="en-US" altLang="uk-UA" b="0" i="0" u="none" strike="noStrike" cap="none" normalizeH="0" baseline="0" dirty="0">
              <a:ln>
                <a:noFill/>
              </a:ln>
              <a:solidFill>
                <a:schemeClr val="tx1">
                  <a:lumMod val="75000"/>
                  <a:lumOff val="25000"/>
                </a:schemeClr>
              </a:solidFill>
              <a:effectLst/>
              <a:latin typeface="+mn-lt"/>
            </a:endParaRPr>
          </a:p>
          <a:p>
            <a:pPr marL="0" marR="0" lvl="0" indent="269875" defTabSz="457200" eaLnBrk="1" fontAlgn="base" hangingPunct="1">
              <a:spcBef>
                <a:spcPts val="1000"/>
              </a:spcBef>
              <a:spcAft>
                <a:spcPts val="0"/>
              </a:spcAft>
              <a:buClr>
                <a:schemeClr val="accent1"/>
              </a:buClr>
              <a:buSzPct val="80000"/>
              <a:buFont typeface="Wingdings 3" charset="2"/>
              <a:buChar char=""/>
              <a:tabLst/>
            </a:pPr>
            <a:r>
              <a:rPr kumimoji="0" lang="en-US" altLang="uk-UA" b="0" i="0" u="none" strike="noStrike" cap="none" normalizeH="0" baseline="0" dirty="0">
                <a:ln>
                  <a:noFill/>
                </a:ln>
                <a:solidFill>
                  <a:schemeClr val="tx1">
                    <a:lumMod val="75000"/>
                    <a:lumOff val="25000"/>
                  </a:schemeClr>
                </a:solidFill>
                <a:effectLst/>
                <a:latin typeface="+mn-lt"/>
              </a:rPr>
              <a:t> * </a:t>
            </a:r>
            <a:r>
              <a:rPr kumimoji="0" lang="en-US" altLang="uk-UA" b="0" i="0" u="none" strike="noStrike" cap="none" normalizeH="0" baseline="0" dirty="0" err="1">
                <a:ln>
                  <a:noFill/>
                </a:ln>
                <a:solidFill>
                  <a:schemeClr val="tx1">
                    <a:lumMod val="75000"/>
                    <a:lumOff val="25000"/>
                  </a:schemeClr>
                </a:solidFill>
                <a:effectLst/>
                <a:latin typeface="+mn-lt"/>
              </a:rPr>
              <a:t>Години</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передбачені</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для</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фізичної</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культури</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не</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враховуються</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під</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час</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визначення</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гранично</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допустимого</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навантаження</a:t>
            </a:r>
            <a:r>
              <a:rPr kumimoji="0" lang="en-US" altLang="uk-UA" b="0" i="0" u="none" strike="noStrike" cap="none" normalizeH="0" baseline="0" dirty="0">
                <a:ln>
                  <a:noFill/>
                </a:ln>
                <a:solidFill>
                  <a:schemeClr val="tx1">
                    <a:lumMod val="75000"/>
                    <a:lumOff val="25000"/>
                  </a:schemeClr>
                </a:solidFill>
                <a:effectLst/>
                <a:latin typeface="+mn-lt"/>
              </a:rPr>
              <a:t> </a:t>
            </a:r>
            <a:r>
              <a:rPr kumimoji="0" lang="en-US" altLang="uk-UA" b="0" i="0" u="none" strike="noStrike" cap="none" normalizeH="0" baseline="0" dirty="0" err="1">
                <a:ln>
                  <a:noFill/>
                </a:ln>
                <a:solidFill>
                  <a:schemeClr val="tx1">
                    <a:lumMod val="75000"/>
                    <a:lumOff val="25000"/>
                  </a:schemeClr>
                </a:solidFill>
                <a:effectLst/>
                <a:latin typeface="+mn-lt"/>
              </a:rPr>
              <a:t>учнів</a:t>
            </a:r>
            <a:r>
              <a:rPr kumimoji="0" lang="en-US" altLang="uk-UA" b="0" i="0" u="none" strike="noStrike" cap="none" normalizeH="0" baseline="0" dirty="0">
                <a:ln>
                  <a:noFill/>
                </a:ln>
                <a:solidFill>
                  <a:schemeClr val="tx1">
                    <a:lumMod val="75000"/>
                    <a:lumOff val="25000"/>
                  </a:schemeClr>
                </a:solidFill>
                <a:effectLst/>
                <a:latin typeface="+mn-lt"/>
              </a:rPr>
              <a:t>.</a:t>
            </a:r>
          </a:p>
        </p:txBody>
      </p:sp>
      <p:graphicFrame>
        <p:nvGraphicFramePr>
          <p:cNvPr id="4" name="Таблиця 3">
            <a:extLst>
              <a:ext uri="{FF2B5EF4-FFF2-40B4-BE49-F238E27FC236}">
                <a16:creationId xmlns:a16="http://schemas.microsoft.com/office/drawing/2014/main" id="{A3289ECA-E725-0BC4-E868-AC8B09F3D8A7}"/>
              </a:ext>
            </a:extLst>
          </p:cNvPr>
          <p:cNvGraphicFramePr>
            <a:graphicFrameLocks noGrp="1"/>
          </p:cNvGraphicFramePr>
          <p:nvPr>
            <p:extLst>
              <p:ext uri="{D42A27DB-BD31-4B8C-83A1-F6EECF244321}">
                <p14:modId xmlns:p14="http://schemas.microsoft.com/office/powerpoint/2010/main" val="4287409318"/>
              </p:ext>
            </p:extLst>
          </p:nvPr>
        </p:nvGraphicFramePr>
        <p:xfrm>
          <a:off x="799814" y="255181"/>
          <a:ext cx="6036919" cy="6624141"/>
        </p:xfrm>
        <a:graphic>
          <a:graphicData uri="http://schemas.openxmlformats.org/drawingml/2006/table">
            <a:tbl>
              <a:tblPr firstRow="1" firstCol="1" bandRow="1"/>
              <a:tblGrid>
                <a:gridCol w="3491709">
                  <a:extLst>
                    <a:ext uri="{9D8B030D-6E8A-4147-A177-3AD203B41FA5}">
                      <a16:colId xmlns:a16="http://schemas.microsoft.com/office/drawing/2014/main" val="1144142384"/>
                    </a:ext>
                  </a:extLst>
                </a:gridCol>
                <a:gridCol w="636302">
                  <a:extLst>
                    <a:ext uri="{9D8B030D-6E8A-4147-A177-3AD203B41FA5}">
                      <a16:colId xmlns:a16="http://schemas.microsoft.com/office/drawing/2014/main" val="2514516347"/>
                    </a:ext>
                  </a:extLst>
                </a:gridCol>
                <a:gridCol w="636304">
                  <a:extLst>
                    <a:ext uri="{9D8B030D-6E8A-4147-A177-3AD203B41FA5}">
                      <a16:colId xmlns:a16="http://schemas.microsoft.com/office/drawing/2014/main" val="1311913420"/>
                    </a:ext>
                  </a:extLst>
                </a:gridCol>
                <a:gridCol w="636302">
                  <a:extLst>
                    <a:ext uri="{9D8B030D-6E8A-4147-A177-3AD203B41FA5}">
                      <a16:colId xmlns:a16="http://schemas.microsoft.com/office/drawing/2014/main" val="261948304"/>
                    </a:ext>
                  </a:extLst>
                </a:gridCol>
                <a:gridCol w="636302">
                  <a:extLst>
                    <a:ext uri="{9D8B030D-6E8A-4147-A177-3AD203B41FA5}">
                      <a16:colId xmlns:a16="http://schemas.microsoft.com/office/drawing/2014/main" val="3347536290"/>
                    </a:ext>
                  </a:extLst>
                </a:gridCol>
              </a:tblGrid>
              <a:tr h="199223">
                <a:tc rowSpan="2">
                  <a:txBody>
                    <a:bodyPr/>
                    <a:lstStyle/>
                    <a:p>
                      <a:pPr algn="ct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Назва освітньої галузі</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Кількість годин на рік</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868934990"/>
                  </a:ext>
                </a:extLst>
              </a:tr>
              <a:tr h="289618">
                <a:tc vMerge="1">
                  <a:txBody>
                    <a:bodyPr/>
                    <a:lstStyle/>
                    <a:p>
                      <a:endParaRPr lang="uk-UA"/>
                    </a:p>
                  </a:txBody>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 клас</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 клас</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 клас</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4 клас</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6611766"/>
                  </a:ext>
                </a:extLst>
              </a:tr>
              <a:tr h="289618">
                <a:tc gridSpan="5">
                  <a:txBody>
                    <a:bodyPr/>
                    <a:lstStyle/>
                    <a:p>
                      <a:pP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Інваріантний складник</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891127481"/>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Мовно-літературна, в тому числі:</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951453"/>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Українська мова та література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40872"/>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Іноземна мова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690019"/>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Математична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2925314"/>
                  </a:ext>
                </a:extLst>
              </a:tr>
              <a:tr h="745052">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Я досліджую світ (природнича, громадянська й історична, соціальна і здоров’язбережувальна галузі)</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6087029"/>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Технологічна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2575650"/>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Інформатична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uk-UA"/>
                    </a:p>
                  </a:txBody>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870399"/>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Мистецька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4735793"/>
                  </a:ext>
                </a:extLst>
              </a:tr>
              <a:tr h="289618">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Фізкультурна*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4828288"/>
                  </a:ext>
                </a:extLst>
              </a:tr>
              <a:tr h="289618">
                <a:tc gridSpan="5">
                  <a:txBody>
                    <a:bodyPr/>
                    <a:lstStyle/>
                    <a:p>
                      <a:pP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Усього</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335108675"/>
                  </a:ext>
                </a:extLst>
              </a:tr>
              <a:tr h="972769">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Додаткові години для вивчення предметів освітніх галузей, курсів за вибором, проведення індивідуальних консультацій та групових занять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199502"/>
                  </a:ext>
                </a:extLst>
              </a:tr>
              <a:tr h="745052">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Загальнорічна кількість навчальних годин, що фінансуються з бюджету (без урахування поділу на групи)</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2347781"/>
                  </a:ext>
                </a:extLst>
              </a:tr>
              <a:tr h="740597">
                <a:tc>
                  <a:txBody>
                    <a:bodyPr/>
                    <a:lstStyle/>
                    <a:p>
                      <a:pPr>
                        <a:lnSpc>
                          <a:spcPct val="107000"/>
                        </a:lnSpc>
                        <a:spcAft>
                          <a:spcPts val="8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Гранично допустиме тижневе/річне навчальне навантаження здобувача освіти</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20/700</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22/770</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23/805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23/805</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15" marR="8915" marT="8915" marB="89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1368322"/>
                  </a:ext>
                </a:extLst>
              </a:tr>
            </a:tbl>
          </a:graphicData>
        </a:graphic>
      </p:graphicFrame>
      <p:sp>
        <p:nvSpPr>
          <p:cNvPr id="7" name="TextBox 6">
            <a:extLst>
              <a:ext uri="{FF2B5EF4-FFF2-40B4-BE49-F238E27FC236}">
                <a16:creationId xmlns:a16="http://schemas.microsoft.com/office/drawing/2014/main" id="{EC8E9154-1E75-4F59-4EC4-D70A9874044F}"/>
              </a:ext>
            </a:extLst>
          </p:cNvPr>
          <p:cNvSpPr txBox="1"/>
          <p:nvPr/>
        </p:nvSpPr>
        <p:spPr>
          <a:xfrm>
            <a:off x="7422092" y="3763926"/>
            <a:ext cx="4656493" cy="2554545"/>
          </a:xfrm>
          <a:prstGeom prst="rect">
            <a:avLst/>
          </a:prstGeom>
          <a:noFill/>
        </p:spPr>
        <p:txBody>
          <a:bodyPr wrap="square">
            <a:spAutoFit/>
          </a:bodyPr>
          <a:lstStyle/>
          <a:p>
            <a:r>
              <a:rPr lang="uk-UA" sz="2000" b="1" dirty="0">
                <a:solidFill>
                  <a:schemeClr val="accent5">
                    <a:lumMod val="75000"/>
                  </a:schemeClr>
                </a:solidFill>
              </a:rPr>
              <a:t>Типові навчальні плани містять загальний обсяг навчального навантаження (в навчальних годинах), його рекомендований розподіл за роками навчання між навчальними предметами та/або інтегрованими курсами, обов'язковими для вивчення.</a:t>
            </a:r>
          </a:p>
        </p:txBody>
      </p:sp>
    </p:spTree>
    <p:extLst>
      <p:ext uri="{BB962C8B-B14F-4D97-AF65-F5344CB8AC3E}">
        <p14:creationId xmlns:p14="http://schemas.microsoft.com/office/powerpoint/2010/main" val="2234725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3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36" name="Isosceles Triangle 3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3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3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3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40" name="Isosceles Triangle 3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41" name="Isosceles Triangle 4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3" name="Rectangle 1">
            <a:extLst>
              <a:ext uri="{FF2B5EF4-FFF2-40B4-BE49-F238E27FC236}">
                <a16:creationId xmlns:a16="http://schemas.microsoft.com/office/drawing/2014/main" id="{32444539-9622-242C-652F-1BED6B5EF2F3}"/>
              </a:ext>
            </a:extLst>
          </p:cNvPr>
          <p:cNvSpPr>
            <a:spLocks noChangeArrowheads="1"/>
          </p:cNvSpPr>
          <p:nvPr/>
        </p:nvSpPr>
        <p:spPr bwMode="auto">
          <a:xfrm>
            <a:off x="170121" y="1637415"/>
            <a:ext cx="3493386" cy="408390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indent="19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9050" defTabSz="45720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uk-UA" sz="1500" b="1" i="0" u="none" strike="noStrike" cap="none" normalizeH="0" baseline="0" dirty="0">
                <a:ln>
                  <a:noFill/>
                </a:ln>
                <a:solidFill>
                  <a:schemeClr val="tx1">
                    <a:lumMod val="75000"/>
                    <a:lumOff val="25000"/>
                  </a:schemeClr>
                </a:solidFill>
                <a:effectLst/>
                <a:latin typeface="+mn-lt"/>
              </a:rPr>
              <a:t>РОБОЧИЙ НАВЧАЛЬНИЙ ПЛАН</a:t>
            </a:r>
            <a:endParaRPr kumimoji="0" lang="en-US" altLang="uk-UA" sz="1500" b="0" i="0" u="none" strike="noStrike" cap="none" normalizeH="0" baseline="0" dirty="0">
              <a:ln>
                <a:noFill/>
              </a:ln>
              <a:solidFill>
                <a:schemeClr val="tx1">
                  <a:lumMod val="75000"/>
                  <a:lumOff val="25000"/>
                </a:schemeClr>
              </a:solidFill>
              <a:effectLst/>
              <a:latin typeface="+mn-lt"/>
            </a:endParaRPr>
          </a:p>
          <a:p>
            <a:pPr marL="0" marR="0" lvl="0" indent="19050" defTabSz="45720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uk-UA" sz="1500" b="1" i="0" u="none" strike="noStrike" cap="none" normalizeH="0" baseline="0" dirty="0" err="1">
                <a:ln>
                  <a:noFill/>
                </a:ln>
                <a:solidFill>
                  <a:schemeClr val="tx1">
                    <a:lumMod val="75000"/>
                    <a:lumOff val="25000"/>
                  </a:schemeClr>
                </a:solidFill>
                <a:effectLst/>
                <a:latin typeface="+mn-lt"/>
              </a:rPr>
              <a:t>початкової</a:t>
            </a:r>
            <a:r>
              <a:rPr kumimoji="0" lang="en-US" altLang="uk-UA" sz="1500" b="1" i="0" u="none" strike="noStrike" cap="none" normalizeH="0" baseline="0" dirty="0">
                <a:ln>
                  <a:noFill/>
                </a:ln>
                <a:solidFill>
                  <a:schemeClr val="tx1">
                    <a:lumMod val="75000"/>
                    <a:lumOff val="25000"/>
                  </a:schemeClr>
                </a:solidFill>
                <a:effectLst/>
                <a:latin typeface="+mn-lt"/>
              </a:rPr>
              <a:t> </a:t>
            </a:r>
            <a:r>
              <a:rPr kumimoji="0" lang="en-US" altLang="uk-UA" sz="1500" b="1" i="0" u="none" strike="noStrike" cap="none" normalizeH="0" baseline="0" dirty="0" err="1">
                <a:ln>
                  <a:noFill/>
                </a:ln>
                <a:solidFill>
                  <a:schemeClr val="tx1">
                    <a:lumMod val="75000"/>
                    <a:lumOff val="25000"/>
                  </a:schemeClr>
                </a:solidFill>
                <a:effectLst/>
                <a:latin typeface="+mn-lt"/>
              </a:rPr>
              <a:t>школи</a:t>
            </a:r>
            <a:r>
              <a:rPr kumimoji="0" lang="en-US" altLang="uk-UA" sz="1500" b="1" i="0" u="none" strike="noStrike" cap="none" normalizeH="0" baseline="0" dirty="0">
                <a:ln>
                  <a:noFill/>
                </a:ln>
                <a:solidFill>
                  <a:schemeClr val="tx1">
                    <a:lumMod val="75000"/>
                    <a:lumOff val="25000"/>
                  </a:schemeClr>
                </a:solidFill>
                <a:effectLst/>
                <a:latin typeface="+mn-lt"/>
              </a:rPr>
              <a:t> (1-2 </a:t>
            </a:r>
            <a:r>
              <a:rPr kumimoji="0" lang="en-US" altLang="uk-UA" sz="1500" b="1" i="0" u="none" strike="noStrike" cap="none" normalizeH="0" baseline="0" dirty="0" err="1">
                <a:ln>
                  <a:noFill/>
                </a:ln>
                <a:solidFill>
                  <a:schemeClr val="tx1">
                    <a:lumMod val="75000"/>
                    <a:lumOff val="25000"/>
                  </a:schemeClr>
                </a:solidFill>
                <a:effectLst/>
                <a:latin typeface="+mn-lt"/>
              </a:rPr>
              <a:t>класи</a:t>
            </a:r>
            <a:r>
              <a:rPr kumimoji="0" lang="en-US" altLang="uk-UA" sz="1500" b="1" i="0" u="none" strike="noStrike" cap="none" normalizeH="0" baseline="0" dirty="0">
                <a:ln>
                  <a:noFill/>
                </a:ln>
                <a:solidFill>
                  <a:schemeClr val="tx1">
                    <a:lumMod val="75000"/>
                    <a:lumOff val="25000"/>
                  </a:schemeClr>
                </a:solidFill>
                <a:effectLst/>
                <a:latin typeface="+mn-lt"/>
              </a:rPr>
              <a:t>) з </a:t>
            </a:r>
            <a:r>
              <a:rPr kumimoji="0" lang="en-US" altLang="uk-UA" sz="1500" b="1" i="0" u="none" strike="noStrike" cap="none" normalizeH="0" baseline="0" dirty="0" err="1">
                <a:ln>
                  <a:noFill/>
                </a:ln>
                <a:solidFill>
                  <a:schemeClr val="tx1">
                    <a:lumMod val="75000"/>
                    <a:lumOff val="25000"/>
                  </a:schemeClr>
                </a:solidFill>
                <a:effectLst/>
                <a:latin typeface="+mn-lt"/>
              </a:rPr>
              <a:t>українською</a:t>
            </a:r>
            <a:r>
              <a:rPr kumimoji="0" lang="en-US" altLang="uk-UA" sz="1500" b="1" i="0" u="none" strike="noStrike" cap="none" normalizeH="0" baseline="0" dirty="0">
                <a:ln>
                  <a:noFill/>
                </a:ln>
                <a:solidFill>
                  <a:schemeClr val="tx1">
                    <a:lumMod val="75000"/>
                    <a:lumOff val="25000"/>
                  </a:schemeClr>
                </a:solidFill>
                <a:effectLst/>
                <a:latin typeface="+mn-lt"/>
              </a:rPr>
              <a:t> </a:t>
            </a:r>
            <a:r>
              <a:rPr kumimoji="0" lang="en-US" altLang="uk-UA" sz="1500" b="1" i="0" u="none" strike="noStrike" cap="none" normalizeH="0" baseline="0" dirty="0" err="1">
                <a:ln>
                  <a:noFill/>
                </a:ln>
                <a:solidFill>
                  <a:schemeClr val="tx1">
                    <a:lumMod val="75000"/>
                    <a:lumOff val="25000"/>
                  </a:schemeClr>
                </a:solidFill>
                <a:effectLst/>
                <a:latin typeface="+mn-lt"/>
              </a:rPr>
              <a:t>мовою</a:t>
            </a:r>
            <a:r>
              <a:rPr kumimoji="0" lang="en-US" altLang="uk-UA" sz="1500" b="1" i="0" u="none" strike="noStrike" cap="none" normalizeH="0" baseline="0" dirty="0">
                <a:ln>
                  <a:noFill/>
                </a:ln>
                <a:solidFill>
                  <a:schemeClr val="tx1">
                    <a:lumMod val="75000"/>
                    <a:lumOff val="25000"/>
                  </a:schemeClr>
                </a:solidFill>
                <a:effectLst/>
                <a:latin typeface="+mn-lt"/>
              </a:rPr>
              <a:t> </a:t>
            </a:r>
            <a:r>
              <a:rPr kumimoji="0" lang="en-US" altLang="uk-UA" sz="1500" b="1" i="0" u="none" strike="noStrike" cap="none" normalizeH="0" baseline="0" dirty="0" err="1">
                <a:ln>
                  <a:noFill/>
                </a:ln>
                <a:solidFill>
                  <a:schemeClr val="tx1">
                    <a:lumMod val="75000"/>
                    <a:lumOff val="25000"/>
                  </a:schemeClr>
                </a:solidFill>
                <a:effectLst/>
                <a:latin typeface="+mn-lt"/>
              </a:rPr>
              <a:t>навчання</a:t>
            </a:r>
            <a:endParaRPr kumimoji="0" lang="en-US" altLang="uk-UA" sz="1500" b="0" i="0" u="none" strike="noStrike" cap="none" normalizeH="0" baseline="0" dirty="0">
              <a:ln>
                <a:noFill/>
              </a:ln>
              <a:solidFill>
                <a:schemeClr val="tx1">
                  <a:lumMod val="75000"/>
                  <a:lumOff val="25000"/>
                </a:schemeClr>
              </a:solidFill>
              <a:effectLst/>
              <a:latin typeface="+mn-lt"/>
            </a:endParaRPr>
          </a:p>
          <a:p>
            <a:pPr marL="0" marR="0" lvl="0" indent="19050" defTabSz="45720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uk-UA" sz="1500" b="1" i="0" u="none" strike="noStrike" cap="none" normalizeH="0" baseline="0" dirty="0" err="1">
                <a:ln>
                  <a:noFill/>
                </a:ln>
                <a:solidFill>
                  <a:schemeClr val="tx1">
                    <a:lumMod val="75000"/>
                    <a:lumOff val="25000"/>
                  </a:schemeClr>
                </a:solidFill>
                <a:effectLst/>
                <a:latin typeface="+mn-lt"/>
              </a:rPr>
              <a:t>на</a:t>
            </a:r>
            <a:r>
              <a:rPr kumimoji="0" lang="en-US" altLang="uk-UA" sz="1500" b="1" i="0" u="none" strike="noStrike" cap="none" normalizeH="0" baseline="0" dirty="0">
                <a:ln>
                  <a:noFill/>
                </a:ln>
                <a:solidFill>
                  <a:schemeClr val="tx1">
                    <a:lumMod val="75000"/>
                    <a:lumOff val="25000"/>
                  </a:schemeClr>
                </a:solidFill>
                <a:effectLst/>
                <a:latin typeface="+mn-lt"/>
              </a:rPr>
              <a:t> 2019-2020 </a:t>
            </a:r>
            <a:r>
              <a:rPr kumimoji="0" lang="en-US" altLang="uk-UA" sz="1500" b="1" i="0" u="none" strike="noStrike" cap="none" normalizeH="0" baseline="0" dirty="0" err="1">
                <a:ln>
                  <a:noFill/>
                </a:ln>
                <a:solidFill>
                  <a:schemeClr val="tx1">
                    <a:lumMod val="75000"/>
                    <a:lumOff val="25000"/>
                  </a:schemeClr>
                </a:solidFill>
                <a:effectLst/>
                <a:latin typeface="+mn-lt"/>
              </a:rPr>
              <a:t>навчальний</a:t>
            </a:r>
            <a:r>
              <a:rPr kumimoji="0" lang="en-US" altLang="uk-UA" sz="1500" b="1" i="0" u="none" strike="noStrike" cap="none" normalizeH="0" baseline="0" dirty="0">
                <a:ln>
                  <a:noFill/>
                </a:ln>
                <a:solidFill>
                  <a:schemeClr val="tx1">
                    <a:lumMod val="75000"/>
                    <a:lumOff val="25000"/>
                  </a:schemeClr>
                </a:solidFill>
                <a:effectLst/>
                <a:latin typeface="+mn-lt"/>
              </a:rPr>
              <a:t> </a:t>
            </a:r>
            <a:r>
              <a:rPr kumimoji="0" lang="en-US" altLang="uk-UA" sz="1500" b="1" i="0" u="none" strike="noStrike" cap="none" normalizeH="0" baseline="0" dirty="0" err="1">
                <a:ln>
                  <a:noFill/>
                </a:ln>
                <a:solidFill>
                  <a:schemeClr val="tx1">
                    <a:lumMod val="75000"/>
                    <a:lumOff val="25000"/>
                  </a:schemeClr>
                </a:solidFill>
                <a:effectLst/>
                <a:latin typeface="+mn-lt"/>
              </a:rPr>
              <a:t>рік</a:t>
            </a:r>
            <a:endParaRPr kumimoji="0" lang="en-US" altLang="uk-UA" sz="1500" b="0" i="0" u="none" strike="noStrike" cap="none" normalizeH="0" baseline="0" dirty="0">
              <a:ln>
                <a:noFill/>
              </a:ln>
              <a:solidFill>
                <a:schemeClr val="tx1">
                  <a:lumMod val="75000"/>
                  <a:lumOff val="25000"/>
                </a:schemeClr>
              </a:solidFill>
              <a:effectLst/>
              <a:latin typeface="+mn-lt"/>
            </a:endParaRPr>
          </a:p>
          <a:p>
            <a:pPr marL="0" marR="0" lvl="0" indent="19050" defTabSz="45720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uk-UA" sz="1500" b="0" i="0" u="none" strike="noStrike" cap="none" normalizeH="0" baseline="0" dirty="0" err="1">
                <a:ln>
                  <a:noFill/>
                </a:ln>
                <a:solidFill>
                  <a:schemeClr val="tx1">
                    <a:lumMod val="75000"/>
                    <a:lumOff val="25000"/>
                  </a:schemeClr>
                </a:solidFill>
                <a:effectLst/>
                <a:latin typeface="+mn-lt"/>
              </a:rPr>
              <a:t>Наказ</a:t>
            </a:r>
            <a:r>
              <a:rPr kumimoji="0" lang="en-US" altLang="uk-UA" sz="1500" b="0" i="0" u="none" strike="noStrike" cap="none" normalizeH="0" baseline="0" dirty="0">
                <a:ln>
                  <a:noFill/>
                </a:ln>
                <a:solidFill>
                  <a:schemeClr val="tx1">
                    <a:lumMod val="75000"/>
                    <a:lumOff val="25000"/>
                  </a:schemeClr>
                </a:solidFill>
                <a:effectLst/>
                <a:latin typeface="+mn-lt"/>
              </a:rPr>
              <a:t> МОН </a:t>
            </a:r>
            <a:r>
              <a:rPr kumimoji="0" lang="en-US" altLang="uk-UA" sz="1500" b="0" i="0" u="none" strike="noStrike" cap="none" normalizeH="0" baseline="0" dirty="0" err="1">
                <a:ln>
                  <a:noFill/>
                </a:ln>
                <a:solidFill>
                  <a:schemeClr val="tx1">
                    <a:lumMod val="75000"/>
                    <a:lumOff val="25000"/>
                  </a:schemeClr>
                </a:solidFill>
                <a:effectLst/>
                <a:latin typeface="+mn-lt"/>
              </a:rPr>
              <a:t>України</a:t>
            </a:r>
            <a:r>
              <a:rPr kumimoji="0" lang="en-US" altLang="uk-UA" sz="1500" b="0" i="0" u="none" strike="noStrike" cap="none" normalizeH="0" baseline="0" dirty="0">
                <a:ln>
                  <a:noFill/>
                </a:ln>
                <a:solidFill>
                  <a:schemeClr val="tx1">
                    <a:lumMod val="75000"/>
                    <a:lumOff val="25000"/>
                  </a:schemeClr>
                </a:solidFill>
                <a:effectLst/>
                <a:latin typeface="+mn-lt"/>
              </a:rPr>
              <a:t> </a:t>
            </a:r>
            <a:r>
              <a:rPr kumimoji="0" lang="en-US" altLang="uk-UA" sz="1500" b="0" i="0" u="none" strike="noStrike" cap="none" normalizeH="0" baseline="0" dirty="0" err="1">
                <a:ln>
                  <a:noFill/>
                </a:ln>
                <a:solidFill>
                  <a:schemeClr val="tx1">
                    <a:lumMod val="75000"/>
                    <a:lumOff val="25000"/>
                  </a:schemeClr>
                </a:solidFill>
                <a:effectLst/>
                <a:latin typeface="+mn-lt"/>
              </a:rPr>
              <a:t>від</a:t>
            </a:r>
            <a:r>
              <a:rPr kumimoji="0" lang="en-US" altLang="uk-UA" sz="1500" b="0" i="0" u="none" strike="noStrike" cap="none" normalizeH="0" baseline="0" dirty="0">
                <a:ln>
                  <a:noFill/>
                </a:ln>
                <a:solidFill>
                  <a:schemeClr val="tx1">
                    <a:lumMod val="75000"/>
                    <a:lumOff val="25000"/>
                  </a:schemeClr>
                </a:solidFill>
                <a:effectLst/>
                <a:latin typeface="+mn-lt"/>
              </a:rPr>
              <a:t> 21.03.2018 №268</a:t>
            </a:r>
            <a:endParaRPr kumimoji="0" lang="en-US" altLang="uk-UA" sz="1500" b="1" i="0" u="none" strike="noStrike" cap="none" normalizeH="0" baseline="0" dirty="0">
              <a:ln>
                <a:noFill/>
              </a:ln>
              <a:solidFill>
                <a:schemeClr val="tx1">
                  <a:lumMod val="75000"/>
                  <a:lumOff val="25000"/>
                </a:schemeClr>
              </a:solidFill>
              <a:effectLst/>
              <a:latin typeface="+mn-lt"/>
            </a:endParaRPr>
          </a:p>
          <a:p>
            <a:pPr marL="0" marR="0" lvl="0" indent="19050" defTabSz="45720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uk-UA" sz="1500" b="0" i="0" u="none" strike="noStrike" cap="none" normalizeH="0" baseline="0" dirty="0">
                <a:ln>
                  <a:noFill/>
                </a:ln>
                <a:solidFill>
                  <a:schemeClr val="tx1">
                    <a:lumMod val="75000"/>
                    <a:lumOff val="25000"/>
                  </a:schemeClr>
                </a:solidFill>
                <a:effectLst/>
                <a:latin typeface="+mn-lt"/>
              </a:rPr>
              <a:t>(</a:t>
            </a:r>
            <a:r>
              <a:rPr kumimoji="0" lang="en-US" altLang="uk-UA" sz="1500" b="0" i="0" u="none" strike="noStrike" cap="none" normalizeH="0" baseline="0" dirty="0" err="1">
                <a:ln>
                  <a:noFill/>
                </a:ln>
                <a:solidFill>
                  <a:schemeClr val="tx1">
                    <a:lumMod val="75000"/>
                    <a:lumOff val="25000"/>
                  </a:schemeClr>
                </a:solidFill>
                <a:effectLst/>
                <a:latin typeface="+mn-lt"/>
              </a:rPr>
              <a:t>розроблена</a:t>
            </a:r>
            <a:r>
              <a:rPr kumimoji="0" lang="en-US" altLang="uk-UA" sz="1500" b="0" i="0" u="none" strike="noStrike" cap="none" normalizeH="0" baseline="0" dirty="0">
                <a:ln>
                  <a:noFill/>
                </a:ln>
                <a:solidFill>
                  <a:schemeClr val="tx1">
                    <a:lumMod val="75000"/>
                    <a:lumOff val="25000"/>
                  </a:schemeClr>
                </a:solidFill>
                <a:effectLst/>
                <a:latin typeface="+mn-lt"/>
              </a:rPr>
              <a:t> </a:t>
            </a:r>
            <a:r>
              <a:rPr kumimoji="0" lang="en-US" altLang="uk-UA" sz="1500" b="0" i="0" u="none" strike="noStrike" cap="none" normalizeH="0" baseline="0" dirty="0" err="1">
                <a:ln>
                  <a:noFill/>
                </a:ln>
                <a:solidFill>
                  <a:schemeClr val="tx1">
                    <a:lumMod val="75000"/>
                    <a:lumOff val="25000"/>
                  </a:schemeClr>
                </a:solidFill>
                <a:effectLst/>
                <a:latin typeface="+mn-lt"/>
              </a:rPr>
              <a:t>під</a:t>
            </a:r>
            <a:r>
              <a:rPr kumimoji="0" lang="en-US" altLang="uk-UA" sz="1500" b="0" i="0" u="none" strike="noStrike" cap="none" normalizeH="0" baseline="0" dirty="0">
                <a:ln>
                  <a:noFill/>
                </a:ln>
                <a:solidFill>
                  <a:schemeClr val="tx1">
                    <a:lumMod val="75000"/>
                    <a:lumOff val="25000"/>
                  </a:schemeClr>
                </a:solidFill>
                <a:effectLst/>
                <a:latin typeface="+mn-lt"/>
              </a:rPr>
              <a:t> </a:t>
            </a:r>
            <a:r>
              <a:rPr kumimoji="0" lang="en-US" altLang="uk-UA" sz="1500" b="0" i="0" u="none" strike="noStrike" cap="none" normalizeH="0" baseline="0" dirty="0" err="1">
                <a:ln>
                  <a:noFill/>
                </a:ln>
                <a:solidFill>
                  <a:schemeClr val="tx1">
                    <a:lumMod val="75000"/>
                    <a:lumOff val="25000"/>
                  </a:schemeClr>
                </a:solidFill>
                <a:effectLst/>
                <a:latin typeface="+mn-lt"/>
              </a:rPr>
              <a:t>керівництвом</a:t>
            </a:r>
            <a:r>
              <a:rPr kumimoji="0" lang="en-US" altLang="uk-UA" sz="1500" b="0" i="0" u="none" strike="noStrike" cap="none" normalizeH="0" baseline="0" dirty="0">
                <a:ln>
                  <a:noFill/>
                </a:ln>
                <a:solidFill>
                  <a:schemeClr val="tx1">
                    <a:lumMod val="75000"/>
                    <a:lumOff val="25000"/>
                  </a:schemeClr>
                </a:solidFill>
                <a:effectLst/>
                <a:latin typeface="+mn-lt"/>
              </a:rPr>
              <a:t> </a:t>
            </a:r>
            <a:r>
              <a:rPr kumimoji="0" lang="en-US" altLang="uk-UA" sz="1500" b="0" i="0" u="none" strike="noStrike" cap="none" normalizeH="0" baseline="0" dirty="0" err="1">
                <a:ln>
                  <a:noFill/>
                </a:ln>
                <a:solidFill>
                  <a:schemeClr val="tx1">
                    <a:lumMod val="75000"/>
                    <a:lumOff val="25000"/>
                  </a:schemeClr>
                </a:solidFill>
                <a:effectLst/>
                <a:latin typeface="+mn-lt"/>
              </a:rPr>
              <a:t>О.Я.Савченко</a:t>
            </a:r>
            <a:r>
              <a:rPr kumimoji="0" lang="en-US" altLang="uk-UA" sz="1500" b="0" i="0" u="none" strike="noStrike" cap="none" normalizeH="0" baseline="0" dirty="0">
                <a:ln>
                  <a:noFill/>
                </a:ln>
                <a:solidFill>
                  <a:schemeClr val="tx1">
                    <a:lumMod val="75000"/>
                    <a:lumOff val="25000"/>
                  </a:schemeClr>
                </a:solidFill>
                <a:effectLst/>
                <a:latin typeface="+mn-lt"/>
              </a:rPr>
              <a:t>,</a:t>
            </a:r>
            <a:endParaRPr kumimoji="0" lang="en-US" altLang="uk-UA" sz="1500" b="1" i="0" u="none" strike="noStrike" cap="none" normalizeH="0" baseline="0" dirty="0">
              <a:ln>
                <a:noFill/>
              </a:ln>
              <a:solidFill>
                <a:schemeClr val="tx1">
                  <a:lumMod val="75000"/>
                  <a:lumOff val="25000"/>
                </a:schemeClr>
              </a:solidFill>
              <a:effectLst/>
              <a:latin typeface="+mn-lt"/>
            </a:endParaRPr>
          </a:p>
          <a:p>
            <a:pPr marL="0" marR="0" lvl="0" indent="19050" defTabSz="45720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uk-UA" sz="1500" b="0" i="0" u="none" strike="noStrike" cap="none" normalizeH="0" baseline="0" dirty="0">
              <a:ln>
                <a:noFill/>
              </a:ln>
              <a:solidFill>
                <a:schemeClr val="tx1">
                  <a:lumMod val="75000"/>
                  <a:lumOff val="25000"/>
                </a:schemeClr>
              </a:solidFill>
              <a:effectLst/>
              <a:latin typeface="+mn-lt"/>
            </a:endParaRPr>
          </a:p>
        </p:txBody>
      </p:sp>
      <p:graphicFrame>
        <p:nvGraphicFramePr>
          <p:cNvPr id="2" name="Таблиця 1">
            <a:extLst>
              <a:ext uri="{FF2B5EF4-FFF2-40B4-BE49-F238E27FC236}">
                <a16:creationId xmlns:a16="http://schemas.microsoft.com/office/drawing/2014/main" id="{8795D2E9-8686-1A4C-0333-E4B6892AC34B}"/>
              </a:ext>
            </a:extLst>
          </p:cNvPr>
          <p:cNvGraphicFramePr>
            <a:graphicFrameLocks noGrp="1"/>
          </p:cNvGraphicFramePr>
          <p:nvPr>
            <p:extLst>
              <p:ext uri="{D42A27DB-BD31-4B8C-83A1-F6EECF244321}">
                <p14:modId xmlns:p14="http://schemas.microsoft.com/office/powerpoint/2010/main" val="305077792"/>
              </p:ext>
            </p:extLst>
          </p:nvPr>
        </p:nvGraphicFramePr>
        <p:xfrm>
          <a:off x="3972025" y="212651"/>
          <a:ext cx="7851382" cy="6575117"/>
        </p:xfrm>
        <a:graphic>
          <a:graphicData uri="http://schemas.openxmlformats.org/drawingml/2006/table">
            <a:tbl>
              <a:tblPr firstRow="1" bandRow="1"/>
              <a:tblGrid>
                <a:gridCol w="1641966">
                  <a:extLst>
                    <a:ext uri="{9D8B030D-6E8A-4147-A177-3AD203B41FA5}">
                      <a16:colId xmlns:a16="http://schemas.microsoft.com/office/drawing/2014/main" val="4197002943"/>
                    </a:ext>
                  </a:extLst>
                </a:gridCol>
                <a:gridCol w="3721395">
                  <a:extLst>
                    <a:ext uri="{9D8B030D-6E8A-4147-A177-3AD203B41FA5}">
                      <a16:colId xmlns:a16="http://schemas.microsoft.com/office/drawing/2014/main" val="3282138212"/>
                    </a:ext>
                  </a:extLst>
                </a:gridCol>
                <a:gridCol w="1158949">
                  <a:extLst>
                    <a:ext uri="{9D8B030D-6E8A-4147-A177-3AD203B41FA5}">
                      <a16:colId xmlns:a16="http://schemas.microsoft.com/office/drawing/2014/main" val="4205295916"/>
                    </a:ext>
                  </a:extLst>
                </a:gridCol>
                <a:gridCol w="350857">
                  <a:extLst>
                    <a:ext uri="{9D8B030D-6E8A-4147-A177-3AD203B41FA5}">
                      <a16:colId xmlns:a16="http://schemas.microsoft.com/office/drawing/2014/main" val="4002107759"/>
                    </a:ext>
                  </a:extLst>
                </a:gridCol>
                <a:gridCol w="691134">
                  <a:extLst>
                    <a:ext uri="{9D8B030D-6E8A-4147-A177-3AD203B41FA5}">
                      <a16:colId xmlns:a16="http://schemas.microsoft.com/office/drawing/2014/main" val="348319205"/>
                    </a:ext>
                  </a:extLst>
                </a:gridCol>
                <a:gridCol w="287081">
                  <a:extLst>
                    <a:ext uri="{9D8B030D-6E8A-4147-A177-3AD203B41FA5}">
                      <a16:colId xmlns:a16="http://schemas.microsoft.com/office/drawing/2014/main" val="2577887107"/>
                    </a:ext>
                  </a:extLst>
                </a:gridCol>
              </a:tblGrid>
              <a:tr h="827775">
                <a:tc>
                  <a:txBody>
                    <a:bodyPr/>
                    <a:lstStyle/>
                    <a:p>
                      <a:pPr algn="ctr">
                        <a:lnSpc>
                          <a:spcPct val="115000"/>
                        </a:lnSpc>
                        <a:spcAft>
                          <a:spcPts val="1000"/>
                        </a:spcAft>
                      </a:pPr>
                      <a:r>
                        <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rPr>
                        <a:t>Освітні галузі</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rPr>
                        <a:t>Навчальні предмети</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4">
                  <a:txBody>
                    <a:bodyPr/>
                    <a:lstStyle/>
                    <a:p>
                      <a:pPr algn="ctr">
                        <a:lnSpc>
                          <a:spcPct val="115000"/>
                        </a:lnSpc>
                        <a:spcAft>
                          <a:spcPts val="1000"/>
                        </a:spcAft>
                      </a:pPr>
                      <a:r>
                        <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rPr>
                        <a:t>Кількість годин на тиждень/рік </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rPr>
                        <a:t>у класах</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737120001"/>
                  </a:ext>
                </a:extLst>
              </a:tr>
              <a:tr h="237014">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268989958"/>
                  </a:ext>
                </a:extLst>
              </a:tr>
              <a:tr h="289616">
                <a:tc rowSpan="2">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Мовно-літературна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Іншомовна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Українська мова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5/175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5/175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410856901"/>
                  </a:ext>
                </a:extLst>
              </a:tr>
              <a:tr h="316944">
                <a:tc vMerge="1">
                  <a:txBody>
                    <a:bodyPr/>
                    <a:lstStyle/>
                    <a:p>
                      <a:endParaRPr lang="uk-UA"/>
                    </a:p>
                  </a:txBody>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Англійська мова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2/70</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3/105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3837075865"/>
                  </a:ext>
                </a:extLst>
              </a:tr>
              <a:tr h="237014">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4/140</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4/140</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769382642"/>
                  </a:ext>
                </a:extLst>
              </a:tr>
              <a:tr h="827775">
                <a:tc rowSpan="2">
                  <a:txBody>
                    <a:bodyPr/>
                    <a:lstStyle/>
                    <a:p>
                      <a:pPr indent="18415">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Я досліджую світ</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8415">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Я досліджую світ (природнича,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громадянська й історична, соціальна, здоров’язбережувальна галузі)</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3/105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3/105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2800975"/>
                  </a:ext>
                </a:extLst>
              </a:tr>
              <a:tr h="462277">
                <a:tc vMerge="1">
                  <a:txBody>
                    <a:bodyPr/>
                    <a:lstStyle/>
                    <a:p>
                      <a:endParaRPr lang="uk-UA"/>
                    </a:p>
                  </a:txBody>
                  <a:tcPr/>
                </a:tc>
                <a:tc>
                  <a:txBody>
                    <a:bodyPr/>
                    <a:lstStyle/>
                    <a:p>
                      <a:pPr indent="18415">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Я досліджую світ (мовно-літературна галузь)</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2/70</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uk-UA"/>
                    </a:p>
                  </a:txBody>
                  <a:tcPr/>
                </a:tc>
                <a:tc>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2/70</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uk-UA"/>
                    </a:p>
                  </a:txBody>
                  <a:tcPr/>
                </a:tc>
                <a:extLst>
                  <a:ext uri="{0D108BD9-81ED-4DB2-BD59-A6C34878D82A}">
                    <a16:rowId xmlns:a16="http://schemas.microsoft.com/office/drawing/2014/main" val="2669828995"/>
                  </a:ext>
                </a:extLst>
              </a:tr>
              <a:tr h="237014">
                <a:tc>
                  <a:txBody>
                    <a:bodyPr/>
                    <a:lstStyle/>
                    <a:p>
                      <a:pPr indent="18415" algn="just">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Технологічна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Трудове навчання</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2094532873"/>
                  </a:ext>
                </a:extLst>
              </a:tr>
              <a:tr h="237014">
                <a:tc>
                  <a:txBody>
                    <a:bodyPr/>
                    <a:lstStyle/>
                    <a:p>
                      <a:pPr indent="18415" algn="just">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Інформатична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Інформатика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275576371"/>
                  </a:ext>
                </a:extLst>
              </a:tr>
              <a:tr h="237014">
                <a:tc rowSpan="2">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Мистецька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Музичне мистецтво</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331202264"/>
                  </a:ext>
                </a:extLst>
              </a:tr>
              <a:tr h="237014">
                <a:tc vMerge="1">
                  <a:txBody>
                    <a:bodyPr/>
                    <a:lstStyle/>
                    <a:p>
                      <a:endParaRPr lang="uk-UA"/>
                    </a:p>
                  </a:txBody>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Образотворче мистецтво</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3127043670"/>
                  </a:ext>
                </a:extLst>
              </a:tr>
              <a:tr h="237014">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Фізкультурна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Фізична культура</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3/105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3/105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2586263135"/>
                  </a:ext>
                </a:extLst>
              </a:tr>
              <a:tr h="237014">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Усього</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19+3</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928786375"/>
                  </a:ext>
                </a:extLst>
              </a:tr>
              <a:tr h="700983">
                <a:tc gridSpan="2">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Додаткові години на вивчення предметів інваріантної складової, курсів за вибором, проведення індивідуальних консультацій та групових занять:</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566494929"/>
                  </a:ext>
                </a:extLst>
              </a:tr>
              <a:tr h="237014">
                <a:tc>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Українська мова</a:t>
                      </a:r>
                      <a:endParaRPr lang="uk-UA" dirty="0"/>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3900429999"/>
                  </a:ext>
                </a:extLst>
              </a:tr>
              <a:tr h="237014">
                <a:tc gridSpan="2">
                  <a:txBody>
                    <a:bodyPr/>
                    <a:lstStyle/>
                    <a:p>
                      <a:pP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Гранично допустиме тижневе навчальне навантаження на учня </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2">
                  <a:txBody>
                    <a:bodyPr/>
                    <a:lstStyle/>
                    <a:p>
                      <a:pPr algn="ctr">
                        <a:lnSpc>
                          <a:spcPct val="115000"/>
                        </a:lnSpc>
                        <a:spcAft>
                          <a:spcPts val="1000"/>
                        </a:spcAft>
                      </a:pPr>
                      <a:r>
                        <a:rPr lang="uk-UA" sz="1400">
                          <a:effectLst/>
                          <a:latin typeface="Times New Roman" panose="02020603050405020304" pitchFamily="18" charset="0"/>
                          <a:ea typeface="Times New Roman" panose="02020603050405020304" pitchFamily="18" charset="0"/>
                          <a:cs typeface="Times New Roman" panose="02020603050405020304" pitchFamily="18" charset="0"/>
                        </a:rPr>
                        <a:t>20/700</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22/770</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641142620"/>
                  </a:ext>
                </a:extLst>
              </a:tr>
              <a:tr h="700983">
                <a:tc gridSpan="2">
                  <a:txBody>
                    <a:bodyPr/>
                    <a:lstStyle/>
                    <a:p>
                      <a:pPr>
                        <a:lnSpc>
                          <a:spcPct val="115000"/>
                        </a:lnSpc>
                        <a:spcAft>
                          <a:spcPts val="1000"/>
                        </a:spcAft>
                      </a:pPr>
                      <a:r>
                        <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rPr>
                        <a:t>Сумарна кількість навчальних годин інваріантної та варіативної складових, що фінансується з бюджету (без урахування поділу класів на групи)</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lnL w="12700" cap="flat" cmpd="sng" algn="ctr">
                      <a:solidFill>
                        <a:srgbClr val="000000"/>
                      </a:solidFill>
                      <a:prstDash val="solid"/>
                      <a:round/>
                      <a:headEnd type="none" w="med" len="med"/>
                      <a:tailEnd type="none" w="med" len="med"/>
                    </a:lnL>
                  </a:tcPr>
                </a:tc>
                <a:tc gridSpan="2">
                  <a:txBody>
                    <a:bodyPr/>
                    <a:lstStyle/>
                    <a:p>
                      <a:pPr algn="ctr">
                        <a:lnSpc>
                          <a:spcPct val="115000"/>
                        </a:lnSpc>
                        <a:spcAft>
                          <a:spcPts val="1000"/>
                        </a:spcAft>
                      </a:pPr>
                      <a:r>
                        <a:rPr lang="uk-UA" sz="1400" b="1">
                          <a:effectLst/>
                          <a:latin typeface="Times New Roman" panose="02020603050405020304" pitchFamily="18" charset="0"/>
                          <a:ea typeface="Times New Roman" panose="02020603050405020304" pitchFamily="18" charset="0"/>
                          <a:cs typeface="Times New Roman" panose="02020603050405020304" pitchFamily="18" charset="0"/>
                        </a:rPr>
                        <a:t>23/805</a:t>
                      </a:r>
                      <a:endParaRPr lang="uk-U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a:lnSpc>
                          <a:spcPct val="115000"/>
                        </a:lnSpc>
                        <a:spcAft>
                          <a:spcPts val="1000"/>
                        </a:spcAft>
                      </a:pPr>
                      <a:r>
                        <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rPr>
                        <a:t>25/875</a:t>
                      </a:r>
                      <a:endParaRPr lang="uk-U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106" marR="10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3352457481"/>
                  </a:ext>
                </a:extLst>
              </a:tr>
            </a:tbl>
          </a:graphicData>
        </a:graphic>
      </p:graphicFrame>
    </p:spTree>
    <p:extLst>
      <p:ext uri="{BB962C8B-B14F-4D97-AF65-F5344CB8AC3E}">
        <p14:creationId xmlns:p14="http://schemas.microsoft.com/office/powerpoint/2010/main" val="1315329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1">
            <a:extLst>
              <a:ext uri="{FF2B5EF4-FFF2-40B4-BE49-F238E27FC236}">
                <a16:creationId xmlns:a16="http://schemas.microsoft.com/office/drawing/2014/main" id="{4168905E-A6F4-60C4-3B45-373DFFE3C318}"/>
              </a:ext>
            </a:extLst>
          </p:cNvPr>
          <p:cNvPicPr>
            <a:picLocks noChangeAspect="1"/>
          </p:cNvPicPr>
          <p:nvPr/>
        </p:nvPicPr>
        <p:blipFill>
          <a:blip r:embed="rId2"/>
          <a:stretch>
            <a:fillRect/>
          </a:stretch>
        </p:blipFill>
        <p:spPr>
          <a:xfrm>
            <a:off x="1955800" y="-119270"/>
            <a:ext cx="7674410" cy="8229600"/>
          </a:xfrm>
          <a:prstGeom prst="rect">
            <a:avLst/>
          </a:prstGeom>
        </p:spPr>
      </p:pic>
    </p:spTree>
    <p:extLst>
      <p:ext uri="{BB962C8B-B14F-4D97-AF65-F5344CB8AC3E}">
        <p14:creationId xmlns:p14="http://schemas.microsoft.com/office/powerpoint/2010/main" val="1187019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b="1" dirty="0">
                <a:solidFill>
                  <a:schemeClr val="tx1"/>
                </a:solidFill>
              </a:rPr>
              <a:t>Навчальна програма </a:t>
            </a:r>
            <a:r>
              <a:rPr lang="uk-UA" sz="2400" i="1" dirty="0">
                <a:solidFill>
                  <a:schemeClr val="tx1"/>
                </a:solidFill>
              </a:rPr>
              <a:t>– документ, що визначає зміст і обсяг ЗУН з кожного предмета, зміст розділів, тем з розподілом за роками навчання.</a:t>
            </a:r>
            <a:br>
              <a:rPr lang="uk-UA" sz="2400" i="1" dirty="0">
                <a:solidFill>
                  <a:schemeClr val="tx1"/>
                </a:solidFill>
              </a:rPr>
            </a:br>
            <a:endParaRPr lang="ru-RU" sz="2400" b="1" dirty="0">
              <a:solidFill>
                <a:schemeClr val="tx1"/>
              </a:solidFill>
            </a:endParaRPr>
          </a:p>
        </p:txBody>
      </p:sp>
      <p:sp>
        <p:nvSpPr>
          <p:cNvPr id="8" name="Прямоугольник 7"/>
          <p:cNvSpPr/>
          <p:nvPr/>
        </p:nvSpPr>
        <p:spPr>
          <a:xfrm>
            <a:off x="1081825" y="1645434"/>
            <a:ext cx="777883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rPr>
              <a:t>Основні розділи програми</a:t>
            </a:r>
            <a:r>
              <a:rPr lang="uk-UA" dirty="0">
                <a:solidFill>
                  <a:schemeClr val="tx1"/>
                </a:solidFill>
              </a:rPr>
              <a:t>:</a:t>
            </a:r>
            <a:endParaRPr lang="ru-RU" dirty="0">
              <a:solidFill>
                <a:schemeClr val="tx1"/>
              </a:solidFill>
            </a:endParaRPr>
          </a:p>
        </p:txBody>
      </p:sp>
      <p:sp>
        <p:nvSpPr>
          <p:cNvPr id="9" name="Стрелка вниз 8"/>
          <p:cNvSpPr/>
          <p:nvPr/>
        </p:nvSpPr>
        <p:spPr>
          <a:xfrm>
            <a:off x="1223493" y="2579868"/>
            <a:ext cx="193183" cy="292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Стрелка вниз 9"/>
          <p:cNvSpPr/>
          <p:nvPr/>
        </p:nvSpPr>
        <p:spPr>
          <a:xfrm>
            <a:off x="2820472" y="2559834"/>
            <a:ext cx="218941" cy="3121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Стрелка вниз 10"/>
          <p:cNvSpPr/>
          <p:nvPr/>
        </p:nvSpPr>
        <p:spPr>
          <a:xfrm>
            <a:off x="4639610" y="2579867"/>
            <a:ext cx="231817" cy="292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низ 11"/>
          <p:cNvSpPr/>
          <p:nvPr/>
        </p:nvSpPr>
        <p:spPr>
          <a:xfrm>
            <a:off x="6317085" y="2579867"/>
            <a:ext cx="212503" cy="292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низ 12"/>
          <p:cNvSpPr/>
          <p:nvPr/>
        </p:nvSpPr>
        <p:spPr>
          <a:xfrm>
            <a:off x="8354834" y="2570977"/>
            <a:ext cx="283336" cy="300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209880" y="2892024"/>
            <a:ext cx="1889106" cy="2401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rPr>
              <a:t>Пояснювальна записка</a:t>
            </a:r>
          </a:p>
          <a:p>
            <a:pPr algn="ctr"/>
            <a:endParaRPr lang="ru-RU" i="1" dirty="0"/>
          </a:p>
        </p:txBody>
      </p:sp>
      <p:sp>
        <p:nvSpPr>
          <p:cNvPr id="15" name="Прямоугольник 14"/>
          <p:cNvSpPr/>
          <p:nvPr/>
        </p:nvSpPr>
        <p:spPr>
          <a:xfrm>
            <a:off x="4064143" y="2858304"/>
            <a:ext cx="1679968" cy="317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rPr>
              <a:t>Обсяг ЗУН для кожного класу</a:t>
            </a:r>
            <a:endParaRPr lang="ru-RU" sz="3200" dirty="0">
              <a:solidFill>
                <a:schemeClr val="tx1"/>
              </a:solidFill>
            </a:endParaRPr>
          </a:p>
        </p:txBody>
      </p:sp>
      <p:sp>
        <p:nvSpPr>
          <p:cNvPr id="16" name="Прямоугольник 15"/>
          <p:cNvSpPr/>
          <p:nvPr/>
        </p:nvSpPr>
        <p:spPr>
          <a:xfrm>
            <a:off x="2098985" y="2858304"/>
            <a:ext cx="2067135" cy="3999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tx1"/>
                </a:solidFill>
              </a:rPr>
              <a:t>Зміст навчального матеріалу, поділений на розділи і теми, і кількість годин на кожну тему</a:t>
            </a:r>
            <a:endParaRPr lang="ru-RU" sz="2400" dirty="0">
              <a:solidFill>
                <a:schemeClr val="tx1"/>
              </a:solidFill>
            </a:endParaRPr>
          </a:p>
        </p:txBody>
      </p:sp>
      <p:sp>
        <p:nvSpPr>
          <p:cNvPr id="17" name="Прямоугольник 16"/>
          <p:cNvSpPr/>
          <p:nvPr/>
        </p:nvSpPr>
        <p:spPr>
          <a:xfrm>
            <a:off x="5779399" y="2871888"/>
            <a:ext cx="2279426" cy="2859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rPr>
              <a:t>Перелік унаочнення, літератури для учнів і для вчителя</a:t>
            </a:r>
            <a:endParaRPr lang="ru-RU" sz="2800" dirty="0">
              <a:solidFill>
                <a:schemeClr val="tx1"/>
              </a:solidFill>
            </a:endParaRPr>
          </a:p>
        </p:txBody>
      </p:sp>
      <p:sp>
        <p:nvSpPr>
          <p:cNvPr id="18" name="Прямоугольник 17"/>
          <p:cNvSpPr/>
          <p:nvPr/>
        </p:nvSpPr>
        <p:spPr>
          <a:xfrm>
            <a:off x="8145886" y="2883031"/>
            <a:ext cx="2440548" cy="3495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rPr>
              <a:t>Критерії оцінювання ЗУН щодо кожного видів роботи</a:t>
            </a:r>
            <a:endParaRPr lang="ru-RU" sz="3200" dirty="0">
              <a:solidFill>
                <a:schemeClr val="tx1"/>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823177611"/>
              </p:ext>
            </p:extLst>
          </p:nvPr>
        </p:nvGraphicFramePr>
        <p:xfrm>
          <a:off x="9316087" y="1873564"/>
          <a:ext cx="914400" cy="771525"/>
        </p:xfrm>
        <a:graphic>
          <a:graphicData uri="http://schemas.openxmlformats.org/presentationml/2006/ole">
            <mc:AlternateContent xmlns:mc="http://schemas.openxmlformats.org/markup-compatibility/2006">
              <mc:Choice xmlns:v="urn:schemas-microsoft-com:vml" Requires="v">
                <p:oleObj name="Объект упаковщика для оболочки" showAsIcon="1" r:id="rId2" imgW="914400" imgH="771480" progId="Package">
                  <p:embed/>
                </p:oleObj>
              </mc:Choice>
              <mc:Fallback>
                <p:oleObj name="Объект упаковщика для оболочки" showAsIcon="1" r:id="rId2" imgW="914400" imgH="771480" progId="Package">
                  <p:embed/>
                  <p:pic>
                    <p:nvPicPr>
                      <p:cNvPr id="0" name=""/>
                      <p:cNvPicPr/>
                      <p:nvPr/>
                    </p:nvPicPr>
                    <p:blipFill>
                      <a:blip r:embed="rId3"/>
                      <a:stretch>
                        <a:fillRect/>
                      </a:stretch>
                    </p:blipFill>
                    <p:spPr>
                      <a:xfrm>
                        <a:off x="9316087" y="187356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584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668" y="373487"/>
            <a:ext cx="4584877" cy="4121240"/>
          </a:xfrm>
        </p:spPr>
        <p:txBody>
          <a:bodyPr>
            <a:normAutofit/>
          </a:bodyPr>
          <a:lstStyle/>
          <a:p>
            <a:r>
              <a:rPr lang="uk-UA" sz="4800" b="1" dirty="0">
                <a:solidFill>
                  <a:schemeClr val="tx1"/>
                </a:solidFill>
              </a:rPr>
              <a:t>5.ПІДРУЧНИКИ ДЛЯ ПОЧАТКОВОЇ ШКОЛИ</a:t>
            </a:r>
            <a:endParaRPr lang="ru-RU" sz="4800" b="1" dirty="0">
              <a:solidFill>
                <a:schemeClr val="tx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306" y="190834"/>
            <a:ext cx="7695775" cy="6667165"/>
          </a:xfrm>
          <a:prstGeom prst="rect">
            <a:avLst/>
          </a:prstGeom>
        </p:spPr>
      </p:pic>
    </p:spTree>
    <p:extLst>
      <p:ext uri="{BB962C8B-B14F-4D97-AF65-F5344CB8AC3E}">
        <p14:creationId xmlns:p14="http://schemas.microsoft.com/office/powerpoint/2010/main" val="11399043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77334" y="609599"/>
            <a:ext cx="8596668" cy="3576035"/>
          </a:xfrm>
        </p:spPr>
        <p:txBody>
          <a:bodyPr>
            <a:normAutofit/>
          </a:bodyPr>
          <a:lstStyle/>
          <a:p>
            <a:r>
              <a:rPr lang="uk-UA" sz="2800" b="1" i="1" u="sng" dirty="0">
                <a:solidFill>
                  <a:schemeClr val="tx1"/>
                </a:solidFill>
              </a:rPr>
              <a:t>Підручник –</a:t>
            </a:r>
            <a:r>
              <a:rPr lang="uk-UA" sz="2800" i="1" dirty="0">
                <a:solidFill>
                  <a:schemeClr val="tx1"/>
                </a:solidFill>
              </a:rPr>
              <a:t> це навчальна книга, яка містить основи наукових знань з певної навчальної дисципліни відповідно до цілей навчання, визначеними програмою і вимогами дидактики. Головне призначення – допомогти учням самостійно закріпити знання, засвоєнні на </a:t>
            </a:r>
            <a:r>
              <a:rPr lang="uk-UA" sz="2800" i="1" dirty="0" err="1">
                <a:solidFill>
                  <a:schemeClr val="tx1"/>
                </a:solidFill>
              </a:rPr>
              <a:t>уроці</a:t>
            </a:r>
            <a:r>
              <a:rPr lang="uk-UA" sz="2800" i="1" dirty="0">
                <a:solidFill>
                  <a:schemeClr val="tx1"/>
                </a:solidFill>
              </a:rPr>
              <a:t>. </a:t>
            </a:r>
            <a:endParaRPr lang="ru-RU" sz="2800" i="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405" y="3142445"/>
            <a:ext cx="6068746" cy="3561009"/>
          </a:xfrm>
          <a:prstGeom prst="rect">
            <a:avLst/>
          </a:prstGeom>
        </p:spPr>
      </p:pic>
    </p:spTree>
    <p:extLst>
      <p:ext uri="{BB962C8B-B14F-4D97-AF65-F5344CB8AC3E}">
        <p14:creationId xmlns:p14="http://schemas.microsoft.com/office/powerpoint/2010/main" val="40383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75744" y="1130231"/>
            <a:ext cx="4185623" cy="576262"/>
          </a:xfrm>
        </p:spPr>
        <p:txBody>
          <a:bodyPr/>
          <a:lstStyle/>
          <a:p>
            <a:r>
              <a:rPr lang="uk-UA" dirty="0"/>
              <a:t>Волкова Наталія Павлівна</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647" y="1989155"/>
            <a:ext cx="2205453" cy="3305175"/>
          </a:xfrm>
        </p:spPr>
      </p:pic>
      <p:sp>
        <p:nvSpPr>
          <p:cNvPr id="5" name="Текст 4"/>
          <p:cNvSpPr>
            <a:spLocks noGrp="1"/>
          </p:cNvSpPr>
          <p:nvPr>
            <p:ph type="body" sz="quarter" idx="3"/>
          </p:nvPr>
        </p:nvSpPr>
        <p:spPr>
          <a:xfrm>
            <a:off x="5379146" y="1418362"/>
            <a:ext cx="4185618" cy="576262"/>
          </a:xfrm>
        </p:spPr>
        <p:txBody>
          <a:bodyPr/>
          <a:lstStyle/>
          <a:p>
            <a:r>
              <a:rPr lang="uk-UA" sz="3600" b="1" i="1" dirty="0"/>
              <a:t>Зміст освіти - </a:t>
            </a:r>
            <a:endParaRPr lang="ru-RU" sz="3600" b="1" i="1" dirty="0"/>
          </a:p>
        </p:txBody>
      </p:sp>
      <p:sp>
        <p:nvSpPr>
          <p:cNvPr id="6" name="Объект 5"/>
          <p:cNvSpPr>
            <a:spLocks noGrp="1"/>
          </p:cNvSpPr>
          <p:nvPr>
            <p:ph sz="quarter" idx="4"/>
          </p:nvPr>
        </p:nvSpPr>
        <p:spPr>
          <a:xfrm>
            <a:off x="5379146" y="1989155"/>
            <a:ext cx="4185617" cy="4320378"/>
          </a:xfrm>
        </p:spPr>
        <p:txBody>
          <a:bodyPr>
            <a:noAutofit/>
          </a:bodyPr>
          <a:lstStyle/>
          <a:p>
            <a:r>
              <a:rPr lang="uk-UA" sz="2800" b="1" i="1" dirty="0">
                <a:solidFill>
                  <a:schemeClr val="tx1"/>
                </a:solidFill>
              </a:rPr>
              <a:t>система наукових знань, практичних умінь і навичок, засвоєння й набуття яких закладає основи для розвитку та формування особистості.</a:t>
            </a:r>
            <a:endParaRPr lang="ru-RU" sz="2800" b="1" i="1" dirty="0">
              <a:solidFill>
                <a:schemeClr val="tx1"/>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502" y="1990213"/>
            <a:ext cx="2198243" cy="3304117"/>
          </a:xfrm>
          <a:prstGeom prst="rect">
            <a:avLst/>
          </a:prstGeom>
        </p:spPr>
      </p:pic>
    </p:spTree>
    <p:extLst>
      <p:ext uri="{BB962C8B-B14F-4D97-AF65-F5344CB8AC3E}">
        <p14:creationId xmlns:p14="http://schemas.microsoft.com/office/powerpoint/2010/main" val="1011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0614" y="0"/>
            <a:ext cx="6246253" cy="87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rPr>
              <a:t>Структура підручника</a:t>
            </a:r>
            <a:endParaRPr lang="ru-RU" sz="3200" dirty="0">
              <a:solidFill>
                <a:schemeClr val="tx1"/>
              </a:solidFill>
            </a:endParaRPr>
          </a:p>
        </p:txBody>
      </p:sp>
      <p:sp>
        <p:nvSpPr>
          <p:cNvPr id="4" name="Стрелка вниз 3"/>
          <p:cNvSpPr/>
          <p:nvPr/>
        </p:nvSpPr>
        <p:spPr>
          <a:xfrm>
            <a:off x="1416676" y="875763"/>
            <a:ext cx="283335" cy="631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7212169" y="875763"/>
            <a:ext cx="244698" cy="631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18186" y="1493949"/>
            <a:ext cx="2910625" cy="927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a:solidFill>
                  <a:schemeClr val="tx1"/>
                </a:solidFill>
              </a:rPr>
              <a:t>Текстовий </a:t>
            </a:r>
            <a:endParaRPr lang="ru-RU" sz="4400" dirty="0">
              <a:solidFill>
                <a:schemeClr val="tx1"/>
              </a:solidFill>
            </a:endParaRPr>
          </a:p>
        </p:txBody>
      </p:sp>
      <p:sp>
        <p:nvSpPr>
          <p:cNvPr id="7" name="Прямоугольник 6"/>
          <p:cNvSpPr/>
          <p:nvPr/>
        </p:nvSpPr>
        <p:spPr>
          <a:xfrm>
            <a:off x="5447762" y="1493949"/>
            <a:ext cx="401820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err="1">
                <a:solidFill>
                  <a:schemeClr val="tx1"/>
                </a:solidFill>
              </a:rPr>
              <a:t>Позатекстовий</a:t>
            </a:r>
            <a:endParaRPr lang="ru-RU" sz="4400" dirty="0">
              <a:solidFill>
                <a:schemeClr val="tx1"/>
              </a:solidFill>
            </a:endParaRPr>
          </a:p>
        </p:txBody>
      </p:sp>
      <p:sp>
        <p:nvSpPr>
          <p:cNvPr id="8" name="Стрелка вниз 7"/>
          <p:cNvSpPr/>
          <p:nvPr/>
        </p:nvSpPr>
        <p:spPr>
          <a:xfrm>
            <a:off x="618186" y="2421228"/>
            <a:ext cx="180304" cy="579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796605" y="2434107"/>
            <a:ext cx="193183" cy="592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06657" y="2434107"/>
            <a:ext cx="180303"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28784" y="3000776"/>
            <a:ext cx="1287891" cy="383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rPr>
              <a:t>Основний текст</a:t>
            </a:r>
            <a:endParaRPr lang="ru-RU" sz="2800" dirty="0">
              <a:solidFill>
                <a:schemeClr val="tx1"/>
              </a:solidFill>
            </a:endParaRPr>
          </a:p>
        </p:txBody>
      </p:sp>
      <p:sp>
        <p:nvSpPr>
          <p:cNvPr id="12" name="Прямоугольник 11"/>
          <p:cNvSpPr/>
          <p:nvPr/>
        </p:nvSpPr>
        <p:spPr>
          <a:xfrm>
            <a:off x="1442438" y="3026534"/>
            <a:ext cx="1746671" cy="383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rPr>
              <a:t>Додатковий текст</a:t>
            </a:r>
            <a:endParaRPr lang="ru-RU" sz="3200" dirty="0">
              <a:solidFill>
                <a:schemeClr val="tx1"/>
              </a:solidFill>
            </a:endParaRPr>
          </a:p>
        </p:txBody>
      </p:sp>
      <p:sp>
        <p:nvSpPr>
          <p:cNvPr id="13" name="Прямоугольник 12"/>
          <p:cNvSpPr/>
          <p:nvPr/>
        </p:nvSpPr>
        <p:spPr>
          <a:xfrm>
            <a:off x="3116687" y="3052292"/>
            <a:ext cx="1880316" cy="3805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rPr>
              <a:t>Пояснювальний текст</a:t>
            </a:r>
            <a:endParaRPr lang="ru-RU" sz="2800" dirty="0">
              <a:solidFill>
                <a:schemeClr val="tx1"/>
              </a:solidFill>
            </a:endParaRPr>
          </a:p>
        </p:txBody>
      </p:sp>
      <p:sp>
        <p:nvSpPr>
          <p:cNvPr id="14" name="Стрелка вниз 13"/>
          <p:cNvSpPr/>
          <p:nvPr/>
        </p:nvSpPr>
        <p:spPr>
          <a:xfrm>
            <a:off x="5550793" y="2434107"/>
            <a:ext cx="141667" cy="566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011485" y="3000776"/>
            <a:ext cx="1609862" cy="3857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rPr>
              <a:t>Запитання і завдання для фронтальної, групової, парної, індивідуальної роботи, завдання на вибір </a:t>
            </a:r>
            <a:endParaRPr lang="ru-RU" sz="2000" dirty="0">
              <a:solidFill>
                <a:schemeClr val="tx1"/>
              </a:solidFill>
            </a:endParaRPr>
          </a:p>
        </p:txBody>
      </p:sp>
      <p:sp>
        <p:nvSpPr>
          <p:cNvPr id="16" name="Стрелка вниз 15"/>
          <p:cNvSpPr/>
          <p:nvPr/>
        </p:nvSpPr>
        <p:spPr>
          <a:xfrm>
            <a:off x="6735649" y="2434107"/>
            <a:ext cx="180304"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611683" y="3000775"/>
            <a:ext cx="995697" cy="3857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Інструктивні матеріали (</a:t>
            </a:r>
            <a:r>
              <a:rPr lang="uk-UA" dirty="0" err="1">
                <a:solidFill>
                  <a:schemeClr val="tx1"/>
                </a:solidFill>
              </a:rPr>
              <a:t>пам</a:t>
            </a:r>
            <a:r>
              <a:rPr lang="en-US" dirty="0">
                <a:solidFill>
                  <a:schemeClr val="tx1"/>
                </a:solidFill>
              </a:rPr>
              <a:t>’</a:t>
            </a:r>
            <a:r>
              <a:rPr lang="uk-UA" dirty="0">
                <a:solidFill>
                  <a:schemeClr val="tx1"/>
                </a:solidFill>
              </a:rPr>
              <a:t>ятки, зразки)</a:t>
            </a:r>
            <a:endParaRPr lang="ru-RU" dirty="0">
              <a:solidFill>
                <a:schemeClr val="tx1"/>
              </a:solidFill>
            </a:endParaRPr>
          </a:p>
        </p:txBody>
      </p:sp>
      <p:sp>
        <p:nvSpPr>
          <p:cNvPr id="18" name="Стрелка вниз 17"/>
          <p:cNvSpPr/>
          <p:nvPr/>
        </p:nvSpPr>
        <p:spPr>
          <a:xfrm>
            <a:off x="8021143" y="2434107"/>
            <a:ext cx="170630"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7599331" y="3013656"/>
            <a:ext cx="1578475" cy="3844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rPr>
              <a:t>Ілюстрований матеріал (фото, малюнки, схеми, таблиці, креслення)</a:t>
            </a:r>
            <a:endParaRPr lang="ru-RU" sz="2000" dirty="0">
              <a:solidFill>
                <a:schemeClr val="tx1"/>
              </a:solidFill>
            </a:endParaRPr>
          </a:p>
        </p:txBody>
      </p:sp>
      <p:sp>
        <p:nvSpPr>
          <p:cNvPr id="20" name="Стрелка вниз 19"/>
          <p:cNvSpPr/>
          <p:nvPr/>
        </p:nvSpPr>
        <p:spPr>
          <a:xfrm>
            <a:off x="9295354" y="2408349"/>
            <a:ext cx="206061" cy="605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9177806" y="3013656"/>
            <a:ext cx="2207118" cy="3818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rPr>
              <a:t>Орієнтувальний апарат (вступ, зміст, умовні позначення)</a:t>
            </a:r>
            <a:endParaRPr lang="ru-RU" sz="2800" dirty="0">
              <a:solidFill>
                <a:schemeClr val="tx1"/>
              </a:solidFill>
            </a:endParaRPr>
          </a:p>
        </p:txBody>
      </p:sp>
    </p:spTree>
    <p:extLst>
      <p:ext uri="{BB962C8B-B14F-4D97-AF65-F5344CB8AC3E}">
        <p14:creationId xmlns:p14="http://schemas.microsoft.com/office/powerpoint/2010/main" val="401568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8711365" cy="4078310"/>
          </a:xfrm>
        </p:spPr>
        <p:txBody>
          <a:bodyPr>
            <a:normAutofit fontScale="90000"/>
          </a:bodyPr>
          <a:lstStyle/>
          <a:p>
            <a:r>
              <a:rPr lang="uk-UA" dirty="0">
                <a:solidFill>
                  <a:schemeClr val="tx1"/>
                </a:solidFill>
              </a:rPr>
              <a:t>Навчальний матеріал розподіляється на розділи, параграфи, теми. Шрифтом має бути виділено основні поняття, опорні слова, висновки. У підручнику має бути гриф </a:t>
            </a:r>
            <a:r>
              <a:rPr lang="uk-UA" i="1" dirty="0">
                <a:solidFill>
                  <a:schemeClr val="tx1"/>
                </a:solidFill>
              </a:rPr>
              <a:t>«Рекомендовано Міністерством освіти і науки, молоді та спорту України». </a:t>
            </a:r>
            <a:r>
              <a:rPr lang="uk-UA" dirty="0">
                <a:solidFill>
                  <a:schemeClr val="tx1"/>
                </a:solidFill>
              </a:rPr>
              <a:t>Якщо грифу немає, підручник </a:t>
            </a:r>
            <a:r>
              <a:rPr lang="uk-UA" i="1" dirty="0">
                <a:solidFill>
                  <a:schemeClr val="tx1"/>
                </a:solidFill>
              </a:rPr>
              <a:t>не може </a:t>
            </a:r>
            <a:r>
              <a:rPr lang="uk-UA" dirty="0">
                <a:solidFill>
                  <a:schemeClr val="tx1"/>
                </a:solidFill>
              </a:rPr>
              <a:t>використовуватись у школі.</a:t>
            </a:r>
            <a:endParaRPr lang="ru-RU" dirty="0">
              <a:solidFill>
                <a:schemeClr val="tx1"/>
              </a:solidFill>
            </a:endParaRPr>
          </a:p>
        </p:txBody>
      </p:sp>
    </p:spTree>
    <p:extLst>
      <p:ext uri="{BB962C8B-B14F-4D97-AF65-F5344CB8AC3E}">
        <p14:creationId xmlns:p14="http://schemas.microsoft.com/office/powerpoint/2010/main" val="98466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80800"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563" y="-1"/>
            <a:ext cx="8194398" cy="7006107"/>
          </a:xfrm>
          <a:prstGeom prst="rect">
            <a:avLst/>
          </a:prstGeom>
        </p:spPr>
      </p:pic>
    </p:spTree>
    <p:extLst>
      <p:ext uri="{BB962C8B-B14F-4D97-AF65-F5344CB8AC3E}">
        <p14:creationId xmlns:p14="http://schemas.microsoft.com/office/powerpoint/2010/main" val="78439667"/>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86" y="0"/>
            <a:ext cx="6133296" cy="702015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000" y="0"/>
            <a:ext cx="7476992" cy="6858000"/>
          </a:xfrm>
          <a:prstGeom prst="rect">
            <a:avLst/>
          </a:prstGeom>
        </p:spPr>
      </p:pic>
    </p:spTree>
    <p:extLst>
      <p:ext uri="{BB962C8B-B14F-4D97-AF65-F5344CB8AC3E}">
        <p14:creationId xmlns:p14="http://schemas.microsoft.com/office/powerpoint/2010/main" val="1889066154"/>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875763"/>
            <a:ext cx="9994005" cy="109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6000" dirty="0">
                <a:solidFill>
                  <a:schemeClr val="tx1"/>
                </a:solidFill>
              </a:rPr>
              <a:t>Функції підручника:</a:t>
            </a:r>
            <a:endParaRPr lang="ru-RU" sz="6000" dirty="0">
              <a:solidFill>
                <a:schemeClr val="tx1"/>
              </a:solidFill>
            </a:endParaRPr>
          </a:p>
        </p:txBody>
      </p:sp>
      <p:sp>
        <p:nvSpPr>
          <p:cNvPr id="7" name="Стрелка вниз 6"/>
          <p:cNvSpPr/>
          <p:nvPr/>
        </p:nvSpPr>
        <p:spPr>
          <a:xfrm>
            <a:off x="1145413" y="1970467"/>
            <a:ext cx="245505" cy="41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9179" y="2382593"/>
            <a:ext cx="2094305" cy="2408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solidFill>
                  <a:schemeClr val="tx1"/>
                </a:solidFill>
              </a:rPr>
              <a:t>Інформаційна</a:t>
            </a:r>
            <a:endParaRPr lang="ru-RU" sz="3600" dirty="0">
              <a:solidFill>
                <a:schemeClr val="tx1"/>
              </a:solidFill>
            </a:endParaRPr>
          </a:p>
        </p:txBody>
      </p:sp>
      <p:sp>
        <p:nvSpPr>
          <p:cNvPr id="9" name="Стрелка вниз 8"/>
          <p:cNvSpPr/>
          <p:nvPr/>
        </p:nvSpPr>
        <p:spPr>
          <a:xfrm>
            <a:off x="2619644" y="1970467"/>
            <a:ext cx="265223" cy="41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135723" y="2382592"/>
            <a:ext cx="1806061" cy="238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solidFill>
                  <a:schemeClr val="tx1"/>
                </a:solidFill>
              </a:rPr>
              <a:t>Мотиваційна</a:t>
            </a:r>
            <a:endParaRPr lang="ru-RU" sz="3600" dirty="0">
              <a:solidFill>
                <a:schemeClr val="tx1"/>
              </a:solidFill>
            </a:endParaRPr>
          </a:p>
        </p:txBody>
      </p:sp>
      <p:sp>
        <p:nvSpPr>
          <p:cNvPr id="11" name="Стрелка вниз 10"/>
          <p:cNvSpPr/>
          <p:nvPr/>
        </p:nvSpPr>
        <p:spPr>
          <a:xfrm>
            <a:off x="4313385" y="1970466"/>
            <a:ext cx="242686" cy="41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941784" y="2382592"/>
            <a:ext cx="1898478" cy="238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solidFill>
                  <a:schemeClr val="tx1"/>
                </a:solidFill>
              </a:rPr>
              <a:t>Розвивальна</a:t>
            </a:r>
            <a:endParaRPr lang="ru-RU" sz="3600" dirty="0">
              <a:solidFill>
                <a:schemeClr val="tx1"/>
              </a:solidFill>
            </a:endParaRPr>
          </a:p>
        </p:txBody>
      </p:sp>
      <p:sp>
        <p:nvSpPr>
          <p:cNvPr id="13" name="Стрелка вниз 12"/>
          <p:cNvSpPr/>
          <p:nvPr/>
        </p:nvSpPr>
        <p:spPr>
          <a:xfrm>
            <a:off x="6082590" y="1970466"/>
            <a:ext cx="251140" cy="41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821060" y="2382592"/>
            <a:ext cx="1919542" cy="2382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solidFill>
                  <a:schemeClr val="tx1"/>
                </a:solidFill>
              </a:rPr>
              <a:t>Виховна</a:t>
            </a:r>
            <a:endParaRPr lang="ru-RU" sz="3600" dirty="0">
              <a:solidFill>
                <a:schemeClr val="tx1"/>
              </a:solidFill>
            </a:endParaRPr>
          </a:p>
        </p:txBody>
      </p:sp>
      <p:sp>
        <p:nvSpPr>
          <p:cNvPr id="15" name="Стрелка вниз 14"/>
          <p:cNvSpPr/>
          <p:nvPr/>
        </p:nvSpPr>
        <p:spPr>
          <a:xfrm>
            <a:off x="8635991" y="1918951"/>
            <a:ext cx="233466" cy="463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753794" y="2356833"/>
            <a:ext cx="3580567" cy="2382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solidFill>
                  <a:schemeClr val="tx1"/>
                </a:solidFill>
              </a:rPr>
              <a:t>Прогностична</a:t>
            </a:r>
            <a:endParaRPr lang="ru-RU" sz="3600" dirty="0">
              <a:solidFill>
                <a:schemeClr val="tx1"/>
              </a:solidFill>
            </a:endParaRPr>
          </a:p>
        </p:txBody>
      </p:sp>
    </p:spTree>
    <p:extLst>
      <p:ext uri="{BB962C8B-B14F-4D97-AF65-F5344CB8AC3E}">
        <p14:creationId xmlns:p14="http://schemas.microsoft.com/office/powerpoint/2010/main" val="18491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4096"/>
            <a:ext cx="5164428" cy="6123903"/>
          </a:xfrm>
        </p:spPr>
      </p:pic>
      <p:sp>
        <p:nvSpPr>
          <p:cNvPr id="4" name="Текст 3"/>
          <p:cNvSpPr>
            <a:spLocks noGrp="1"/>
          </p:cNvSpPr>
          <p:nvPr>
            <p:ph type="body" sz="half" idx="2"/>
          </p:nvPr>
        </p:nvSpPr>
        <p:spPr>
          <a:xfrm>
            <a:off x="5653825" y="643944"/>
            <a:ext cx="6538175" cy="5937160"/>
          </a:xfrm>
        </p:spPr>
        <p:txBody>
          <a:bodyPr>
            <a:noAutofit/>
          </a:bodyPr>
          <a:lstStyle/>
          <a:p>
            <a:r>
              <a:rPr lang="uk-UA" sz="5400" i="1" dirty="0">
                <a:solidFill>
                  <a:schemeClr val="tx1"/>
                </a:solidFill>
              </a:rPr>
              <a:t>Чим підручники початкової школи відрізняється від підручників середньої або старшої школи?</a:t>
            </a:r>
            <a:endParaRPr lang="ru-RU" sz="5400" i="1" dirty="0">
              <a:solidFill>
                <a:schemeClr val="tx1"/>
              </a:solidFill>
            </a:endParaRPr>
          </a:p>
          <a:p>
            <a:endParaRPr lang="ru-RU" sz="3200" dirty="0"/>
          </a:p>
        </p:txBody>
      </p:sp>
    </p:spTree>
    <p:extLst>
      <p:ext uri="{BB962C8B-B14F-4D97-AF65-F5344CB8AC3E}">
        <p14:creationId xmlns:p14="http://schemas.microsoft.com/office/powerpoint/2010/main" val="14017462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5318" y="197476"/>
            <a:ext cx="4932609" cy="1232079"/>
          </a:xfrm>
        </p:spPr>
        <p:txBody>
          <a:bodyPr>
            <a:noAutofit/>
          </a:bodyPr>
          <a:lstStyle/>
          <a:p>
            <a:pPr algn="ctr"/>
            <a:r>
              <a:rPr lang="uk-UA" sz="2800" b="1" dirty="0">
                <a:solidFill>
                  <a:schemeClr val="tx1"/>
                </a:solidFill>
              </a:rPr>
              <a:t>ПРАКТИЧНЕ ЗАНЯТТЯ</a:t>
            </a:r>
            <a:br>
              <a:rPr lang="ru-RU" sz="2800" b="1" dirty="0">
                <a:solidFill>
                  <a:schemeClr val="tx1"/>
                </a:solidFill>
              </a:rPr>
            </a:br>
            <a:r>
              <a:rPr lang="ru-RU" sz="2800" b="1" i="1" dirty="0" err="1">
                <a:solidFill>
                  <a:schemeClr val="tx1"/>
                </a:solidFill>
              </a:rPr>
              <a:t>Зміст</a:t>
            </a:r>
            <a:r>
              <a:rPr lang="ru-RU" sz="2800" b="1" i="1" dirty="0">
                <a:solidFill>
                  <a:schemeClr val="tx1"/>
                </a:solidFill>
              </a:rPr>
              <a:t> </a:t>
            </a:r>
            <a:r>
              <a:rPr lang="ru-RU" sz="2800" b="1" i="1" dirty="0" err="1">
                <a:solidFill>
                  <a:schemeClr val="tx1"/>
                </a:solidFill>
              </a:rPr>
              <a:t>освіти</a:t>
            </a:r>
            <a:br>
              <a:rPr lang="ru-RU" sz="2800" b="1" i="1" dirty="0">
                <a:solidFill>
                  <a:schemeClr val="tx1"/>
                </a:solidFill>
              </a:rPr>
            </a:br>
            <a:r>
              <a:rPr lang="ru-RU" sz="2800" b="1" i="1" dirty="0">
                <a:solidFill>
                  <a:schemeClr val="tx1"/>
                </a:solidFill>
              </a:rPr>
              <a:t>План</a:t>
            </a:r>
          </a:p>
        </p:txBody>
      </p:sp>
      <p:sp>
        <p:nvSpPr>
          <p:cNvPr id="3" name="Объект 2"/>
          <p:cNvSpPr>
            <a:spLocks noGrp="1"/>
          </p:cNvSpPr>
          <p:nvPr>
            <p:ph idx="1"/>
          </p:nvPr>
        </p:nvSpPr>
        <p:spPr>
          <a:xfrm>
            <a:off x="850006" y="1622738"/>
            <a:ext cx="8423995" cy="3915177"/>
          </a:xfrm>
        </p:spPr>
        <p:txBody>
          <a:bodyPr>
            <a:normAutofit fontScale="25000" lnSpcReduction="20000"/>
          </a:bodyPr>
          <a:lstStyle/>
          <a:p>
            <a:r>
              <a:rPr lang="uk-UA" sz="9600" dirty="0">
                <a:solidFill>
                  <a:schemeClr val="tx1"/>
                </a:solidFill>
              </a:rPr>
              <a:t>1. Поняття змісту освіти та його історичний розвиток.</a:t>
            </a:r>
          </a:p>
          <a:p>
            <a:r>
              <a:rPr lang="uk-UA" sz="9600" dirty="0">
                <a:solidFill>
                  <a:schemeClr val="tx1"/>
                </a:solidFill>
              </a:rPr>
              <a:t>2. Державний стандарт загальної середньої освіти.</a:t>
            </a:r>
          </a:p>
          <a:p>
            <a:r>
              <a:rPr lang="uk-UA" sz="9600" dirty="0">
                <a:solidFill>
                  <a:schemeClr val="tx1"/>
                </a:solidFill>
              </a:rPr>
              <a:t>3. Базовий навчальний план початкової освіти.</a:t>
            </a:r>
          </a:p>
          <a:p>
            <a:r>
              <a:rPr lang="uk-UA" sz="9600" dirty="0">
                <a:solidFill>
                  <a:schemeClr val="tx1"/>
                </a:solidFill>
              </a:rPr>
              <a:t>                       </a:t>
            </a:r>
            <a:r>
              <a:rPr lang="uk-UA" sz="9600" b="1" dirty="0">
                <a:solidFill>
                  <a:schemeClr val="tx1"/>
                </a:solidFill>
              </a:rPr>
              <a:t>Завдання:</a:t>
            </a:r>
          </a:p>
          <a:p>
            <a:r>
              <a:rPr lang="uk-UA" sz="9600" dirty="0">
                <a:solidFill>
                  <a:schemeClr val="tx1"/>
                </a:solidFill>
              </a:rPr>
              <a:t>1. Продовжити речення:</a:t>
            </a:r>
          </a:p>
          <a:p>
            <a:r>
              <a:rPr lang="uk-UA" sz="9600" i="1" dirty="0">
                <a:solidFill>
                  <a:schemeClr val="tx1"/>
                </a:solidFill>
              </a:rPr>
              <a:t>Зміст освіти – це….</a:t>
            </a:r>
          </a:p>
          <a:p>
            <a:r>
              <a:rPr lang="uk-UA" sz="9600" i="1" dirty="0">
                <a:solidFill>
                  <a:schemeClr val="tx1"/>
                </a:solidFill>
              </a:rPr>
              <a:t>Державний стандарт є багатофункціональним. До його функцій належить:………</a:t>
            </a:r>
          </a:p>
          <a:p>
            <a:r>
              <a:rPr lang="uk-UA" sz="9600" i="1" dirty="0">
                <a:solidFill>
                  <a:schemeClr val="tx1"/>
                </a:solidFill>
              </a:rPr>
              <a:t>Базовий навчальний план складається з……..</a:t>
            </a:r>
          </a:p>
        </p:txBody>
      </p:sp>
    </p:spTree>
    <p:extLst>
      <p:ext uri="{BB962C8B-B14F-4D97-AF65-F5344CB8AC3E}">
        <p14:creationId xmlns:p14="http://schemas.microsoft.com/office/powerpoint/2010/main" val="4134970485"/>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65915" y="231821"/>
            <a:ext cx="9040970" cy="369332"/>
          </a:xfrm>
          <a:prstGeom prst="rect">
            <a:avLst/>
          </a:prstGeom>
        </p:spPr>
        <p:txBody>
          <a:bodyPr wrap="square">
            <a:spAutoFit/>
          </a:bodyPr>
          <a:lstStyle/>
          <a:p>
            <a:endParaRPr lang="uk-UA" i="1" dirty="0"/>
          </a:p>
        </p:txBody>
      </p:sp>
      <p:sp>
        <p:nvSpPr>
          <p:cNvPr id="6" name="Заголовок 5"/>
          <p:cNvSpPr>
            <a:spLocks noGrp="1"/>
          </p:cNvSpPr>
          <p:nvPr>
            <p:ph type="title"/>
          </p:nvPr>
        </p:nvSpPr>
        <p:spPr>
          <a:xfrm>
            <a:off x="566670" y="347730"/>
            <a:ext cx="8707332" cy="1582670"/>
          </a:xfrm>
        </p:spPr>
        <p:txBody>
          <a:bodyPr>
            <a:normAutofit fontScale="90000"/>
          </a:bodyPr>
          <a:lstStyle/>
          <a:p>
            <a:r>
              <a:rPr lang="uk-UA" dirty="0">
                <a:solidFill>
                  <a:schemeClr val="tx1"/>
                </a:solidFill>
              </a:rPr>
              <a:t>2. Опрацювати Державний стандарт загальної початкової освіти і скласти таблицю характеристик освітніх галузей</a:t>
            </a:r>
            <a:br>
              <a:rPr lang="uk-UA" dirty="0">
                <a:solidFill>
                  <a:schemeClr val="tx1"/>
                </a:solidFill>
              </a:rPr>
            </a:br>
            <a:endParaRPr lang="ru-RU" dirty="0">
              <a:solidFill>
                <a:schemeClr val="tx1"/>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641091660"/>
              </p:ext>
            </p:extLst>
          </p:nvPr>
        </p:nvGraphicFramePr>
        <p:xfrm>
          <a:off x="128788" y="2160587"/>
          <a:ext cx="12063210" cy="2681869"/>
        </p:xfrm>
        <a:graphic>
          <a:graphicData uri="http://schemas.openxmlformats.org/drawingml/2006/table">
            <a:tbl>
              <a:tblPr firstRow="1" bandRow="1">
                <a:tableStyleId>{5C22544A-7EE6-4342-B048-85BDC9FD1C3A}</a:tableStyleId>
              </a:tblPr>
              <a:tblGrid>
                <a:gridCol w="2412642">
                  <a:extLst>
                    <a:ext uri="{9D8B030D-6E8A-4147-A177-3AD203B41FA5}">
                      <a16:colId xmlns:a16="http://schemas.microsoft.com/office/drawing/2014/main" val="2304461770"/>
                    </a:ext>
                  </a:extLst>
                </a:gridCol>
                <a:gridCol w="2412642">
                  <a:extLst>
                    <a:ext uri="{9D8B030D-6E8A-4147-A177-3AD203B41FA5}">
                      <a16:colId xmlns:a16="http://schemas.microsoft.com/office/drawing/2014/main" val="2569358817"/>
                    </a:ext>
                  </a:extLst>
                </a:gridCol>
                <a:gridCol w="2412642">
                  <a:extLst>
                    <a:ext uri="{9D8B030D-6E8A-4147-A177-3AD203B41FA5}">
                      <a16:colId xmlns:a16="http://schemas.microsoft.com/office/drawing/2014/main" val="3765448021"/>
                    </a:ext>
                  </a:extLst>
                </a:gridCol>
                <a:gridCol w="2412642">
                  <a:extLst>
                    <a:ext uri="{9D8B030D-6E8A-4147-A177-3AD203B41FA5}">
                      <a16:colId xmlns:a16="http://schemas.microsoft.com/office/drawing/2014/main" val="3087401599"/>
                    </a:ext>
                  </a:extLst>
                </a:gridCol>
                <a:gridCol w="2412642">
                  <a:extLst>
                    <a:ext uri="{9D8B030D-6E8A-4147-A177-3AD203B41FA5}">
                      <a16:colId xmlns:a16="http://schemas.microsoft.com/office/drawing/2014/main" val="4196235394"/>
                    </a:ext>
                  </a:extLst>
                </a:gridCol>
              </a:tblGrid>
              <a:tr h="2044161">
                <a:tc>
                  <a:txBody>
                    <a:bodyPr/>
                    <a:lstStyle/>
                    <a:p>
                      <a:r>
                        <a:rPr lang="uk-UA" sz="4400" dirty="0">
                          <a:solidFill>
                            <a:schemeClr val="tx1"/>
                          </a:solidFill>
                        </a:rPr>
                        <a:t>Освітня</a:t>
                      </a:r>
                      <a:r>
                        <a:rPr lang="uk-UA" sz="4400" baseline="0" dirty="0">
                          <a:solidFill>
                            <a:schemeClr val="tx1"/>
                          </a:solidFill>
                        </a:rPr>
                        <a:t> галузь</a:t>
                      </a:r>
                      <a:endParaRPr lang="ru-RU" sz="4400" dirty="0">
                        <a:solidFill>
                          <a:schemeClr val="tx1"/>
                        </a:solidFill>
                      </a:endParaRPr>
                    </a:p>
                  </a:txBody>
                  <a:tcPr/>
                </a:tc>
                <a:tc>
                  <a:txBody>
                    <a:bodyPr/>
                    <a:lstStyle/>
                    <a:p>
                      <a:r>
                        <a:rPr lang="uk-UA" sz="3200" dirty="0">
                          <a:solidFill>
                            <a:schemeClr val="tx1"/>
                          </a:solidFill>
                        </a:rPr>
                        <a:t>Навчальні предмети</a:t>
                      </a:r>
                      <a:r>
                        <a:rPr lang="uk-UA" sz="3200" baseline="0" dirty="0">
                          <a:solidFill>
                            <a:schemeClr val="tx1"/>
                          </a:solidFill>
                        </a:rPr>
                        <a:t> цієї галузі</a:t>
                      </a:r>
                      <a:endParaRPr lang="ru-RU" sz="3200" dirty="0">
                        <a:solidFill>
                          <a:schemeClr val="tx1"/>
                        </a:solidFill>
                      </a:endParaRPr>
                    </a:p>
                  </a:txBody>
                  <a:tcPr/>
                </a:tc>
                <a:tc>
                  <a:txBody>
                    <a:bodyPr/>
                    <a:lstStyle/>
                    <a:p>
                      <a:r>
                        <a:rPr lang="uk-UA" sz="3600" dirty="0">
                          <a:solidFill>
                            <a:schemeClr val="tx1"/>
                          </a:solidFill>
                        </a:rPr>
                        <a:t>Мета</a:t>
                      </a:r>
                      <a:endParaRPr lang="ru-RU" sz="3600" dirty="0">
                        <a:solidFill>
                          <a:schemeClr val="tx1"/>
                        </a:solidFill>
                      </a:endParaRPr>
                    </a:p>
                  </a:txBody>
                  <a:tcPr/>
                </a:tc>
                <a:tc>
                  <a:txBody>
                    <a:bodyPr/>
                    <a:lstStyle/>
                    <a:p>
                      <a:r>
                        <a:rPr lang="uk-UA" sz="3600" dirty="0">
                          <a:solidFill>
                            <a:schemeClr val="tx1"/>
                          </a:solidFill>
                        </a:rPr>
                        <a:t>Завдання</a:t>
                      </a:r>
                      <a:endParaRPr lang="ru-RU" sz="3600" dirty="0">
                        <a:solidFill>
                          <a:schemeClr val="tx1"/>
                        </a:solidFill>
                      </a:endParaRPr>
                    </a:p>
                  </a:txBody>
                  <a:tcPr/>
                </a:tc>
                <a:tc>
                  <a:txBody>
                    <a:bodyPr/>
                    <a:lstStyle/>
                    <a:p>
                      <a:r>
                        <a:rPr lang="uk-UA" sz="3600" dirty="0">
                          <a:solidFill>
                            <a:schemeClr val="tx1"/>
                          </a:solidFill>
                        </a:rPr>
                        <a:t>Змістові лінії</a:t>
                      </a:r>
                      <a:endParaRPr lang="ru-RU" sz="3600" dirty="0">
                        <a:solidFill>
                          <a:schemeClr val="tx1"/>
                        </a:solidFill>
                      </a:endParaRPr>
                    </a:p>
                  </a:txBody>
                  <a:tcPr/>
                </a:tc>
                <a:extLst>
                  <a:ext uri="{0D108BD9-81ED-4DB2-BD59-A6C34878D82A}">
                    <a16:rowId xmlns:a16="http://schemas.microsoft.com/office/drawing/2014/main" val="2560411977"/>
                  </a:ext>
                </a:extLst>
              </a:tr>
              <a:tr h="637708">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2048829016"/>
                  </a:ext>
                </a:extLst>
              </a:tr>
            </a:tbl>
          </a:graphicData>
        </a:graphic>
      </p:graphicFrame>
    </p:spTree>
    <p:extLst>
      <p:ext uri="{BB962C8B-B14F-4D97-AF65-F5344CB8AC3E}">
        <p14:creationId xmlns:p14="http://schemas.microsoft.com/office/powerpoint/2010/main" val="297793937"/>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7492" y="270456"/>
            <a:ext cx="6032559" cy="888643"/>
          </a:xfrm>
        </p:spPr>
        <p:txBody>
          <a:bodyPr>
            <a:normAutofit/>
          </a:bodyPr>
          <a:lstStyle/>
          <a:p>
            <a:pPr algn="ctr"/>
            <a:r>
              <a:rPr lang="uk-UA" sz="4400" b="1" dirty="0">
                <a:solidFill>
                  <a:schemeClr val="tx1"/>
                </a:solidFill>
              </a:rPr>
              <a:t>ЛІТЕРАТУРА</a:t>
            </a:r>
            <a:endParaRPr lang="ru-RU" sz="4400" b="1" dirty="0">
              <a:solidFill>
                <a:schemeClr val="tx1"/>
              </a:solidFill>
            </a:endParaRPr>
          </a:p>
        </p:txBody>
      </p:sp>
      <p:sp>
        <p:nvSpPr>
          <p:cNvPr id="3" name="Объект 2"/>
          <p:cNvSpPr>
            <a:spLocks noGrp="1"/>
          </p:cNvSpPr>
          <p:nvPr>
            <p:ph idx="1"/>
          </p:nvPr>
        </p:nvSpPr>
        <p:spPr>
          <a:xfrm>
            <a:off x="677333" y="1313646"/>
            <a:ext cx="10308345" cy="4868213"/>
          </a:xfrm>
        </p:spPr>
        <p:txBody>
          <a:bodyPr/>
          <a:lstStyle/>
          <a:p>
            <a:pPr marL="342900" lvl="1" indent="-342900"/>
            <a:r>
              <a:rPr lang="ru-RU" sz="1800" dirty="0">
                <a:solidFill>
                  <a:schemeClr val="tx1"/>
                </a:solidFill>
              </a:rPr>
              <a:t>1.Бондар В. І. Дидактика</a:t>
            </a:r>
            <a:r>
              <a:rPr lang="uk-UA" sz="1800" dirty="0">
                <a:solidFill>
                  <a:schemeClr val="tx1"/>
                </a:solidFill>
              </a:rPr>
              <a:t>. </a:t>
            </a:r>
            <a:r>
              <a:rPr lang="ru-RU" sz="1800" dirty="0">
                <a:solidFill>
                  <a:schemeClr val="tx1"/>
                </a:solidFill>
              </a:rPr>
              <a:t>– К., </a:t>
            </a:r>
            <a:r>
              <a:rPr lang="uk-UA" sz="1800" dirty="0">
                <a:solidFill>
                  <a:schemeClr val="tx1"/>
                </a:solidFill>
              </a:rPr>
              <a:t>2007</a:t>
            </a:r>
            <a:r>
              <a:rPr lang="ru-RU" sz="1800" dirty="0">
                <a:solidFill>
                  <a:schemeClr val="tx1"/>
                </a:solidFill>
              </a:rPr>
              <a:t>.</a:t>
            </a:r>
            <a:r>
              <a:rPr lang="uk-UA" sz="1800" dirty="0">
                <a:solidFill>
                  <a:schemeClr val="tx1"/>
                </a:solidFill>
              </a:rPr>
              <a:t> – 386с.</a:t>
            </a:r>
          </a:p>
          <a:p>
            <a:pPr marL="342900" lvl="1" indent="-342900"/>
            <a:r>
              <a:rPr lang="uk-UA" sz="1800" dirty="0">
                <a:solidFill>
                  <a:schemeClr val="tx1"/>
                </a:solidFill>
              </a:rPr>
              <a:t>2. Волкова Н.П. Педагогіка</a:t>
            </a:r>
            <a:r>
              <a:rPr lang="ru-RU" sz="1800" dirty="0">
                <a:solidFill>
                  <a:schemeClr val="tx1"/>
                </a:solidFill>
              </a:rPr>
              <a:t>: </a:t>
            </a:r>
            <a:r>
              <a:rPr lang="uk-UA" sz="1800" dirty="0" err="1">
                <a:solidFill>
                  <a:schemeClr val="tx1"/>
                </a:solidFill>
              </a:rPr>
              <a:t>Навч</a:t>
            </a:r>
            <a:r>
              <a:rPr lang="uk-UA" sz="1800" dirty="0">
                <a:solidFill>
                  <a:schemeClr val="tx1"/>
                </a:solidFill>
              </a:rPr>
              <a:t>. </a:t>
            </a:r>
            <a:r>
              <a:rPr lang="uk-UA" sz="1800" dirty="0" err="1">
                <a:solidFill>
                  <a:schemeClr val="tx1"/>
                </a:solidFill>
              </a:rPr>
              <a:t>посіб</a:t>
            </a:r>
            <a:r>
              <a:rPr lang="uk-UA" sz="1800" dirty="0">
                <a:solidFill>
                  <a:schemeClr val="tx1"/>
                </a:solidFill>
              </a:rPr>
              <a:t>. </a:t>
            </a:r>
            <a:r>
              <a:rPr lang="ru-RU" sz="1800" dirty="0">
                <a:solidFill>
                  <a:schemeClr val="tx1"/>
                </a:solidFill>
              </a:rPr>
              <a:t>/ </a:t>
            </a:r>
            <a:r>
              <a:rPr lang="uk-UA" sz="1800" dirty="0">
                <a:solidFill>
                  <a:schemeClr val="tx1"/>
                </a:solidFill>
              </a:rPr>
              <a:t>Н. П. Волкова. –  Вид. 2-ге,  перероб., </a:t>
            </a:r>
            <a:r>
              <a:rPr lang="uk-UA" sz="1800" dirty="0" err="1">
                <a:solidFill>
                  <a:schemeClr val="tx1"/>
                </a:solidFill>
              </a:rPr>
              <a:t>доп</a:t>
            </a:r>
            <a:r>
              <a:rPr lang="uk-UA" sz="1800" dirty="0">
                <a:solidFill>
                  <a:schemeClr val="tx1"/>
                </a:solidFill>
              </a:rPr>
              <a:t>. – К.</a:t>
            </a:r>
            <a:r>
              <a:rPr lang="ru-RU" sz="1800" dirty="0">
                <a:solidFill>
                  <a:schemeClr val="tx1"/>
                </a:solidFill>
              </a:rPr>
              <a:t>: </a:t>
            </a:r>
            <a:r>
              <a:rPr lang="uk-UA" sz="1800" dirty="0" err="1">
                <a:solidFill>
                  <a:schemeClr val="tx1"/>
                </a:solidFill>
              </a:rPr>
              <a:t>Академвидав</a:t>
            </a:r>
            <a:r>
              <a:rPr lang="uk-UA" sz="1800" dirty="0">
                <a:solidFill>
                  <a:schemeClr val="tx1"/>
                </a:solidFill>
              </a:rPr>
              <a:t>, 2007. – 616 с.</a:t>
            </a:r>
            <a:endParaRPr lang="ru-RU" sz="1800" dirty="0">
              <a:solidFill>
                <a:schemeClr val="tx1"/>
              </a:solidFill>
            </a:endParaRPr>
          </a:p>
          <a:p>
            <a:pPr marL="342900" lvl="1" indent="-342900"/>
            <a:r>
              <a:rPr lang="ru-RU" sz="1800" dirty="0">
                <a:solidFill>
                  <a:schemeClr val="tx1"/>
                </a:solidFill>
              </a:rPr>
              <a:t>3. </a:t>
            </a:r>
            <a:r>
              <a:rPr lang="ru-RU" sz="1800" dirty="0" err="1">
                <a:solidFill>
                  <a:schemeClr val="tx1"/>
                </a:solidFill>
              </a:rPr>
              <a:t>Державний</a:t>
            </a:r>
            <a:r>
              <a:rPr lang="ru-RU" sz="1800" dirty="0">
                <a:solidFill>
                  <a:schemeClr val="tx1"/>
                </a:solidFill>
              </a:rPr>
              <a:t> стандарт </a:t>
            </a:r>
            <a:r>
              <a:rPr lang="ru-RU" sz="1800" dirty="0" err="1">
                <a:solidFill>
                  <a:schemeClr val="tx1"/>
                </a:solidFill>
              </a:rPr>
              <a:t>початковоі</a:t>
            </a:r>
            <a:r>
              <a:rPr lang="ru-RU" sz="1800" dirty="0">
                <a:solidFill>
                  <a:schemeClr val="tx1"/>
                </a:solidFill>
              </a:rPr>
              <a:t> </a:t>
            </a:r>
            <a:r>
              <a:rPr lang="ru-RU" sz="1800" dirty="0" err="1">
                <a:solidFill>
                  <a:schemeClr val="tx1"/>
                </a:solidFill>
              </a:rPr>
              <a:t>освіти</a:t>
            </a:r>
            <a:r>
              <a:rPr lang="ru-RU" sz="1800" dirty="0">
                <a:solidFill>
                  <a:schemeClr val="tx1"/>
                </a:solidFill>
              </a:rPr>
              <a:t> // Початкова </a:t>
            </a:r>
            <a:r>
              <a:rPr lang="ru-RU" sz="1800" dirty="0" err="1">
                <a:solidFill>
                  <a:schemeClr val="tx1"/>
                </a:solidFill>
              </a:rPr>
              <a:t>освіта</a:t>
            </a:r>
            <a:r>
              <a:rPr lang="ru-RU" sz="1800" dirty="0">
                <a:solidFill>
                  <a:schemeClr val="tx1"/>
                </a:solidFill>
              </a:rPr>
              <a:t> [Текст]. - 2011. </a:t>
            </a:r>
            <a:r>
              <a:rPr lang="uk-UA" sz="1800" dirty="0">
                <a:solidFill>
                  <a:schemeClr val="tx1"/>
                </a:solidFill>
              </a:rPr>
              <a:t>– </a:t>
            </a:r>
            <a:r>
              <a:rPr lang="ru-RU" sz="1800" dirty="0">
                <a:solidFill>
                  <a:schemeClr val="tx1"/>
                </a:solidFill>
              </a:rPr>
              <a:t>№18(504).</a:t>
            </a:r>
            <a:r>
              <a:rPr lang="uk-UA" sz="1800" dirty="0">
                <a:solidFill>
                  <a:schemeClr val="tx1"/>
                </a:solidFill>
              </a:rPr>
              <a:t> – </a:t>
            </a:r>
            <a:r>
              <a:rPr lang="ru-RU" sz="1800" dirty="0">
                <a:solidFill>
                  <a:schemeClr val="tx1"/>
                </a:solidFill>
              </a:rPr>
              <a:t>45 с.</a:t>
            </a:r>
          </a:p>
          <a:p>
            <a:pPr marL="342900" lvl="1" indent="-342900"/>
            <a:r>
              <a:rPr lang="uk-UA" sz="1800" dirty="0">
                <a:solidFill>
                  <a:schemeClr val="tx1"/>
                </a:solidFill>
              </a:rPr>
              <a:t>4. Савченко О. Я. Дидактика початкової освіти. - К., «Грамота», 2012. - 502с.</a:t>
            </a:r>
            <a:endParaRPr lang="ru-RU" sz="1800" dirty="0">
              <a:solidFill>
                <a:schemeClr val="tx1"/>
              </a:solidFill>
            </a:endParaRPr>
          </a:p>
          <a:p>
            <a:pPr marL="342900" lvl="1" indent="-342900"/>
            <a:r>
              <a:rPr lang="uk-UA" sz="1800" dirty="0">
                <a:solidFill>
                  <a:schemeClr val="tx1"/>
                </a:solidFill>
              </a:rPr>
              <a:t>5. </a:t>
            </a:r>
            <a:r>
              <a:rPr lang="uk-UA" sz="1800" dirty="0" err="1">
                <a:solidFill>
                  <a:schemeClr val="tx1"/>
                </a:solidFill>
              </a:rPr>
              <a:t>Фіцула</a:t>
            </a:r>
            <a:r>
              <a:rPr lang="uk-UA" sz="1800" dirty="0">
                <a:solidFill>
                  <a:schemeClr val="tx1"/>
                </a:solidFill>
              </a:rPr>
              <a:t> М. М. Педагогіка: Посібник. - К., 2006. – 312с.</a:t>
            </a:r>
          </a:p>
          <a:p>
            <a:pPr marL="342900" lvl="1" indent="-342900"/>
            <a:r>
              <a:rPr lang="uk-UA" sz="1800" dirty="0">
                <a:solidFill>
                  <a:schemeClr val="tx1"/>
                </a:solidFill>
                <a:hlinkClick r:id="rId2"/>
              </a:rPr>
              <a:t>6. </a:t>
            </a:r>
            <a:r>
              <a:rPr lang="en-US" sz="1800" dirty="0">
                <a:solidFill>
                  <a:schemeClr val="tx1"/>
                </a:solidFill>
                <a:hlinkClick r:id="rId2"/>
              </a:rPr>
              <a:t>http://pidruchniki.com/1961040163288/pedagogika/ponyattya_pro_zmist_osviti</a:t>
            </a:r>
            <a:endParaRPr lang="uk-UA" sz="1800" dirty="0">
              <a:solidFill>
                <a:schemeClr val="tx1"/>
              </a:solidFill>
            </a:endParaRPr>
          </a:p>
          <a:p>
            <a:pPr marL="342900" lvl="1" indent="-342900"/>
            <a:r>
              <a:rPr lang="uk-UA" sz="1800" dirty="0">
                <a:solidFill>
                  <a:schemeClr val="tx1"/>
                </a:solidFill>
                <a:hlinkClick r:id="rId3"/>
              </a:rPr>
              <a:t>7. </a:t>
            </a:r>
            <a:r>
              <a:rPr lang="en-US" sz="1800" dirty="0">
                <a:solidFill>
                  <a:schemeClr val="tx1"/>
                </a:solidFill>
                <a:hlinkClick r:id="rId3"/>
              </a:rPr>
              <a:t>http://stud.com.ua/61093/pedagogika/zmist_osviti</a:t>
            </a:r>
            <a:endParaRPr lang="uk-UA" sz="1800" dirty="0">
              <a:solidFill>
                <a:schemeClr val="tx1"/>
              </a:solidFill>
            </a:endParaRPr>
          </a:p>
          <a:p>
            <a:pPr marL="342900" lvl="1" indent="-342900"/>
            <a:r>
              <a:rPr lang="uk-UA" sz="1800" dirty="0">
                <a:solidFill>
                  <a:schemeClr val="tx1"/>
                </a:solidFill>
                <a:hlinkClick r:id="rId4"/>
              </a:rPr>
              <a:t>8. </a:t>
            </a:r>
            <a:r>
              <a:rPr lang="en-US" sz="1800" dirty="0">
                <a:solidFill>
                  <a:schemeClr val="tx1"/>
                </a:solidFill>
                <a:hlinkClick r:id="rId4"/>
              </a:rPr>
              <a:t>http://westudents.com.ua/glavy/50022-sutnst-zmstu-osvti.html</a:t>
            </a:r>
            <a:endParaRPr lang="uk-UA" sz="1800" dirty="0">
              <a:solidFill>
                <a:schemeClr val="tx1"/>
              </a:solidFill>
            </a:endParaRPr>
          </a:p>
          <a:p>
            <a:pPr marL="342900" lvl="1" indent="-342900"/>
            <a:r>
              <a:rPr lang="uk-UA" sz="1800" dirty="0">
                <a:solidFill>
                  <a:schemeClr val="tx1"/>
                </a:solidFill>
              </a:rPr>
              <a:t>9. </a:t>
            </a:r>
            <a:r>
              <a:rPr lang="en-US" sz="1800" dirty="0">
                <a:solidFill>
                  <a:schemeClr val="tx1"/>
                </a:solidFill>
              </a:rPr>
              <a:t>http://lubbook.org/book_228_glava_89_1._Ponjattja_zm%D1%96stu_osv%D1%96ti.html</a:t>
            </a:r>
            <a:endParaRPr lang="ru-RU" sz="1800" dirty="0">
              <a:solidFill>
                <a:schemeClr val="tx1"/>
              </a:solidFill>
            </a:endParaRPr>
          </a:p>
          <a:p>
            <a:pPr marL="342900" lvl="1" indent="-342900"/>
            <a:endParaRPr lang="ru-RU" dirty="0"/>
          </a:p>
          <a:p>
            <a:endParaRPr lang="ru-RU" dirty="0"/>
          </a:p>
          <a:p>
            <a:endParaRPr lang="ru-RU" dirty="0"/>
          </a:p>
        </p:txBody>
      </p:sp>
    </p:spTree>
    <p:extLst>
      <p:ext uri="{BB962C8B-B14F-4D97-AF65-F5344CB8AC3E}">
        <p14:creationId xmlns:p14="http://schemas.microsoft.com/office/powerpoint/2010/main" val="116588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5318" y="197476"/>
            <a:ext cx="4932609" cy="1232079"/>
          </a:xfrm>
        </p:spPr>
        <p:txBody>
          <a:bodyPr>
            <a:noAutofit/>
          </a:bodyPr>
          <a:lstStyle/>
          <a:p>
            <a:pPr algn="ctr"/>
            <a:r>
              <a:rPr lang="uk-UA" sz="2800" b="1" dirty="0">
                <a:solidFill>
                  <a:schemeClr val="tx1"/>
                </a:solidFill>
              </a:rPr>
              <a:t>ПРАКТИЧНЕ ЗАНЯТТЯ</a:t>
            </a:r>
            <a:br>
              <a:rPr lang="ru-RU" sz="2800" b="1" dirty="0">
                <a:solidFill>
                  <a:schemeClr val="tx1"/>
                </a:solidFill>
              </a:rPr>
            </a:br>
            <a:r>
              <a:rPr lang="ru-RU" sz="2800" b="1" i="1" dirty="0" err="1">
                <a:solidFill>
                  <a:schemeClr val="tx1"/>
                </a:solidFill>
              </a:rPr>
              <a:t>Зміст</a:t>
            </a:r>
            <a:r>
              <a:rPr lang="ru-RU" sz="2800" b="1" i="1" dirty="0">
                <a:solidFill>
                  <a:schemeClr val="tx1"/>
                </a:solidFill>
              </a:rPr>
              <a:t> </a:t>
            </a:r>
            <a:r>
              <a:rPr lang="ru-RU" sz="2800" b="1" i="1" dirty="0" err="1">
                <a:solidFill>
                  <a:schemeClr val="tx1"/>
                </a:solidFill>
              </a:rPr>
              <a:t>освіти</a:t>
            </a:r>
            <a:br>
              <a:rPr lang="ru-RU" sz="2800" b="1" i="1" dirty="0">
                <a:solidFill>
                  <a:schemeClr val="tx1"/>
                </a:solidFill>
              </a:rPr>
            </a:br>
            <a:r>
              <a:rPr lang="ru-RU" sz="2800" b="1" i="1" dirty="0">
                <a:solidFill>
                  <a:schemeClr val="tx1"/>
                </a:solidFill>
              </a:rPr>
              <a:t>План</a:t>
            </a:r>
          </a:p>
        </p:txBody>
      </p:sp>
      <p:sp>
        <p:nvSpPr>
          <p:cNvPr id="3" name="Объект 2"/>
          <p:cNvSpPr>
            <a:spLocks noGrp="1"/>
          </p:cNvSpPr>
          <p:nvPr>
            <p:ph idx="1"/>
          </p:nvPr>
        </p:nvSpPr>
        <p:spPr>
          <a:xfrm>
            <a:off x="850006" y="1622739"/>
            <a:ext cx="9839459" cy="3889420"/>
          </a:xfrm>
        </p:spPr>
        <p:txBody>
          <a:bodyPr>
            <a:normAutofit fontScale="25000" lnSpcReduction="20000"/>
          </a:bodyPr>
          <a:lstStyle/>
          <a:p>
            <a:pPr lvl="0"/>
            <a:r>
              <a:rPr lang="uk-UA" sz="9600" dirty="0">
                <a:solidFill>
                  <a:schemeClr val="tx1"/>
                </a:solidFill>
              </a:rPr>
              <a:t>1. Навчальні плани для початкових шкіл.</a:t>
            </a:r>
            <a:endParaRPr lang="ru-RU" sz="9600" dirty="0">
              <a:solidFill>
                <a:schemeClr val="tx1"/>
              </a:solidFill>
            </a:endParaRPr>
          </a:p>
          <a:p>
            <a:pPr lvl="0"/>
            <a:r>
              <a:rPr lang="uk-UA" sz="9600" dirty="0">
                <a:solidFill>
                  <a:schemeClr val="tx1"/>
                </a:solidFill>
              </a:rPr>
              <a:t>2. Навчальні програми для початкових шкіл. </a:t>
            </a:r>
          </a:p>
          <a:p>
            <a:pPr lvl="0"/>
            <a:r>
              <a:rPr lang="uk-UA" sz="9600" dirty="0">
                <a:solidFill>
                  <a:schemeClr val="tx1"/>
                </a:solidFill>
              </a:rPr>
              <a:t>3. Підручники для початкової школи.</a:t>
            </a:r>
            <a:endParaRPr lang="ru-RU" sz="9600" dirty="0">
              <a:solidFill>
                <a:schemeClr val="tx1"/>
              </a:solidFill>
            </a:endParaRPr>
          </a:p>
          <a:p>
            <a:pPr marL="0" indent="0">
              <a:buNone/>
            </a:pPr>
            <a:r>
              <a:rPr lang="uk-UA" sz="9600" dirty="0">
                <a:solidFill>
                  <a:schemeClr val="tx1"/>
                </a:solidFill>
              </a:rPr>
              <a:t>   </a:t>
            </a:r>
            <a:r>
              <a:rPr lang="uk-UA" sz="9600" b="1" dirty="0">
                <a:solidFill>
                  <a:schemeClr val="tx1"/>
                </a:solidFill>
              </a:rPr>
              <a:t>Завдання:</a:t>
            </a:r>
          </a:p>
          <a:p>
            <a:r>
              <a:rPr lang="uk-UA" sz="9600" dirty="0">
                <a:solidFill>
                  <a:schemeClr val="tx1"/>
                </a:solidFill>
              </a:rPr>
              <a:t>1. Проаналізувати навчальну програму  початкової школи.</a:t>
            </a:r>
          </a:p>
          <a:p>
            <a:r>
              <a:rPr lang="uk-UA" sz="9600" dirty="0">
                <a:solidFill>
                  <a:schemeClr val="tx1"/>
                </a:solidFill>
              </a:rPr>
              <a:t>2. Проаналізувати навчальну програму одного навчального предмету, що вивчається у початкових класах.</a:t>
            </a:r>
          </a:p>
          <a:p>
            <a:r>
              <a:rPr lang="uk-UA" sz="9600" dirty="0">
                <a:solidFill>
                  <a:schemeClr val="tx1"/>
                </a:solidFill>
              </a:rPr>
              <a:t>3. Проаналізувати підручник початкової школи та заповнити таблицю</a:t>
            </a:r>
          </a:p>
        </p:txBody>
      </p:sp>
    </p:spTree>
    <p:extLst>
      <p:ext uri="{BB962C8B-B14F-4D97-AF65-F5344CB8AC3E}">
        <p14:creationId xmlns:p14="http://schemas.microsoft.com/office/powerpoint/2010/main" val="377823588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59835" y="1332713"/>
            <a:ext cx="4185623" cy="806845"/>
          </a:xfrm>
        </p:spPr>
        <p:txBody>
          <a:bodyPr/>
          <a:lstStyle/>
          <a:p>
            <a:r>
              <a:rPr lang="uk-UA" dirty="0" err="1">
                <a:solidFill>
                  <a:schemeClr val="tx1"/>
                </a:solidFill>
              </a:rPr>
              <a:t>Фіцула</a:t>
            </a:r>
            <a:r>
              <a:rPr lang="uk-UA" dirty="0">
                <a:solidFill>
                  <a:schemeClr val="tx1"/>
                </a:solidFill>
              </a:rPr>
              <a:t> Михайло Миколайович</a:t>
            </a:r>
            <a:endParaRPr lang="ru-RU" dirty="0">
              <a:solidFill>
                <a:schemeClr val="tx1"/>
              </a:solidFill>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7551" y="2427689"/>
            <a:ext cx="2277472" cy="3305175"/>
          </a:xfrm>
        </p:spPr>
      </p:pic>
      <p:sp>
        <p:nvSpPr>
          <p:cNvPr id="5" name="Текст 4"/>
          <p:cNvSpPr>
            <a:spLocks noGrp="1"/>
          </p:cNvSpPr>
          <p:nvPr>
            <p:ph type="body" sz="quarter" idx="3"/>
          </p:nvPr>
        </p:nvSpPr>
        <p:spPr>
          <a:xfrm>
            <a:off x="5426533" y="1444931"/>
            <a:ext cx="4185618" cy="576262"/>
          </a:xfrm>
        </p:spPr>
        <p:txBody>
          <a:bodyPr/>
          <a:lstStyle/>
          <a:p>
            <a:r>
              <a:rPr lang="uk-UA" b="1" i="1" dirty="0"/>
              <a:t>Зміст освіти - </a:t>
            </a:r>
            <a:endParaRPr lang="ru-RU" b="1" i="1" dirty="0"/>
          </a:p>
        </p:txBody>
      </p:sp>
      <p:sp>
        <p:nvSpPr>
          <p:cNvPr id="6" name="Объект 5"/>
          <p:cNvSpPr>
            <a:spLocks noGrp="1"/>
          </p:cNvSpPr>
          <p:nvPr>
            <p:ph sz="quarter" idx="4"/>
          </p:nvPr>
        </p:nvSpPr>
        <p:spPr>
          <a:xfrm>
            <a:off x="5426533" y="2139558"/>
            <a:ext cx="4185617" cy="4531698"/>
          </a:xfrm>
        </p:spPr>
        <p:txBody>
          <a:bodyPr>
            <a:noAutofit/>
          </a:bodyPr>
          <a:lstStyle/>
          <a:p>
            <a:r>
              <a:rPr lang="uk-UA" sz="2400" i="1" dirty="0">
                <a:solidFill>
                  <a:schemeClr val="tx1"/>
                </a:solidFill>
              </a:rPr>
              <a:t>система наукових знань, умінь і навичок , оволодіння якими забезпечує всебічний розвиток розумових і фізичних здібностей учнів, формування світогляду, моралі та поведінки, підготовку до суспільного життя, до праці.</a:t>
            </a:r>
            <a:endParaRPr lang="ru-RU" sz="2400" i="1" dirty="0">
              <a:solidFill>
                <a:schemeClr val="tx1"/>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965" y="2427689"/>
            <a:ext cx="2145625" cy="3305175"/>
          </a:xfrm>
          <a:prstGeom prst="rect">
            <a:avLst/>
          </a:prstGeom>
        </p:spPr>
      </p:pic>
    </p:spTree>
    <p:extLst>
      <p:ext uri="{BB962C8B-B14F-4D97-AF65-F5344CB8AC3E}">
        <p14:creationId xmlns:p14="http://schemas.microsoft.com/office/powerpoint/2010/main" val="62971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91179024"/>
              </p:ext>
            </p:extLst>
          </p:nvPr>
        </p:nvGraphicFramePr>
        <p:xfrm>
          <a:off x="167426" y="540911"/>
          <a:ext cx="11384921" cy="5563673"/>
        </p:xfrm>
        <a:graphic>
          <a:graphicData uri="http://schemas.openxmlformats.org/drawingml/2006/table">
            <a:tbl>
              <a:tblPr firstRow="1" bandRow="1">
                <a:tableStyleId>{5C22544A-7EE6-4342-B048-85BDC9FD1C3A}</a:tableStyleId>
              </a:tblPr>
              <a:tblGrid>
                <a:gridCol w="2762418">
                  <a:extLst>
                    <a:ext uri="{9D8B030D-6E8A-4147-A177-3AD203B41FA5}">
                      <a16:colId xmlns:a16="http://schemas.microsoft.com/office/drawing/2014/main" val="16157275"/>
                    </a:ext>
                  </a:extLst>
                </a:gridCol>
                <a:gridCol w="1032555">
                  <a:extLst>
                    <a:ext uri="{9D8B030D-6E8A-4147-A177-3AD203B41FA5}">
                      <a16:colId xmlns:a16="http://schemas.microsoft.com/office/drawing/2014/main" val="1931061128"/>
                    </a:ext>
                  </a:extLst>
                </a:gridCol>
                <a:gridCol w="1897487">
                  <a:extLst>
                    <a:ext uri="{9D8B030D-6E8A-4147-A177-3AD203B41FA5}">
                      <a16:colId xmlns:a16="http://schemas.microsoft.com/office/drawing/2014/main" val="210247413"/>
                    </a:ext>
                  </a:extLst>
                </a:gridCol>
                <a:gridCol w="1897487">
                  <a:extLst>
                    <a:ext uri="{9D8B030D-6E8A-4147-A177-3AD203B41FA5}">
                      <a16:colId xmlns:a16="http://schemas.microsoft.com/office/drawing/2014/main" val="3051046146"/>
                    </a:ext>
                  </a:extLst>
                </a:gridCol>
                <a:gridCol w="1897487">
                  <a:extLst>
                    <a:ext uri="{9D8B030D-6E8A-4147-A177-3AD203B41FA5}">
                      <a16:colId xmlns:a16="http://schemas.microsoft.com/office/drawing/2014/main" val="442758448"/>
                    </a:ext>
                  </a:extLst>
                </a:gridCol>
                <a:gridCol w="1897487">
                  <a:extLst>
                    <a:ext uri="{9D8B030D-6E8A-4147-A177-3AD203B41FA5}">
                      <a16:colId xmlns:a16="http://schemas.microsoft.com/office/drawing/2014/main" val="2555839172"/>
                    </a:ext>
                  </a:extLst>
                </a:gridCol>
              </a:tblGrid>
              <a:tr h="3428929">
                <a:tc>
                  <a:txBody>
                    <a:bodyPr/>
                    <a:lstStyle/>
                    <a:p>
                      <a:r>
                        <a:rPr lang="uk-UA" sz="2800" dirty="0">
                          <a:solidFill>
                            <a:schemeClr val="tx1"/>
                          </a:solidFill>
                        </a:rPr>
                        <a:t>Навчальний предмет</a:t>
                      </a:r>
                      <a:endParaRPr lang="ru-RU" sz="2800" dirty="0">
                        <a:solidFill>
                          <a:schemeClr val="tx1"/>
                        </a:solidFill>
                      </a:endParaRPr>
                    </a:p>
                  </a:txBody>
                  <a:tcPr/>
                </a:tc>
                <a:tc>
                  <a:txBody>
                    <a:bodyPr/>
                    <a:lstStyle/>
                    <a:p>
                      <a:r>
                        <a:rPr lang="uk-UA" sz="2400" dirty="0">
                          <a:solidFill>
                            <a:schemeClr val="tx1"/>
                          </a:solidFill>
                        </a:rPr>
                        <a:t>Клас</a:t>
                      </a:r>
                      <a:endParaRPr lang="ru-RU" sz="2400" dirty="0">
                        <a:solidFill>
                          <a:schemeClr val="tx1"/>
                        </a:solidFill>
                      </a:endParaRPr>
                    </a:p>
                  </a:txBody>
                  <a:tcPr/>
                </a:tc>
                <a:tc>
                  <a:txBody>
                    <a:bodyPr/>
                    <a:lstStyle/>
                    <a:p>
                      <a:r>
                        <a:rPr lang="uk-UA" sz="2400" dirty="0">
                          <a:solidFill>
                            <a:schemeClr val="tx1"/>
                          </a:solidFill>
                        </a:rPr>
                        <a:t>Автор</a:t>
                      </a:r>
                      <a:endParaRPr lang="ru-RU" sz="2400" dirty="0">
                        <a:solidFill>
                          <a:schemeClr val="tx1"/>
                        </a:solidFill>
                      </a:endParaRPr>
                    </a:p>
                  </a:txBody>
                  <a:tcPr/>
                </a:tc>
                <a:tc>
                  <a:txBody>
                    <a:bodyPr/>
                    <a:lstStyle/>
                    <a:p>
                      <a:r>
                        <a:rPr lang="uk-UA" sz="2800" dirty="0">
                          <a:solidFill>
                            <a:schemeClr val="tx1"/>
                          </a:solidFill>
                        </a:rPr>
                        <a:t>Рік видання</a:t>
                      </a:r>
                      <a:endParaRPr lang="ru-RU" sz="2800" dirty="0">
                        <a:solidFill>
                          <a:schemeClr val="tx1"/>
                        </a:solidFill>
                      </a:endParaRPr>
                    </a:p>
                  </a:txBody>
                  <a:tcPr/>
                </a:tc>
                <a:tc>
                  <a:txBody>
                    <a:bodyPr/>
                    <a:lstStyle/>
                    <a:p>
                      <a:r>
                        <a:rPr lang="uk-UA" sz="2400" dirty="0">
                          <a:solidFill>
                            <a:schemeClr val="tx1"/>
                          </a:solidFill>
                        </a:rPr>
                        <a:t>Позитивні сторони</a:t>
                      </a:r>
                      <a:endParaRPr lang="ru-RU" sz="2400" dirty="0">
                        <a:solidFill>
                          <a:schemeClr val="tx1"/>
                        </a:solidFill>
                      </a:endParaRPr>
                    </a:p>
                  </a:txBody>
                  <a:tcPr/>
                </a:tc>
                <a:tc>
                  <a:txBody>
                    <a:bodyPr/>
                    <a:lstStyle/>
                    <a:p>
                      <a:r>
                        <a:rPr lang="uk-UA" sz="2800" dirty="0">
                          <a:solidFill>
                            <a:schemeClr val="tx1"/>
                          </a:solidFill>
                        </a:rPr>
                        <a:t>Негативні сторони</a:t>
                      </a:r>
                      <a:endParaRPr lang="ru-RU" sz="2800" dirty="0">
                        <a:solidFill>
                          <a:schemeClr val="tx1"/>
                        </a:solidFill>
                      </a:endParaRPr>
                    </a:p>
                  </a:txBody>
                  <a:tcPr/>
                </a:tc>
                <a:extLst>
                  <a:ext uri="{0D108BD9-81ED-4DB2-BD59-A6C34878D82A}">
                    <a16:rowId xmlns:a16="http://schemas.microsoft.com/office/drawing/2014/main" val="1545835207"/>
                  </a:ext>
                </a:extLst>
              </a:tr>
              <a:tr h="2134744">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535447329"/>
                  </a:ext>
                </a:extLst>
              </a:tr>
            </a:tbl>
          </a:graphicData>
        </a:graphic>
      </p:graphicFrame>
    </p:spTree>
    <p:extLst>
      <p:ext uri="{BB962C8B-B14F-4D97-AF65-F5344CB8AC3E}">
        <p14:creationId xmlns:p14="http://schemas.microsoft.com/office/powerpoint/2010/main" val="3288882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4538" y="532327"/>
            <a:ext cx="6702260" cy="781318"/>
          </a:xfrm>
        </p:spPr>
        <p:txBody>
          <a:bodyPr>
            <a:normAutofit/>
          </a:bodyPr>
          <a:lstStyle/>
          <a:p>
            <a:pPr algn="ctr"/>
            <a:r>
              <a:rPr lang="uk-UA" sz="4400" b="1" dirty="0">
                <a:solidFill>
                  <a:schemeClr val="tx1"/>
                </a:solidFill>
              </a:rPr>
              <a:t>ТЕСТИ:</a:t>
            </a:r>
            <a:endParaRPr lang="ru-RU" sz="4400" b="1" dirty="0">
              <a:solidFill>
                <a:schemeClr val="tx1"/>
              </a:solidFill>
            </a:endParaRPr>
          </a:p>
        </p:txBody>
      </p:sp>
      <p:sp>
        <p:nvSpPr>
          <p:cNvPr id="3" name="Объект 2"/>
          <p:cNvSpPr>
            <a:spLocks noGrp="1"/>
          </p:cNvSpPr>
          <p:nvPr>
            <p:ph idx="1"/>
          </p:nvPr>
        </p:nvSpPr>
        <p:spPr>
          <a:xfrm>
            <a:off x="548545" y="1313645"/>
            <a:ext cx="10475770" cy="5409127"/>
          </a:xfrm>
        </p:spPr>
        <p:txBody>
          <a:bodyPr>
            <a:normAutofit/>
          </a:bodyPr>
          <a:lstStyle/>
          <a:p>
            <a:r>
              <a:rPr lang="uk-UA" sz="2000" dirty="0">
                <a:solidFill>
                  <a:schemeClr val="tx1"/>
                </a:solidFill>
              </a:rPr>
              <a:t>1. Зміст освіти – це</a:t>
            </a:r>
          </a:p>
          <a:p>
            <a:r>
              <a:rPr lang="uk-UA" sz="2000" dirty="0">
                <a:solidFill>
                  <a:schemeClr val="tx1"/>
                </a:solidFill>
              </a:rPr>
              <a:t>А)</a:t>
            </a:r>
            <a:r>
              <a:rPr lang="uk-UA" sz="2000" dirty="0"/>
              <a:t> </a:t>
            </a:r>
            <a:r>
              <a:rPr lang="uk-UA" sz="2000" dirty="0">
                <a:solidFill>
                  <a:schemeClr val="tx1"/>
                </a:solidFill>
              </a:rPr>
              <a:t>система наукових знань, умінь і навичок , оволодіння якими забезпечує всебічний розвиток розумових і фізичних здібностей учнів, формування світогляду, моралі та поведінки, підготовку до суспільного життя, до праці.</a:t>
            </a:r>
          </a:p>
          <a:p>
            <a:r>
              <a:rPr lang="uk-UA" sz="2000" dirty="0">
                <a:solidFill>
                  <a:schemeClr val="tx1"/>
                </a:solidFill>
              </a:rPr>
              <a:t>Б) основний нормативний документ, у якому сформульовані  загальнодержавні вимоги до освіченості випускників на рівні початкової, основної і старшої школи, також є основою для розроблення навчальних планів, програм, підручників.</a:t>
            </a:r>
          </a:p>
          <a:p>
            <a:r>
              <a:rPr lang="uk-UA" sz="2000" dirty="0">
                <a:solidFill>
                  <a:schemeClr val="tx1"/>
                </a:solidFill>
              </a:rPr>
              <a:t>В) основний нормативний документ, у якому сформульовані  загальнодержавні вимоги до освіченості випускників на рівні початкової, основної і старшої школи, також є основою для розроблення навчальних планів, програм, підручників.</a:t>
            </a:r>
          </a:p>
          <a:p>
            <a:r>
              <a:rPr lang="uk-UA" sz="2000" dirty="0">
                <a:solidFill>
                  <a:schemeClr val="tx1"/>
                </a:solidFill>
              </a:rPr>
              <a:t>Г) документ, що визначає структуру навчального року, перелік та розподіл предметів для вивчення в конкретному навчальному закладі, тижневу й річну кількість годин, відведених на кожний навчальний предмет. </a:t>
            </a:r>
            <a:br>
              <a:rPr lang="uk-UA" sz="2000" dirty="0">
                <a:solidFill>
                  <a:schemeClr val="tx1"/>
                </a:solidFill>
              </a:rPr>
            </a:br>
            <a:br>
              <a:rPr lang="uk-UA" dirty="0">
                <a:solidFill>
                  <a:schemeClr val="tx1"/>
                </a:solidFill>
              </a:rPr>
            </a:br>
            <a:endParaRPr lang="ru-RU" dirty="0">
              <a:solidFill>
                <a:schemeClr val="tx1"/>
              </a:solidFill>
            </a:endParaRPr>
          </a:p>
          <a:p>
            <a:endParaRPr lang="ru-RU" dirty="0"/>
          </a:p>
        </p:txBody>
      </p:sp>
    </p:spTree>
    <p:extLst>
      <p:ext uri="{BB962C8B-B14F-4D97-AF65-F5344CB8AC3E}">
        <p14:creationId xmlns:p14="http://schemas.microsoft.com/office/powerpoint/2010/main" val="32579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599"/>
            <a:ext cx="8724243" cy="1550989"/>
          </a:xfrm>
        </p:spPr>
        <p:txBody>
          <a:bodyPr>
            <a:normAutofit fontScale="90000"/>
          </a:bodyPr>
          <a:lstStyle/>
          <a:p>
            <a:r>
              <a:rPr lang="uk-UA" dirty="0">
                <a:solidFill>
                  <a:schemeClr val="tx1"/>
                </a:solidFill>
              </a:rPr>
              <a:t>2. Хто пропонував будувати зміст шкільної відповідно до інтересів і психологічних особливостей учнів?</a:t>
            </a:r>
            <a:endParaRPr lang="ru-RU" dirty="0">
              <a:solidFill>
                <a:schemeClr val="tx1"/>
              </a:solidFill>
            </a:endParaRPr>
          </a:p>
        </p:txBody>
      </p:sp>
      <p:sp>
        <p:nvSpPr>
          <p:cNvPr id="3" name="Объект 2"/>
          <p:cNvSpPr>
            <a:spLocks noGrp="1"/>
          </p:cNvSpPr>
          <p:nvPr>
            <p:ph idx="1"/>
          </p:nvPr>
        </p:nvSpPr>
        <p:spPr>
          <a:xfrm>
            <a:off x="677334" y="2160590"/>
            <a:ext cx="8596668" cy="3828086"/>
          </a:xfrm>
        </p:spPr>
        <p:txBody>
          <a:bodyPr>
            <a:noAutofit/>
          </a:bodyPr>
          <a:lstStyle/>
          <a:p>
            <a:r>
              <a:rPr lang="uk-UA" sz="3200" dirty="0">
                <a:solidFill>
                  <a:schemeClr val="tx1"/>
                </a:solidFill>
              </a:rPr>
              <a:t>А) К. Д. Ушинський;</a:t>
            </a:r>
          </a:p>
          <a:p>
            <a:r>
              <a:rPr lang="uk-UA" sz="3200" dirty="0">
                <a:solidFill>
                  <a:schemeClr val="tx1"/>
                </a:solidFill>
              </a:rPr>
              <a:t>Б) Джон Дьюї;</a:t>
            </a:r>
          </a:p>
          <a:p>
            <a:r>
              <a:rPr lang="uk-UA" sz="3200" dirty="0">
                <a:solidFill>
                  <a:schemeClr val="tx1"/>
                </a:solidFill>
              </a:rPr>
              <a:t>В) Г. Спенсер;</a:t>
            </a:r>
          </a:p>
          <a:p>
            <a:r>
              <a:rPr lang="uk-UA" sz="3200" dirty="0">
                <a:solidFill>
                  <a:schemeClr val="tx1"/>
                </a:solidFill>
              </a:rPr>
              <a:t>Г) А. </a:t>
            </a:r>
            <a:r>
              <a:rPr lang="uk-UA" sz="3200" dirty="0" err="1">
                <a:solidFill>
                  <a:schemeClr val="tx1"/>
                </a:solidFill>
              </a:rPr>
              <a:t>Дістервег</a:t>
            </a:r>
            <a:r>
              <a:rPr lang="uk-UA" sz="3200" dirty="0">
                <a:solidFill>
                  <a:schemeClr val="tx1"/>
                </a:solidFill>
              </a:rPr>
              <a:t>.</a:t>
            </a:r>
            <a:endParaRPr lang="ru-RU" sz="3200" dirty="0">
              <a:solidFill>
                <a:schemeClr val="tx1"/>
              </a:solidFill>
            </a:endParaRPr>
          </a:p>
        </p:txBody>
      </p:sp>
    </p:spTree>
    <p:extLst>
      <p:ext uri="{BB962C8B-B14F-4D97-AF65-F5344CB8AC3E}">
        <p14:creationId xmlns:p14="http://schemas.microsoft.com/office/powerpoint/2010/main" val="29577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550989"/>
          </a:xfrm>
        </p:spPr>
        <p:txBody>
          <a:bodyPr>
            <a:normAutofit fontScale="90000"/>
          </a:bodyPr>
          <a:lstStyle/>
          <a:p>
            <a:r>
              <a:rPr lang="uk-UA" dirty="0">
                <a:solidFill>
                  <a:schemeClr val="tx1"/>
                </a:solidFill>
              </a:rPr>
              <a:t>3. Прихильники якої теорії розглядали зміст освіти як засіб розвитку пізнавальних інтересів і розумових здібностей</a:t>
            </a:r>
            <a:endParaRPr lang="ru-RU" dirty="0">
              <a:solidFill>
                <a:schemeClr val="tx1"/>
              </a:solidFill>
            </a:endParaRPr>
          </a:p>
        </p:txBody>
      </p:sp>
      <p:sp>
        <p:nvSpPr>
          <p:cNvPr id="3" name="Объект 2"/>
          <p:cNvSpPr>
            <a:spLocks noGrp="1"/>
          </p:cNvSpPr>
          <p:nvPr>
            <p:ph idx="1"/>
          </p:nvPr>
        </p:nvSpPr>
        <p:spPr>
          <a:xfrm>
            <a:off x="677334" y="2263620"/>
            <a:ext cx="8596668" cy="3880773"/>
          </a:xfrm>
        </p:spPr>
        <p:txBody>
          <a:bodyPr>
            <a:normAutofit/>
          </a:bodyPr>
          <a:lstStyle/>
          <a:p>
            <a:r>
              <a:rPr lang="uk-UA" sz="3200" dirty="0">
                <a:solidFill>
                  <a:schemeClr val="tx1"/>
                </a:solidFill>
              </a:rPr>
              <a:t>А) матеріальної освіти;</a:t>
            </a:r>
          </a:p>
          <a:p>
            <a:r>
              <a:rPr lang="uk-UA" sz="3200" dirty="0">
                <a:solidFill>
                  <a:schemeClr val="tx1"/>
                </a:solidFill>
              </a:rPr>
              <a:t>Б) формальної освіти;</a:t>
            </a:r>
          </a:p>
          <a:p>
            <a:r>
              <a:rPr lang="uk-UA" sz="3200" dirty="0">
                <a:solidFill>
                  <a:schemeClr val="tx1"/>
                </a:solidFill>
              </a:rPr>
              <a:t>В) </a:t>
            </a:r>
            <a:r>
              <a:rPr lang="uk-UA" sz="3200" dirty="0" err="1">
                <a:solidFill>
                  <a:schemeClr val="tx1"/>
                </a:solidFill>
              </a:rPr>
              <a:t>педоцентричної</a:t>
            </a:r>
            <a:r>
              <a:rPr lang="uk-UA" sz="3200" dirty="0">
                <a:solidFill>
                  <a:schemeClr val="tx1"/>
                </a:solidFill>
              </a:rPr>
              <a:t> теорії;</a:t>
            </a:r>
          </a:p>
          <a:p>
            <a:r>
              <a:rPr lang="uk-UA" sz="3200" dirty="0">
                <a:solidFill>
                  <a:schemeClr val="tx1"/>
                </a:solidFill>
              </a:rPr>
              <a:t>Г) енциклопедичної моделі.</a:t>
            </a:r>
            <a:endParaRPr lang="ru-RU" sz="3200" dirty="0">
              <a:solidFill>
                <a:schemeClr val="tx1"/>
              </a:solidFill>
            </a:endParaRPr>
          </a:p>
        </p:txBody>
      </p:sp>
    </p:spTree>
    <p:extLst>
      <p:ext uri="{BB962C8B-B14F-4D97-AF65-F5344CB8AC3E}">
        <p14:creationId xmlns:p14="http://schemas.microsoft.com/office/powerpoint/2010/main" val="25751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802730" cy="1979054"/>
          </a:xfrm>
        </p:spPr>
        <p:txBody>
          <a:bodyPr>
            <a:noAutofit/>
          </a:bodyPr>
          <a:lstStyle/>
          <a:p>
            <a:r>
              <a:rPr lang="uk-UA" sz="2400" dirty="0">
                <a:solidFill>
                  <a:schemeClr val="tx1"/>
                </a:solidFill>
              </a:rPr>
              <a:t>4.</a:t>
            </a:r>
            <a:r>
              <a:rPr lang="uk-UA" sz="2400" dirty="0"/>
              <a:t> </a:t>
            </a:r>
            <a:r>
              <a:rPr lang="uk-UA" sz="2400" dirty="0">
                <a:solidFill>
                  <a:schemeClr val="tx1"/>
                </a:solidFill>
              </a:rPr>
              <a:t>Основним нормативним документом, у якому сформульовані  загальнодержавні вимоги до освіченості випускників на рівні початкової, основної і старшої школи, також є основою для розроблення навчальних планів, програм, підручників є</a:t>
            </a:r>
            <a:br>
              <a:rPr lang="uk-UA" sz="2400" dirty="0">
                <a:solidFill>
                  <a:schemeClr val="tx1"/>
                </a:solidFill>
              </a:rPr>
            </a:br>
            <a:endParaRPr lang="ru-RU" sz="2400" dirty="0"/>
          </a:p>
        </p:txBody>
      </p:sp>
      <p:sp>
        <p:nvSpPr>
          <p:cNvPr id="3" name="Объект 2"/>
          <p:cNvSpPr>
            <a:spLocks noGrp="1"/>
          </p:cNvSpPr>
          <p:nvPr>
            <p:ph idx="1"/>
          </p:nvPr>
        </p:nvSpPr>
        <p:spPr>
          <a:xfrm>
            <a:off x="677334" y="2588654"/>
            <a:ext cx="8596668" cy="3880773"/>
          </a:xfrm>
        </p:spPr>
        <p:txBody>
          <a:bodyPr>
            <a:normAutofit/>
          </a:bodyPr>
          <a:lstStyle/>
          <a:p>
            <a:r>
              <a:rPr lang="uk-UA" sz="2800" dirty="0">
                <a:solidFill>
                  <a:schemeClr val="tx1"/>
                </a:solidFill>
              </a:rPr>
              <a:t>а) Базовий навчальний план;</a:t>
            </a:r>
          </a:p>
          <a:p>
            <a:r>
              <a:rPr lang="uk-UA" sz="2800" dirty="0">
                <a:solidFill>
                  <a:schemeClr val="tx1"/>
                </a:solidFill>
              </a:rPr>
              <a:t>Б) Закон України «Про освіту»;</a:t>
            </a:r>
          </a:p>
          <a:p>
            <a:r>
              <a:rPr lang="uk-UA" sz="2800" dirty="0">
                <a:solidFill>
                  <a:schemeClr val="tx1"/>
                </a:solidFill>
              </a:rPr>
              <a:t>В) Навчальна програма;</a:t>
            </a:r>
          </a:p>
          <a:p>
            <a:r>
              <a:rPr lang="uk-UA" sz="2800" dirty="0">
                <a:solidFill>
                  <a:schemeClr val="tx1"/>
                </a:solidFill>
              </a:rPr>
              <a:t>Г) Державний стандарт загальної середньої освіти.</a:t>
            </a:r>
            <a:endParaRPr lang="ru-RU" sz="2800" dirty="0">
              <a:solidFill>
                <a:schemeClr val="tx1"/>
              </a:solidFill>
            </a:endParaRPr>
          </a:p>
        </p:txBody>
      </p:sp>
    </p:spTree>
    <p:extLst>
      <p:ext uri="{BB962C8B-B14F-4D97-AF65-F5344CB8AC3E}">
        <p14:creationId xmlns:p14="http://schemas.microsoft.com/office/powerpoint/2010/main" val="119906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tx1"/>
                </a:solidFill>
              </a:rPr>
              <a:t>5.Державний стандарт  переглядається не рідше одного разу на….</a:t>
            </a:r>
            <a:endParaRPr lang="ru-RU" dirty="0"/>
          </a:p>
        </p:txBody>
      </p:sp>
      <p:sp>
        <p:nvSpPr>
          <p:cNvPr id="3" name="Объект 2"/>
          <p:cNvSpPr>
            <a:spLocks noGrp="1"/>
          </p:cNvSpPr>
          <p:nvPr>
            <p:ph idx="1"/>
          </p:nvPr>
        </p:nvSpPr>
        <p:spPr/>
        <p:txBody>
          <a:bodyPr>
            <a:normAutofit/>
          </a:bodyPr>
          <a:lstStyle/>
          <a:p>
            <a:r>
              <a:rPr lang="uk-UA" sz="3600" dirty="0">
                <a:solidFill>
                  <a:schemeClr val="tx1"/>
                </a:solidFill>
              </a:rPr>
              <a:t>А) 1 рік;</a:t>
            </a:r>
          </a:p>
          <a:p>
            <a:r>
              <a:rPr lang="uk-UA" sz="3600" dirty="0">
                <a:solidFill>
                  <a:schemeClr val="tx1"/>
                </a:solidFill>
              </a:rPr>
              <a:t>Б) 2 роки;</a:t>
            </a:r>
          </a:p>
          <a:p>
            <a:r>
              <a:rPr lang="uk-UA" sz="3600" dirty="0">
                <a:solidFill>
                  <a:schemeClr val="tx1"/>
                </a:solidFill>
              </a:rPr>
              <a:t>В) 10 років;</a:t>
            </a:r>
          </a:p>
          <a:p>
            <a:r>
              <a:rPr lang="uk-UA" sz="3600" dirty="0">
                <a:solidFill>
                  <a:schemeClr val="tx1"/>
                </a:solidFill>
              </a:rPr>
              <a:t>Г) 5 років.</a:t>
            </a:r>
            <a:endParaRPr lang="ru-RU" sz="3600" dirty="0">
              <a:solidFill>
                <a:schemeClr val="tx1"/>
              </a:solidFill>
            </a:endParaRPr>
          </a:p>
        </p:txBody>
      </p:sp>
    </p:spTree>
    <p:extLst>
      <p:ext uri="{BB962C8B-B14F-4D97-AF65-F5344CB8AC3E}">
        <p14:creationId xmlns:p14="http://schemas.microsoft.com/office/powerpoint/2010/main" val="41164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tx1"/>
                </a:solidFill>
              </a:rPr>
              <a:t>6. Що </a:t>
            </a:r>
            <a:r>
              <a:rPr lang="uk-UA" b="1" i="1" u="sng" dirty="0">
                <a:solidFill>
                  <a:schemeClr val="tx1"/>
                </a:solidFill>
              </a:rPr>
              <a:t>не</a:t>
            </a:r>
            <a:r>
              <a:rPr lang="uk-UA" dirty="0">
                <a:solidFill>
                  <a:schemeClr val="tx1"/>
                </a:solidFill>
              </a:rPr>
              <a:t> входить до Державного стандарту?</a:t>
            </a:r>
            <a:endParaRPr lang="ru-RU" dirty="0">
              <a:solidFill>
                <a:schemeClr val="tx1"/>
              </a:solidFill>
            </a:endParaRPr>
          </a:p>
        </p:txBody>
      </p:sp>
      <p:sp>
        <p:nvSpPr>
          <p:cNvPr id="3" name="Объект 2"/>
          <p:cNvSpPr>
            <a:spLocks noGrp="1"/>
          </p:cNvSpPr>
          <p:nvPr>
            <p:ph idx="1"/>
          </p:nvPr>
        </p:nvSpPr>
        <p:spPr/>
        <p:txBody>
          <a:bodyPr>
            <a:normAutofit/>
          </a:bodyPr>
          <a:lstStyle/>
          <a:p>
            <a:r>
              <a:rPr lang="uk-UA" sz="3200" dirty="0">
                <a:solidFill>
                  <a:schemeClr val="tx1"/>
                </a:solidFill>
              </a:rPr>
              <a:t>А) Освітні галузі;</a:t>
            </a:r>
          </a:p>
          <a:p>
            <a:r>
              <a:rPr lang="uk-UA" sz="3200" dirty="0">
                <a:solidFill>
                  <a:schemeClr val="tx1"/>
                </a:solidFill>
              </a:rPr>
              <a:t>Б) державні вимоги до ЗУН учнів;</a:t>
            </a:r>
          </a:p>
          <a:p>
            <a:r>
              <a:rPr lang="uk-UA" sz="3200" dirty="0">
                <a:solidFill>
                  <a:schemeClr val="tx1"/>
                </a:solidFill>
              </a:rPr>
              <a:t>В)Базовий навчальний план;</a:t>
            </a:r>
          </a:p>
          <a:p>
            <a:r>
              <a:rPr lang="uk-UA" sz="3200" dirty="0">
                <a:solidFill>
                  <a:schemeClr val="tx1"/>
                </a:solidFill>
              </a:rPr>
              <a:t>Г) Вимоги до матеріально-технічної бази навчального закладу.</a:t>
            </a:r>
            <a:endParaRPr lang="ru-RU" sz="3200" dirty="0">
              <a:solidFill>
                <a:schemeClr val="tx1"/>
              </a:solidFill>
            </a:endParaRPr>
          </a:p>
        </p:txBody>
      </p:sp>
    </p:spTree>
    <p:extLst>
      <p:ext uri="{BB962C8B-B14F-4D97-AF65-F5344CB8AC3E}">
        <p14:creationId xmlns:p14="http://schemas.microsoft.com/office/powerpoint/2010/main" val="392624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tx1"/>
                </a:solidFill>
              </a:rPr>
              <a:t>7.Інваріантна частина базового навчального плану характеризується тим, що….  </a:t>
            </a:r>
            <a:endParaRPr lang="ru-RU" dirty="0">
              <a:solidFill>
                <a:schemeClr val="tx1"/>
              </a:solidFill>
            </a:endParaRPr>
          </a:p>
        </p:txBody>
      </p:sp>
      <p:sp>
        <p:nvSpPr>
          <p:cNvPr id="3" name="Объект 2"/>
          <p:cNvSpPr>
            <a:spLocks noGrp="1"/>
          </p:cNvSpPr>
          <p:nvPr>
            <p:ph idx="1"/>
          </p:nvPr>
        </p:nvSpPr>
        <p:spPr>
          <a:xfrm>
            <a:off x="677334" y="2160589"/>
            <a:ext cx="8596668" cy="4265969"/>
          </a:xfrm>
        </p:spPr>
        <p:txBody>
          <a:bodyPr>
            <a:normAutofit fontScale="92500" lnSpcReduction="10000"/>
          </a:bodyPr>
          <a:lstStyle/>
          <a:p>
            <a:r>
              <a:rPr lang="uk-UA" sz="3500" dirty="0">
                <a:solidFill>
                  <a:schemeClr val="tx1"/>
                </a:solidFill>
              </a:rPr>
              <a:t>А)  є </a:t>
            </a:r>
            <a:r>
              <a:rPr lang="uk-UA" sz="3500" dirty="0" err="1">
                <a:solidFill>
                  <a:schemeClr val="tx1"/>
                </a:solidFill>
              </a:rPr>
              <a:t>обов</a:t>
            </a:r>
            <a:r>
              <a:rPr lang="en-US" sz="3500" dirty="0">
                <a:solidFill>
                  <a:schemeClr val="tx1"/>
                </a:solidFill>
              </a:rPr>
              <a:t>’</a:t>
            </a:r>
            <a:r>
              <a:rPr lang="uk-UA" sz="3500" dirty="0" err="1">
                <a:solidFill>
                  <a:schemeClr val="tx1"/>
                </a:solidFill>
              </a:rPr>
              <a:t>язковою</a:t>
            </a:r>
            <a:r>
              <a:rPr lang="uk-UA" sz="3500" dirty="0">
                <a:solidFill>
                  <a:schemeClr val="tx1"/>
                </a:solidFill>
              </a:rPr>
              <a:t> для всіх закладів і формується на державному рівні;</a:t>
            </a:r>
          </a:p>
          <a:p>
            <a:r>
              <a:rPr lang="uk-UA" sz="3500" dirty="0">
                <a:solidFill>
                  <a:schemeClr val="tx1"/>
                </a:solidFill>
              </a:rPr>
              <a:t>Б) визначається навчальним закладом самостійно з урахуванням особливостей закладу, потреб учнів;</a:t>
            </a:r>
          </a:p>
          <a:p>
            <a:r>
              <a:rPr lang="uk-UA" sz="3500" dirty="0">
                <a:solidFill>
                  <a:schemeClr val="tx1"/>
                </a:solidFill>
              </a:rPr>
              <a:t>В) формується Міністерством освіти, але не є </a:t>
            </a:r>
            <a:r>
              <a:rPr lang="uk-UA" sz="3500" dirty="0" err="1">
                <a:solidFill>
                  <a:schemeClr val="tx1"/>
                </a:solidFill>
              </a:rPr>
              <a:t>обов</a:t>
            </a:r>
            <a:r>
              <a:rPr lang="en-US" sz="3500" dirty="0">
                <a:solidFill>
                  <a:schemeClr val="tx1"/>
                </a:solidFill>
              </a:rPr>
              <a:t>’</a:t>
            </a:r>
            <a:r>
              <a:rPr lang="uk-UA" sz="3500" dirty="0" err="1">
                <a:solidFill>
                  <a:schemeClr val="tx1"/>
                </a:solidFill>
              </a:rPr>
              <a:t>язковою</a:t>
            </a:r>
            <a:r>
              <a:rPr lang="uk-UA" sz="3500" dirty="0">
                <a:solidFill>
                  <a:schemeClr val="tx1"/>
                </a:solidFill>
              </a:rPr>
              <a:t>;</a:t>
            </a:r>
          </a:p>
          <a:p>
            <a:r>
              <a:rPr lang="uk-UA" sz="3500" dirty="0">
                <a:solidFill>
                  <a:schemeClr val="tx1"/>
                </a:solidFill>
              </a:rPr>
              <a:t>Г) жодна відповідь невірна.</a:t>
            </a:r>
            <a:endParaRPr lang="ru-RU" sz="3500" dirty="0">
              <a:solidFill>
                <a:schemeClr val="tx1"/>
              </a:solidFill>
            </a:endParaRPr>
          </a:p>
          <a:p>
            <a:endParaRPr lang="ru-RU" dirty="0"/>
          </a:p>
        </p:txBody>
      </p:sp>
    </p:spTree>
    <p:extLst>
      <p:ext uri="{BB962C8B-B14F-4D97-AF65-F5344CB8AC3E}">
        <p14:creationId xmlns:p14="http://schemas.microsoft.com/office/powerpoint/2010/main" val="28828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991933"/>
          </a:xfrm>
        </p:spPr>
        <p:txBody>
          <a:bodyPr>
            <a:normAutofit fontScale="90000"/>
          </a:bodyPr>
          <a:lstStyle/>
          <a:p>
            <a:r>
              <a:rPr lang="uk-UA" dirty="0">
                <a:solidFill>
                  <a:schemeClr val="tx1"/>
                </a:solidFill>
              </a:rPr>
              <a:t>8. Додаткові години на вивчення освітніх галузей, групові роботи, індивідуальні заняття, консультації, факультативи, курси належать до….</a:t>
            </a:r>
            <a:endParaRPr lang="ru-RU" dirty="0">
              <a:solidFill>
                <a:schemeClr val="tx1"/>
              </a:solidFill>
            </a:endParaRPr>
          </a:p>
        </p:txBody>
      </p:sp>
      <p:sp>
        <p:nvSpPr>
          <p:cNvPr id="3" name="Объект 2"/>
          <p:cNvSpPr>
            <a:spLocks noGrp="1"/>
          </p:cNvSpPr>
          <p:nvPr>
            <p:ph idx="1"/>
          </p:nvPr>
        </p:nvSpPr>
        <p:spPr>
          <a:xfrm>
            <a:off x="677334" y="2804533"/>
            <a:ext cx="8596668" cy="3880773"/>
          </a:xfrm>
        </p:spPr>
        <p:txBody>
          <a:bodyPr>
            <a:normAutofit/>
          </a:bodyPr>
          <a:lstStyle/>
          <a:p>
            <a:r>
              <a:rPr lang="uk-UA" sz="3600" dirty="0">
                <a:solidFill>
                  <a:schemeClr val="tx1"/>
                </a:solidFill>
              </a:rPr>
              <a:t>А) інваріантної частини;</a:t>
            </a:r>
          </a:p>
          <a:p>
            <a:r>
              <a:rPr lang="uk-UA" sz="3600" dirty="0">
                <a:solidFill>
                  <a:schemeClr val="tx1"/>
                </a:solidFill>
              </a:rPr>
              <a:t>Б) варіативної частини;</a:t>
            </a:r>
          </a:p>
          <a:p>
            <a:r>
              <a:rPr lang="uk-UA" sz="3600" dirty="0">
                <a:solidFill>
                  <a:schemeClr val="tx1"/>
                </a:solidFill>
              </a:rPr>
              <a:t>В) до інваріантної та варіативної частин;</a:t>
            </a:r>
          </a:p>
          <a:p>
            <a:r>
              <a:rPr lang="uk-UA" sz="3600" dirty="0">
                <a:solidFill>
                  <a:schemeClr val="tx1"/>
                </a:solidFill>
              </a:rPr>
              <a:t>Г) жодна відповідь невірна.</a:t>
            </a:r>
            <a:endParaRPr lang="ru-RU" sz="3600" dirty="0">
              <a:solidFill>
                <a:schemeClr val="tx1"/>
              </a:solidFill>
            </a:endParaRPr>
          </a:p>
        </p:txBody>
      </p:sp>
    </p:spTree>
    <p:extLst>
      <p:ext uri="{BB962C8B-B14F-4D97-AF65-F5344CB8AC3E}">
        <p14:creationId xmlns:p14="http://schemas.microsoft.com/office/powerpoint/2010/main" val="229067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dirty="0">
                <a:solidFill>
                  <a:schemeClr val="tx1"/>
                </a:solidFill>
              </a:rPr>
              <a:t>9. Документ, що визначає зміст і обсяг ЗУН з кожного предмета, зміст розділів, тем з розподілом за роками навчання?</a:t>
            </a:r>
            <a:br>
              <a:rPr lang="uk-UA" sz="3200" dirty="0">
                <a:solidFill>
                  <a:schemeClr val="tx1"/>
                </a:solidFill>
              </a:rPr>
            </a:br>
            <a:endParaRPr lang="ru-RU" sz="3200" dirty="0">
              <a:solidFill>
                <a:schemeClr val="tx1"/>
              </a:solidFill>
            </a:endParaRPr>
          </a:p>
        </p:txBody>
      </p:sp>
      <p:sp>
        <p:nvSpPr>
          <p:cNvPr id="3" name="Объект 2"/>
          <p:cNvSpPr>
            <a:spLocks noGrp="1"/>
          </p:cNvSpPr>
          <p:nvPr>
            <p:ph idx="1"/>
          </p:nvPr>
        </p:nvSpPr>
        <p:spPr/>
        <p:txBody>
          <a:bodyPr>
            <a:normAutofit/>
          </a:bodyPr>
          <a:lstStyle/>
          <a:p>
            <a:r>
              <a:rPr lang="uk-UA" sz="3600" dirty="0">
                <a:solidFill>
                  <a:schemeClr val="tx1"/>
                </a:solidFill>
              </a:rPr>
              <a:t>А) Державний стандарт;</a:t>
            </a:r>
          </a:p>
          <a:p>
            <a:r>
              <a:rPr lang="uk-UA" sz="3600" dirty="0">
                <a:solidFill>
                  <a:schemeClr val="tx1"/>
                </a:solidFill>
              </a:rPr>
              <a:t>Б) Базовий навчальний план;</a:t>
            </a:r>
          </a:p>
          <a:p>
            <a:r>
              <a:rPr lang="uk-UA" sz="3600" dirty="0">
                <a:solidFill>
                  <a:schemeClr val="tx1"/>
                </a:solidFill>
              </a:rPr>
              <a:t>В) Закон України «Про освіту»;</a:t>
            </a:r>
          </a:p>
          <a:p>
            <a:r>
              <a:rPr lang="uk-UA" sz="3600" dirty="0">
                <a:solidFill>
                  <a:schemeClr val="tx1"/>
                </a:solidFill>
              </a:rPr>
              <a:t>Г) Навчальна програма.</a:t>
            </a:r>
            <a:endParaRPr lang="ru-RU" sz="3600" dirty="0">
              <a:solidFill>
                <a:schemeClr val="tx1"/>
              </a:solidFill>
            </a:endParaRPr>
          </a:p>
        </p:txBody>
      </p:sp>
    </p:spTree>
    <p:extLst>
      <p:ext uri="{BB962C8B-B14F-4D97-AF65-F5344CB8AC3E}">
        <p14:creationId xmlns:p14="http://schemas.microsoft.com/office/powerpoint/2010/main" val="136007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b="1" dirty="0">
                <a:solidFill>
                  <a:schemeClr val="tx1"/>
                </a:solidFill>
              </a:rPr>
              <a:t>Зміст освіти - </a:t>
            </a:r>
            <a:endParaRPr lang="ru-RU" b="1" dirty="0">
              <a:solidFill>
                <a:schemeClr val="tx1"/>
              </a:solidFill>
            </a:endParaRPr>
          </a:p>
        </p:txBody>
      </p:sp>
      <p:sp>
        <p:nvSpPr>
          <p:cNvPr id="12" name="Объект 11"/>
          <p:cNvSpPr>
            <a:spLocks noGrp="1"/>
          </p:cNvSpPr>
          <p:nvPr>
            <p:ph idx="1"/>
          </p:nvPr>
        </p:nvSpPr>
        <p:spPr>
          <a:xfrm>
            <a:off x="677334" y="1197735"/>
            <a:ext cx="8596668" cy="5215944"/>
          </a:xfrm>
        </p:spPr>
        <p:txBody>
          <a:bodyPr/>
          <a:lstStyle/>
          <a:p>
            <a:r>
              <a:rPr lang="uk-UA" sz="2400" b="1" i="1" dirty="0">
                <a:solidFill>
                  <a:schemeClr val="tx1"/>
                </a:solidFill>
              </a:rPr>
              <a:t>1) система наукових знань, умінь і навичок, оволодіння якими забезпечується всебічний розвиток розумових і фізичних здібностей учнів, формування світогляду, моралі і поведінки, підготовку до суспільного життя і праці.</a:t>
            </a:r>
          </a:p>
          <a:p>
            <a:r>
              <a:rPr lang="uk-UA" sz="2400" i="1" dirty="0">
                <a:solidFill>
                  <a:schemeClr val="tx1"/>
                </a:solidFill>
              </a:rPr>
              <a:t>2) система наукових знань, практичних умінь і навичок, засвоєння й набуття яких закладає основи для розвитку та формування особистості</a:t>
            </a:r>
            <a:r>
              <a:rPr lang="uk-UA" sz="2400" b="1" i="1" dirty="0">
                <a:solidFill>
                  <a:schemeClr val="tx1"/>
                </a:solidFill>
              </a:rPr>
              <a:t>.</a:t>
            </a:r>
            <a:endParaRPr lang="ru-RU" sz="2400" b="1" i="1" dirty="0">
              <a:solidFill>
                <a:schemeClr val="tx1"/>
              </a:solidFill>
            </a:endParaRPr>
          </a:p>
          <a:p>
            <a:r>
              <a:rPr lang="uk-UA" sz="2400" b="1" i="1" dirty="0">
                <a:solidFill>
                  <a:schemeClr val="tx1"/>
                </a:solidFill>
              </a:rPr>
              <a:t>3) система наукових знань, умінь і навичок , оволодіння якими забезпечує всебічний розвиток розумових і фізичних здібностей учнів, формування світогляду, моралі та поведінки, підготовку до суспільного життя, до праці.</a:t>
            </a:r>
            <a:endParaRPr lang="ru-RU" sz="2400" b="1" i="1" dirty="0">
              <a:solidFill>
                <a:schemeClr val="tx1"/>
              </a:solidFill>
            </a:endParaRPr>
          </a:p>
          <a:p>
            <a:endParaRPr lang="ru-RU" b="1" i="1" dirty="0"/>
          </a:p>
          <a:p>
            <a:endParaRPr lang="ru-RU" dirty="0"/>
          </a:p>
        </p:txBody>
      </p:sp>
    </p:spTree>
    <p:extLst>
      <p:ext uri="{BB962C8B-B14F-4D97-AF65-F5344CB8AC3E}">
        <p14:creationId xmlns:p14="http://schemas.microsoft.com/office/powerpoint/2010/main" val="23494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tx1"/>
                </a:solidFill>
              </a:rPr>
              <a:t>10. Яка функція сучасного підручника є провідною?</a:t>
            </a:r>
            <a:endParaRPr lang="ru-RU" dirty="0">
              <a:solidFill>
                <a:schemeClr val="tx1"/>
              </a:solidFill>
            </a:endParaRPr>
          </a:p>
        </p:txBody>
      </p:sp>
      <p:sp>
        <p:nvSpPr>
          <p:cNvPr id="3" name="Объект 2"/>
          <p:cNvSpPr>
            <a:spLocks noGrp="1"/>
          </p:cNvSpPr>
          <p:nvPr>
            <p:ph idx="1"/>
          </p:nvPr>
        </p:nvSpPr>
        <p:spPr>
          <a:xfrm>
            <a:off x="677334" y="2160590"/>
            <a:ext cx="8596668" cy="3068234"/>
          </a:xfrm>
        </p:spPr>
        <p:txBody>
          <a:bodyPr>
            <a:normAutofit/>
          </a:bodyPr>
          <a:lstStyle/>
          <a:p>
            <a:r>
              <a:rPr lang="uk-UA" sz="3600" dirty="0">
                <a:solidFill>
                  <a:schemeClr val="tx1"/>
                </a:solidFill>
              </a:rPr>
              <a:t>А) інформаційна;</a:t>
            </a:r>
          </a:p>
          <a:p>
            <a:r>
              <a:rPr lang="uk-UA" sz="3600" dirty="0">
                <a:solidFill>
                  <a:schemeClr val="tx1"/>
                </a:solidFill>
              </a:rPr>
              <a:t>Б) виховна;</a:t>
            </a:r>
          </a:p>
          <a:p>
            <a:r>
              <a:rPr lang="uk-UA" sz="3600" dirty="0">
                <a:solidFill>
                  <a:schemeClr val="tx1"/>
                </a:solidFill>
              </a:rPr>
              <a:t>В)прогностична;</a:t>
            </a:r>
          </a:p>
          <a:p>
            <a:r>
              <a:rPr lang="uk-UA" sz="3600" dirty="0">
                <a:solidFill>
                  <a:schemeClr val="tx1"/>
                </a:solidFill>
              </a:rPr>
              <a:t>Г) розвивальна.</a:t>
            </a:r>
          </a:p>
        </p:txBody>
      </p:sp>
    </p:spTree>
    <p:extLst>
      <p:ext uri="{BB962C8B-B14F-4D97-AF65-F5344CB8AC3E}">
        <p14:creationId xmlns:p14="http://schemas.microsoft.com/office/powerpoint/2010/main" val="143467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2AB51D-380A-B9AD-CC16-B77AB28E76F8}"/>
              </a:ext>
            </a:extLst>
          </p:cNvPr>
          <p:cNvSpPr>
            <a:spLocks noGrp="1"/>
          </p:cNvSpPr>
          <p:nvPr>
            <p:ph type="title"/>
          </p:nvPr>
        </p:nvSpPr>
        <p:spPr/>
        <p:txBody>
          <a:bodyPr/>
          <a:lstStyle/>
          <a:p>
            <a:r>
              <a:rPr lang="uk-UA" b="1" dirty="0"/>
              <a:t>Н. </a:t>
            </a:r>
            <a:r>
              <a:rPr lang="uk-UA" b="1" dirty="0" err="1"/>
              <a:t>Мойсеюк</a:t>
            </a:r>
            <a:r>
              <a:rPr lang="uk-UA" b="1" dirty="0"/>
              <a:t> </a:t>
            </a:r>
          </a:p>
        </p:txBody>
      </p:sp>
      <p:sp>
        <p:nvSpPr>
          <p:cNvPr id="3" name="Місце для вмісту 2">
            <a:extLst>
              <a:ext uri="{FF2B5EF4-FFF2-40B4-BE49-F238E27FC236}">
                <a16:creationId xmlns:a16="http://schemas.microsoft.com/office/drawing/2014/main" id="{E8970D10-B8B9-CF02-274A-0E561801F726}"/>
              </a:ext>
            </a:extLst>
          </p:cNvPr>
          <p:cNvSpPr>
            <a:spLocks noGrp="1"/>
          </p:cNvSpPr>
          <p:nvPr>
            <p:ph idx="1"/>
          </p:nvPr>
        </p:nvSpPr>
        <p:spPr>
          <a:xfrm>
            <a:off x="904972" y="1376313"/>
            <a:ext cx="7237079" cy="4665049"/>
          </a:xfrm>
        </p:spPr>
        <p:txBody>
          <a:bodyPr>
            <a:normAutofit/>
          </a:bodyPr>
          <a:lstStyle/>
          <a:p>
            <a:r>
              <a:rPr lang="uk-UA" sz="3200" b="1" dirty="0"/>
              <a:t>Зміст освіти - </a:t>
            </a:r>
            <a:r>
              <a:rPr lang="uk-UA" sz="3200" dirty="0">
                <a:solidFill>
                  <a:schemeClr val="accent4">
                    <a:lumMod val="75000"/>
                  </a:schemeClr>
                </a:solidFill>
              </a:rPr>
              <a:t>це </a:t>
            </a:r>
            <a:r>
              <a:rPr lang="uk-UA" sz="3200" dirty="0" err="1">
                <a:solidFill>
                  <a:schemeClr val="accent4">
                    <a:lumMod val="75000"/>
                  </a:schemeClr>
                </a:solidFill>
              </a:rPr>
              <a:t>гуманістично</a:t>
            </a:r>
            <a:r>
              <a:rPr lang="uk-UA" sz="3200" dirty="0">
                <a:solidFill>
                  <a:schemeClr val="accent4">
                    <a:lumMod val="75000"/>
                  </a:schemeClr>
                </a:solidFill>
              </a:rPr>
              <a:t> орієнтована і педагогічно адаптована система знань, способів діяльності, досвіду творчої діяльності і досвіду ставлень до світу.</a:t>
            </a:r>
          </a:p>
        </p:txBody>
      </p:sp>
      <p:pic>
        <p:nvPicPr>
          <p:cNvPr id="4" name="Рисунок 3">
            <a:extLst>
              <a:ext uri="{FF2B5EF4-FFF2-40B4-BE49-F238E27FC236}">
                <a16:creationId xmlns:a16="http://schemas.microsoft.com/office/drawing/2014/main" id="{7E127603-1E9B-F745-AE3A-E4D1EE6C8368}"/>
              </a:ext>
            </a:extLst>
          </p:cNvPr>
          <p:cNvPicPr>
            <a:picLocks noChangeAspect="1"/>
          </p:cNvPicPr>
          <p:nvPr/>
        </p:nvPicPr>
        <p:blipFill>
          <a:blip r:embed="rId2"/>
          <a:stretch>
            <a:fillRect/>
          </a:stretch>
        </p:blipFill>
        <p:spPr>
          <a:xfrm>
            <a:off x="7912489" y="1610586"/>
            <a:ext cx="3705225" cy="4637813"/>
          </a:xfrm>
          <a:prstGeom prst="rect">
            <a:avLst/>
          </a:prstGeom>
        </p:spPr>
      </p:pic>
    </p:spTree>
    <p:extLst>
      <p:ext uri="{BB962C8B-B14F-4D97-AF65-F5344CB8AC3E}">
        <p14:creationId xmlns:p14="http://schemas.microsoft.com/office/powerpoint/2010/main" val="100646157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13579</TotalTime>
  <Words>6937</Words>
  <Application>Microsoft Office PowerPoint</Application>
  <PresentationFormat>Широкий екран</PresentationFormat>
  <Paragraphs>948</Paragraphs>
  <Slides>80</Slides>
  <Notes>11</Notes>
  <HiddenSlides>0</HiddenSlides>
  <MMClips>0</MMClips>
  <ScaleCrop>false</ScaleCrop>
  <HeadingPairs>
    <vt:vector size="8" baseType="variant">
      <vt:variant>
        <vt:lpstr>Використані шрифти</vt:lpstr>
      </vt:variant>
      <vt:variant>
        <vt:i4>9</vt:i4>
      </vt:variant>
      <vt:variant>
        <vt:lpstr>Тема</vt:lpstr>
      </vt:variant>
      <vt:variant>
        <vt:i4>1</vt:i4>
      </vt:variant>
      <vt:variant>
        <vt:lpstr>Вбудовані сервери OLE</vt:lpstr>
      </vt:variant>
      <vt:variant>
        <vt:i4>1</vt:i4>
      </vt:variant>
      <vt:variant>
        <vt:lpstr>Заголовки слайдів</vt:lpstr>
      </vt:variant>
      <vt:variant>
        <vt:i4>80</vt:i4>
      </vt:variant>
    </vt:vector>
  </HeadingPairs>
  <TitlesOfParts>
    <vt:vector size="91" baseType="lpstr">
      <vt:lpstr>Antiqua</vt:lpstr>
      <vt:lpstr>Aptos</vt:lpstr>
      <vt:lpstr>Arial</vt:lpstr>
      <vt:lpstr>Calibri</vt:lpstr>
      <vt:lpstr>Gadugi</vt:lpstr>
      <vt:lpstr>innerspace</vt:lpstr>
      <vt:lpstr>Times New Roman</vt:lpstr>
      <vt:lpstr>Trebuchet MS</vt:lpstr>
      <vt:lpstr>Wingdings 3</vt:lpstr>
      <vt:lpstr>Аспект</vt:lpstr>
      <vt:lpstr>Объект упаковщика для оболочки</vt:lpstr>
      <vt:lpstr>  ЛЕКЦІЯ  </vt:lpstr>
      <vt:lpstr>ПЛАН ЛЕКЦІЇ:</vt:lpstr>
      <vt:lpstr>ЛІТЕРАТУРА</vt:lpstr>
      <vt:lpstr>1. ПОНЯТТЯ ЗМІСТУ ОСВІТИ</vt:lpstr>
      <vt:lpstr>1. ПОНЯТТЯ ЗМІСТУ ОСВІТИ ТА ЙОГО ІСТОРИЧНИЙ РОЗВИТОК </vt:lpstr>
      <vt:lpstr>Презентація PowerPoint</vt:lpstr>
      <vt:lpstr>Презентація PowerPoint</vt:lpstr>
      <vt:lpstr>Зміст освіти - </vt:lpstr>
      <vt:lpstr>Н. Мойсеюк </vt:lpstr>
      <vt:lpstr>Презентація PowerPoint</vt:lpstr>
      <vt:lpstr>Презентація PowerPoint</vt:lpstr>
      <vt:lpstr>Презентація PowerPoint</vt:lpstr>
      <vt:lpstr>Презентація PowerPoint</vt:lpstr>
      <vt:lpstr>Підходи до формування змісту шкільної освіти:</vt:lpstr>
      <vt:lpstr>Презентація PowerPoint</vt:lpstr>
      <vt:lpstr>Презентація PowerPoint</vt:lpstr>
      <vt:lpstr>Презентація PowerPoint</vt:lpstr>
      <vt:lpstr>У 1919р. у 1-4 класах вивчали: </vt:lpstr>
      <vt:lpstr>Навчальний план 1932 р. охоплював 10 предметів: </vt:lpstr>
      <vt:lpstr>З 1937 р. у початкових класів вилучені уроки праці, заняття в майстернях, оскільки в сер. 1930-х.рр. вводився курс на академічний розвиток, і відповідно, на відмову від трудового й політехнічного навчання. Уроки праці були  оновлені у 1954р. </vt:lpstr>
      <vt:lpstr>Основними напрямами реформування змісту освіти були перехід від концентричного принципу побудови програми до лінійно-концентричного визначення змісту предметів, підвищення теоретичного рівня засвоєння знань, прискорення темпів навчання.   </vt:lpstr>
      <vt:lpstr> Завдання 4-річної початкової школи:</vt:lpstr>
      <vt:lpstr>Презентація PowerPoint</vt:lpstr>
      <vt:lpstr>2.ДЕРЖАВНИЙ СТАНДАРТ початкової освіти</vt:lpstr>
      <vt:lpstr>Державний стандарт є основним нормативним документом, у якому сформульовані  загальнодержавні вимоги до освіченості випускників на рівні початкової, основної і старшої школи, також є основою для розроблення навчальних планів, програм, підручників. Державний стандарт розробляється Міністерством освіти і науки України, затверджується  постановою Кабінету Міністрів й переглядається не рідше одного разу на 10 років.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Освітні програми</vt:lpstr>
      <vt:lpstr>Презентація PowerPoint</vt:lpstr>
      <vt:lpstr>Презентація PowerPoint</vt:lpstr>
      <vt:lpstr>Типова освітня програма - документ, що містить комплекс освітніх компонентів, які забезпечують досягнення учнями результатів навчання, визначених державним стандартом для відповідного рівня повної загальної середньої освіти, що затверджується центральним органом виконавчої влади у сфері освіти і науки                                                      Нова українська школа  (НУШ):</vt:lpstr>
      <vt:lpstr>Державна служба якості освіти провела перший етап експертизи освітніх програм повної загальної середньої освіти, розроблених не на основі типових освітніх програм (рівень початкової освіти, 1–4-ті класи, на 21.02.2024): </vt:lpstr>
      <vt:lpstr> БАЗОВИЙ НАВЧАЛЬНИЙ ПЛАН ПОЧАТКОВОЇ ОСВІТИ</vt:lpstr>
      <vt:lpstr>Презентація PowerPoint</vt:lpstr>
      <vt:lpstr>Базовий навчальний план початкової освіти визначає загальний обсяг навчального навантаження здобувачів освіти та дає цілісне уявлення про зміст і структуру початкової освіти як першого рівня загальної середньої освіти, встановлює погодинне співвідношення між освітніми галузями за роками навчання, визначає гранично допустиме тижневе навантаження здобувачів освіти та загальну щорічну кількість годин за освітніми галузями. </vt:lpstr>
      <vt:lpstr>Для учнів з особливими освітніми потребами (з порушеннями зору, слуху, опорно-рухового апарату, інтелектуального розвитку, тяжкими порушеннями мовлення, затримкою психічного розвитку), які здобувають початкову освіту у спеціальних закладах (класах) загальної середньої освіти, базовий навчальний план визначає кількість годин для проведення корекційно-розвиткової роботи. </vt:lpstr>
      <vt:lpstr>Базовий навчальний план має такі 5 варіантів:  1) для класів (груп) з українською мовою навчання; 2) для класів (груп) з навчанням мовою відповідного корінного народу, національних меншин;  3) для класів (груп) з українською мовою навчання представників корінних народів, національних меншин;</vt:lpstr>
      <vt:lpstr> 4) для спеціальних закладів (класів) загальної середньої освіти з українською мовою навчання дітей з особливими освітніми потребами;  5) для спеціальних закладів (класів) загальної середньої освіти з навчанням мовою відповідного корінного народу або національної меншини.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4. НАВЧАЛЬНІ ПЛАНИ ТА ПРОГРАМИ ДЛЯ ПОЧАТКОВИХ ШКІЛ</vt:lpstr>
      <vt:lpstr>Презентація PowerPoint</vt:lpstr>
      <vt:lpstr>Презентація PowerPoint</vt:lpstr>
      <vt:lpstr>Презентація PowerPoint</vt:lpstr>
      <vt:lpstr>Навчальна програма – документ, що визначає зміст і обсяг ЗУН з кожного предмета, зміст розділів, тем з розподілом за роками навчання. </vt:lpstr>
      <vt:lpstr>5.ПІДРУЧНИКИ ДЛЯ ПОЧАТКОВОЇ ШКОЛИ</vt:lpstr>
      <vt:lpstr>Підручник – це навчальна книга, яка містить основи наукових знань з певної навчальної дисципліни відповідно до цілей навчання, визначеними програмою і вимогами дидактики. Головне призначення – допомогти учням самостійно закріпити знання, засвоєнні на уроці. </vt:lpstr>
      <vt:lpstr>Презентація PowerPoint</vt:lpstr>
      <vt:lpstr>Навчальний матеріал розподіляється на розділи, параграфи, теми. Шрифтом має бути виділено основні поняття, опорні слова, висновки. У підручнику має бути гриф «Рекомендовано Міністерством освіти і науки, молоді та спорту України». Якщо грифу немає, підручник не може використовуватись у школі.</vt:lpstr>
      <vt:lpstr>Презентація PowerPoint</vt:lpstr>
      <vt:lpstr>Презентація PowerPoint</vt:lpstr>
      <vt:lpstr>Презентація PowerPoint</vt:lpstr>
      <vt:lpstr>Презентація PowerPoint</vt:lpstr>
      <vt:lpstr>ПРАКТИЧНЕ ЗАНЯТТЯ Зміст освіти План</vt:lpstr>
      <vt:lpstr>2. Опрацювати Державний стандарт загальної початкової освіти і скласти таблицю характеристик освітніх галузей </vt:lpstr>
      <vt:lpstr>ЛІТЕРАТУРА</vt:lpstr>
      <vt:lpstr>ПРАКТИЧНЕ ЗАНЯТТЯ Зміст освіти План</vt:lpstr>
      <vt:lpstr>Презентація PowerPoint</vt:lpstr>
      <vt:lpstr>ТЕСТИ:</vt:lpstr>
      <vt:lpstr>2. Хто пропонував будувати зміст шкільної відповідно до інтересів і психологічних особливостей учнів?</vt:lpstr>
      <vt:lpstr>3. Прихильники якої теорії розглядали зміст освіти як засіб розвитку пізнавальних інтересів і розумових здібностей</vt:lpstr>
      <vt:lpstr>4. Основним нормативним документом, у якому сформульовані  загальнодержавні вимоги до освіченості випускників на рівні початкової, основної і старшої школи, також є основою для розроблення навчальних планів, програм, підручників є </vt:lpstr>
      <vt:lpstr>5.Державний стандарт  переглядається не рідше одного разу на….</vt:lpstr>
      <vt:lpstr>6. Що не входить до Державного стандарту?</vt:lpstr>
      <vt:lpstr>7.Інваріантна частина базового навчального плану характеризується тим, що….  </vt:lpstr>
      <vt:lpstr>8. Додаткові години на вивчення освітніх галузей, групові роботи, індивідуальні заняття, консультації, факультативи, курси належать до….</vt:lpstr>
      <vt:lpstr>9. Документ, що визначає зміст і обсяг ЗУН з кожного предмета, зміст розділів, тем з розподілом за роками навчання? </vt:lpstr>
      <vt:lpstr>10. Яка функція сучасного підручника є провідною?</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Ирина Гриценко</cp:lastModifiedBy>
  <cp:revision>119</cp:revision>
  <dcterms:created xsi:type="dcterms:W3CDTF">2017-11-04T21:10:32Z</dcterms:created>
  <dcterms:modified xsi:type="dcterms:W3CDTF">2024-03-17T19:37:41Z</dcterms:modified>
</cp:coreProperties>
</file>