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91" r:id="rId10"/>
    <p:sldId id="290" r:id="rId11"/>
    <p:sldId id="292" r:id="rId12"/>
    <p:sldId id="294" r:id="rId13"/>
    <p:sldId id="296" r:id="rId14"/>
    <p:sldId id="297" r:id="rId15"/>
    <p:sldId id="298" r:id="rId16"/>
    <p:sldId id="299" r:id="rId17"/>
    <p:sldId id="284" r:id="rId18"/>
    <p:sldId id="285" r:id="rId19"/>
    <p:sldId id="286" r:id="rId20"/>
    <p:sldId id="288" r:id="rId21"/>
    <p:sldId id="293" r:id="rId22"/>
    <p:sldId id="295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</p:sldIdLst>
  <p:sldSz cx="4610100" cy="3460750"/>
  <p:notesSz cx="4610100" cy="34607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150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836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1993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8279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6812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2686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7169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9437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656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7967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1855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2480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69292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0443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17451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460375" y="1644650"/>
            <a:ext cx="3689350" cy="155733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460375" y="1644650"/>
            <a:ext cx="3689350" cy="155733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252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460375" y="1644650"/>
            <a:ext cx="3689350" cy="155733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8546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460375" y="1644650"/>
            <a:ext cx="3689350" cy="155733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8577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460375" y="1644650"/>
            <a:ext cx="3689350" cy="155733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97221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460375" y="1644650"/>
            <a:ext cx="3689350" cy="155733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71589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460375" y="1644650"/>
            <a:ext cx="3689350" cy="155733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5333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460375" y="1644650"/>
            <a:ext cx="3689350" cy="155733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5333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7162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69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09375" y="3265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-2530" y="15186"/>
                </a:moveTo>
                <a:lnTo>
                  <a:pt x="45559" y="15186"/>
                </a:lnTo>
              </a:path>
            </a:pathLst>
          </a:custGeom>
          <a:ln w="36703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929758" y="3261121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8" y="0"/>
                </a:moveTo>
                <a:lnTo>
                  <a:pt x="0" y="19049"/>
                </a:lnTo>
                <a:lnTo>
                  <a:pt x="25408" y="38099"/>
                </a:lnTo>
                <a:lnTo>
                  <a:pt x="25408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107557" y="3261121"/>
            <a:ext cx="26034" cy="38100"/>
          </a:xfrm>
          <a:custGeom>
            <a:avLst/>
            <a:gdLst/>
            <a:ahLst/>
            <a:cxnLst/>
            <a:rect l="l" t="t" r="r" b="b"/>
            <a:pathLst>
              <a:path w="26035" h="38100">
                <a:moveTo>
                  <a:pt x="0" y="0"/>
                </a:moveTo>
                <a:lnTo>
                  <a:pt x="0" y="38099"/>
                </a:lnTo>
                <a:lnTo>
                  <a:pt x="25420" y="19049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275838" y="3275207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-2530" y="15180"/>
                </a:moveTo>
                <a:lnTo>
                  <a:pt x="45547" y="15180"/>
                </a:lnTo>
              </a:path>
            </a:pathLst>
          </a:custGeom>
          <a:ln w="366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286353" y="3264932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55"/>
                </a:moveTo>
                <a:lnTo>
                  <a:pt x="0" y="0"/>
                </a:lnTo>
                <a:lnTo>
                  <a:pt x="43159" y="0"/>
                </a:lnTo>
                <a:lnTo>
                  <a:pt x="43159" y="30479"/>
                </a:lnTo>
                <a:lnTo>
                  <a:pt x="33009" y="30479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296503" y="3254763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8"/>
                </a:moveTo>
                <a:lnTo>
                  <a:pt x="0" y="0"/>
                </a:lnTo>
                <a:lnTo>
                  <a:pt x="43190" y="0"/>
                </a:lnTo>
                <a:lnTo>
                  <a:pt x="43190" y="30479"/>
                </a:lnTo>
                <a:lnTo>
                  <a:pt x="33009" y="30479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212683" y="3261121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389" y="0"/>
                </a:moveTo>
                <a:lnTo>
                  <a:pt x="0" y="19049"/>
                </a:lnTo>
                <a:lnTo>
                  <a:pt x="25389" y="38099"/>
                </a:lnTo>
                <a:lnTo>
                  <a:pt x="25389" y="0"/>
                </a:lnTo>
                <a:close/>
              </a:path>
              <a:path w="203200" h="38100">
                <a:moveTo>
                  <a:pt x="177789" y="0"/>
                </a:moveTo>
                <a:lnTo>
                  <a:pt x="177789" y="38099"/>
                </a:lnTo>
                <a:lnTo>
                  <a:pt x="203210" y="19049"/>
                </a:lnTo>
                <a:lnTo>
                  <a:pt x="177789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584508" y="326746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495598" y="3261121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389" y="0"/>
                </a:moveTo>
                <a:lnTo>
                  <a:pt x="0" y="19049"/>
                </a:lnTo>
                <a:lnTo>
                  <a:pt x="25389" y="38099"/>
                </a:lnTo>
                <a:lnTo>
                  <a:pt x="25389" y="0"/>
                </a:lnTo>
                <a:close/>
              </a:path>
              <a:path w="203200" h="38100">
                <a:moveTo>
                  <a:pt x="177789" y="0"/>
                </a:moveTo>
                <a:lnTo>
                  <a:pt x="177789" y="38099"/>
                </a:lnTo>
                <a:lnTo>
                  <a:pt x="203210" y="19049"/>
                </a:lnTo>
                <a:lnTo>
                  <a:pt x="177789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571798" y="325476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584508" y="328017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571798" y="329286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584508" y="330556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854713" y="325476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867424" y="327381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20295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778513" y="3261121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389" y="0"/>
                </a:moveTo>
                <a:lnTo>
                  <a:pt x="0" y="19049"/>
                </a:lnTo>
                <a:lnTo>
                  <a:pt x="25389" y="38099"/>
                </a:lnTo>
                <a:lnTo>
                  <a:pt x="25389" y="0"/>
                </a:lnTo>
                <a:close/>
              </a:path>
              <a:path w="203200" h="38100">
                <a:moveTo>
                  <a:pt x="177789" y="0"/>
                </a:moveTo>
                <a:lnTo>
                  <a:pt x="177789" y="38099"/>
                </a:lnTo>
                <a:lnTo>
                  <a:pt x="203210" y="19049"/>
                </a:lnTo>
                <a:lnTo>
                  <a:pt x="177789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854713" y="329286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3867424" y="330556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4137629" y="325476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4150339" y="327381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20295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4137629" y="329286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4150339" y="330556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4451024" y="328524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30" y="20324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4423958" y="325875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58" y="15180"/>
                </a:moveTo>
                <a:lnTo>
                  <a:pt x="30358" y="6798"/>
                </a:lnTo>
                <a:lnTo>
                  <a:pt x="23591" y="0"/>
                </a:lnTo>
                <a:lnTo>
                  <a:pt x="15179" y="0"/>
                </a:lnTo>
                <a:lnTo>
                  <a:pt x="6797" y="0"/>
                </a:lnTo>
                <a:lnTo>
                  <a:pt x="0" y="6798"/>
                </a:lnTo>
                <a:lnTo>
                  <a:pt x="0" y="15180"/>
                </a:lnTo>
                <a:lnTo>
                  <a:pt x="0" y="23574"/>
                </a:lnTo>
                <a:lnTo>
                  <a:pt x="6797" y="30373"/>
                </a:lnTo>
                <a:lnTo>
                  <a:pt x="15179" y="30373"/>
                </a:lnTo>
                <a:lnTo>
                  <a:pt x="23591" y="30373"/>
                </a:lnTo>
                <a:lnTo>
                  <a:pt x="30358" y="23574"/>
                </a:lnTo>
                <a:lnTo>
                  <a:pt x="30358" y="15180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4344637" y="3255867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097" y="49700"/>
                </a:moveTo>
                <a:lnTo>
                  <a:pt x="38472" y="45809"/>
                </a:lnTo>
                <a:lnTo>
                  <a:pt x="47750" y="35707"/>
                </a:lnTo>
                <a:lnTo>
                  <a:pt x="47067" y="17938"/>
                </a:lnTo>
                <a:lnTo>
                  <a:pt x="41428" y="6140"/>
                </a:lnTo>
                <a:lnTo>
                  <a:pt x="32268" y="0"/>
                </a:lnTo>
                <a:lnTo>
                  <a:pt x="15804" y="2162"/>
                </a:lnTo>
                <a:lnTo>
                  <a:pt x="4952" y="9545"/>
                </a:lnTo>
                <a:lnTo>
                  <a:pt x="0" y="20493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4329104" y="3272552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79" y="0"/>
                </a:moveTo>
                <a:lnTo>
                  <a:pt x="15239" y="12691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4499467" y="3255861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97" y="49706"/>
                </a:moveTo>
                <a:lnTo>
                  <a:pt x="9214" y="45815"/>
                </a:lnTo>
                <a:lnTo>
                  <a:pt x="0" y="35713"/>
                </a:lnTo>
                <a:lnTo>
                  <a:pt x="711" y="17936"/>
                </a:lnTo>
                <a:lnTo>
                  <a:pt x="6370" y="6135"/>
                </a:lnTo>
                <a:lnTo>
                  <a:pt x="15544" y="0"/>
                </a:lnTo>
                <a:lnTo>
                  <a:pt x="32001" y="2168"/>
                </a:lnTo>
                <a:lnTo>
                  <a:pt x="42849" y="9559"/>
                </a:lnTo>
                <a:lnTo>
                  <a:pt x="47796" y="20515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4532314" y="3272552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79" y="0"/>
                </a:moveTo>
                <a:lnTo>
                  <a:pt x="15239" y="12691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0" y="42"/>
            <a:ext cx="4608195" cy="355600"/>
          </a:xfrm>
          <a:custGeom>
            <a:avLst/>
            <a:gdLst/>
            <a:ahLst/>
            <a:cxnLst/>
            <a:rect l="l" t="t" r="r" b="b"/>
            <a:pathLst>
              <a:path w="4608195" h="355600">
                <a:moveTo>
                  <a:pt x="0" y="355247"/>
                </a:moveTo>
                <a:lnTo>
                  <a:pt x="4607940" y="355247"/>
                </a:lnTo>
                <a:lnTo>
                  <a:pt x="4607940" y="0"/>
                </a:lnTo>
                <a:lnTo>
                  <a:pt x="0" y="0"/>
                </a:lnTo>
                <a:lnTo>
                  <a:pt x="0" y="355247"/>
                </a:lnTo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09375" y="326507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-2530" y="15186"/>
                </a:moveTo>
                <a:lnTo>
                  <a:pt x="45559" y="15186"/>
                </a:lnTo>
              </a:path>
            </a:pathLst>
          </a:custGeom>
          <a:ln w="36703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929758" y="3261121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8" y="0"/>
                </a:moveTo>
                <a:lnTo>
                  <a:pt x="0" y="19049"/>
                </a:lnTo>
                <a:lnTo>
                  <a:pt x="25408" y="38099"/>
                </a:lnTo>
                <a:lnTo>
                  <a:pt x="25408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107557" y="3261121"/>
            <a:ext cx="26034" cy="38100"/>
          </a:xfrm>
          <a:custGeom>
            <a:avLst/>
            <a:gdLst/>
            <a:ahLst/>
            <a:cxnLst/>
            <a:rect l="l" t="t" r="r" b="b"/>
            <a:pathLst>
              <a:path w="26035" h="38100">
                <a:moveTo>
                  <a:pt x="0" y="0"/>
                </a:moveTo>
                <a:lnTo>
                  <a:pt x="0" y="38099"/>
                </a:lnTo>
                <a:lnTo>
                  <a:pt x="25420" y="19049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275838" y="3275207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-2530" y="15180"/>
                </a:moveTo>
                <a:lnTo>
                  <a:pt x="45547" y="15180"/>
                </a:lnTo>
              </a:path>
            </a:pathLst>
          </a:custGeom>
          <a:ln w="366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286353" y="3264932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55"/>
                </a:moveTo>
                <a:lnTo>
                  <a:pt x="0" y="0"/>
                </a:lnTo>
                <a:lnTo>
                  <a:pt x="43159" y="0"/>
                </a:lnTo>
                <a:lnTo>
                  <a:pt x="43159" y="30479"/>
                </a:lnTo>
                <a:lnTo>
                  <a:pt x="33009" y="30479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296503" y="3254763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8"/>
                </a:moveTo>
                <a:lnTo>
                  <a:pt x="0" y="0"/>
                </a:lnTo>
                <a:lnTo>
                  <a:pt x="43190" y="0"/>
                </a:lnTo>
                <a:lnTo>
                  <a:pt x="43190" y="30479"/>
                </a:lnTo>
                <a:lnTo>
                  <a:pt x="33009" y="30479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212683" y="3261121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389" y="0"/>
                </a:moveTo>
                <a:lnTo>
                  <a:pt x="0" y="19049"/>
                </a:lnTo>
                <a:lnTo>
                  <a:pt x="25389" y="38099"/>
                </a:lnTo>
                <a:lnTo>
                  <a:pt x="25389" y="0"/>
                </a:lnTo>
                <a:close/>
              </a:path>
              <a:path w="203200" h="38100">
                <a:moveTo>
                  <a:pt x="177789" y="0"/>
                </a:moveTo>
                <a:lnTo>
                  <a:pt x="177789" y="38099"/>
                </a:lnTo>
                <a:lnTo>
                  <a:pt x="203210" y="19049"/>
                </a:lnTo>
                <a:lnTo>
                  <a:pt x="177789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584508" y="326746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495598" y="3261121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389" y="0"/>
                </a:moveTo>
                <a:lnTo>
                  <a:pt x="0" y="19049"/>
                </a:lnTo>
                <a:lnTo>
                  <a:pt x="25389" y="38099"/>
                </a:lnTo>
                <a:lnTo>
                  <a:pt x="25389" y="0"/>
                </a:lnTo>
                <a:close/>
              </a:path>
              <a:path w="203200" h="38100">
                <a:moveTo>
                  <a:pt x="177789" y="0"/>
                </a:moveTo>
                <a:lnTo>
                  <a:pt x="177789" y="38099"/>
                </a:lnTo>
                <a:lnTo>
                  <a:pt x="203210" y="19049"/>
                </a:lnTo>
                <a:lnTo>
                  <a:pt x="177789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571798" y="325476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584508" y="328017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571798" y="329286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584508" y="330556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854713" y="325476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867424" y="327381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20295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778513" y="3261121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389" y="0"/>
                </a:moveTo>
                <a:lnTo>
                  <a:pt x="0" y="19049"/>
                </a:lnTo>
                <a:lnTo>
                  <a:pt x="25389" y="38099"/>
                </a:lnTo>
                <a:lnTo>
                  <a:pt x="25389" y="0"/>
                </a:lnTo>
                <a:close/>
              </a:path>
              <a:path w="203200" h="38100">
                <a:moveTo>
                  <a:pt x="177789" y="0"/>
                </a:moveTo>
                <a:lnTo>
                  <a:pt x="177789" y="38099"/>
                </a:lnTo>
                <a:lnTo>
                  <a:pt x="203210" y="19049"/>
                </a:lnTo>
                <a:lnTo>
                  <a:pt x="177789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854713" y="329286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3867424" y="330556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4137629" y="325476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4150339" y="327381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20295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4137629" y="329286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4150339" y="330556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4451024" y="328524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30" y="20324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4423958" y="325875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58" y="15180"/>
                </a:moveTo>
                <a:lnTo>
                  <a:pt x="30358" y="6798"/>
                </a:lnTo>
                <a:lnTo>
                  <a:pt x="23591" y="0"/>
                </a:lnTo>
                <a:lnTo>
                  <a:pt x="15179" y="0"/>
                </a:lnTo>
                <a:lnTo>
                  <a:pt x="6797" y="0"/>
                </a:lnTo>
                <a:lnTo>
                  <a:pt x="0" y="6798"/>
                </a:lnTo>
                <a:lnTo>
                  <a:pt x="0" y="15180"/>
                </a:lnTo>
                <a:lnTo>
                  <a:pt x="0" y="23574"/>
                </a:lnTo>
                <a:lnTo>
                  <a:pt x="6797" y="30373"/>
                </a:lnTo>
                <a:lnTo>
                  <a:pt x="15179" y="30373"/>
                </a:lnTo>
                <a:lnTo>
                  <a:pt x="23591" y="30373"/>
                </a:lnTo>
                <a:lnTo>
                  <a:pt x="30358" y="23574"/>
                </a:lnTo>
                <a:lnTo>
                  <a:pt x="30358" y="15180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4344637" y="3255867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097" y="49700"/>
                </a:moveTo>
                <a:lnTo>
                  <a:pt x="38472" y="45809"/>
                </a:lnTo>
                <a:lnTo>
                  <a:pt x="47750" y="35707"/>
                </a:lnTo>
                <a:lnTo>
                  <a:pt x="47067" y="17938"/>
                </a:lnTo>
                <a:lnTo>
                  <a:pt x="41428" y="6140"/>
                </a:lnTo>
                <a:lnTo>
                  <a:pt x="32268" y="0"/>
                </a:lnTo>
                <a:lnTo>
                  <a:pt x="15804" y="2162"/>
                </a:lnTo>
                <a:lnTo>
                  <a:pt x="4952" y="9545"/>
                </a:lnTo>
                <a:lnTo>
                  <a:pt x="0" y="20493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4329104" y="3272552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79" y="0"/>
                </a:moveTo>
                <a:lnTo>
                  <a:pt x="15239" y="12691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4499467" y="3255861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97" y="49706"/>
                </a:moveTo>
                <a:lnTo>
                  <a:pt x="9214" y="45815"/>
                </a:lnTo>
                <a:lnTo>
                  <a:pt x="0" y="35713"/>
                </a:lnTo>
                <a:lnTo>
                  <a:pt x="711" y="17936"/>
                </a:lnTo>
                <a:lnTo>
                  <a:pt x="6370" y="6135"/>
                </a:lnTo>
                <a:lnTo>
                  <a:pt x="15544" y="0"/>
                </a:lnTo>
                <a:lnTo>
                  <a:pt x="32001" y="2168"/>
                </a:lnTo>
                <a:lnTo>
                  <a:pt x="42849" y="9559"/>
                </a:lnTo>
                <a:lnTo>
                  <a:pt x="47796" y="20515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4532314" y="3272552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79" y="0"/>
                </a:moveTo>
                <a:lnTo>
                  <a:pt x="15239" y="12691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301" y="107754"/>
            <a:ext cx="4419496" cy="435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840" y="717028"/>
            <a:ext cx="4358418" cy="2094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649197" y="3353655"/>
            <a:ext cx="1310005" cy="10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22519" y="3353655"/>
            <a:ext cx="1093470" cy="10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222029" y="3353655"/>
            <a:ext cx="333375" cy="10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ckoverflow.com/" TargetMode="External"/><Relationship Id="rId5" Type="http://schemas.openxmlformats.org/officeDocument/2006/relationships/hyperlink" Target="http://stats.stackexchange.com/" TargetMode="External"/><Relationship Id="rId4" Type="http://schemas.openxmlformats.org/officeDocument/2006/relationships/hyperlink" Target="http://rseek.org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obetz@ukr.ne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749" y="793635"/>
            <a:ext cx="4432935" cy="82550"/>
          </a:xfrm>
          <a:custGeom>
            <a:avLst/>
            <a:gdLst/>
            <a:ahLst/>
            <a:cxnLst/>
            <a:rect l="l" t="t" r="r" b="b"/>
            <a:pathLst>
              <a:path w="4432935" h="82550">
                <a:moveTo>
                  <a:pt x="4381776" y="0"/>
                </a:moveTo>
                <a:lnTo>
                  <a:pt x="41297" y="896"/>
                </a:lnTo>
                <a:lnTo>
                  <a:pt x="7786" y="23856"/>
                </a:lnTo>
                <a:lnTo>
                  <a:pt x="0" y="50804"/>
                </a:lnTo>
                <a:lnTo>
                  <a:pt x="0" y="82390"/>
                </a:lnTo>
                <a:lnTo>
                  <a:pt x="4432556" y="82390"/>
                </a:lnTo>
                <a:lnTo>
                  <a:pt x="4431661" y="41314"/>
                </a:lnTo>
                <a:lnTo>
                  <a:pt x="4408709" y="7789"/>
                </a:lnTo>
                <a:lnTo>
                  <a:pt x="4381776" y="0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541" y="1193624"/>
            <a:ext cx="101607" cy="101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6176" y="1179195"/>
            <a:ext cx="115823" cy="1188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8976" y="1231011"/>
            <a:ext cx="4282440" cy="67310"/>
          </a:xfrm>
          <a:custGeom>
            <a:avLst/>
            <a:gdLst/>
            <a:ahLst/>
            <a:cxnLst/>
            <a:rect l="l" t="t" r="r" b="b"/>
            <a:pathLst>
              <a:path w="4282440" h="67309">
                <a:moveTo>
                  <a:pt x="0" y="67055"/>
                </a:moveTo>
                <a:lnTo>
                  <a:pt x="4282439" y="67055"/>
                </a:lnTo>
                <a:lnTo>
                  <a:pt x="428243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20183" y="843915"/>
            <a:ext cx="51815" cy="1036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0183" y="892683"/>
            <a:ext cx="52069" cy="302260"/>
          </a:xfrm>
          <a:custGeom>
            <a:avLst/>
            <a:gdLst/>
            <a:ahLst/>
            <a:cxnLst/>
            <a:rect l="l" t="t" r="r" b="b"/>
            <a:pathLst>
              <a:path w="52070" h="302259">
                <a:moveTo>
                  <a:pt x="0" y="301751"/>
                </a:moveTo>
                <a:lnTo>
                  <a:pt x="51815" y="301751"/>
                </a:lnTo>
                <a:lnTo>
                  <a:pt x="51815" y="0"/>
                </a:lnTo>
                <a:lnTo>
                  <a:pt x="0" y="0"/>
                </a:lnTo>
                <a:lnTo>
                  <a:pt x="0" y="301751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749" y="838056"/>
            <a:ext cx="4432935" cy="406400"/>
          </a:xfrm>
          <a:custGeom>
            <a:avLst/>
            <a:gdLst/>
            <a:ahLst/>
            <a:cxnLst/>
            <a:rect l="l" t="t" r="r" b="b"/>
            <a:pathLst>
              <a:path w="4432935" h="406400">
                <a:moveTo>
                  <a:pt x="4432556" y="0"/>
                </a:moveTo>
                <a:lnTo>
                  <a:pt x="0" y="0"/>
                </a:lnTo>
                <a:lnTo>
                  <a:pt x="0" y="355567"/>
                </a:lnTo>
                <a:lnTo>
                  <a:pt x="16639" y="393078"/>
                </a:lnTo>
                <a:lnTo>
                  <a:pt x="4381776" y="406359"/>
                </a:lnTo>
                <a:lnTo>
                  <a:pt x="4396014" y="404313"/>
                </a:lnTo>
                <a:lnTo>
                  <a:pt x="4427127" y="378344"/>
                </a:lnTo>
                <a:lnTo>
                  <a:pt x="4432556" y="0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0305" y="882289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4">
                <a:moveTo>
                  <a:pt x="0" y="33038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20305" y="86958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4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20305" y="85689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1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20305" y="84418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4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3758" y="796049"/>
            <a:ext cx="43328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uk-UA" sz="1400" spc="80" dirty="0">
                <a:solidFill>
                  <a:srgbClr val="FFFFFF"/>
                </a:solidFill>
                <a:latin typeface="Arial"/>
                <a:cs typeface="Arial"/>
              </a:rPr>
              <a:t>Аналіз даних в маркетингових дослідженнях</a:t>
            </a:r>
          </a:p>
          <a:p>
            <a:pPr marL="12700" algn="ctr">
              <a:lnSpc>
                <a:spcPct val="100000"/>
              </a:lnSpc>
            </a:pPr>
            <a:r>
              <a:rPr lang="uk-UA" sz="1400" spc="80" dirty="0">
                <a:solidFill>
                  <a:srgbClr val="FFFFFF"/>
                </a:solidFill>
                <a:latin typeface="Arial"/>
                <a:cs typeface="Arial"/>
              </a:rPr>
              <a:t>(з використанням пакету </a:t>
            </a:r>
            <a:r>
              <a:rPr lang="en-US" sz="1400" spc="8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uk-UA" sz="1400" spc="8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3851" y="1563450"/>
            <a:ext cx="3810000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100" spc="114" dirty="0">
                <a:latin typeface="Garamond"/>
                <a:cs typeface="Garamond"/>
              </a:rPr>
              <a:t>Викладач – Віталій Миколайович Кобець, кандидат економічних наук</a:t>
            </a:r>
          </a:p>
          <a:p>
            <a:pPr marL="12700">
              <a:lnSpc>
                <a:spcPct val="100000"/>
              </a:lnSpc>
            </a:pPr>
            <a:r>
              <a:rPr lang="uk-UA" sz="1100" spc="114" dirty="0">
                <a:latin typeface="Garamond"/>
                <a:cs typeface="Garamond"/>
              </a:rPr>
              <a:t> </a:t>
            </a:r>
          </a:p>
          <a:p>
            <a:pPr marL="12700">
              <a:lnSpc>
                <a:spcPct val="100000"/>
              </a:lnSpc>
            </a:pPr>
            <a:r>
              <a:rPr lang="uk-UA" sz="1100" spc="114" dirty="0">
                <a:latin typeface="Garamond"/>
                <a:cs typeface="Garamond"/>
              </a:rPr>
              <a:t>Кафедра інформатики, програмної інженерії та економічної кібернетики</a:t>
            </a:r>
            <a:endParaRPr sz="1100" dirty="0">
              <a:latin typeface="Garamond"/>
              <a:cs typeface="Garamon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35978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71957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"/>
            <a:ext cx="4608195" cy="583565"/>
          </a:xfrm>
          <a:custGeom>
            <a:avLst/>
            <a:gdLst/>
            <a:ahLst/>
            <a:cxnLst/>
            <a:rect l="l" t="t" r="r" b="b"/>
            <a:pathLst>
              <a:path w="4608195" h="583565">
                <a:moveTo>
                  <a:pt x="0" y="582990"/>
                </a:moveTo>
                <a:lnTo>
                  <a:pt x="4607940" y="582990"/>
                </a:lnTo>
                <a:lnTo>
                  <a:pt x="4607940" y="0"/>
                </a:lnTo>
                <a:lnTo>
                  <a:pt x="0" y="0"/>
                </a:lnTo>
                <a:lnTo>
                  <a:pt x="0" y="582990"/>
                </a:lnTo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1" y="160655"/>
            <a:ext cx="4419496" cy="213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lang="en-US" altLang="uk-UA" dirty="0"/>
              <a:t>Econometric Model</a:t>
            </a:r>
            <a:endParaRPr spc="-105" dirty="0"/>
          </a:p>
        </p:txBody>
      </p:sp>
      <p:sp>
        <p:nvSpPr>
          <p:cNvPr id="13" name="object 13"/>
          <p:cNvSpPr/>
          <p:nvPr/>
        </p:nvSpPr>
        <p:spPr>
          <a:xfrm>
            <a:off x="0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5978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71957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10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  <p:sp>
        <p:nvSpPr>
          <p:cNvPr id="4" name="Rectangle 3"/>
          <p:cNvSpPr/>
          <p:nvPr/>
        </p:nvSpPr>
        <p:spPr>
          <a:xfrm>
            <a:off x="171450" y="739775"/>
            <a:ext cx="4191000" cy="1992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uk-UA" sz="1412" dirty="0"/>
              <a:t>Linear regression model</a:t>
            </a:r>
          </a:p>
          <a:p>
            <a:pPr>
              <a:lnSpc>
                <a:spcPct val="90000"/>
              </a:lnSpc>
            </a:pPr>
            <a:r>
              <a:rPr lang="en-US" altLang="uk-UA" sz="1412" dirty="0"/>
              <a:t>Crimes= </a:t>
            </a:r>
            <a:r>
              <a:rPr lang="en-US" altLang="uk-UA" sz="1412" dirty="0">
                <a:sym typeface="Symbol" panose="05050102010706020507" pitchFamily="18" charset="2"/>
              </a:rPr>
              <a:t></a:t>
            </a:r>
            <a:r>
              <a:rPr lang="en-US" altLang="uk-UA" sz="1412" baseline="-25000" dirty="0">
                <a:sym typeface="Symbol" panose="05050102010706020507" pitchFamily="18" charset="2"/>
              </a:rPr>
              <a:t>0</a:t>
            </a:r>
            <a:r>
              <a:rPr lang="en-US" altLang="uk-UA" sz="1412" dirty="0">
                <a:sym typeface="Symbol" panose="05050102010706020507" pitchFamily="18" charset="2"/>
              </a:rPr>
              <a:t>+ </a:t>
            </a:r>
            <a:r>
              <a:rPr lang="en-US" altLang="uk-UA" sz="1412" baseline="-25000" dirty="0">
                <a:sym typeface="Symbol" panose="05050102010706020507" pitchFamily="18" charset="2"/>
              </a:rPr>
              <a:t>1</a:t>
            </a:r>
            <a:r>
              <a:rPr lang="en-US" altLang="uk-UA" sz="1412" dirty="0">
                <a:sym typeface="Symbol" panose="05050102010706020507" pitchFamily="18" charset="2"/>
              </a:rPr>
              <a:t>wage + </a:t>
            </a:r>
            <a:r>
              <a:rPr lang="en-US" altLang="uk-UA" sz="1412" baseline="-25000" dirty="0">
                <a:sym typeface="Symbol" panose="05050102010706020507" pitchFamily="18" charset="2"/>
              </a:rPr>
              <a:t>2</a:t>
            </a:r>
            <a:r>
              <a:rPr lang="en-US" altLang="uk-UA" sz="1412" dirty="0">
                <a:sym typeface="Symbol" panose="05050102010706020507" pitchFamily="18" charset="2"/>
              </a:rPr>
              <a:t> other income +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uk-UA" sz="1210" dirty="0">
                <a:sym typeface="Symbol" panose="05050102010706020507" pitchFamily="18" charset="2"/>
              </a:rPr>
              <a:t> </a:t>
            </a:r>
            <a:r>
              <a:rPr lang="en-US" altLang="uk-UA" sz="1210" baseline="-25000" dirty="0">
                <a:sym typeface="Symbol" panose="05050102010706020507" pitchFamily="18" charset="2"/>
              </a:rPr>
              <a:t>3</a:t>
            </a:r>
            <a:r>
              <a:rPr lang="en-US" altLang="uk-UA" sz="1210" dirty="0">
                <a:sym typeface="Symbol" panose="05050102010706020507" pitchFamily="18" charset="2"/>
              </a:rPr>
              <a:t>freqarrest + </a:t>
            </a:r>
            <a:r>
              <a:rPr lang="en-US" altLang="uk-UA" sz="1210" baseline="-25000" dirty="0">
                <a:sym typeface="Symbol" panose="05050102010706020507" pitchFamily="18" charset="2"/>
              </a:rPr>
              <a:t>4</a:t>
            </a:r>
            <a:r>
              <a:rPr lang="en-US" altLang="uk-UA" sz="1210" dirty="0">
                <a:sym typeface="Symbol" panose="05050102010706020507" pitchFamily="18" charset="2"/>
              </a:rPr>
              <a:t>freqconv + </a:t>
            </a:r>
            <a:r>
              <a:rPr lang="en-US" altLang="uk-UA" sz="1210" baseline="-25000" dirty="0">
                <a:sym typeface="Symbol" panose="05050102010706020507" pitchFamily="18" charset="2"/>
              </a:rPr>
              <a:t>5</a:t>
            </a:r>
            <a:r>
              <a:rPr lang="en-US" altLang="uk-UA" sz="1210" dirty="0">
                <a:sym typeface="Symbol" panose="05050102010706020507" pitchFamily="18" charset="2"/>
              </a:rPr>
              <a:t>average sentence +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uk-UA" sz="1210" dirty="0">
                <a:sym typeface="Symbol" panose="05050102010706020507" pitchFamily="18" charset="2"/>
              </a:rPr>
              <a:t></a:t>
            </a:r>
            <a:r>
              <a:rPr lang="en-US" altLang="uk-UA" sz="1210" baseline="-25000" dirty="0">
                <a:sym typeface="Symbol" panose="05050102010706020507" pitchFamily="18" charset="2"/>
              </a:rPr>
              <a:t>6</a:t>
            </a:r>
            <a:r>
              <a:rPr lang="en-US" altLang="uk-UA" sz="1210" dirty="0">
                <a:sym typeface="Symbol" panose="05050102010706020507" pitchFamily="18" charset="2"/>
              </a:rPr>
              <a:t>age + u</a:t>
            </a:r>
          </a:p>
          <a:p>
            <a:pPr>
              <a:lnSpc>
                <a:spcPct val="90000"/>
              </a:lnSpc>
            </a:pPr>
            <a:r>
              <a:rPr lang="en-US" altLang="uk-UA" sz="1412" dirty="0">
                <a:sym typeface="Symbol" panose="05050102010706020507" pitchFamily="18" charset="2"/>
              </a:rPr>
              <a:t></a:t>
            </a:r>
            <a:r>
              <a:rPr lang="en-US" altLang="uk-UA" sz="1412" baseline="-25000" dirty="0">
                <a:sym typeface="Symbol" panose="05050102010706020507" pitchFamily="18" charset="2"/>
              </a:rPr>
              <a:t>0</a:t>
            </a:r>
            <a:r>
              <a:rPr lang="en-US" altLang="uk-UA" sz="1412" dirty="0"/>
              <a:t> = Intercept , </a:t>
            </a:r>
            <a:r>
              <a:rPr lang="en-US" altLang="uk-UA" sz="1412" dirty="0">
                <a:sym typeface="Symbol" panose="05050102010706020507" pitchFamily="18" charset="2"/>
              </a:rPr>
              <a:t></a:t>
            </a:r>
            <a:r>
              <a:rPr lang="en-US" altLang="uk-UA" sz="1412" baseline="-25000" dirty="0" err="1">
                <a:sym typeface="Symbol" panose="05050102010706020507" pitchFamily="18" charset="2"/>
              </a:rPr>
              <a:t>i</a:t>
            </a:r>
            <a:r>
              <a:rPr lang="en-US" altLang="uk-UA" sz="1412" dirty="0">
                <a:sym typeface="Symbol" panose="05050102010706020507" pitchFamily="18" charset="2"/>
              </a:rPr>
              <a:t> slope coefficients</a:t>
            </a:r>
          </a:p>
          <a:p>
            <a:pPr>
              <a:lnSpc>
                <a:spcPct val="90000"/>
              </a:lnSpc>
            </a:pPr>
            <a:r>
              <a:rPr lang="en-US" altLang="uk-UA" sz="1412" dirty="0">
                <a:sym typeface="Symbol" panose="05050102010706020507" pitchFamily="18" charset="2"/>
              </a:rPr>
              <a:t>u: error term, disturbance term</a:t>
            </a:r>
          </a:p>
          <a:p>
            <a:pPr>
              <a:lnSpc>
                <a:spcPct val="90000"/>
              </a:lnSpc>
            </a:pPr>
            <a:r>
              <a:rPr lang="en-US" altLang="uk-UA" sz="1412" dirty="0">
                <a:sym typeface="Symbol" panose="05050102010706020507" pitchFamily="18" charset="2"/>
              </a:rPr>
              <a:t>Formulate hypotheses</a:t>
            </a:r>
          </a:p>
          <a:p>
            <a:pPr>
              <a:lnSpc>
                <a:spcPct val="90000"/>
              </a:lnSpc>
            </a:pPr>
            <a:r>
              <a:rPr lang="en-US" altLang="uk-UA" sz="1412" dirty="0">
                <a:sym typeface="Symbol" panose="05050102010706020507" pitchFamily="18" charset="2"/>
              </a:rPr>
              <a:t>Data</a:t>
            </a:r>
          </a:p>
          <a:p>
            <a:pPr>
              <a:lnSpc>
                <a:spcPct val="90000"/>
              </a:lnSpc>
            </a:pPr>
            <a:r>
              <a:rPr lang="en-US" altLang="uk-UA" sz="1412" dirty="0">
                <a:sym typeface="Symbol" panose="05050102010706020507" pitchFamily="18" charset="2"/>
              </a:rPr>
              <a:t>Estimation</a:t>
            </a:r>
          </a:p>
          <a:p>
            <a:pPr>
              <a:lnSpc>
                <a:spcPct val="90000"/>
              </a:lnSpc>
            </a:pPr>
            <a:r>
              <a:rPr lang="en-US" altLang="uk-UA" sz="1412" dirty="0">
                <a:sym typeface="Symbol" panose="05050102010706020507" pitchFamily="18" charset="2"/>
              </a:rPr>
              <a:t>Prediction</a:t>
            </a:r>
          </a:p>
        </p:txBody>
      </p:sp>
    </p:spTree>
    <p:extLst>
      <p:ext uri="{BB962C8B-B14F-4D97-AF65-F5344CB8AC3E}">
        <p14:creationId xmlns:p14="http://schemas.microsoft.com/office/powerpoint/2010/main" val="2847340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"/>
            <a:ext cx="4608195" cy="583565"/>
          </a:xfrm>
          <a:custGeom>
            <a:avLst/>
            <a:gdLst/>
            <a:ahLst/>
            <a:cxnLst/>
            <a:rect l="l" t="t" r="r" b="b"/>
            <a:pathLst>
              <a:path w="4608195" h="583565">
                <a:moveTo>
                  <a:pt x="0" y="582990"/>
                </a:moveTo>
                <a:lnTo>
                  <a:pt x="4607940" y="582990"/>
                </a:lnTo>
                <a:lnTo>
                  <a:pt x="4607940" y="0"/>
                </a:lnTo>
                <a:lnTo>
                  <a:pt x="0" y="0"/>
                </a:lnTo>
                <a:lnTo>
                  <a:pt x="0" y="582990"/>
                </a:lnTo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1" y="160655"/>
            <a:ext cx="4419496" cy="213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lang="en-US" altLang="uk-UA" dirty="0"/>
              <a:t>Econometric Model</a:t>
            </a:r>
            <a:endParaRPr spc="-105" dirty="0"/>
          </a:p>
        </p:txBody>
      </p:sp>
      <p:sp>
        <p:nvSpPr>
          <p:cNvPr id="13" name="object 13"/>
          <p:cNvSpPr/>
          <p:nvPr/>
        </p:nvSpPr>
        <p:spPr>
          <a:xfrm>
            <a:off x="0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5978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71957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11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0235"/>
            <a:ext cx="3600450" cy="268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33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"/>
            <a:ext cx="4608195" cy="583565"/>
          </a:xfrm>
          <a:custGeom>
            <a:avLst/>
            <a:gdLst/>
            <a:ahLst/>
            <a:cxnLst/>
            <a:rect l="l" t="t" r="r" b="b"/>
            <a:pathLst>
              <a:path w="4608195" h="583565">
                <a:moveTo>
                  <a:pt x="0" y="582990"/>
                </a:moveTo>
                <a:lnTo>
                  <a:pt x="4607940" y="582990"/>
                </a:lnTo>
                <a:lnTo>
                  <a:pt x="4607940" y="0"/>
                </a:lnTo>
                <a:lnTo>
                  <a:pt x="0" y="0"/>
                </a:lnTo>
                <a:lnTo>
                  <a:pt x="0" y="582990"/>
                </a:lnTo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1" y="160655"/>
            <a:ext cx="4419496" cy="213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lang="en-US" altLang="uk-UA" dirty="0"/>
              <a:t>Econometric Model</a:t>
            </a:r>
            <a:endParaRPr spc="-105" dirty="0"/>
          </a:p>
        </p:txBody>
      </p:sp>
      <p:sp>
        <p:nvSpPr>
          <p:cNvPr id="13" name="object 13"/>
          <p:cNvSpPr/>
          <p:nvPr/>
        </p:nvSpPr>
        <p:spPr>
          <a:xfrm>
            <a:off x="0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5978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71957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12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4699"/>
            <a:ext cx="4057650" cy="263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06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"/>
            <a:ext cx="4608195" cy="583565"/>
          </a:xfrm>
          <a:custGeom>
            <a:avLst/>
            <a:gdLst/>
            <a:ahLst/>
            <a:cxnLst/>
            <a:rect l="l" t="t" r="r" b="b"/>
            <a:pathLst>
              <a:path w="4608195" h="583565">
                <a:moveTo>
                  <a:pt x="0" y="582990"/>
                </a:moveTo>
                <a:lnTo>
                  <a:pt x="4607940" y="582990"/>
                </a:lnTo>
                <a:lnTo>
                  <a:pt x="4607940" y="0"/>
                </a:lnTo>
                <a:lnTo>
                  <a:pt x="0" y="0"/>
                </a:lnTo>
                <a:lnTo>
                  <a:pt x="0" y="582990"/>
                </a:lnTo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1" y="168275"/>
            <a:ext cx="4419496" cy="230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lang="uk-UA" spc="-105" dirty="0"/>
              <a:t>Дані для аналізу</a:t>
            </a:r>
            <a:endParaRPr spc="-105" dirty="0"/>
          </a:p>
        </p:txBody>
      </p:sp>
      <p:sp>
        <p:nvSpPr>
          <p:cNvPr id="13" name="object 13"/>
          <p:cNvSpPr/>
          <p:nvPr/>
        </p:nvSpPr>
        <p:spPr>
          <a:xfrm>
            <a:off x="0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5978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71957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13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  <p:sp>
        <p:nvSpPr>
          <p:cNvPr id="5" name="Rectangle 4"/>
          <p:cNvSpPr/>
          <p:nvPr/>
        </p:nvSpPr>
        <p:spPr>
          <a:xfrm>
            <a:off x="95301" y="640715"/>
            <a:ext cx="44601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/>
              <a:t>Спостереження</a:t>
            </a:r>
            <a:r>
              <a:rPr lang="uk-UA" sz="1600" dirty="0"/>
              <a:t> – вплив зведений до мінімуму (ідеальний вплив)</a:t>
            </a:r>
          </a:p>
          <a:p>
            <a:r>
              <a:rPr lang="uk-UA" sz="1600" b="1" dirty="0"/>
              <a:t>Експеримент</a:t>
            </a:r>
            <a:r>
              <a:rPr lang="uk-UA" sz="1600" dirty="0"/>
              <a:t> – реакція на здійснений вплив (вибіркові дослідження: </a:t>
            </a:r>
            <a:r>
              <a:rPr lang="uk-UA" sz="1600" i="1" dirty="0"/>
              <a:t>повторюваність</a:t>
            </a:r>
            <a:r>
              <a:rPr lang="uk-UA" sz="1600" dirty="0"/>
              <a:t>: закон великих чисел, </a:t>
            </a:r>
            <a:r>
              <a:rPr lang="en-US" sz="1600" dirty="0"/>
              <a:t>n=30</a:t>
            </a:r>
            <a:r>
              <a:rPr lang="uk-UA" sz="1600" dirty="0"/>
              <a:t> – зміна місця і часу і </a:t>
            </a:r>
            <a:r>
              <a:rPr lang="uk-UA" sz="1600" i="1" dirty="0"/>
              <a:t>рандомізація</a:t>
            </a:r>
            <a:r>
              <a:rPr lang="uk-UA" sz="1600" dirty="0"/>
              <a:t>: усунення відхилень)</a:t>
            </a:r>
            <a:endParaRPr lang="en-US" sz="1600" dirty="0"/>
          </a:p>
          <a:p>
            <a:endParaRPr lang="uk-UA" sz="1600" dirty="0"/>
          </a:p>
          <a:p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805214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"/>
            <a:ext cx="4608195" cy="583565"/>
          </a:xfrm>
          <a:custGeom>
            <a:avLst/>
            <a:gdLst/>
            <a:ahLst/>
            <a:cxnLst/>
            <a:rect l="l" t="t" r="r" b="b"/>
            <a:pathLst>
              <a:path w="4608195" h="583565">
                <a:moveTo>
                  <a:pt x="0" y="582990"/>
                </a:moveTo>
                <a:lnTo>
                  <a:pt x="4607940" y="582990"/>
                </a:lnTo>
                <a:lnTo>
                  <a:pt x="4607940" y="0"/>
                </a:lnTo>
                <a:lnTo>
                  <a:pt x="0" y="0"/>
                </a:lnTo>
                <a:lnTo>
                  <a:pt x="0" y="582990"/>
                </a:lnTo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1" y="168275"/>
            <a:ext cx="4419496" cy="230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lang="uk-UA" spc="-105" dirty="0"/>
              <a:t>Дані для аналізу</a:t>
            </a:r>
            <a:endParaRPr spc="-105" dirty="0"/>
          </a:p>
        </p:txBody>
      </p:sp>
      <p:sp>
        <p:nvSpPr>
          <p:cNvPr id="13" name="object 13"/>
          <p:cNvSpPr/>
          <p:nvPr/>
        </p:nvSpPr>
        <p:spPr>
          <a:xfrm>
            <a:off x="0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5978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71957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14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  <p:sp>
        <p:nvSpPr>
          <p:cNvPr id="5" name="Rectangle 4"/>
          <p:cNvSpPr/>
          <p:nvPr/>
        </p:nvSpPr>
        <p:spPr>
          <a:xfrm>
            <a:off x="95301" y="640715"/>
            <a:ext cx="44601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/>
              <a:t>Аналіз даних</a:t>
            </a:r>
            <a:r>
              <a:rPr lang="uk-UA" sz="1600" dirty="0"/>
              <a:t>:</a:t>
            </a:r>
          </a:p>
          <a:p>
            <a:pPr marL="285750" indent="-285750">
              <a:buFontTx/>
              <a:buChar char="-"/>
            </a:pPr>
            <a:r>
              <a:rPr lang="uk-UA" sz="1600" dirty="0"/>
              <a:t>Дає загальні характеристики для великих вибірок (середнє і дисперсію)</a:t>
            </a:r>
          </a:p>
          <a:p>
            <a:pPr marL="285750" indent="-285750">
              <a:buFontTx/>
              <a:buChar char="-"/>
            </a:pPr>
            <a:r>
              <a:rPr lang="uk-UA" sz="1600" dirty="0"/>
              <a:t>Здійснює порівняння між різними вибірками (ймовірнісні оцінки)</a:t>
            </a:r>
          </a:p>
          <a:p>
            <a:pPr marL="285750" indent="-285750">
              <a:buFontTx/>
              <a:buChar char="-"/>
            </a:pPr>
            <a:r>
              <a:rPr lang="uk-UA" sz="1600" dirty="0"/>
              <a:t>Вивчає взаємозвязки та їх якість (кореляція і прогнозування)</a:t>
            </a:r>
          </a:p>
          <a:p>
            <a:pPr marL="285750" indent="-285750">
              <a:buFontTx/>
              <a:buChar char="-"/>
            </a:pPr>
            <a:r>
              <a:rPr lang="uk-UA" sz="1600" dirty="0"/>
              <a:t>Визначає структуру (класифікацію)</a:t>
            </a:r>
          </a:p>
          <a:p>
            <a:pPr marL="285750" indent="-285750">
              <a:buFontTx/>
              <a:buChar char="-"/>
            </a:pPr>
            <a:endParaRPr lang="uk-UA" sz="1600" dirty="0"/>
          </a:p>
          <a:p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388233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"/>
            <a:ext cx="4608195" cy="583565"/>
          </a:xfrm>
          <a:custGeom>
            <a:avLst/>
            <a:gdLst/>
            <a:ahLst/>
            <a:cxnLst/>
            <a:rect l="l" t="t" r="r" b="b"/>
            <a:pathLst>
              <a:path w="4608195" h="583565">
                <a:moveTo>
                  <a:pt x="0" y="582990"/>
                </a:moveTo>
                <a:lnTo>
                  <a:pt x="4607940" y="582990"/>
                </a:lnTo>
                <a:lnTo>
                  <a:pt x="4607940" y="0"/>
                </a:lnTo>
                <a:lnTo>
                  <a:pt x="0" y="0"/>
                </a:lnTo>
                <a:lnTo>
                  <a:pt x="0" y="582990"/>
                </a:lnTo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1" y="168275"/>
            <a:ext cx="4419496" cy="213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lang="en-US" spc="-105" dirty="0"/>
              <a:t>R</a:t>
            </a:r>
            <a:endParaRPr spc="-105" dirty="0"/>
          </a:p>
        </p:txBody>
      </p:sp>
      <p:sp>
        <p:nvSpPr>
          <p:cNvPr id="13" name="object 13"/>
          <p:cNvSpPr/>
          <p:nvPr/>
        </p:nvSpPr>
        <p:spPr>
          <a:xfrm>
            <a:off x="0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5978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71957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15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  <p:sp>
        <p:nvSpPr>
          <p:cNvPr id="5" name="Rectangle 4"/>
          <p:cNvSpPr/>
          <p:nvPr/>
        </p:nvSpPr>
        <p:spPr>
          <a:xfrm>
            <a:off x="95301" y="640715"/>
            <a:ext cx="44601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R</a:t>
            </a:r>
            <a:r>
              <a:rPr lang="en-US" sz="1600" dirty="0"/>
              <a:t> – </a:t>
            </a:r>
            <a:r>
              <a:rPr lang="uk-UA" sz="1600" dirty="0"/>
              <a:t>середовище для статистичних розрахунків, аналізу і моделювання </a:t>
            </a:r>
          </a:p>
          <a:p>
            <a:r>
              <a:rPr lang="uk-UA" sz="1600" b="1" dirty="0"/>
              <a:t>Переваги</a:t>
            </a:r>
            <a:r>
              <a:rPr lang="en-US" sz="1600" b="1" dirty="0"/>
              <a:t> R</a:t>
            </a:r>
            <a:r>
              <a:rPr lang="en-US" sz="1600" dirty="0"/>
              <a:t>: </a:t>
            </a:r>
            <a:r>
              <a:rPr lang="uk-UA" sz="1600" dirty="0"/>
              <a:t>гнучкість (підтримує створення всіх необхідних додатків) і вільний код</a:t>
            </a:r>
            <a:r>
              <a:rPr lang="en-US" sz="1600" dirty="0"/>
              <a:t> </a:t>
            </a:r>
            <a:r>
              <a:rPr lang="uk-UA" sz="1600" dirty="0"/>
              <a:t>(безкоштовність і можливість коректування коду)</a:t>
            </a:r>
          </a:p>
          <a:p>
            <a:r>
              <a:rPr lang="uk-UA" sz="1600" b="1" dirty="0"/>
              <a:t>Недоліки </a:t>
            </a:r>
            <a:r>
              <a:rPr lang="en-US" sz="1600" b="1" dirty="0"/>
              <a:t>R</a:t>
            </a:r>
            <a:r>
              <a:rPr lang="en-US" sz="1600" dirty="0"/>
              <a:t>:</a:t>
            </a:r>
            <a:r>
              <a:rPr lang="uk-UA" sz="1600" dirty="0"/>
              <a:t> складність (велика кількість команд), повільність у порівннянні з комерційними версіями</a:t>
            </a:r>
          </a:p>
          <a:p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930065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"/>
            <a:ext cx="4608195" cy="583565"/>
          </a:xfrm>
          <a:custGeom>
            <a:avLst/>
            <a:gdLst/>
            <a:ahLst/>
            <a:cxnLst/>
            <a:rect l="l" t="t" r="r" b="b"/>
            <a:pathLst>
              <a:path w="4608195" h="583565">
                <a:moveTo>
                  <a:pt x="0" y="582990"/>
                </a:moveTo>
                <a:lnTo>
                  <a:pt x="4607940" y="582990"/>
                </a:lnTo>
                <a:lnTo>
                  <a:pt x="4607940" y="0"/>
                </a:lnTo>
                <a:lnTo>
                  <a:pt x="0" y="0"/>
                </a:lnTo>
                <a:lnTo>
                  <a:pt x="0" y="582990"/>
                </a:lnTo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1" y="168275"/>
            <a:ext cx="4419496" cy="230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lang="uk-UA" spc="-105" dirty="0"/>
              <a:t>Результати вивчення </a:t>
            </a:r>
            <a:r>
              <a:rPr lang="en-US" spc="-105" dirty="0"/>
              <a:t>R</a:t>
            </a:r>
            <a:endParaRPr spc="-105" dirty="0"/>
          </a:p>
        </p:txBody>
      </p:sp>
      <p:sp>
        <p:nvSpPr>
          <p:cNvPr id="13" name="object 13"/>
          <p:cNvSpPr/>
          <p:nvPr/>
        </p:nvSpPr>
        <p:spPr>
          <a:xfrm>
            <a:off x="0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5978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71957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16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  <p:sp>
        <p:nvSpPr>
          <p:cNvPr id="5" name="Rectangle 4"/>
          <p:cNvSpPr/>
          <p:nvPr/>
        </p:nvSpPr>
        <p:spPr>
          <a:xfrm>
            <a:off x="95301" y="518795"/>
            <a:ext cx="44601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dirty="0"/>
              <a:t>1. Відвідування основних і допоміжних ресурсів. Інсталяція R на комп'ютері користувача і ви конання перших тестових </a:t>
            </a:r>
            <a:r>
              <a:rPr lang="uk-UA" sz="1400" dirty="0" err="1"/>
              <a:t>скриптів</a:t>
            </a:r>
            <a:r>
              <a:rPr lang="uk-UA" sz="1400" dirty="0"/>
              <a:t>.</a:t>
            </a:r>
          </a:p>
          <a:p>
            <a:pPr algn="just"/>
            <a:r>
              <a:rPr lang="uk-UA" sz="1400" dirty="0"/>
              <a:t>2. Зчитування даних із стандартних файлів операційної системи і впевнене використання R-функцій для виконання обмеженого набору процедур статистичного аналізу.</a:t>
            </a:r>
          </a:p>
          <a:p>
            <a:pPr algn="just"/>
            <a:r>
              <a:rPr lang="uk-UA" sz="1400" dirty="0"/>
              <a:t>3. Використання базових структур мови R для написання простих програм і власних функцій. Ознайомлення зі структурами даних в R. Робота с базами даних, </a:t>
            </a:r>
            <a:r>
              <a:rPr lang="uk-UA" sz="1400" dirty="0" err="1"/>
              <a:t>веб-сторінками</a:t>
            </a:r>
            <a:r>
              <a:rPr lang="uk-UA" sz="1400" dirty="0"/>
              <a:t> і зовнішніми джерелами даних.</a:t>
            </a:r>
          </a:p>
        </p:txBody>
      </p:sp>
    </p:spTree>
    <p:extLst>
      <p:ext uri="{BB962C8B-B14F-4D97-AF65-F5344CB8AC3E}">
        <p14:creationId xmlns:p14="http://schemas.microsoft.com/office/powerpoint/2010/main" val="473806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"/>
            <a:ext cx="4608195" cy="583565"/>
          </a:xfrm>
          <a:custGeom>
            <a:avLst/>
            <a:gdLst/>
            <a:ahLst/>
            <a:cxnLst/>
            <a:rect l="l" t="t" r="r" b="b"/>
            <a:pathLst>
              <a:path w="4608195" h="583565">
                <a:moveTo>
                  <a:pt x="0" y="582990"/>
                </a:moveTo>
                <a:lnTo>
                  <a:pt x="4607940" y="582990"/>
                </a:lnTo>
                <a:lnTo>
                  <a:pt x="4607940" y="0"/>
                </a:lnTo>
                <a:lnTo>
                  <a:pt x="0" y="0"/>
                </a:lnTo>
                <a:lnTo>
                  <a:pt x="0" y="582990"/>
                </a:lnTo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1" y="168275"/>
            <a:ext cx="4419496" cy="213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lang="ru-RU" spc="-105" dirty="0"/>
              <a:t>Консольный режим в </a:t>
            </a:r>
            <a:r>
              <a:rPr lang="en-US" spc="-105" dirty="0"/>
              <a:t>R </a:t>
            </a:r>
            <a:endParaRPr spc="-105" dirty="0"/>
          </a:p>
        </p:txBody>
      </p:sp>
      <p:sp>
        <p:nvSpPr>
          <p:cNvPr id="13" name="object 13"/>
          <p:cNvSpPr/>
          <p:nvPr/>
        </p:nvSpPr>
        <p:spPr>
          <a:xfrm>
            <a:off x="0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5978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71957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17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" y="614725"/>
            <a:ext cx="1388823" cy="27040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62443" y="640715"/>
            <a:ext cx="30929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https://cran.rstudio.com/</a:t>
            </a:r>
          </a:p>
          <a:p>
            <a:r>
              <a:rPr lang="uk-UA" sz="1600" dirty="0"/>
              <a:t>https://www.rstudio.com/products/rstudio/download/</a:t>
            </a:r>
          </a:p>
          <a:p>
            <a:endParaRPr lang="uk-UA" sz="1600" dirty="0"/>
          </a:p>
          <a:p>
            <a:r>
              <a:rPr lang="uk-UA" sz="1600" dirty="0"/>
              <a:t>https://rseek.org/</a:t>
            </a:r>
          </a:p>
          <a:p>
            <a:r>
              <a:rPr lang="uk-UA" sz="1600" dirty="0"/>
              <a:t>https://stats.stackexchange.com</a:t>
            </a:r>
          </a:p>
          <a:p>
            <a:r>
              <a:rPr lang="uk-UA" sz="1600" dirty="0"/>
              <a:t>https://stackoverflow.com</a:t>
            </a:r>
          </a:p>
          <a:p>
            <a:endParaRPr lang="uk-UA" sz="1600" dirty="0"/>
          </a:p>
          <a:p>
            <a:r>
              <a:rPr lang="uk-UA" sz="1600" dirty="0"/>
              <a:t>http://www.inp.nsk.su/~baldin/DataAnalysis/index.html</a:t>
            </a:r>
          </a:p>
        </p:txBody>
      </p:sp>
    </p:spTree>
    <p:extLst>
      <p:ext uri="{BB962C8B-B14F-4D97-AF65-F5344CB8AC3E}">
        <p14:creationId xmlns:p14="http://schemas.microsoft.com/office/powerpoint/2010/main" val="219517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"/>
            <a:ext cx="4608195" cy="583565"/>
          </a:xfrm>
          <a:custGeom>
            <a:avLst/>
            <a:gdLst/>
            <a:ahLst/>
            <a:cxnLst/>
            <a:rect l="l" t="t" r="r" b="b"/>
            <a:pathLst>
              <a:path w="4608195" h="583565">
                <a:moveTo>
                  <a:pt x="0" y="582990"/>
                </a:moveTo>
                <a:lnTo>
                  <a:pt x="4607940" y="582990"/>
                </a:lnTo>
                <a:lnTo>
                  <a:pt x="4607940" y="0"/>
                </a:lnTo>
                <a:lnTo>
                  <a:pt x="0" y="0"/>
                </a:lnTo>
                <a:lnTo>
                  <a:pt x="0" y="582990"/>
                </a:lnTo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1" y="168275"/>
            <a:ext cx="4419496" cy="213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lang="ru-RU" spc="-105" dirty="0"/>
              <a:t>Консольный режим в </a:t>
            </a:r>
            <a:r>
              <a:rPr lang="en-US" spc="-105" dirty="0"/>
              <a:t>R </a:t>
            </a:r>
            <a:endParaRPr spc="-105" dirty="0"/>
          </a:p>
        </p:txBody>
      </p:sp>
      <p:sp>
        <p:nvSpPr>
          <p:cNvPr id="13" name="object 13"/>
          <p:cNvSpPr/>
          <p:nvPr/>
        </p:nvSpPr>
        <p:spPr>
          <a:xfrm>
            <a:off x="0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5978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71957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18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" y="751841"/>
            <a:ext cx="4500626" cy="19224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66" y="856049"/>
            <a:ext cx="1920406" cy="14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87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583565"/>
          </a:xfrm>
          <a:custGeom>
            <a:avLst/>
            <a:gdLst/>
            <a:ahLst/>
            <a:cxnLst/>
            <a:rect l="l" t="t" r="r" b="b"/>
            <a:pathLst>
              <a:path w="4608195" h="583565">
                <a:moveTo>
                  <a:pt x="0" y="582990"/>
                </a:moveTo>
                <a:lnTo>
                  <a:pt x="4607940" y="582990"/>
                </a:lnTo>
                <a:lnTo>
                  <a:pt x="4607940" y="0"/>
                </a:lnTo>
                <a:lnTo>
                  <a:pt x="0" y="0"/>
                </a:lnTo>
                <a:lnTo>
                  <a:pt x="0" y="582990"/>
                </a:lnTo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1" y="168275"/>
            <a:ext cx="4419496" cy="213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lang="ru-RU" spc="-105" dirty="0"/>
              <a:t>Консольный режим в R</a:t>
            </a:r>
            <a:endParaRPr spc="-105" dirty="0"/>
          </a:p>
        </p:txBody>
      </p:sp>
      <p:sp>
        <p:nvSpPr>
          <p:cNvPr id="13" name="object 13"/>
          <p:cNvSpPr/>
          <p:nvPr/>
        </p:nvSpPr>
        <p:spPr>
          <a:xfrm>
            <a:off x="0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5978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71957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19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" y="858936"/>
            <a:ext cx="2469185" cy="2012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51" y="576232"/>
            <a:ext cx="1828800" cy="275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8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"/>
            <a:ext cx="4608195" cy="355600"/>
          </a:xfrm>
          <a:custGeom>
            <a:avLst/>
            <a:gdLst/>
            <a:ahLst/>
            <a:cxnLst/>
            <a:rect l="l" t="t" r="r" b="b"/>
            <a:pathLst>
              <a:path w="4608195" h="355600">
                <a:moveTo>
                  <a:pt x="0" y="355247"/>
                </a:moveTo>
                <a:lnTo>
                  <a:pt x="4607940" y="355247"/>
                </a:lnTo>
                <a:lnTo>
                  <a:pt x="4607940" y="0"/>
                </a:lnTo>
                <a:lnTo>
                  <a:pt x="0" y="0"/>
                </a:lnTo>
                <a:lnTo>
                  <a:pt x="0" y="355247"/>
                </a:lnTo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1" y="107754"/>
            <a:ext cx="441949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pc="70" dirty="0"/>
              <a:t>Дисципліна </a:t>
            </a:r>
            <a:r>
              <a:rPr spc="-65" dirty="0" err="1"/>
              <a:t>на</a:t>
            </a:r>
            <a:r>
              <a:rPr spc="65" dirty="0"/>
              <a:t> </a:t>
            </a:r>
            <a:r>
              <a:rPr spc="-145" dirty="0" err="1"/>
              <a:t>о</a:t>
            </a:r>
            <a:r>
              <a:rPr spc="-65" dirty="0" err="1"/>
              <a:t>дно</a:t>
            </a:r>
            <a:r>
              <a:rPr spc="-60" dirty="0" err="1"/>
              <a:t>м</a:t>
            </a:r>
            <a:r>
              <a:rPr lang="uk-UA" spc="-60" dirty="0"/>
              <a:t>у</a:t>
            </a:r>
            <a:r>
              <a:rPr spc="65" dirty="0"/>
              <a:t> </a:t>
            </a:r>
            <a:r>
              <a:rPr spc="-90" dirty="0" err="1"/>
              <a:t>слайд</a:t>
            </a:r>
            <a:r>
              <a:rPr lang="uk-UA" spc="-90" dirty="0"/>
              <a:t>і</a:t>
            </a:r>
            <a:r>
              <a:rPr spc="65" dirty="0"/>
              <a:t> </a:t>
            </a:r>
            <a:r>
              <a:rPr spc="25" dirty="0"/>
              <a:t>:)</a:t>
            </a:r>
          </a:p>
        </p:txBody>
      </p:sp>
      <p:sp>
        <p:nvSpPr>
          <p:cNvPr id="4" name="object 4"/>
          <p:cNvSpPr/>
          <p:nvPr/>
        </p:nvSpPr>
        <p:spPr>
          <a:xfrm>
            <a:off x="87749" y="851498"/>
            <a:ext cx="4432935" cy="197485"/>
          </a:xfrm>
          <a:custGeom>
            <a:avLst/>
            <a:gdLst/>
            <a:ahLst/>
            <a:cxnLst/>
            <a:rect l="l" t="t" r="r" b="b"/>
            <a:pathLst>
              <a:path w="4432935" h="197484">
                <a:moveTo>
                  <a:pt x="4381776" y="0"/>
                </a:moveTo>
                <a:lnTo>
                  <a:pt x="41306" y="894"/>
                </a:lnTo>
                <a:lnTo>
                  <a:pt x="7788" y="23849"/>
                </a:lnTo>
                <a:lnTo>
                  <a:pt x="0" y="50791"/>
                </a:lnTo>
                <a:lnTo>
                  <a:pt x="0" y="197489"/>
                </a:lnTo>
                <a:lnTo>
                  <a:pt x="4432556" y="197489"/>
                </a:lnTo>
                <a:lnTo>
                  <a:pt x="4431663" y="41314"/>
                </a:lnTo>
                <a:lnTo>
                  <a:pt x="4408712" y="7790"/>
                </a:lnTo>
                <a:lnTo>
                  <a:pt x="4381776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343" y="1035939"/>
            <a:ext cx="4438015" cy="52069"/>
          </a:xfrm>
          <a:custGeom>
            <a:avLst/>
            <a:gdLst/>
            <a:ahLst/>
            <a:cxnLst/>
            <a:rect l="l" t="t" r="r" b="b"/>
            <a:pathLst>
              <a:path w="4438015" h="52069">
                <a:moveTo>
                  <a:pt x="0" y="51815"/>
                </a:moveTo>
                <a:lnTo>
                  <a:pt x="4437887" y="51815"/>
                </a:lnTo>
                <a:lnTo>
                  <a:pt x="4437887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8541" y="1406639"/>
            <a:ext cx="101607" cy="101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56176" y="1392555"/>
            <a:ext cx="115823" cy="115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8976" y="1444371"/>
            <a:ext cx="4282440" cy="64135"/>
          </a:xfrm>
          <a:custGeom>
            <a:avLst/>
            <a:gdLst/>
            <a:ahLst/>
            <a:cxnLst/>
            <a:rect l="l" t="t" r="r" b="b"/>
            <a:pathLst>
              <a:path w="4282440" h="64134">
                <a:moveTo>
                  <a:pt x="0" y="64007"/>
                </a:moveTo>
                <a:lnTo>
                  <a:pt x="4282439" y="64007"/>
                </a:lnTo>
                <a:lnTo>
                  <a:pt x="4282439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0183" y="895731"/>
            <a:ext cx="51815" cy="1036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20183" y="944499"/>
            <a:ext cx="52069" cy="463550"/>
          </a:xfrm>
          <a:custGeom>
            <a:avLst/>
            <a:gdLst/>
            <a:ahLst/>
            <a:cxnLst/>
            <a:rect l="l" t="t" r="r" b="b"/>
            <a:pathLst>
              <a:path w="52070" h="463550">
                <a:moveTo>
                  <a:pt x="0" y="463295"/>
                </a:moveTo>
                <a:lnTo>
                  <a:pt x="51815" y="463295"/>
                </a:lnTo>
                <a:lnTo>
                  <a:pt x="51815" y="0"/>
                </a:lnTo>
                <a:lnTo>
                  <a:pt x="0" y="0"/>
                </a:lnTo>
                <a:lnTo>
                  <a:pt x="0" y="463295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749" y="1080622"/>
            <a:ext cx="4432935" cy="377190"/>
          </a:xfrm>
          <a:custGeom>
            <a:avLst/>
            <a:gdLst/>
            <a:ahLst/>
            <a:cxnLst/>
            <a:rect l="l" t="t" r="r" b="b"/>
            <a:pathLst>
              <a:path w="4432935" h="377190">
                <a:moveTo>
                  <a:pt x="4432556" y="0"/>
                </a:moveTo>
                <a:lnTo>
                  <a:pt x="0" y="0"/>
                </a:lnTo>
                <a:lnTo>
                  <a:pt x="0" y="326017"/>
                </a:lnTo>
                <a:lnTo>
                  <a:pt x="16636" y="363535"/>
                </a:lnTo>
                <a:lnTo>
                  <a:pt x="4381776" y="376821"/>
                </a:lnTo>
                <a:lnTo>
                  <a:pt x="4396013" y="374775"/>
                </a:lnTo>
                <a:lnTo>
                  <a:pt x="4427124" y="348807"/>
                </a:lnTo>
                <a:lnTo>
                  <a:pt x="4432556" y="0"/>
                </a:lnTo>
                <a:close/>
              </a:path>
            </a:pathLst>
          </a:custGeom>
          <a:solidFill>
            <a:srgbClr val="E9E9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20305" y="933831"/>
            <a:ext cx="0" cy="492125"/>
          </a:xfrm>
          <a:custGeom>
            <a:avLst/>
            <a:gdLst/>
            <a:ahLst/>
            <a:cxnLst/>
            <a:rect l="l" t="t" r="r" b="b"/>
            <a:pathLst>
              <a:path h="492125">
                <a:moveTo>
                  <a:pt x="0" y="49185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20305" y="92112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4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20305" y="90843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1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20305" y="89573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4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3142" y="1135592"/>
            <a:ext cx="63222" cy="632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3142" y="1320319"/>
            <a:ext cx="63222" cy="632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749" y="1609356"/>
            <a:ext cx="4432935" cy="187325"/>
          </a:xfrm>
          <a:custGeom>
            <a:avLst/>
            <a:gdLst/>
            <a:ahLst/>
            <a:cxnLst/>
            <a:rect l="l" t="t" r="r" b="b"/>
            <a:pathLst>
              <a:path w="4432935" h="187325">
                <a:moveTo>
                  <a:pt x="4381776" y="0"/>
                </a:moveTo>
                <a:lnTo>
                  <a:pt x="41297" y="896"/>
                </a:lnTo>
                <a:lnTo>
                  <a:pt x="7786" y="23856"/>
                </a:lnTo>
                <a:lnTo>
                  <a:pt x="0" y="50804"/>
                </a:lnTo>
                <a:lnTo>
                  <a:pt x="0" y="186952"/>
                </a:lnTo>
                <a:lnTo>
                  <a:pt x="4432556" y="186952"/>
                </a:lnTo>
                <a:lnTo>
                  <a:pt x="4431661" y="41314"/>
                </a:lnTo>
                <a:lnTo>
                  <a:pt x="4408709" y="7789"/>
                </a:lnTo>
                <a:lnTo>
                  <a:pt x="4381776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343" y="1782699"/>
            <a:ext cx="4438015" cy="52069"/>
          </a:xfrm>
          <a:custGeom>
            <a:avLst/>
            <a:gdLst/>
            <a:ahLst/>
            <a:cxnLst/>
            <a:rect l="l" t="t" r="r" b="b"/>
            <a:pathLst>
              <a:path w="4438015" h="52069">
                <a:moveTo>
                  <a:pt x="0" y="51815"/>
                </a:moveTo>
                <a:lnTo>
                  <a:pt x="4437887" y="51815"/>
                </a:lnTo>
                <a:lnTo>
                  <a:pt x="4437887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8541" y="1969221"/>
            <a:ext cx="101607" cy="101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56176" y="1956435"/>
            <a:ext cx="115823" cy="115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8976" y="2005203"/>
            <a:ext cx="4282440" cy="67310"/>
          </a:xfrm>
          <a:custGeom>
            <a:avLst/>
            <a:gdLst/>
            <a:ahLst/>
            <a:cxnLst/>
            <a:rect l="l" t="t" r="r" b="b"/>
            <a:pathLst>
              <a:path w="4282440" h="67310">
                <a:moveTo>
                  <a:pt x="0" y="67055"/>
                </a:moveTo>
                <a:lnTo>
                  <a:pt x="4282439" y="67055"/>
                </a:lnTo>
                <a:lnTo>
                  <a:pt x="428243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20183" y="1651635"/>
            <a:ext cx="51815" cy="1036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20183" y="1703451"/>
            <a:ext cx="52069" cy="268605"/>
          </a:xfrm>
          <a:custGeom>
            <a:avLst/>
            <a:gdLst/>
            <a:ahLst/>
            <a:cxnLst/>
            <a:rect l="l" t="t" r="r" b="b"/>
            <a:pathLst>
              <a:path w="52070" h="268605">
                <a:moveTo>
                  <a:pt x="0" y="268223"/>
                </a:moveTo>
                <a:lnTo>
                  <a:pt x="51815" y="268223"/>
                </a:lnTo>
                <a:lnTo>
                  <a:pt x="51815" y="0"/>
                </a:lnTo>
                <a:lnTo>
                  <a:pt x="0" y="0"/>
                </a:lnTo>
                <a:lnTo>
                  <a:pt x="0" y="268223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749" y="1827943"/>
            <a:ext cx="4432935" cy="192405"/>
          </a:xfrm>
          <a:custGeom>
            <a:avLst/>
            <a:gdLst/>
            <a:ahLst/>
            <a:cxnLst/>
            <a:rect l="l" t="t" r="r" b="b"/>
            <a:pathLst>
              <a:path w="4432935" h="192405">
                <a:moveTo>
                  <a:pt x="4432556" y="0"/>
                </a:moveTo>
                <a:lnTo>
                  <a:pt x="0" y="0"/>
                </a:lnTo>
                <a:lnTo>
                  <a:pt x="0" y="141277"/>
                </a:lnTo>
                <a:lnTo>
                  <a:pt x="16636" y="178796"/>
                </a:lnTo>
                <a:lnTo>
                  <a:pt x="4381776" y="192081"/>
                </a:lnTo>
                <a:lnTo>
                  <a:pt x="4396013" y="190036"/>
                </a:lnTo>
                <a:lnTo>
                  <a:pt x="4427124" y="164068"/>
                </a:lnTo>
                <a:lnTo>
                  <a:pt x="4432556" y="0"/>
                </a:lnTo>
                <a:close/>
              </a:path>
            </a:pathLst>
          </a:custGeom>
          <a:solidFill>
            <a:srgbClr val="E9E9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20305" y="1691688"/>
            <a:ext cx="0" cy="297180"/>
          </a:xfrm>
          <a:custGeom>
            <a:avLst/>
            <a:gdLst/>
            <a:ahLst/>
            <a:cxnLst/>
            <a:rect l="l" t="t" r="r" b="b"/>
            <a:pathLst>
              <a:path h="297180">
                <a:moveTo>
                  <a:pt x="0" y="29658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20305" y="167898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4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20305" y="166629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1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20305" y="165358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4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7749" y="2171949"/>
            <a:ext cx="4432935" cy="198120"/>
          </a:xfrm>
          <a:custGeom>
            <a:avLst/>
            <a:gdLst/>
            <a:ahLst/>
            <a:cxnLst/>
            <a:rect l="l" t="t" r="r" b="b"/>
            <a:pathLst>
              <a:path w="4432935" h="198119">
                <a:moveTo>
                  <a:pt x="4381776" y="0"/>
                </a:moveTo>
                <a:lnTo>
                  <a:pt x="41297" y="896"/>
                </a:lnTo>
                <a:lnTo>
                  <a:pt x="7786" y="23856"/>
                </a:lnTo>
                <a:lnTo>
                  <a:pt x="0" y="50804"/>
                </a:lnTo>
                <a:lnTo>
                  <a:pt x="0" y="197501"/>
                </a:lnTo>
                <a:lnTo>
                  <a:pt x="4432556" y="197501"/>
                </a:lnTo>
                <a:lnTo>
                  <a:pt x="4431661" y="41314"/>
                </a:lnTo>
                <a:lnTo>
                  <a:pt x="4408709" y="7789"/>
                </a:lnTo>
                <a:lnTo>
                  <a:pt x="4381776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5343" y="2355723"/>
            <a:ext cx="4438015" cy="52069"/>
          </a:xfrm>
          <a:custGeom>
            <a:avLst/>
            <a:gdLst/>
            <a:ahLst/>
            <a:cxnLst/>
            <a:rect l="l" t="t" r="r" b="b"/>
            <a:pathLst>
              <a:path w="4438015" h="52069">
                <a:moveTo>
                  <a:pt x="0" y="51815"/>
                </a:moveTo>
                <a:lnTo>
                  <a:pt x="4437887" y="51815"/>
                </a:lnTo>
                <a:lnTo>
                  <a:pt x="4437887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8541" y="2543150"/>
            <a:ext cx="101607" cy="101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56176" y="2529459"/>
            <a:ext cx="115823" cy="115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8976" y="2578227"/>
            <a:ext cx="4282440" cy="67310"/>
          </a:xfrm>
          <a:custGeom>
            <a:avLst/>
            <a:gdLst/>
            <a:ahLst/>
            <a:cxnLst/>
            <a:rect l="l" t="t" r="r" b="b"/>
            <a:pathLst>
              <a:path w="4282440" h="67310">
                <a:moveTo>
                  <a:pt x="0" y="67055"/>
                </a:moveTo>
                <a:lnTo>
                  <a:pt x="4282439" y="67055"/>
                </a:lnTo>
                <a:lnTo>
                  <a:pt x="428243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20183" y="2215515"/>
            <a:ext cx="51815" cy="1036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20183" y="2264283"/>
            <a:ext cx="52069" cy="280670"/>
          </a:xfrm>
          <a:custGeom>
            <a:avLst/>
            <a:gdLst/>
            <a:ahLst/>
            <a:cxnLst/>
            <a:rect l="l" t="t" r="r" b="b"/>
            <a:pathLst>
              <a:path w="52070" h="280669">
                <a:moveTo>
                  <a:pt x="0" y="280415"/>
                </a:moveTo>
                <a:lnTo>
                  <a:pt x="51815" y="280415"/>
                </a:lnTo>
                <a:lnTo>
                  <a:pt x="51815" y="0"/>
                </a:lnTo>
                <a:lnTo>
                  <a:pt x="0" y="0"/>
                </a:lnTo>
                <a:lnTo>
                  <a:pt x="0" y="280415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7749" y="2401062"/>
            <a:ext cx="4432935" cy="193040"/>
          </a:xfrm>
          <a:custGeom>
            <a:avLst/>
            <a:gdLst/>
            <a:ahLst/>
            <a:cxnLst/>
            <a:rect l="l" t="t" r="r" b="b"/>
            <a:pathLst>
              <a:path w="4432935" h="193039">
                <a:moveTo>
                  <a:pt x="4432556" y="0"/>
                </a:moveTo>
                <a:lnTo>
                  <a:pt x="0" y="0"/>
                </a:lnTo>
                <a:lnTo>
                  <a:pt x="0" y="142088"/>
                </a:lnTo>
                <a:lnTo>
                  <a:pt x="16636" y="179607"/>
                </a:lnTo>
                <a:lnTo>
                  <a:pt x="4381776" y="192892"/>
                </a:lnTo>
                <a:lnTo>
                  <a:pt x="4396013" y="190847"/>
                </a:lnTo>
                <a:lnTo>
                  <a:pt x="4427124" y="164879"/>
                </a:lnTo>
                <a:lnTo>
                  <a:pt x="4432556" y="0"/>
                </a:lnTo>
                <a:close/>
              </a:path>
            </a:pathLst>
          </a:custGeom>
          <a:solidFill>
            <a:srgbClr val="E9E9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20305" y="2254282"/>
            <a:ext cx="0" cy="307975"/>
          </a:xfrm>
          <a:custGeom>
            <a:avLst/>
            <a:gdLst/>
            <a:ahLst/>
            <a:cxnLst/>
            <a:rect l="l" t="t" r="r" b="b"/>
            <a:pathLst>
              <a:path h="307975">
                <a:moveTo>
                  <a:pt x="0" y="30791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20305" y="224157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4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20305" y="222887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4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20305" y="221618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1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3142" y="2456842"/>
            <a:ext cx="63222" cy="632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13085" y="869508"/>
            <a:ext cx="4290060" cy="233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200" spc="40" dirty="0">
                <a:solidFill>
                  <a:srgbClr val="FFFFFF"/>
                </a:solidFill>
                <a:latin typeface="Calibri"/>
                <a:cs typeface="Calibri"/>
              </a:rPr>
              <a:t>Питання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200" dirty="0">
              <a:latin typeface="Calibri"/>
              <a:cs typeface="Calibri"/>
            </a:endParaRPr>
          </a:p>
          <a:p>
            <a:pPr marL="289560" marR="5080">
              <a:lnSpc>
                <a:spcPct val="110200"/>
              </a:lnSpc>
              <a:spcBef>
                <a:spcPts val="155"/>
              </a:spcBef>
            </a:pPr>
            <a:r>
              <a:rPr lang="uk-UA" sz="1100" spc="110" dirty="0">
                <a:latin typeface="Garamond"/>
                <a:cs typeface="Garamond"/>
              </a:rPr>
              <a:t>Як побудований світ</a:t>
            </a:r>
            <a:r>
              <a:rPr sz="1100" spc="55" dirty="0">
                <a:latin typeface="Garamond"/>
                <a:cs typeface="Garamond"/>
              </a:rPr>
              <a:t>?</a:t>
            </a:r>
            <a:r>
              <a:rPr sz="1100" spc="85" dirty="0">
                <a:latin typeface="Garamond"/>
                <a:cs typeface="Garamond"/>
              </a:rPr>
              <a:t> </a:t>
            </a:r>
            <a:r>
              <a:rPr lang="uk-UA" sz="1100" spc="85" dirty="0">
                <a:latin typeface="Garamond"/>
                <a:cs typeface="Garamond"/>
              </a:rPr>
              <a:t>Я</a:t>
            </a:r>
            <a:r>
              <a:rPr sz="1100" spc="110" dirty="0">
                <a:latin typeface="Garamond"/>
                <a:cs typeface="Garamond"/>
              </a:rPr>
              <a:t>к</a:t>
            </a:r>
            <a:r>
              <a:rPr sz="1100" spc="85" dirty="0">
                <a:latin typeface="Garamond"/>
                <a:cs typeface="Garamond"/>
              </a:rPr>
              <a:t> </a:t>
            </a:r>
            <a:r>
              <a:rPr lang="uk-UA" sz="1100" spc="85" dirty="0">
                <a:latin typeface="Garamond"/>
                <a:cs typeface="Garamond"/>
              </a:rPr>
              <a:t>змінна </a:t>
            </a:r>
            <a:r>
              <a:rPr sz="1100" i="1" spc="-50" dirty="0">
                <a:latin typeface="Trebuchet MS"/>
                <a:cs typeface="Trebuchet MS"/>
              </a:rPr>
              <a:t>x</a:t>
            </a:r>
            <a:r>
              <a:rPr sz="1100" i="1" spc="140" dirty="0">
                <a:latin typeface="Trebuchet MS"/>
                <a:cs typeface="Trebuchet MS"/>
              </a:rPr>
              <a:t> </a:t>
            </a:r>
            <a:r>
              <a:rPr sz="1100" spc="55" dirty="0">
                <a:latin typeface="Garamond"/>
                <a:cs typeface="Garamond"/>
              </a:rPr>
              <a:t>в</a:t>
            </a:r>
            <a:r>
              <a:rPr lang="uk-UA" sz="1100" spc="55" dirty="0">
                <a:latin typeface="Garamond"/>
                <a:cs typeface="Garamond"/>
              </a:rPr>
              <a:t>пливає </a:t>
            </a:r>
            <a:r>
              <a:rPr sz="1100" spc="45" dirty="0" err="1">
                <a:latin typeface="Garamond"/>
                <a:cs typeface="Garamond"/>
              </a:rPr>
              <a:t>на</a:t>
            </a:r>
            <a:r>
              <a:rPr sz="1100" spc="85" dirty="0">
                <a:latin typeface="Garamond"/>
                <a:cs typeface="Garamond"/>
              </a:rPr>
              <a:t> </a:t>
            </a:r>
            <a:r>
              <a:rPr lang="uk-UA" sz="1100" spc="30" dirty="0">
                <a:latin typeface="Garamond"/>
                <a:cs typeface="Garamond"/>
              </a:rPr>
              <a:t>змінну</a:t>
            </a:r>
            <a:r>
              <a:rPr sz="1100" spc="90" dirty="0">
                <a:latin typeface="Garamond"/>
                <a:cs typeface="Garamond"/>
              </a:rPr>
              <a:t> </a:t>
            </a:r>
            <a:r>
              <a:rPr sz="1100" i="1" spc="-45" dirty="0">
                <a:latin typeface="Trebuchet MS"/>
                <a:cs typeface="Trebuchet MS"/>
              </a:rPr>
              <a:t>y</a:t>
            </a:r>
            <a:r>
              <a:rPr sz="1100" i="1" spc="-215" dirty="0">
                <a:latin typeface="Trebuchet MS"/>
                <a:cs typeface="Trebuchet MS"/>
              </a:rPr>
              <a:t> </a:t>
            </a:r>
            <a:r>
              <a:rPr sz="1100" spc="90" dirty="0">
                <a:latin typeface="Garamond"/>
                <a:cs typeface="Garamond"/>
              </a:rPr>
              <a:t>? </a:t>
            </a:r>
            <a:r>
              <a:rPr lang="uk-UA" sz="1100" spc="55" dirty="0">
                <a:latin typeface="Garamond"/>
                <a:cs typeface="Garamond"/>
              </a:rPr>
              <a:t>Що </a:t>
            </a:r>
            <a:r>
              <a:rPr sz="1100" spc="-30" dirty="0" err="1">
                <a:latin typeface="Garamond"/>
                <a:cs typeface="Garamond"/>
              </a:rPr>
              <a:t>б</a:t>
            </a:r>
            <a:r>
              <a:rPr sz="1100" spc="50" dirty="0" err="1">
                <a:latin typeface="Garamond"/>
                <a:cs typeface="Garamond"/>
              </a:rPr>
              <a:t>у</a:t>
            </a:r>
            <a:r>
              <a:rPr sz="1100" spc="60" dirty="0" err="1">
                <a:latin typeface="Garamond"/>
                <a:cs typeface="Garamond"/>
              </a:rPr>
              <a:t>де</a:t>
            </a:r>
            <a:r>
              <a:rPr sz="1100" spc="85" dirty="0">
                <a:latin typeface="Garamond"/>
                <a:cs typeface="Garamond"/>
              </a:rPr>
              <a:t> </a:t>
            </a:r>
            <a:r>
              <a:rPr sz="1100" spc="75" dirty="0">
                <a:latin typeface="Garamond"/>
                <a:cs typeface="Garamond"/>
              </a:rPr>
              <a:t>завтр</a:t>
            </a:r>
            <a:r>
              <a:rPr sz="1100" spc="60" dirty="0">
                <a:latin typeface="Garamond"/>
                <a:cs typeface="Garamond"/>
              </a:rPr>
              <a:t>а</a:t>
            </a:r>
            <a:r>
              <a:rPr sz="1100" spc="105" dirty="0">
                <a:latin typeface="Garamond"/>
                <a:cs typeface="Garamond"/>
              </a:rPr>
              <a:t>?</a:t>
            </a:r>
            <a:r>
              <a:rPr sz="1100" spc="85" dirty="0">
                <a:latin typeface="Garamond"/>
                <a:cs typeface="Garamond"/>
              </a:rPr>
              <a:t> </a:t>
            </a:r>
            <a:r>
              <a:rPr sz="1100" spc="110" dirty="0" err="1">
                <a:latin typeface="Garamond"/>
                <a:cs typeface="Garamond"/>
              </a:rPr>
              <a:t>Как</a:t>
            </a:r>
            <a:r>
              <a:rPr sz="1100" spc="85" dirty="0">
                <a:latin typeface="Garamond"/>
                <a:cs typeface="Garamond"/>
              </a:rPr>
              <a:t> </a:t>
            </a:r>
            <a:r>
              <a:rPr sz="1100" spc="30" dirty="0" err="1">
                <a:latin typeface="Garamond"/>
                <a:cs typeface="Garamond"/>
              </a:rPr>
              <a:t>спрогноз</a:t>
            </a:r>
            <a:r>
              <a:rPr lang="uk-UA" sz="1100" spc="30" dirty="0" err="1">
                <a:latin typeface="Garamond"/>
                <a:cs typeface="Garamond"/>
              </a:rPr>
              <a:t>увати</a:t>
            </a:r>
            <a:r>
              <a:rPr sz="1100" spc="70" dirty="0">
                <a:latin typeface="Garamond"/>
                <a:cs typeface="Garamond"/>
              </a:rPr>
              <a:t> </a:t>
            </a:r>
            <a:r>
              <a:rPr lang="uk-UA" sz="1100" spc="70" dirty="0">
                <a:latin typeface="Garamond"/>
                <a:cs typeface="Garamond"/>
              </a:rPr>
              <a:t>змінну</a:t>
            </a:r>
            <a:r>
              <a:rPr sz="1100" spc="100" dirty="0">
                <a:latin typeface="Garamond"/>
                <a:cs typeface="Garamond"/>
              </a:rPr>
              <a:t> </a:t>
            </a:r>
            <a:r>
              <a:rPr sz="1100" i="1" spc="-45" dirty="0">
                <a:latin typeface="Trebuchet MS"/>
                <a:cs typeface="Trebuchet MS"/>
              </a:rPr>
              <a:t>y</a:t>
            </a:r>
            <a:r>
              <a:rPr sz="1100" i="1" spc="-215" dirty="0">
                <a:latin typeface="Trebuchet MS"/>
                <a:cs typeface="Trebuchet MS"/>
              </a:rPr>
              <a:t> </a:t>
            </a:r>
            <a:r>
              <a:rPr sz="1100" spc="105" dirty="0">
                <a:latin typeface="Garamond"/>
                <a:cs typeface="Garamond"/>
              </a:rPr>
              <a:t>?</a:t>
            </a:r>
            <a:endParaRPr sz="11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uk-UA" sz="1200" spc="45" dirty="0">
                <a:solidFill>
                  <a:srgbClr val="FFFFFF"/>
                </a:solidFill>
                <a:latin typeface="Calibri"/>
                <a:cs typeface="Calibri"/>
              </a:rPr>
              <a:t>Відповідь</a:t>
            </a:r>
            <a:r>
              <a:rPr sz="1200" spc="4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100" spc="25" dirty="0" err="1">
                <a:latin typeface="Garamond"/>
                <a:cs typeface="Garamond"/>
              </a:rPr>
              <a:t>М</a:t>
            </a:r>
            <a:r>
              <a:rPr sz="1100" spc="-20" dirty="0" err="1">
                <a:latin typeface="Garamond"/>
                <a:cs typeface="Garamond"/>
              </a:rPr>
              <a:t>о</a:t>
            </a:r>
            <a:r>
              <a:rPr sz="1100" spc="50" dirty="0" err="1">
                <a:latin typeface="Garamond"/>
                <a:cs typeface="Garamond"/>
              </a:rPr>
              <a:t>дель</a:t>
            </a:r>
            <a:r>
              <a:rPr lang="uk-UA" sz="1100" spc="50" dirty="0">
                <a:latin typeface="Garamond"/>
                <a:cs typeface="Garamond"/>
              </a:rPr>
              <a:t>:</a:t>
            </a:r>
            <a:r>
              <a:rPr sz="1100" spc="85" dirty="0">
                <a:latin typeface="Garamond"/>
                <a:cs typeface="Garamond"/>
              </a:rPr>
              <a:t> </a:t>
            </a:r>
            <a:r>
              <a:rPr sz="1100" spc="595" dirty="0">
                <a:latin typeface="Garamond"/>
                <a:cs typeface="Garamond"/>
              </a:rPr>
              <a:t> </a:t>
            </a:r>
            <a:r>
              <a:rPr sz="1100" spc="85" dirty="0">
                <a:latin typeface="Garamond"/>
                <a:cs typeface="Garamond"/>
              </a:rPr>
              <a:t> </a:t>
            </a:r>
            <a:r>
              <a:rPr sz="1100" spc="35" dirty="0">
                <a:latin typeface="Garamond"/>
                <a:cs typeface="Garamond"/>
              </a:rPr>
              <a:t>форм</a:t>
            </a:r>
            <a:r>
              <a:rPr sz="1100" spc="-35" dirty="0">
                <a:latin typeface="Garamond"/>
                <a:cs typeface="Garamond"/>
              </a:rPr>
              <a:t>у</a:t>
            </a:r>
            <a:r>
              <a:rPr sz="1100" spc="70" dirty="0">
                <a:latin typeface="Garamond"/>
                <a:cs typeface="Garamond"/>
              </a:rPr>
              <a:t>ла</a:t>
            </a:r>
            <a:r>
              <a:rPr sz="1100" spc="85" dirty="0">
                <a:latin typeface="Garamond"/>
                <a:cs typeface="Garamond"/>
              </a:rPr>
              <a:t> </a:t>
            </a:r>
            <a:r>
              <a:rPr sz="1100" spc="90" dirty="0" err="1">
                <a:latin typeface="Garamond"/>
                <a:cs typeface="Garamond"/>
              </a:rPr>
              <a:t>для</a:t>
            </a:r>
            <a:r>
              <a:rPr sz="1100" spc="85" dirty="0">
                <a:latin typeface="Garamond"/>
                <a:cs typeface="Garamond"/>
              </a:rPr>
              <a:t> </a:t>
            </a:r>
            <a:r>
              <a:rPr lang="uk-UA" sz="1100" spc="35" dirty="0">
                <a:latin typeface="Garamond"/>
                <a:cs typeface="Garamond"/>
              </a:rPr>
              <a:t>пояснюючої</a:t>
            </a:r>
            <a:r>
              <a:rPr sz="1100" spc="90" dirty="0">
                <a:latin typeface="Garamond"/>
                <a:cs typeface="Garamond"/>
              </a:rPr>
              <a:t> </a:t>
            </a:r>
            <a:r>
              <a:rPr lang="uk-UA" sz="1100" spc="90" dirty="0">
                <a:latin typeface="Garamond"/>
                <a:cs typeface="Garamond"/>
              </a:rPr>
              <a:t>змінної</a:t>
            </a:r>
            <a:endParaRPr sz="11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65" dirty="0" err="1">
                <a:solidFill>
                  <a:srgbClr val="FFFFFF"/>
                </a:solidFill>
                <a:latin typeface="Calibri"/>
                <a:cs typeface="Calibri"/>
              </a:rPr>
              <a:t>Нап</a:t>
            </a:r>
            <a:r>
              <a:rPr sz="1200" spc="15" dirty="0" err="1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200" spc="-10" dirty="0" err="1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lang="uk-UA" sz="1200" spc="-10" dirty="0" err="1">
                <a:solidFill>
                  <a:srgbClr val="FFFFFF"/>
                </a:solidFill>
                <a:latin typeface="Calibri"/>
                <a:cs typeface="Calibri"/>
              </a:rPr>
              <a:t>клад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200" dirty="0">
              <a:latin typeface="Calibri"/>
              <a:cs typeface="Calibri"/>
            </a:endParaRPr>
          </a:p>
          <a:p>
            <a:pPr marL="289560">
              <a:lnSpc>
                <a:spcPct val="100000"/>
              </a:lnSpc>
              <a:spcBef>
                <a:spcPts val="295"/>
              </a:spcBef>
            </a:pPr>
            <a:r>
              <a:rPr sz="1100" i="1" spc="-45" dirty="0">
                <a:latin typeface="Trebuchet MS"/>
                <a:cs typeface="Trebuchet MS"/>
              </a:rPr>
              <a:t>y</a:t>
            </a:r>
            <a:r>
              <a:rPr sz="1200" i="1" spc="30" baseline="-10416" dirty="0">
                <a:latin typeface="Arial"/>
                <a:cs typeface="Arial"/>
              </a:rPr>
              <a:t>i </a:t>
            </a:r>
            <a:r>
              <a:rPr sz="1200" i="1" spc="-30" baseline="-10416" dirty="0">
                <a:latin typeface="Arial"/>
                <a:cs typeface="Arial"/>
              </a:rPr>
              <a:t> </a:t>
            </a:r>
            <a:r>
              <a:rPr sz="1100" spc="40" dirty="0">
                <a:latin typeface="Tahoma"/>
                <a:cs typeface="Tahoma"/>
              </a:rPr>
              <a:t>=</a:t>
            </a:r>
            <a:r>
              <a:rPr sz="1100" spc="-45" dirty="0">
                <a:latin typeface="Tahoma"/>
                <a:cs typeface="Tahoma"/>
              </a:rPr>
              <a:t> </a:t>
            </a:r>
            <a:r>
              <a:rPr sz="1100" spc="-55" dirty="0">
                <a:latin typeface="Lucida Sans Unicode"/>
                <a:cs typeface="Lucida Sans Unicode"/>
              </a:rPr>
              <a:t>β</a:t>
            </a:r>
            <a:r>
              <a:rPr sz="1200" baseline="-10416" dirty="0">
                <a:latin typeface="Trebuchet MS"/>
                <a:cs typeface="Trebuchet MS"/>
              </a:rPr>
              <a:t>1</a:t>
            </a:r>
            <a:r>
              <a:rPr sz="1200" spc="75" baseline="-10416" dirty="0">
                <a:latin typeface="Trebuchet MS"/>
                <a:cs typeface="Trebuchet MS"/>
              </a:rPr>
              <a:t> </a:t>
            </a:r>
            <a:r>
              <a:rPr sz="1100" spc="40" dirty="0">
                <a:latin typeface="Tahoma"/>
                <a:cs typeface="Tahoma"/>
              </a:rPr>
              <a:t>+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-55" dirty="0">
                <a:latin typeface="Lucida Sans Unicode"/>
                <a:cs typeface="Lucida Sans Unicode"/>
              </a:rPr>
              <a:t>β</a:t>
            </a:r>
            <a:r>
              <a:rPr sz="1200" spc="75" baseline="-10416" dirty="0">
                <a:latin typeface="Trebuchet MS"/>
                <a:cs typeface="Trebuchet MS"/>
              </a:rPr>
              <a:t>2</a:t>
            </a:r>
            <a:r>
              <a:rPr sz="1100" i="1" spc="-50" dirty="0">
                <a:latin typeface="Trebuchet MS"/>
                <a:cs typeface="Trebuchet MS"/>
              </a:rPr>
              <a:t>x</a:t>
            </a:r>
            <a:r>
              <a:rPr sz="1200" i="1" spc="30" baseline="-10416" dirty="0">
                <a:latin typeface="Arial"/>
                <a:cs typeface="Arial"/>
              </a:rPr>
              <a:t>i</a:t>
            </a:r>
            <a:r>
              <a:rPr sz="1200" i="1" baseline="-10416" dirty="0">
                <a:latin typeface="Arial"/>
                <a:cs typeface="Arial"/>
              </a:rPr>
              <a:t> </a:t>
            </a:r>
            <a:r>
              <a:rPr sz="1200" i="1" spc="-120" baseline="-10416" dirty="0">
                <a:latin typeface="Arial"/>
                <a:cs typeface="Arial"/>
              </a:rPr>
              <a:t> </a:t>
            </a:r>
            <a:r>
              <a:rPr sz="1100" spc="40" dirty="0">
                <a:latin typeface="Tahoma"/>
                <a:cs typeface="Tahoma"/>
              </a:rPr>
              <a:t>+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-80" dirty="0" err="1">
                <a:latin typeface="Lucida Sans Unicode"/>
                <a:cs typeface="Lucida Sans Unicode"/>
              </a:rPr>
              <a:t>ε</a:t>
            </a:r>
            <a:r>
              <a:rPr sz="1200" i="1" spc="30" baseline="-10416" dirty="0" err="1">
                <a:latin typeface="Arial"/>
                <a:cs typeface="Arial"/>
              </a:rPr>
              <a:t>i</a:t>
            </a:r>
            <a:endParaRPr lang="uk-UA" sz="1200" i="1" spc="30" baseline="-10416" dirty="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295"/>
              </a:spcBef>
            </a:pPr>
            <a:r>
              <a:rPr lang="uk-UA" sz="1200" i="1" spc="30" dirty="0">
                <a:latin typeface="Arial"/>
                <a:cs typeface="Arial"/>
              </a:rPr>
              <a:t>Мета курсу – навчитися прогнозувати і приймати рішення на основі доступної інформації з використанням пакету </a:t>
            </a:r>
            <a:r>
              <a:rPr lang="en-US" sz="1200" i="1" spc="30">
                <a:latin typeface="Arial"/>
                <a:cs typeface="Arial"/>
              </a:rPr>
              <a:t>R</a:t>
            </a:r>
            <a:endParaRPr sz="1200" i="1" spc="30" dirty="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0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35978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71957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583565"/>
          </a:xfrm>
          <a:custGeom>
            <a:avLst/>
            <a:gdLst/>
            <a:ahLst/>
            <a:cxnLst/>
            <a:rect l="l" t="t" r="r" b="b"/>
            <a:pathLst>
              <a:path w="4608195" h="583565">
                <a:moveTo>
                  <a:pt x="0" y="582990"/>
                </a:moveTo>
                <a:lnTo>
                  <a:pt x="4607940" y="582990"/>
                </a:lnTo>
                <a:lnTo>
                  <a:pt x="4607940" y="0"/>
                </a:lnTo>
                <a:lnTo>
                  <a:pt x="0" y="0"/>
                </a:lnTo>
                <a:lnTo>
                  <a:pt x="0" y="582990"/>
                </a:lnTo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1" y="168275"/>
            <a:ext cx="4419496" cy="213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lang="ru-RU" spc="-105" dirty="0"/>
              <a:t>Консольный режим в R</a:t>
            </a:r>
            <a:endParaRPr spc="-105" dirty="0"/>
          </a:p>
        </p:txBody>
      </p:sp>
      <p:sp>
        <p:nvSpPr>
          <p:cNvPr id="13" name="object 13"/>
          <p:cNvSpPr/>
          <p:nvPr/>
        </p:nvSpPr>
        <p:spPr>
          <a:xfrm>
            <a:off x="0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5978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71957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xfrm>
            <a:off x="214899" y="3353655"/>
            <a:ext cx="109347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20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" y="671195"/>
            <a:ext cx="4514799" cy="211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92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583565"/>
          </a:xfrm>
          <a:custGeom>
            <a:avLst/>
            <a:gdLst/>
            <a:ahLst/>
            <a:cxnLst/>
            <a:rect l="l" t="t" r="r" b="b"/>
            <a:pathLst>
              <a:path w="4608195" h="583565">
                <a:moveTo>
                  <a:pt x="0" y="582990"/>
                </a:moveTo>
                <a:lnTo>
                  <a:pt x="4607940" y="582990"/>
                </a:lnTo>
                <a:lnTo>
                  <a:pt x="4607940" y="0"/>
                </a:lnTo>
                <a:lnTo>
                  <a:pt x="0" y="0"/>
                </a:lnTo>
                <a:lnTo>
                  <a:pt x="0" y="582990"/>
                </a:lnTo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1" y="168275"/>
            <a:ext cx="4419496" cy="213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lang="ru-RU" spc="-105" dirty="0"/>
              <a:t>Консольный режим в R</a:t>
            </a:r>
            <a:endParaRPr spc="-105" dirty="0"/>
          </a:p>
        </p:txBody>
      </p:sp>
      <p:sp>
        <p:nvSpPr>
          <p:cNvPr id="13" name="object 13"/>
          <p:cNvSpPr/>
          <p:nvPr/>
        </p:nvSpPr>
        <p:spPr>
          <a:xfrm>
            <a:off x="0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5978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71957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xfrm>
            <a:off x="214899" y="3353655"/>
            <a:ext cx="109347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21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608212"/>
            <a:ext cx="3981450" cy="267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70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583565"/>
          </a:xfrm>
          <a:custGeom>
            <a:avLst/>
            <a:gdLst/>
            <a:ahLst/>
            <a:cxnLst/>
            <a:rect l="l" t="t" r="r" b="b"/>
            <a:pathLst>
              <a:path w="4608195" h="583565">
                <a:moveTo>
                  <a:pt x="0" y="582990"/>
                </a:moveTo>
                <a:lnTo>
                  <a:pt x="4607940" y="582990"/>
                </a:lnTo>
                <a:lnTo>
                  <a:pt x="4607940" y="0"/>
                </a:lnTo>
                <a:lnTo>
                  <a:pt x="0" y="0"/>
                </a:lnTo>
                <a:lnTo>
                  <a:pt x="0" y="582990"/>
                </a:lnTo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1" y="168275"/>
            <a:ext cx="4419496" cy="213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lang="ru-RU" spc="-105" dirty="0"/>
              <a:t>Консольный режим в R</a:t>
            </a:r>
            <a:endParaRPr spc="-105" dirty="0"/>
          </a:p>
        </p:txBody>
      </p:sp>
      <p:sp>
        <p:nvSpPr>
          <p:cNvPr id="13" name="object 13"/>
          <p:cNvSpPr/>
          <p:nvPr/>
        </p:nvSpPr>
        <p:spPr>
          <a:xfrm>
            <a:off x="0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5978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71957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xfrm>
            <a:off x="214899" y="3353655"/>
            <a:ext cx="109347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22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28014"/>
            <a:ext cx="3905250" cy="269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77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"/>
            <a:ext cx="4608195" cy="355600"/>
          </a:xfrm>
          <a:custGeom>
            <a:avLst/>
            <a:gdLst/>
            <a:ahLst/>
            <a:cxnLst/>
            <a:rect l="l" t="t" r="r" b="b"/>
            <a:pathLst>
              <a:path w="4608195" h="355600">
                <a:moveTo>
                  <a:pt x="0" y="355247"/>
                </a:moveTo>
                <a:lnTo>
                  <a:pt x="4607940" y="355247"/>
                </a:lnTo>
                <a:lnTo>
                  <a:pt x="4607940" y="0"/>
                </a:lnTo>
                <a:lnTo>
                  <a:pt x="0" y="0"/>
                </a:lnTo>
                <a:lnTo>
                  <a:pt x="0" y="355247"/>
                </a:lnTo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1" y="107754"/>
            <a:ext cx="441949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pc="70" dirty="0"/>
              <a:t>Консольний режим</a:t>
            </a:r>
            <a:r>
              <a:rPr lang="en-US" spc="70" dirty="0"/>
              <a:t>: </a:t>
            </a:r>
            <a:r>
              <a:rPr lang="en-US" spc="-60" dirty="0"/>
              <a:t>Operations in R</a:t>
            </a:r>
            <a:endParaRPr spc="-15" dirty="0"/>
          </a:p>
        </p:txBody>
      </p:sp>
      <p:sp>
        <p:nvSpPr>
          <p:cNvPr id="4" name="object 4"/>
          <p:cNvSpPr/>
          <p:nvPr/>
        </p:nvSpPr>
        <p:spPr>
          <a:xfrm>
            <a:off x="283142" y="1348464"/>
            <a:ext cx="63222" cy="63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3142" y="1533180"/>
            <a:ext cx="63222" cy="63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3142" y="1717916"/>
            <a:ext cx="63222" cy="63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5301" y="463354"/>
            <a:ext cx="4236609" cy="2962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9560" marR="5080">
              <a:lnSpc>
                <a:spcPct val="110200"/>
              </a:lnSpc>
            </a:pPr>
            <a:r>
              <a:rPr lang="ru-RU" sz="1100" b="1" spc="40" dirty="0">
                <a:latin typeface="Garamond"/>
                <a:cs typeface="Garamond"/>
              </a:rPr>
              <a:t>Калькулятор:</a:t>
            </a:r>
            <a:endParaRPr lang="en-US" sz="1100" b="1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r>
              <a:rPr lang="en-US" sz="1100" spc="40" dirty="0">
                <a:latin typeface="Garamond"/>
                <a:cs typeface="Garamond"/>
              </a:rPr>
              <a:t>&gt;5+6</a:t>
            </a:r>
          </a:p>
          <a:p>
            <a:pPr marL="289560" marR="5080">
              <a:lnSpc>
                <a:spcPct val="110200"/>
              </a:lnSpc>
            </a:pPr>
            <a:r>
              <a:rPr lang="en-US" sz="1100" spc="40" dirty="0">
                <a:latin typeface="Garamond"/>
                <a:cs typeface="Garamond"/>
              </a:rPr>
              <a:t>&gt;factorial(10) #facto(tab)</a:t>
            </a:r>
          </a:p>
          <a:p>
            <a:pPr marL="289560" marR="5080">
              <a:lnSpc>
                <a:spcPct val="110200"/>
              </a:lnSpc>
            </a:pPr>
            <a:r>
              <a:rPr lang="en-US" sz="1100" spc="40" dirty="0">
                <a:latin typeface="Garamond"/>
                <a:cs typeface="Garamond"/>
              </a:rPr>
              <a:t>&gt;b&lt;-11 (</a:t>
            </a:r>
            <a:r>
              <a:rPr lang="en-US" sz="1100" spc="40" dirty="0" err="1">
                <a:latin typeface="Garamond"/>
                <a:cs typeface="Garamond"/>
              </a:rPr>
              <a:t>Envirinmental</a:t>
            </a:r>
            <a:r>
              <a:rPr lang="en-US" sz="1100" spc="40" dirty="0">
                <a:latin typeface="Garamond"/>
                <a:cs typeface="Garamond"/>
              </a:rPr>
              <a:t>)</a:t>
            </a:r>
          </a:p>
          <a:p>
            <a:pPr marL="289560" marR="5080">
              <a:lnSpc>
                <a:spcPct val="110200"/>
              </a:lnSpc>
            </a:pPr>
            <a:r>
              <a:rPr lang="en-US" sz="1100" spc="40" dirty="0">
                <a:latin typeface="Garamond"/>
                <a:cs typeface="Garamond"/>
              </a:rPr>
              <a:t>&gt;5&lt;-11</a:t>
            </a:r>
          </a:p>
          <a:p>
            <a:pPr marL="289560" marR="5080">
              <a:lnSpc>
                <a:spcPct val="110200"/>
              </a:lnSpc>
            </a:pPr>
            <a:r>
              <a:rPr lang="en-US" sz="1100" spc="40" dirty="0">
                <a:latin typeface="Garamond"/>
                <a:cs typeface="Garamond"/>
              </a:rPr>
              <a:t>&gt;</a:t>
            </a:r>
            <a:r>
              <a:rPr lang="en-US" sz="1100" spc="40" dirty="0" err="1">
                <a:latin typeface="Garamond"/>
                <a:cs typeface="Garamond"/>
              </a:rPr>
              <a:t>a+b</a:t>
            </a:r>
            <a:endParaRPr lang="en-US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r>
              <a:rPr lang="en-US" sz="1100" spc="40" dirty="0">
                <a:latin typeface="Garamond"/>
                <a:cs typeface="Garamond"/>
              </a:rPr>
              <a:t>&gt;A&lt;-55</a:t>
            </a:r>
          </a:p>
          <a:p>
            <a:pPr marL="289560" marR="5080">
              <a:lnSpc>
                <a:spcPct val="110200"/>
              </a:lnSpc>
            </a:pPr>
            <a:r>
              <a:rPr lang="en-US" sz="1100" spc="40" dirty="0">
                <a:latin typeface="Garamond"/>
                <a:cs typeface="Garamond"/>
              </a:rPr>
              <a:t>&gt;</a:t>
            </a:r>
            <a:r>
              <a:rPr lang="en-US" sz="1100" spc="40" dirty="0" err="1">
                <a:latin typeface="Garamond"/>
                <a:cs typeface="Garamond"/>
              </a:rPr>
              <a:t>moe_chislo</a:t>
            </a:r>
            <a:r>
              <a:rPr lang="en-US" sz="1100" spc="40" dirty="0">
                <a:latin typeface="Garamond"/>
                <a:cs typeface="Garamond"/>
              </a:rPr>
              <a:t>&lt;-12 #</a:t>
            </a:r>
            <a:r>
              <a:rPr lang="en-US" sz="1100" spc="40" dirty="0" err="1">
                <a:latin typeface="Garamond"/>
                <a:cs typeface="Garamond"/>
              </a:rPr>
              <a:t>moe</a:t>
            </a:r>
            <a:r>
              <a:rPr lang="en-US" sz="1100" spc="40" dirty="0">
                <a:latin typeface="Garamond"/>
                <a:cs typeface="Garamond"/>
              </a:rPr>
              <a:t>(tab)</a:t>
            </a:r>
            <a:br>
              <a:rPr lang="en-US" sz="1100" spc="40" dirty="0">
                <a:latin typeface="Garamond"/>
                <a:cs typeface="Garamond"/>
              </a:rPr>
            </a:br>
            <a:r>
              <a:rPr lang="en-US" sz="1100" b="1" spc="40" dirty="0">
                <a:latin typeface="Garamond"/>
                <a:cs typeface="Garamond"/>
              </a:rPr>
              <a:t>R </a:t>
            </a:r>
            <a:r>
              <a:rPr lang="uk-UA" sz="1100" b="1" spc="40" dirty="0">
                <a:latin typeface="Garamond"/>
                <a:cs typeface="Garamond"/>
              </a:rPr>
              <a:t>добре працює з великими масивами чисел</a:t>
            </a:r>
          </a:p>
          <a:p>
            <a:pPr marL="289560" marR="5080">
              <a:lnSpc>
                <a:spcPct val="110200"/>
              </a:lnSpc>
            </a:pPr>
            <a:r>
              <a:rPr lang="en-US" sz="1100" spc="40" dirty="0">
                <a:latin typeface="Garamond"/>
                <a:cs typeface="Garamond"/>
              </a:rPr>
              <a:t>&gt;y&lt;-c(3,-2,5,6,NA,9) , NA – </a:t>
            </a:r>
            <a:r>
              <a:rPr lang="uk-UA" sz="1100" spc="40" dirty="0">
                <a:latin typeface="Garamond"/>
                <a:cs typeface="Garamond"/>
              </a:rPr>
              <a:t>відсутня інформацію про змінну</a:t>
            </a:r>
          </a:p>
          <a:p>
            <a:pPr marL="289560" marR="5080">
              <a:lnSpc>
                <a:spcPct val="110200"/>
              </a:lnSpc>
            </a:pPr>
            <a:r>
              <a:rPr lang="en-US" sz="1100" spc="40" dirty="0">
                <a:latin typeface="Garamond"/>
                <a:cs typeface="Garamond"/>
              </a:rPr>
              <a:t>&gt;y+2</a:t>
            </a:r>
          </a:p>
          <a:p>
            <a:pPr marL="289560" marR="5080">
              <a:lnSpc>
                <a:spcPct val="110200"/>
              </a:lnSpc>
            </a:pPr>
            <a:r>
              <a:rPr lang="en-US" sz="1100" spc="40" dirty="0">
                <a:latin typeface="Garamond"/>
                <a:cs typeface="Garamond"/>
              </a:rPr>
              <a:t>&gt;0/0 [1] </a:t>
            </a:r>
            <a:r>
              <a:rPr lang="en-US" sz="1100" spc="40" dirty="0" err="1">
                <a:latin typeface="Garamond"/>
                <a:cs typeface="Garamond"/>
              </a:rPr>
              <a:t>NaN</a:t>
            </a:r>
            <a:endParaRPr lang="en-US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r>
              <a:rPr lang="en-US" sz="1100" spc="40" dirty="0">
                <a:latin typeface="Garamond"/>
                <a:cs typeface="Garamond"/>
              </a:rPr>
              <a:t>&gt;1/0 [1] </a:t>
            </a:r>
            <a:r>
              <a:rPr lang="en-US" sz="1100" spc="40" dirty="0" err="1">
                <a:latin typeface="Garamond"/>
                <a:cs typeface="Garamond"/>
              </a:rPr>
              <a:t>Inf</a:t>
            </a:r>
            <a:endParaRPr lang="en-US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r>
              <a:rPr lang="en-US" sz="1100" spc="40" dirty="0">
                <a:latin typeface="Garamond"/>
                <a:cs typeface="Garamond"/>
              </a:rPr>
              <a:t>&gt;1/</a:t>
            </a:r>
            <a:r>
              <a:rPr lang="en-US" sz="1100" spc="40" dirty="0" err="1">
                <a:latin typeface="Garamond"/>
                <a:cs typeface="Garamond"/>
              </a:rPr>
              <a:t>Inf</a:t>
            </a:r>
            <a:r>
              <a:rPr lang="en-US" sz="1100" spc="40" dirty="0">
                <a:latin typeface="Garamond"/>
                <a:cs typeface="Garamond"/>
              </a:rPr>
              <a:t> [1] 0</a:t>
            </a:r>
          </a:p>
          <a:p>
            <a:pPr marL="289560" marR="5080">
              <a:lnSpc>
                <a:spcPct val="110200"/>
              </a:lnSpc>
            </a:pPr>
            <a:r>
              <a:rPr lang="en-US" sz="1100" spc="40" dirty="0">
                <a:latin typeface="Garamond"/>
                <a:cs typeface="Garamond"/>
              </a:rPr>
              <a:t>&gt; </a:t>
            </a:r>
            <a:r>
              <a:rPr lang="en-US" sz="1100" spc="40" dirty="0" err="1">
                <a:latin typeface="Garamond"/>
                <a:cs typeface="Garamond"/>
              </a:rPr>
              <a:t>atan</a:t>
            </a:r>
            <a:r>
              <a:rPr lang="en-US" sz="1100" spc="40" dirty="0">
                <a:latin typeface="Garamond"/>
                <a:cs typeface="Garamond"/>
              </a:rPr>
              <a:t>(</a:t>
            </a:r>
            <a:r>
              <a:rPr lang="en-US" sz="1100" spc="40" dirty="0" err="1">
                <a:latin typeface="Garamond"/>
                <a:cs typeface="Garamond"/>
              </a:rPr>
              <a:t>Inf</a:t>
            </a:r>
            <a:r>
              <a:rPr lang="en-US" sz="1100" spc="40" dirty="0">
                <a:latin typeface="Garamond"/>
                <a:cs typeface="Garamond"/>
              </a:rPr>
              <a:t>) [1] 1.570796</a:t>
            </a:r>
            <a:endParaRPr lang="ru-RU" sz="1100" spc="40" dirty="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</a:pPr>
            <a:endParaRPr sz="1100" dirty="0">
              <a:latin typeface="Garamond"/>
              <a:cs typeface="Garamon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5978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71957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23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4246272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"/>
            <a:ext cx="4608195" cy="355600"/>
          </a:xfrm>
          <a:custGeom>
            <a:avLst/>
            <a:gdLst/>
            <a:ahLst/>
            <a:cxnLst/>
            <a:rect l="l" t="t" r="r" b="b"/>
            <a:pathLst>
              <a:path w="4608195" h="355600">
                <a:moveTo>
                  <a:pt x="0" y="355247"/>
                </a:moveTo>
                <a:lnTo>
                  <a:pt x="4607940" y="355247"/>
                </a:lnTo>
                <a:lnTo>
                  <a:pt x="4607940" y="0"/>
                </a:lnTo>
                <a:lnTo>
                  <a:pt x="0" y="0"/>
                </a:lnTo>
                <a:lnTo>
                  <a:pt x="0" y="355247"/>
                </a:lnTo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1" y="107754"/>
            <a:ext cx="441949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pc="70" dirty="0"/>
              <a:t>Підготовка скриптів в</a:t>
            </a:r>
            <a:r>
              <a:rPr lang="en-US" spc="-60" dirty="0"/>
              <a:t> R</a:t>
            </a:r>
            <a:endParaRPr spc="-15" dirty="0"/>
          </a:p>
        </p:txBody>
      </p:sp>
      <p:sp>
        <p:nvSpPr>
          <p:cNvPr id="4" name="object 4"/>
          <p:cNvSpPr/>
          <p:nvPr/>
        </p:nvSpPr>
        <p:spPr>
          <a:xfrm>
            <a:off x="283142" y="1348464"/>
            <a:ext cx="63222" cy="63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3142" y="1533180"/>
            <a:ext cx="63222" cy="63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3142" y="1717916"/>
            <a:ext cx="63222" cy="63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5301" y="463354"/>
            <a:ext cx="4236609" cy="3520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9560" marR="5080">
              <a:lnSpc>
                <a:spcPct val="110200"/>
              </a:lnSpc>
            </a:pPr>
            <a:r>
              <a:rPr lang="uk-UA" sz="1100" b="1" spc="40" dirty="0">
                <a:latin typeface="Garamond"/>
                <a:cs typeface="Garamond"/>
              </a:rPr>
              <a:t>У вікні скриптів команди не виконуються</a:t>
            </a:r>
            <a:endParaRPr lang="en-US" sz="1100" b="1" spc="40" dirty="0">
              <a:latin typeface="Garamond"/>
              <a:cs typeface="Garamond"/>
            </a:endParaRPr>
          </a:p>
          <a:p>
            <a:pPr marL="461010" marR="5080" indent="-171450">
              <a:lnSpc>
                <a:spcPct val="110200"/>
              </a:lnSpc>
              <a:buFont typeface="Arial" panose="020B0604020202020204" pitchFamily="34" charset="0"/>
              <a:buChar char="•"/>
            </a:pPr>
            <a:r>
              <a:rPr lang="uk-UA" sz="1100" b="1" spc="40" dirty="0">
                <a:latin typeface="Garamond"/>
                <a:cs typeface="Garamond"/>
              </a:rPr>
              <a:t>Робота з масивами даних</a:t>
            </a:r>
            <a:endParaRPr lang="en-US" sz="1100" b="1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r>
              <a:rPr lang="en-US" sz="1100" spc="40" dirty="0">
                <a:latin typeface="Garamond"/>
                <a:cs typeface="Garamond"/>
              </a:rPr>
              <a:t>x&lt;-c(23,15,46,NA) #</a:t>
            </a:r>
            <a:r>
              <a:rPr lang="en-US" sz="1100" spc="40" dirty="0" err="1">
                <a:latin typeface="Garamond"/>
                <a:cs typeface="Garamond"/>
              </a:rPr>
              <a:t>Ctrl+Enter</a:t>
            </a:r>
            <a:endParaRPr lang="en-US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r>
              <a:rPr lang="en-US" sz="1100" spc="40" dirty="0">
                <a:latin typeface="Garamond"/>
                <a:cs typeface="Garamond"/>
              </a:rPr>
              <a:t>z&lt;-c(5,6,NA,8)</a:t>
            </a:r>
          </a:p>
          <a:p>
            <a:pPr marL="289560" marR="5080">
              <a:lnSpc>
                <a:spcPct val="110200"/>
              </a:lnSpc>
            </a:pPr>
            <a:r>
              <a:rPr lang="en-US" sz="1100" spc="40" dirty="0">
                <a:latin typeface="Garamond"/>
                <a:cs typeface="Garamond"/>
              </a:rPr>
              <a:t>mean(x) [1] NA</a:t>
            </a:r>
          </a:p>
          <a:p>
            <a:pPr marL="289560" marR="5080">
              <a:lnSpc>
                <a:spcPct val="110200"/>
              </a:lnSpc>
            </a:pPr>
            <a:r>
              <a:rPr lang="en-US" sz="1100" spc="40" dirty="0">
                <a:latin typeface="Garamond"/>
                <a:cs typeface="Garamond"/>
              </a:rPr>
              <a:t>mean(x,na.rm=TRUE) [1] 28</a:t>
            </a:r>
          </a:p>
          <a:p>
            <a:pPr marL="289560" marR="5080">
              <a:lnSpc>
                <a:spcPct val="110200"/>
              </a:lnSpc>
            </a:pPr>
            <a:r>
              <a:rPr lang="en-US" sz="1100" spc="40" dirty="0">
                <a:latin typeface="Garamond"/>
                <a:cs typeface="Garamond"/>
              </a:rPr>
              <a:t>sum(x) [1] NA</a:t>
            </a:r>
          </a:p>
          <a:p>
            <a:pPr marL="289560" marR="5080">
              <a:lnSpc>
                <a:spcPct val="110200"/>
              </a:lnSpc>
            </a:pPr>
            <a:r>
              <a:rPr lang="en-US" sz="1100" spc="40" dirty="0">
                <a:latin typeface="Garamond"/>
                <a:cs typeface="Garamond"/>
              </a:rPr>
              <a:t>sum(x,na.rm=TRUE) [1] 84</a:t>
            </a:r>
            <a:endParaRPr lang="uk-UA" sz="1100" spc="40" dirty="0">
              <a:latin typeface="Garamond"/>
              <a:cs typeface="Garamond"/>
            </a:endParaRPr>
          </a:p>
          <a:p>
            <a:pPr marL="461010" marR="5080" indent="-171450">
              <a:lnSpc>
                <a:spcPct val="110200"/>
              </a:lnSpc>
              <a:buFont typeface="Arial" panose="020B0604020202020204" pitchFamily="34" charset="0"/>
              <a:buChar char="•"/>
            </a:pPr>
            <a:r>
              <a:rPr lang="uk-UA" sz="1100" b="1" spc="40" dirty="0">
                <a:latin typeface="Garamond"/>
                <a:cs typeface="Garamond"/>
              </a:rPr>
              <a:t>Робота з таблицями</a:t>
            </a:r>
            <a:endParaRPr lang="en-US" sz="1100" b="1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r>
              <a:rPr lang="en-US" sz="1100" spc="40" dirty="0">
                <a:latin typeface="Garamond"/>
                <a:cs typeface="Garamond"/>
              </a:rPr>
              <a:t>d&lt;-</a:t>
            </a:r>
            <a:r>
              <a:rPr lang="en-US" sz="1100" spc="40" dirty="0" err="1">
                <a:latin typeface="Garamond"/>
                <a:cs typeface="Garamond"/>
              </a:rPr>
              <a:t>data.frame</a:t>
            </a:r>
            <a:r>
              <a:rPr lang="en-US" sz="1100" spc="40" dirty="0">
                <a:latin typeface="Garamond"/>
                <a:cs typeface="Garamond"/>
              </a:rPr>
              <a:t>(</a:t>
            </a:r>
            <a:r>
              <a:rPr lang="en-US" sz="1100" spc="40" dirty="0" err="1">
                <a:latin typeface="Garamond"/>
                <a:cs typeface="Garamond"/>
              </a:rPr>
              <a:t>rost</a:t>
            </a:r>
            <a:r>
              <a:rPr lang="en-US" sz="1100" spc="40" dirty="0">
                <a:latin typeface="Garamond"/>
                <a:cs typeface="Garamond"/>
              </a:rPr>
              <a:t>=x, </a:t>
            </a:r>
            <a:r>
              <a:rPr lang="en-US" sz="1100" spc="40" dirty="0" err="1">
                <a:latin typeface="Garamond"/>
                <a:cs typeface="Garamond"/>
              </a:rPr>
              <a:t>ves</a:t>
            </a:r>
            <a:r>
              <a:rPr lang="en-US" sz="1100" spc="40" dirty="0">
                <a:latin typeface="Garamond"/>
                <a:cs typeface="Garamond"/>
              </a:rPr>
              <a:t>=z) #</a:t>
            </a:r>
            <a:r>
              <a:rPr lang="uk-UA" sz="1100" spc="40" dirty="0">
                <a:latin typeface="Garamond"/>
                <a:cs typeface="Garamond"/>
              </a:rPr>
              <a:t>стовпці</a:t>
            </a:r>
            <a:endParaRPr lang="en-US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r>
              <a:rPr lang="en-US" sz="1100" spc="40" dirty="0">
                <a:latin typeface="Garamond"/>
                <a:cs typeface="Garamond"/>
              </a:rPr>
              <a:t>d</a:t>
            </a:r>
          </a:p>
          <a:p>
            <a:pPr marL="289560" marR="5080">
              <a:lnSpc>
                <a:spcPct val="110200"/>
              </a:lnSpc>
            </a:pPr>
            <a:r>
              <a:rPr lang="en-US" sz="1100" spc="40" dirty="0">
                <a:latin typeface="Garamond"/>
                <a:cs typeface="Garamond"/>
              </a:rPr>
              <a:t>d[4,1]</a:t>
            </a:r>
            <a:r>
              <a:rPr lang="uk-UA" sz="1100" spc="40" dirty="0">
                <a:latin typeface="Garamond"/>
                <a:cs typeface="Garamond"/>
              </a:rPr>
              <a:t>, </a:t>
            </a:r>
            <a:r>
              <a:rPr lang="en-US" sz="1100" spc="40" dirty="0">
                <a:latin typeface="Garamond"/>
                <a:cs typeface="Garamond"/>
              </a:rPr>
              <a:t>d[2,2]</a:t>
            </a:r>
            <a:endParaRPr lang="uk-UA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r>
              <a:rPr lang="uk-UA" sz="1100" spc="40" dirty="0">
                <a:latin typeface="Garamond"/>
                <a:cs typeface="Garamond"/>
              </a:rPr>
              <a:t>Отримати строку </a:t>
            </a:r>
            <a:r>
              <a:rPr lang="en-US" sz="1100" spc="40" dirty="0">
                <a:latin typeface="Garamond"/>
                <a:cs typeface="Garamond"/>
              </a:rPr>
              <a:t>d[2, ] </a:t>
            </a:r>
            <a:r>
              <a:rPr lang="uk-UA" sz="1100" spc="40" dirty="0">
                <a:latin typeface="Garamond"/>
                <a:cs typeface="Garamond"/>
              </a:rPr>
              <a:t>або стовпбець</a:t>
            </a:r>
            <a:r>
              <a:rPr lang="en-US" sz="1100" spc="40" dirty="0">
                <a:latin typeface="Garamond"/>
                <a:cs typeface="Garamond"/>
              </a:rPr>
              <a:t> d[ ,2]</a:t>
            </a:r>
            <a:endParaRPr lang="uk-UA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r>
              <a:rPr lang="en-US" sz="1100" spc="40" dirty="0" err="1">
                <a:latin typeface="Garamond"/>
                <a:cs typeface="Garamond"/>
              </a:rPr>
              <a:t>my_list</a:t>
            </a:r>
            <a:r>
              <a:rPr lang="en-US" sz="1100" spc="40" dirty="0">
                <a:latin typeface="Garamond"/>
                <a:cs typeface="Garamond"/>
              </a:rPr>
              <a:t>[[2]]</a:t>
            </a:r>
          </a:p>
          <a:p>
            <a:pPr marL="289560" marR="5080">
              <a:lnSpc>
                <a:spcPct val="110200"/>
              </a:lnSpc>
            </a:pPr>
            <a:r>
              <a:rPr lang="uk-UA" sz="1100" spc="40" dirty="0">
                <a:latin typeface="Garamond"/>
                <a:cs typeface="Garamond"/>
              </a:rPr>
              <a:t>Адресувати стовпці за іменами:</a:t>
            </a:r>
            <a:r>
              <a:rPr lang="en-US" sz="1100" spc="40" dirty="0" err="1">
                <a:latin typeface="Garamond"/>
                <a:cs typeface="Garamond"/>
              </a:rPr>
              <a:t>d$rost</a:t>
            </a:r>
            <a:r>
              <a:rPr lang="en-US" sz="1100" spc="40" dirty="0">
                <a:latin typeface="Garamond"/>
                <a:cs typeface="Garamond"/>
              </a:rPr>
              <a:t> </a:t>
            </a:r>
            <a:r>
              <a:rPr lang="uk-UA" sz="1100" spc="40" dirty="0">
                <a:latin typeface="Garamond"/>
                <a:cs typeface="Garamond"/>
              </a:rPr>
              <a:t>або</a:t>
            </a:r>
            <a:r>
              <a:rPr lang="en-US" sz="1100" spc="40" dirty="0">
                <a:latin typeface="Garamond"/>
                <a:cs typeface="Garamond"/>
              </a:rPr>
              <a:t> </a:t>
            </a:r>
            <a:r>
              <a:rPr lang="en-US" sz="1100" spc="40" dirty="0" err="1">
                <a:latin typeface="Garamond"/>
                <a:cs typeface="Garamond"/>
              </a:rPr>
              <a:t>d$ves</a:t>
            </a:r>
            <a:endParaRPr lang="en-US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endParaRPr lang="en-US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endParaRPr lang="en-US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endParaRPr lang="en-US" sz="1100" spc="40" dirty="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</a:pPr>
            <a:endParaRPr sz="1100" dirty="0">
              <a:latin typeface="Garamond"/>
              <a:cs typeface="Garamon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5978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71957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24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196659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"/>
            <a:ext cx="4608195" cy="355600"/>
          </a:xfrm>
          <a:custGeom>
            <a:avLst/>
            <a:gdLst/>
            <a:ahLst/>
            <a:cxnLst/>
            <a:rect l="l" t="t" r="r" b="b"/>
            <a:pathLst>
              <a:path w="4608195" h="355600">
                <a:moveTo>
                  <a:pt x="0" y="355247"/>
                </a:moveTo>
                <a:lnTo>
                  <a:pt x="4607940" y="355247"/>
                </a:lnTo>
                <a:lnTo>
                  <a:pt x="4607940" y="0"/>
                </a:lnTo>
                <a:lnTo>
                  <a:pt x="0" y="0"/>
                </a:lnTo>
                <a:lnTo>
                  <a:pt x="0" y="355247"/>
                </a:lnTo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1" y="107754"/>
            <a:ext cx="441949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pc="70" dirty="0"/>
              <a:t>Підготовка скриптів в</a:t>
            </a:r>
            <a:r>
              <a:rPr lang="en-US" spc="-60" dirty="0"/>
              <a:t> R</a:t>
            </a:r>
            <a:endParaRPr spc="-15" dirty="0"/>
          </a:p>
        </p:txBody>
      </p:sp>
      <p:sp>
        <p:nvSpPr>
          <p:cNvPr id="4" name="object 4"/>
          <p:cNvSpPr/>
          <p:nvPr/>
        </p:nvSpPr>
        <p:spPr>
          <a:xfrm>
            <a:off x="283142" y="1348464"/>
            <a:ext cx="63222" cy="63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3142" y="1533180"/>
            <a:ext cx="63222" cy="63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3142" y="1717916"/>
            <a:ext cx="63222" cy="63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5301" y="463354"/>
            <a:ext cx="4236609" cy="314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9560" marR="5080">
              <a:lnSpc>
                <a:spcPct val="110200"/>
              </a:lnSpc>
            </a:pPr>
            <a:r>
              <a:rPr lang="uk-UA" sz="1100" b="1" spc="40" dirty="0">
                <a:latin typeface="Garamond"/>
                <a:cs typeface="Garamond"/>
              </a:rPr>
              <a:t>У вікні скриптів команди не виконуються</a:t>
            </a:r>
            <a:endParaRPr lang="en-US" sz="1100" b="1" spc="40" dirty="0">
              <a:latin typeface="Garamond"/>
              <a:cs typeface="Garamond"/>
            </a:endParaRPr>
          </a:p>
          <a:p>
            <a:pPr marL="461010" marR="5080" indent="-171450">
              <a:lnSpc>
                <a:spcPct val="110200"/>
              </a:lnSpc>
              <a:buFont typeface="Arial" panose="020B0604020202020204" pitchFamily="34" charset="0"/>
              <a:buChar char="•"/>
            </a:pPr>
            <a:r>
              <a:rPr lang="uk-UA" sz="1100" b="1" spc="40" dirty="0">
                <a:latin typeface="Garamond"/>
                <a:cs typeface="Garamond"/>
              </a:rPr>
              <a:t>Робота зі списками – сукупністю різнорізних об</a:t>
            </a:r>
            <a:r>
              <a:rPr lang="en-US" sz="1100" b="1" spc="40" dirty="0">
                <a:latin typeface="Garamond"/>
                <a:cs typeface="Garamond"/>
              </a:rPr>
              <a:t>’</a:t>
            </a:r>
            <a:r>
              <a:rPr lang="uk-UA" sz="1100" b="1" spc="40" dirty="0">
                <a:latin typeface="Garamond"/>
                <a:cs typeface="Garamond"/>
              </a:rPr>
              <a:t>єктів</a:t>
            </a:r>
            <a:endParaRPr lang="en-US" sz="1100" b="1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r>
              <a:rPr lang="en-US" sz="1100" spc="40" dirty="0" err="1">
                <a:latin typeface="Garamond"/>
                <a:cs typeface="Garamond"/>
              </a:rPr>
              <a:t>my_list</a:t>
            </a:r>
            <a:r>
              <a:rPr lang="en-US" sz="1100" spc="40" dirty="0">
                <a:latin typeface="Garamond"/>
                <a:cs typeface="Garamond"/>
              </a:rPr>
              <a:t> &lt;- list (a=7, b=10:20, table=d)  #</a:t>
            </a:r>
            <a:r>
              <a:rPr lang="en-US" sz="1100" spc="40" dirty="0" err="1">
                <a:latin typeface="Garamond"/>
                <a:cs typeface="Garamond"/>
              </a:rPr>
              <a:t>Ctrl+Enter</a:t>
            </a:r>
            <a:endParaRPr lang="en-US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r>
              <a:rPr lang="en-US" sz="1100" spc="40" dirty="0" err="1">
                <a:latin typeface="Garamond"/>
                <a:cs typeface="Garamond"/>
              </a:rPr>
              <a:t>my_list$a</a:t>
            </a:r>
            <a:r>
              <a:rPr lang="en-US" sz="1100" spc="40" dirty="0">
                <a:latin typeface="Garamond"/>
                <a:cs typeface="Garamond"/>
              </a:rPr>
              <a:t> </a:t>
            </a:r>
            <a:r>
              <a:rPr lang="en-US" sz="1100" spc="40" dirty="0" err="1">
                <a:latin typeface="Garamond"/>
                <a:cs typeface="Garamond"/>
              </a:rPr>
              <a:t>my_list$b</a:t>
            </a:r>
            <a:r>
              <a:rPr lang="en-US" sz="1100" spc="40" dirty="0">
                <a:latin typeface="Garamond"/>
                <a:cs typeface="Garamond"/>
              </a:rPr>
              <a:t> </a:t>
            </a:r>
            <a:r>
              <a:rPr lang="en-US" sz="1100" spc="40" dirty="0" err="1">
                <a:latin typeface="Garamond"/>
                <a:cs typeface="Garamond"/>
              </a:rPr>
              <a:t>my_list$table</a:t>
            </a:r>
            <a:r>
              <a:rPr lang="en-US" sz="1100" spc="40" dirty="0">
                <a:latin typeface="Garamond"/>
                <a:cs typeface="Garamond"/>
              </a:rPr>
              <a:t> </a:t>
            </a:r>
          </a:p>
          <a:p>
            <a:pPr marL="289560" marR="5080">
              <a:lnSpc>
                <a:spcPct val="110200"/>
              </a:lnSpc>
            </a:pPr>
            <a:r>
              <a:rPr lang="uk-UA" sz="1100" spc="40" dirty="0">
                <a:latin typeface="Garamond"/>
                <a:cs typeface="Garamond"/>
              </a:rPr>
              <a:t>Списки зручно застосовувати для зберішгання в них оцінок параметрів, оцінок якості моделі тощо</a:t>
            </a:r>
            <a:endParaRPr lang="en-US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r>
              <a:rPr lang="uk-UA" sz="1100" b="1" spc="40" dirty="0">
                <a:latin typeface="Garamond"/>
                <a:cs typeface="Garamond"/>
              </a:rPr>
              <a:t>Кодування для латиниці </a:t>
            </a:r>
            <a:r>
              <a:rPr lang="uk-UA" sz="1100" spc="40" dirty="0">
                <a:latin typeface="Garamond"/>
                <a:cs typeface="Garamond"/>
              </a:rPr>
              <a:t>та ін.:</a:t>
            </a:r>
            <a:r>
              <a:rPr lang="en-US" sz="1100" spc="40" dirty="0">
                <a:latin typeface="Garamond"/>
                <a:cs typeface="Garamond"/>
              </a:rPr>
              <a:t> UTF-8</a:t>
            </a:r>
            <a:endParaRPr lang="uk-UA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r>
              <a:rPr lang="uk-UA" sz="1100" b="1" spc="40" dirty="0">
                <a:latin typeface="Garamond"/>
                <a:cs typeface="Garamond"/>
              </a:rPr>
              <a:t>Правила в </a:t>
            </a:r>
            <a:r>
              <a:rPr lang="en-US" sz="1100" b="1" spc="40" dirty="0">
                <a:latin typeface="Garamond"/>
                <a:cs typeface="Garamond"/>
              </a:rPr>
              <a:t>R:</a:t>
            </a:r>
            <a:endParaRPr lang="en-US" sz="1100" spc="40" dirty="0">
              <a:latin typeface="Garamond"/>
              <a:cs typeface="Garamond"/>
            </a:endParaRPr>
          </a:p>
          <a:p>
            <a:pPr marL="518160" marR="5080" indent="-228600">
              <a:lnSpc>
                <a:spcPct val="110200"/>
              </a:lnSpc>
              <a:buAutoNum type="arabicPeriod"/>
            </a:pPr>
            <a:r>
              <a:rPr lang="uk-UA" sz="1100" spc="40" dirty="0">
                <a:latin typeface="Garamond"/>
                <a:cs typeface="Garamond"/>
              </a:rPr>
              <a:t>Використовувати для назв лише латинські букви, цифри і точки (не мають починатися з точки чи цифри)</a:t>
            </a:r>
          </a:p>
          <a:p>
            <a:pPr marL="518160" marR="5080" indent="-228600">
              <a:lnSpc>
                <a:spcPct val="110200"/>
              </a:lnSpc>
              <a:buAutoNum type="arabicPeriod"/>
            </a:pPr>
            <a:r>
              <a:rPr lang="en-US" sz="1100" spc="40" dirty="0">
                <a:latin typeface="Garamond"/>
                <a:cs typeface="Garamond"/>
              </a:rPr>
              <a:t>R </a:t>
            </a:r>
            <a:r>
              <a:rPr lang="uk-UA" sz="1100" spc="40" dirty="0">
                <a:latin typeface="Garamond"/>
                <a:cs typeface="Garamond"/>
              </a:rPr>
              <a:t>розрізняє регістр</a:t>
            </a:r>
          </a:p>
          <a:p>
            <a:pPr marL="518160" marR="5080" indent="-228600">
              <a:lnSpc>
                <a:spcPct val="110200"/>
              </a:lnSpc>
              <a:buAutoNum type="arabicPeriod"/>
            </a:pPr>
            <a:r>
              <a:rPr lang="uk-UA" sz="1100" spc="40" dirty="0">
                <a:latin typeface="Garamond"/>
                <a:cs typeface="Garamond"/>
              </a:rPr>
              <a:t>Не давати об</a:t>
            </a:r>
            <a:r>
              <a:rPr lang="en-US" sz="1100" spc="40" dirty="0">
                <a:latin typeface="Garamond"/>
                <a:cs typeface="Garamond"/>
              </a:rPr>
              <a:t>’</a:t>
            </a:r>
            <a:r>
              <a:rPr lang="uk-UA" sz="1100" spc="40" dirty="0">
                <a:latin typeface="Garamond"/>
                <a:cs typeface="Garamond"/>
              </a:rPr>
              <a:t>єктам</a:t>
            </a:r>
            <a:r>
              <a:rPr lang="en-US" sz="1100" spc="40" dirty="0">
                <a:latin typeface="Garamond"/>
                <a:cs typeface="Garamond"/>
              </a:rPr>
              <a:t> </a:t>
            </a:r>
            <a:r>
              <a:rPr lang="uk-UA" sz="1100" spc="40" dirty="0">
                <a:latin typeface="Garamond"/>
                <a:cs typeface="Garamond"/>
              </a:rPr>
              <a:t>імена, задіяні у вбудовані в </a:t>
            </a:r>
            <a:r>
              <a:rPr lang="en-US" sz="1100" spc="40" dirty="0">
                <a:latin typeface="Garamond"/>
                <a:cs typeface="Garamond"/>
              </a:rPr>
              <a:t>R </a:t>
            </a:r>
            <a:r>
              <a:rPr lang="uk-UA" sz="1100" spc="40" dirty="0">
                <a:latin typeface="Garamond"/>
                <a:cs typeface="Garamond"/>
              </a:rPr>
              <a:t>функції, ключовими словами (</a:t>
            </a:r>
            <a:r>
              <a:rPr lang="en-US" sz="1100" spc="40" dirty="0">
                <a:latin typeface="Garamond"/>
                <a:cs typeface="Garamond"/>
              </a:rPr>
              <a:t>NA, </a:t>
            </a:r>
            <a:r>
              <a:rPr lang="en-US" sz="1100" spc="40" dirty="0" err="1">
                <a:latin typeface="Garamond"/>
                <a:cs typeface="Garamond"/>
              </a:rPr>
              <a:t>Inf</a:t>
            </a:r>
            <a:r>
              <a:rPr lang="en-US" sz="1100" spc="40" dirty="0">
                <a:latin typeface="Garamond"/>
                <a:cs typeface="Garamond"/>
              </a:rPr>
              <a:t>, NULL, pi</a:t>
            </a:r>
            <a:r>
              <a:rPr lang="uk-UA" sz="1100" spc="40" dirty="0">
                <a:latin typeface="Garamond"/>
                <a:cs typeface="Garamond"/>
              </a:rPr>
              <a:t>)	 </a:t>
            </a:r>
            <a:endParaRPr lang="en-US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endParaRPr lang="en-US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endParaRPr lang="en-US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endParaRPr lang="en-US" sz="1100" spc="40" dirty="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</a:pPr>
            <a:endParaRPr sz="1100" dirty="0">
              <a:latin typeface="Garamond"/>
              <a:cs typeface="Garamon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5978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71957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25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659939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"/>
            <a:ext cx="4608195" cy="355600"/>
          </a:xfrm>
          <a:custGeom>
            <a:avLst/>
            <a:gdLst/>
            <a:ahLst/>
            <a:cxnLst/>
            <a:rect l="l" t="t" r="r" b="b"/>
            <a:pathLst>
              <a:path w="4608195" h="355600">
                <a:moveTo>
                  <a:pt x="0" y="355247"/>
                </a:moveTo>
                <a:lnTo>
                  <a:pt x="4607940" y="355247"/>
                </a:lnTo>
                <a:lnTo>
                  <a:pt x="4607940" y="0"/>
                </a:lnTo>
                <a:lnTo>
                  <a:pt x="0" y="0"/>
                </a:lnTo>
                <a:lnTo>
                  <a:pt x="0" y="355247"/>
                </a:lnTo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1" y="107754"/>
            <a:ext cx="441949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pc="70" dirty="0"/>
              <a:t>Установка пакетів в</a:t>
            </a:r>
            <a:r>
              <a:rPr lang="en-US" spc="-60" dirty="0"/>
              <a:t> R</a:t>
            </a:r>
            <a:endParaRPr spc="-15" dirty="0"/>
          </a:p>
        </p:txBody>
      </p:sp>
      <p:sp>
        <p:nvSpPr>
          <p:cNvPr id="4" name="object 4"/>
          <p:cNvSpPr/>
          <p:nvPr/>
        </p:nvSpPr>
        <p:spPr>
          <a:xfrm>
            <a:off x="283142" y="1348464"/>
            <a:ext cx="63222" cy="63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3142" y="1533180"/>
            <a:ext cx="63222" cy="63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3142" y="1717916"/>
            <a:ext cx="63222" cy="63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5301" y="463354"/>
            <a:ext cx="4236609" cy="3520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9560" marR="5080">
              <a:lnSpc>
                <a:spcPct val="110200"/>
              </a:lnSpc>
            </a:pPr>
            <a:r>
              <a:rPr lang="en-US" sz="1100" b="1" spc="40" dirty="0">
                <a:latin typeface="Garamond"/>
                <a:cs typeface="Garamond"/>
              </a:rPr>
              <a:t>Tools\Install Packages</a:t>
            </a:r>
          </a:p>
          <a:p>
            <a:pPr marL="289560" marR="5080">
              <a:lnSpc>
                <a:spcPct val="110200"/>
              </a:lnSpc>
            </a:pPr>
            <a:endParaRPr lang="uk-UA" sz="1100" b="1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r>
              <a:rPr lang="uk-UA" sz="1100" spc="40" dirty="0">
                <a:latin typeface="Garamond"/>
                <a:cs typeface="Garamond"/>
              </a:rPr>
              <a:t>Офіціний репозиторій для установки пакетів (за замовчанням </a:t>
            </a:r>
            <a:r>
              <a:rPr lang="en-US" sz="1100" b="1" spc="40" dirty="0">
                <a:latin typeface="Garamond"/>
                <a:cs typeface="Garamond"/>
              </a:rPr>
              <a:t>CRAN</a:t>
            </a:r>
            <a:r>
              <a:rPr lang="en-US" sz="1100" spc="40" dirty="0">
                <a:latin typeface="Garamond"/>
                <a:cs typeface="Garamond"/>
              </a:rPr>
              <a:t>)</a:t>
            </a:r>
          </a:p>
          <a:p>
            <a:pPr marL="289560" marR="5080">
              <a:lnSpc>
                <a:spcPct val="110200"/>
              </a:lnSpc>
            </a:pPr>
            <a:r>
              <a:rPr lang="en-US" sz="1100" b="1" spc="40" dirty="0" err="1">
                <a:latin typeface="Garamond"/>
                <a:cs typeface="Garamond"/>
              </a:rPr>
              <a:t>dplyr</a:t>
            </a:r>
            <a:r>
              <a:rPr lang="en-US" sz="1100" spc="40" dirty="0">
                <a:latin typeface="Garamond"/>
                <a:cs typeface="Garamond"/>
              </a:rPr>
              <a:t> (</a:t>
            </a:r>
            <a:r>
              <a:rPr lang="uk-UA" sz="1100" spc="40" dirty="0">
                <a:latin typeface="Garamond"/>
                <a:cs typeface="Garamond"/>
              </a:rPr>
              <a:t>для обробки даних</a:t>
            </a:r>
            <a:r>
              <a:rPr lang="en-US" sz="1100" spc="40" dirty="0">
                <a:latin typeface="Garamond"/>
                <a:cs typeface="Garamond"/>
              </a:rPr>
              <a:t>)</a:t>
            </a:r>
            <a:endParaRPr lang="uk-UA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r>
              <a:rPr lang="en-US" sz="1100" b="1" spc="40" dirty="0">
                <a:latin typeface="Garamond"/>
                <a:cs typeface="Garamond"/>
              </a:rPr>
              <a:t>ggplot2 </a:t>
            </a:r>
            <a:r>
              <a:rPr lang="en-US" sz="1100" spc="40" dirty="0">
                <a:latin typeface="Garamond"/>
                <a:cs typeface="Garamond"/>
              </a:rPr>
              <a:t>(</a:t>
            </a:r>
            <a:r>
              <a:rPr lang="uk-UA" sz="1100" spc="40" dirty="0">
                <a:latin typeface="Garamond"/>
                <a:cs typeface="Garamond"/>
              </a:rPr>
              <a:t>для побудови графіків</a:t>
            </a:r>
            <a:r>
              <a:rPr lang="en-US" sz="1100" spc="40" dirty="0">
                <a:latin typeface="Garamond"/>
                <a:cs typeface="Garamond"/>
              </a:rPr>
              <a:t>)</a:t>
            </a:r>
            <a:endParaRPr lang="uk-UA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r>
              <a:rPr lang="en-US" sz="1100" b="1" spc="40" dirty="0" err="1">
                <a:latin typeface="Garamond"/>
                <a:cs typeface="Garamond"/>
              </a:rPr>
              <a:t>GGally</a:t>
            </a:r>
            <a:r>
              <a:rPr lang="en-US" sz="1100" spc="40" dirty="0">
                <a:latin typeface="Garamond"/>
                <a:cs typeface="Garamond"/>
              </a:rPr>
              <a:t> (</a:t>
            </a:r>
            <a:r>
              <a:rPr lang="uk-UA" sz="1100" spc="40" dirty="0">
                <a:latin typeface="Garamond"/>
                <a:cs typeface="Garamond"/>
              </a:rPr>
              <a:t>для побудови матриць діаграм розсіювання</a:t>
            </a:r>
            <a:r>
              <a:rPr lang="en-US" sz="1100" spc="40" dirty="0">
                <a:latin typeface="Garamond"/>
                <a:cs typeface="Garamond"/>
              </a:rPr>
              <a:t>)</a:t>
            </a:r>
            <a:endParaRPr lang="uk-UA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r>
              <a:rPr lang="en-US" sz="1100" b="1" spc="40" dirty="0">
                <a:latin typeface="Garamond"/>
                <a:cs typeface="Garamond"/>
              </a:rPr>
              <a:t>psych</a:t>
            </a:r>
            <a:r>
              <a:rPr lang="en-US" sz="1100" spc="40" dirty="0">
                <a:latin typeface="Garamond"/>
                <a:cs typeface="Garamond"/>
              </a:rPr>
              <a:t> (</a:t>
            </a:r>
            <a:r>
              <a:rPr lang="uk-UA" sz="1100" spc="40" dirty="0">
                <a:latin typeface="Garamond"/>
                <a:cs typeface="Garamond"/>
              </a:rPr>
              <a:t>для описових статистик</a:t>
            </a:r>
            <a:r>
              <a:rPr lang="en-US" sz="1100" spc="40" dirty="0">
                <a:latin typeface="Garamond"/>
                <a:cs typeface="Garamond"/>
              </a:rPr>
              <a:t>)</a:t>
            </a:r>
            <a:endParaRPr lang="uk-UA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r>
              <a:rPr lang="en-US" sz="1100" b="1" spc="40" dirty="0" err="1">
                <a:latin typeface="Garamond"/>
                <a:cs typeface="Garamond"/>
              </a:rPr>
              <a:t>devtools</a:t>
            </a:r>
            <a:r>
              <a:rPr lang="en-US" sz="1100" spc="40" dirty="0">
                <a:latin typeface="Garamond"/>
                <a:cs typeface="Garamond"/>
              </a:rPr>
              <a:t> (</a:t>
            </a:r>
            <a:r>
              <a:rPr lang="uk-UA" sz="1100" spc="40" dirty="0">
                <a:latin typeface="Garamond"/>
                <a:cs typeface="Garamond"/>
              </a:rPr>
              <a:t>пакет для розробників</a:t>
            </a:r>
            <a:r>
              <a:rPr lang="en-US" sz="1100" spc="40" dirty="0">
                <a:latin typeface="Garamond"/>
                <a:cs typeface="Garamond"/>
              </a:rPr>
              <a:t>)</a:t>
            </a:r>
            <a:endParaRPr lang="uk-UA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endParaRPr lang="uk-UA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r>
              <a:rPr lang="uk-UA" sz="1100" spc="40" dirty="0">
                <a:latin typeface="Garamond"/>
                <a:cs typeface="Garamond"/>
              </a:rPr>
              <a:t>Неофіційний репозиторій</a:t>
            </a:r>
            <a:r>
              <a:rPr lang="en-US" sz="1100" spc="40" dirty="0">
                <a:latin typeface="Garamond"/>
                <a:cs typeface="Garamond"/>
              </a:rPr>
              <a:t>:</a:t>
            </a:r>
            <a:r>
              <a:rPr lang="uk-UA" sz="1100" spc="40" dirty="0">
                <a:latin typeface="Garamond"/>
                <a:cs typeface="Garamond"/>
              </a:rPr>
              <a:t> </a:t>
            </a:r>
            <a:r>
              <a:rPr lang="en-US" sz="1100" b="1" spc="40" dirty="0">
                <a:latin typeface="Garamond"/>
                <a:cs typeface="Garamond"/>
              </a:rPr>
              <a:t>GitHub</a:t>
            </a:r>
          </a:p>
          <a:p>
            <a:pPr marL="289560" marR="5080">
              <a:lnSpc>
                <a:spcPct val="110200"/>
              </a:lnSpc>
            </a:pPr>
            <a:r>
              <a:rPr lang="en-US" sz="1100" b="1" spc="40" dirty="0" err="1">
                <a:latin typeface="Garamond"/>
                <a:cs typeface="Garamond"/>
              </a:rPr>
              <a:t>Install_github</a:t>
            </a:r>
            <a:r>
              <a:rPr lang="en-US" sz="1100" b="1" spc="40" dirty="0">
                <a:latin typeface="Garamond"/>
                <a:cs typeface="Garamond"/>
              </a:rPr>
              <a:t>(“</a:t>
            </a:r>
            <a:r>
              <a:rPr lang="uk-UA" sz="1100" b="1" spc="40" dirty="0">
                <a:latin typeface="Garamond"/>
                <a:cs typeface="Garamond"/>
              </a:rPr>
              <a:t>шлях</a:t>
            </a:r>
            <a:r>
              <a:rPr lang="en-US" sz="1100" b="1" spc="40" dirty="0">
                <a:latin typeface="Garamond"/>
                <a:cs typeface="Garamond"/>
              </a:rPr>
              <a:t>”)</a:t>
            </a:r>
            <a:endParaRPr lang="uk-UA" sz="1100" b="1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endParaRPr lang="uk-UA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r>
              <a:rPr lang="uk-UA" sz="1100" spc="40" dirty="0">
                <a:latin typeface="Garamond"/>
                <a:cs typeface="Garamond"/>
              </a:rPr>
              <a:t>Кожне завдання при відкритті </a:t>
            </a:r>
            <a:r>
              <a:rPr lang="en-US" sz="1100" spc="40" dirty="0" err="1">
                <a:latin typeface="Garamond"/>
                <a:cs typeface="Garamond"/>
              </a:rPr>
              <a:t>RStusio</a:t>
            </a:r>
            <a:r>
              <a:rPr lang="uk-UA" sz="1100" spc="40" dirty="0">
                <a:latin typeface="Garamond"/>
                <a:cs typeface="Garamond"/>
              </a:rPr>
              <a:t> потребує завантаження пакетів через команду </a:t>
            </a:r>
            <a:r>
              <a:rPr lang="en-US" sz="1100" b="1" spc="40" dirty="0">
                <a:latin typeface="Garamond"/>
                <a:cs typeface="Garamond"/>
              </a:rPr>
              <a:t>library</a:t>
            </a:r>
            <a:r>
              <a:rPr lang="uk-UA" sz="1100" b="1" spc="40" dirty="0">
                <a:latin typeface="Garamond"/>
                <a:cs typeface="Garamond"/>
              </a:rPr>
              <a:t>(«назва пакету»)</a:t>
            </a:r>
            <a:r>
              <a:rPr lang="en-US" sz="1100" b="1" spc="40" dirty="0">
                <a:latin typeface="Garamond"/>
                <a:cs typeface="Garamond"/>
              </a:rPr>
              <a:t> </a:t>
            </a:r>
            <a:r>
              <a:rPr lang="uk-UA" sz="1100" spc="40" dirty="0">
                <a:latin typeface="Garamond"/>
                <a:cs typeface="Garamond"/>
              </a:rPr>
              <a:t>у вікні</a:t>
            </a:r>
            <a:r>
              <a:rPr lang="en-US" sz="1100" spc="40" dirty="0">
                <a:latin typeface="Garamond"/>
                <a:cs typeface="Garamond"/>
              </a:rPr>
              <a:t> </a:t>
            </a:r>
            <a:r>
              <a:rPr lang="en-US" sz="1100" b="1" spc="40" dirty="0">
                <a:latin typeface="Garamond"/>
                <a:cs typeface="Garamond"/>
              </a:rPr>
              <a:t>script</a:t>
            </a:r>
          </a:p>
          <a:p>
            <a:pPr marL="289560" marR="5080">
              <a:lnSpc>
                <a:spcPct val="110200"/>
              </a:lnSpc>
            </a:pPr>
            <a:endParaRPr lang="en-US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endParaRPr lang="en-US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endParaRPr lang="en-US" sz="1100" spc="40" dirty="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</a:pPr>
            <a:endParaRPr sz="1100" dirty="0">
              <a:latin typeface="Garamond"/>
              <a:cs typeface="Garamon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5978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71957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26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747775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"/>
            <a:ext cx="4608195" cy="355600"/>
          </a:xfrm>
          <a:custGeom>
            <a:avLst/>
            <a:gdLst/>
            <a:ahLst/>
            <a:cxnLst/>
            <a:rect l="l" t="t" r="r" b="b"/>
            <a:pathLst>
              <a:path w="4608195" h="355600">
                <a:moveTo>
                  <a:pt x="0" y="355247"/>
                </a:moveTo>
                <a:lnTo>
                  <a:pt x="4607940" y="355247"/>
                </a:lnTo>
                <a:lnTo>
                  <a:pt x="4607940" y="0"/>
                </a:lnTo>
                <a:lnTo>
                  <a:pt x="0" y="0"/>
                </a:lnTo>
                <a:lnTo>
                  <a:pt x="0" y="355247"/>
                </a:lnTo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1" y="107754"/>
            <a:ext cx="441949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pc="70" dirty="0"/>
              <a:t>Установка пакетів в</a:t>
            </a:r>
            <a:r>
              <a:rPr lang="en-US" spc="-60" dirty="0"/>
              <a:t> R</a:t>
            </a:r>
            <a:endParaRPr spc="-15" dirty="0"/>
          </a:p>
        </p:txBody>
      </p:sp>
      <p:sp>
        <p:nvSpPr>
          <p:cNvPr id="4" name="object 4"/>
          <p:cNvSpPr/>
          <p:nvPr/>
        </p:nvSpPr>
        <p:spPr>
          <a:xfrm>
            <a:off x="283142" y="1348464"/>
            <a:ext cx="63222" cy="63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3142" y="1533180"/>
            <a:ext cx="63222" cy="63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3142" y="1717916"/>
            <a:ext cx="63222" cy="63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5301" y="463354"/>
            <a:ext cx="4236609" cy="3520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9560" marR="5080">
              <a:lnSpc>
                <a:spcPct val="110200"/>
              </a:lnSpc>
            </a:pPr>
            <a:r>
              <a:rPr lang="en-US" sz="1100" b="1" spc="40" dirty="0">
                <a:latin typeface="Garamond"/>
                <a:cs typeface="Garamond"/>
              </a:rPr>
              <a:t>Tools\Install Packages</a:t>
            </a:r>
          </a:p>
          <a:p>
            <a:pPr marL="289560" marR="5080">
              <a:lnSpc>
                <a:spcPct val="110200"/>
              </a:lnSpc>
            </a:pPr>
            <a:r>
              <a:rPr lang="en-US" sz="1100" b="1" spc="40" dirty="0">
                <a:latin typeface="Garamond"/>
                <a:cs typeface="Garamond"/>
              </a:rPr>
              <a:t>How to solve differential equations in R (Google search)</a:t>
            </a:r>
            <a:endParaRPr lang="uk-UA" sz="1100" b="1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endParaRPr lang="uk-UA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r>
              <a:rPr lang="uk-UA" sz="1100" spc="40" dirty="0">
                <a:latin typeface="Garamond"/>
                <a:cs typeface="Garamond"/>
              </a:rPr>
              <a:t>Якщо відома команда (наприклад, </a:t>
            </a:r>
            <a:r>
              <a:rPr lang="en-US" sz="1100" b="1" spc="40" dirty="0">
                <a:latin typeface="Garamond"/>
                <a:cs typeface="Garamond"/>
              </a:rPr>
              <a:t>predict</a:t>
            </a:r>
            <a:r>
              <a:rPr lang="uk-UA" sz="1100" spc="40" dirty="0">
                <a:latin typeface="Garamond"/>
                <a:cs typeface="Garamond"/>
              </a:rPr>
              <a:t>)</a:t>
            </a:r>
            <a:r>
              <a:rPr lang="en-US" sz="1100" spc="40" dirty="0">
                <a:latin typeface="Garamond"/>
                <a:cs typeface="Garamond"/>
              </a:rPr>
              <a:t>, </a:t>
            </a:r>
            <a:r>
              <a:rPr lang="uk-UA" sz="1100" spc="40" dirty="0">
                <a:latin typeface="Garamond"/>
                <a:cs typeface="Garamond"/>
              </a:rPr>
              <a:t>то її опис можна отримати через команду </a:t>
            </a:r>
            <a:r>
              <a:rPr lang="en-US" sz="1100" b="1" spc="40" dirty="0">
                <a:latin typeface="Garamond"/>
                <a:cs typeface="Garamond"/>
              </a:rPr>
              <a:t>help(predict)</a:t>
            </a:r>
            <a:r>
              <a:rPr lang="uk-UA" sz="1100" spc="40" dirty="0">
                <a:latin typeface="Garamond"/>
                <a:cs typeface="Garamond"/>
              </a:rPr>
              <a:t>, тоді в допоміжному вікні отримаєтсья пакет, якому знаходиться ця команда </a:t>
            </a:r>
            <a:r>
              <a:rPr lang="en-US" sz="1100" b="1" spc="40" dirty="0">
                <a:latin typeface="Garamond"/>
                <a:cs typeface="Garamond"/>
              </a:rPr>
              <a:t>predict(</a:t>
            </a:r>
            <a:r>
              <a:rPr lang="en-US" sz="1100" b="1" spc="40" dirty="0">
                <a:solidFill>
                  <a:srgbClr val="0070C0"/>
                </a:solidFill>
                <a:latin typeface="Garamond"/>
                <a:cs typeface="Garamond"/>
              </a:rPr>
              <a:t>stats</a:t>
            </a:r>
            <a:r>
              <a:rPr lang="en-US" sz="1100" spc="40" dirty="0">
                <a:latin typeface="Garamond"/>
                <a:cs typeface="Garamond"/>
              </a:rPr>
              <a:t>)</a:t>
            </a:r>
          </a:p>
          <a:p>
            <a:pPr marL="289560" marR="5080">
              <a:lnSpc>
                <a:spcPct val="110200"/>
              </a:lnSpc>
            </a:pPr>
            <a:r>
              <a:rPr lang="uk-UA" sz="1100" spc="40" dirty="0">
                <a:latin typeface="Garamond"/>
                <a:cs typeface="Garamond"/>
              </a:rPr>
              <a:t>Команда </a:t>
            </a:r>
            <a:r>
              <a:rPr lang="en-US" sz="1100" b="1" spc="40" dirty="0">
                <a:latin typeface="Garamond"/>
                <a:cs typeface="Garamond"/>
              </a:rPr>
              <a:t>describe</a:t>
            </a:r>
            <a:r>
              <a:rPr lang="uk-UA" sz="1100" spc="40" dirty="0">
                <a:latin typeface="Garamond"/>
                <a:cs typeface="Garamond"/>
              </a:rPr>
              <a:t>, що</a:t>
            </a:r>
            <a:r>
              <a:rPr lang="en-US" sz="1100" spc="40" dirty="0">
                <a:latin typeface="Garamond"/>
                <a:cs typeface="Garamond"/>
              </a:rPr>
              <a:t> </a:t>
            </a:r>
            <a:r>
              <a:rPr lang="uk-UA" sz="1100" spc="40" dirty="0">
                <a:latin typeface="Garamond"/>
                <a:cs typeface="Garamond"/>
              </a:rPr>
              <a:t>описує набор даних (середні, дисперсії тощо), знаходиться в пакеті </a:t>
            </a:r>
            <a:r>
              <a:rPr lang="en-US" sz="1100" b="1" spc="40" dirty="0">
                <a:latin typeface="Garamond"/>
                <a:cs typeface="Garamond"/>
              </a:rPr>
              <a:t>psych</a:t>
            </a:r>
          </a:p>
          <a:p>
            <a:pPr marL="289560" marR="5080">
              <a:lnSpc>
                <a:spcPct val="110200"/>
              </a:lnSpc>
            </a:pPr>
            <a:r>
              <a:rPr lang="uk-UA" sz="1100" b="1" spc="40" dirty="0">
                <a:latin typeface="Garamond"/>
                <a:cs typeface="Garamond"/>
              </a:rPr>
              <a:t>Команда методу найменших квадратів: </a:t>
            </a:r>
            <a:r>
              <a:rPr lang="en-US" sz="1100" b="1" spc="40" dirty="0">
                <a:latin typeface="Garamond"/>
                <a:cs typeface="Garamond"/>
              </a:rPr>
              <a:t>lm, help(lm)</a:t>
            </a:r>
            <a:endParaRPr lang="uk-UA" sz="1100" b="1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r>
              <a:rPr lang="uk-UA" sz="1100" spc="40" dirty="0">
                <a:latin typeface="Garamond"/>
                <a:cs typeface="Garamond"/>
              </a:rPr>
              <a:t>Вбудована справка в </a:t>
            </a:r>
            <a:r>
              <a:rPr lang="en-US" sz="1100" spc="40" dirty="0">
                <a:latin typeface="Garamond"/>
                <a:cs typeface="Garamond"/>
              </a:rPr>
              <a:t>R </a:t>
            </a:r>
            <a:r>
              <a:rPr lang="uk-UA" sz="1100" spc="40" dirty="0">
                <a:latin typeface="Garamond"/>
                <a:cs typeface="Garamond"/>
              </a:rPr>
              <a:t>за ключовими термінами</a:t>
            </a:r>
            <a:endParaRPr lang="en-US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r>
              <a:rPr lang="uk-UA" sz="1100" spc="40" dirty="0">
                <a:latin typeface="Garamond"/>
                <a:cs typeface="Garamond"/>
              </a:rPr>
              <a:t>Якщо невідома команда, її можна шукати на сайті </a:t>
            </a:r>
            <a:r>
              <a:rPr lang="en-US" sz="1100" spc="40" dirty="0">
                <a:latin typeface="Garamond"/>
                <a:cs typeface="Garamond"/>
                <a:hlinkClick r:id="rId4"/>
              </a:rPr>
              <a:t>http://rseek.org</a:t>
            </a:r>
            <a:r>
              <a:rPr lang="uk-UA" sz="1100" spc="40" dirty="0">
                <a:latin typeface="Garamond"/>
                <a:cs typeface="Garamond"/>
              </a:rPr>
              <a:t> (команди)</a:t>
            </a:r>
            <a:endParaRPr lang="en-US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r>
              <a:rPr lang="en-US" sz="1100" spc="40" dirty="0">
                <a:latin typeface="Garamond"/>
                <a:cs typeface="Garamond"/>
                <a:hlinkClick r:id="rId5"/>
              </a:rPr>
              <a:t>http://stats.stackexchange.com</a:t>
            </a:r>
            <a:r>
              <a:rPr lang="en-US" sz="1100" spc="40" dirty="0">
                <a:latin typeface="Garamond"/>
                <a:cs typeface="Garamond"/>
              </a:rPr>
              <a:t> (</a:t>
            </a:r>
            <a:r>
              <a:rPr lang="uk-UA" sz="1100" spc="40" dirty="0">
                <a:latin typeface="Garamond"/>
                <a:cs typeface="Garamond"/>
              </a:rPr>
              <a:t>алгоритми</a:t>
            </a:r>
            <a:r>
              <a:rPr lang="en-US" sz="1100" spc="40" dirty="0">
                <a:latin typeface="Garamond"/>
                <a:cs typeface="Garamond"/>
              </a:rPr>
              <a:t>)</a:t>
            </a:r>
          </a:p>
          <a:p>
            <a:pPr marL="289560" marR="5080">
              <a:lnSpc>
                <a:spcPct val="110200"/>
              </a:lnSpc>
            </a:pPr>
            <a:r>
              <a:rPr lang="en-US" sz="1100" spc="40" dirty="0">
                <a:latin typeface="Garamond"/>
                <a:cs typeface="Garamond"/>
                <a:hlinkClick r:id="rId6"/>
              </a:rPr>
              <a:t>http://stackoverflow.com</a:t>
            </a:r>
            <a:r>
              <a:rPr lang="en-US" sz="1100" spc="40" dirty="0">
                <a:latin typeface="Garamond"/>
                <a:cs typeface="Garamond"/>
              </a:rPr>
              <a:t> </a:t>
            </a:r>
            <a:r>
              <a:rPr lang="uk-UA" sz="1100" spc="40" dirty="0">
                <a:latin typeface="Garamond"/>
                <a:cs typeface="Garamond"/>
              </a:rPr>
              <a:t>(питання з програмування в </a:t>
            </a:r>
            <a:r>
              <a:rPr lang="en-US" sz="1100" spc="40" dirty="0">
                <a:latin typeface="Garamond"/>
                <a:cs typeface="Garamond"/>
              </a:rPr>
              <a:t>R)</a:t>
            </a:r>
          </a:p>
          <a:p>
            <a:pPr marL="289560" marR="5080">
              <a:lnSpc>
                <a:spcPct val="110200"/>
              </a:lnSpc>
            </a:pPr>
            <a:endParaRPr lang="en-US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endParaRPr lang="en-US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endParaRPr lang="en-US" sz="1100" spc="40" dirty="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</a:pPr>
            <a:endParaRPr sz="1100" dirty="0">
              <a:latin typeface="Garamond"/>
              <a:cs typeface="Garamon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5978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71957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27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982116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"/>
            <a:ext cx="4608195" cy="355600"/>
          </a:xfrm>
          <a:custGeom>
            <a:avLst/>
            <a:gdLst/>
            <a:ahLst/>
            <a:cxnLst/>
            <a:rect l="l" t="t" r="r" b="b"/>
            <a:pathLst>
              <a:path w="4608195" h="355600">
                <a:moveTo>
                  <a:pt x="0" y="355247"/>
                </a:moveTo>
                <a:lnTo>
                  <a:pt x="4607940" y="355247"/>
                </a:lnTo>
                <a:lnTo>
                  <a:pt x="4607940" y="0"/>
                </a:lnTo>
                <a:lnTo>
                  <a:pt x="0" y="0"/>
                </a:lnTo>
                <a:lnTo>
                  <a:pt x="0" y="355247"/>
                </a:lnTo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1" y="107754"/>
            <a:ext cx="441949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pc="70" dirty="0"/>
              <a:t>Аналіз даних в</a:t>
            </a:r>
            <a:r>
              <a:rPr lang="en-US" spc="-60" dirty="0"/>
              <a:t> R</a:t>
            </a:r>
            <a:r>
              <a:rPr lang="uk-UA" spc="-60" dirty="0"/>
              <a:t>: графіки та описова статистика</a:t>
            </a:r>
            <a:endParaRPr spc="-15" dirty="0"/>
          </a:p>
        </p:txBody>
      </p:sp>
      <p:sp>
        <p:nvSpPr>
          <p:cNvPr id="4" name="object 4"/>
          <p:cNvSpPr/>
          <p:nvPr/>
        </p:nvSpPr>
        <p:spPr>
          <a:xfrm>
            <a:off x="283142" y="1348464"/>
            <a:ext cx="63222" cy="63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3142" y="1533180"/>
            <a:ext cx="63222" cy="63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3142" y="1717916"/>
            <a:ext cx="63222" cy="63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5301" y="352993"/>
            <a:ext cx="4236609" cy="4451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9560" marR="5080">
              <a:lnSpc>
                <a:spcPct val="110200"/>
              </a:lnSpc>
            </a:pPr>
            <a:r>
              <a:rPr lang="uk-UA" sz="1100" b="1" spc="40" dirty="0">
                <a:latin typeface="Garamond"/>
                <a:cs typeface="Garamond"/>
              </a:rPr>
              <a:t>Вбудовані дані в </a:t>
            </a:r>
            <a:r>
              <a:rPr lang="en-US" sz="1100" b="1" spc="40" dirty="0">
                <a:latin typeface="Garamond"/>
                <a:cs typeface="Garamond"/>
              </a:rPr>
              <a:t>R</a:t>
            </a:r>
            <a:r>
              <a:rPr lang="uk-UA" sz="1100" b="1" spc="40" dirty="0">
                <a:latin typeface="Garamond"/>
                <a:cs typeface="Garamond"/>
              </a:rPr>
              <a:t>:</a:t>
            </a:r>
          </a:p>
          <a:p>
            <a:pPr marL="289560" marR="5080">
              <a:lnSpc>
                <a:spcPct val="110200"/>
              </a:lnSpc>
            </a:pPr>
            <a:r>
              <a:rPr lang="en-US" sz="1100" spc="40" dirty="0">
                <a:latin typeface="Garamond"/>
                <a:cs typeface="Garamond"/>
              </a:rPr>
              <a:t>&gt; d &lt;-cars</a:t>
            </a:r>
            <a:r>
              <a:rPr lang="uk-UA" sz="1100" spc="40" dirty="0">
                <a:latin typeface="Garamond"/>
                <a:cs typeface="Garamond"/>
              </a:rPr>
              <a:t> </a:t>
            </a:r>
            <a:endParaRPr lang="en-US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r>
              <a:rPr lang="en-US" sz="1100" spc="40" dirty="0">
                <a:latin typeface="Garamond"/>
                <a:cs typeface="Garamond"/>
              </a:rPr>
              <a:t>&gt; glimpse (d) # </a:t>
            </a:r>
            <a:r>
              <a:rPr lang="uk-UA" sz="1100" spc="40" dirty="0">
                <a:latin typeface="Garamond"/>
                <a:cs typeface="Garamond"/>
              </a:rPr>
              <a:t>бросити погляд</a:t>
            </a:r>
            <a:endParaRPr lang="en-US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r>
              <a:rPr lang="en-US" sz="1100" spc="40" dirty="0">
                <a:latin typeface="Garamond"/>
                <a:cs typeface="Garamond"/>
              </a:rPr>
              <a:t>&gt; help (cars) # </a:t>
            </a:r>
            <a:r>
              <a:rPr lang="uk-UA" sz="1100" spc="40" dirty="0">
                <a:latin typeface="Garamond"/>
                <a:cs typeface="Garamond"/>
              </a:rPr>
              <a:t>50 спостережень, 2 змінні: швидкість (милі), дистанція (фути)</a:t>
            </a:r>
            <a:endParaRPr lang="en-US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r>
              <a:rPr lang="en-US" sz="1100" spc="40" dirty="0">
                <a:latin typeface="Garamond"/>
                <a:cs typeface="Garamond"/>
              </a:rPr>
              <a:t>&gt;</a:t>
            </a:r>
            <a:r>
              <a:rPr lang="uk-UA" sz="1100" spc="40" dirty="0">
                <a:latin typeface="Garamond"/>
                <a:cs typeface="Garamond"/>
              </a:rPr>
              <a:t> </a:t>
            </a:r>
            <a:r>
              <a:rPr lang="en-US" sz="1100" spc="40" dirty="0">
                <a:latin typeface="Garamond"/>
                <a:cs typeface="Garamond"/>
              </a:rPr>
              <a:t>head (d) # </a:t>
            </a:r>
            <a:r>
              <a:rPr lang="uk-UA" sz="1100" spc="40" dirty="0">
                <a:latin typeface="Garamond"/>
                <a:cs typeface="Garamond"/>
              </a:rPr>
              <a:t>подивитися початок сукупності даних (</a:t>
            </a:r>
            <a:r>
              <a:rPr lang="en-US" sz="1100" spc="40" dirty="0">
                <a:latin typeface="Garamond"/>
                <a:cs typeface="Garamond"/>
              </a:rPr>
              <a:t>n1=6</a:t>
            </a:r>
            <a:r>
              <a:rPr lang="uk-UA" sz="1100" spc="40" dirty="0">
                <a:latin typeface="Garamond"/>
                <a:cs typeface="Garamond"/>
              </a:rPr>
              <a:t>)</a:t>
            </a:r>
            <a:endParaRPr lang="en-US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r>
              <a:rPr lang="en-US" sz="1100" spc="40" dirty="0">
                <a:latin typeface="Garamond"/>
                <a:cs typeface="Garamond"/>
              </a:rPr>
              <a:t>&gt; tail (d) # </a:t>
            </a:r>
            <a:r>
              <a:rPr lang="uk-UA" sz="1100" spc="40" dirty="0">
                <a:latin typeface="Garamond"/>
                <a:cs typeface="Garamond"/>
              </a:rPr>
              <a:t>подивитися завершення сукупності даних</a:t>
            </a:r>
            <a:endParaRPr lang="en-US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r>
              <a:rPr lang="en-US" sz="1100" spc="40" dirty="0">
                <a:latin typeface="Garamond"/>
                <a:cs typeface="Garamond"/>
              </a:rPr>
              <a:t>&gt; describe (d) # </a:t>
            </a:r>
            <a:r>
              <a:rPr lang="uk-UA" sz="1100" spc="40" dirty="0">
                <a:latin typeface="Garamond"/>
                <a:cs typeface="Garamond"/>
              </a:rPr>
              <a:t>описова статистика: середнє, </a:t>
            </a:r>
            <a:r>
              <a:rPr lang="en-US" sz="1100" spc="40" dirty="0">
                <a:latin typeface="Garamond"/>
                <a:cs typeface="Garamond"/>
              </a:rPr>
              <a:t>min, max, </a:t>
            </a:r>
            <a:r>
              <a:rPr lang="uk-UA" sz="1100" spc="40" dirty="0">
                <a:latin typeface="Garamond"/>
                <a:cs typeface="Garamond"/>
              </a:rPr>
              <a:t>с.к.в., асиметрія, ексцес</a:t>
            </a:r>
            <a:r>
              <a:rPr lang="en-US" sz="1100" spc="40" dirty="0">
                <a:latin typeface="Garamond"/>
                <a:cs typeface="Garamond"/>
              </a:rPr>
              <a:t>, </a:t>
            </a:r>
            <a:r>
              <a:rPr lang="uk-UA" sz="1100" spc="40" dirty="0">
                <a:latin typeface="Garamond"/>
                <a:cs typeface="Garamond"/>
              </a:rPr>
              <a:t>ранг...</a:t>
            </a:r>
          </a:p>
          <a:p>
            <a:pPr marL="289560" marR="5080">
              <a:lnSpc>
                <a:spcPct val="110200"/>
              </a:lnSpc>
            </a:pPr>
            <a:r>
              <a:rPr lang="en-US" sz="1100" spc="40" dirty="0">
                <a:latin typeface="Garamond"/>
                <a:cs typeface="Garamond"/>
              </a:rPr>
              <a:t>&gt; </a:t>
            </a:r>
            <a:r>
              <a:rPr lang="en-US" sz="1100" spc="40" dirty="0" err="1">
                <a:latin typeface="Garamond"/>
                <a:cs typeface="Garamond"/>
              </a:rPr>
              <a:t>ncol</a:t>
            </a:r>
            <a:r>
              <a:rPr lang="en-US" sz="1100" spc="40" dirty="0">
                <a:latin typeface="Garamond"/>
                <a:cs typeface="Garamond"/>
              </a:rPr>
              <a:t> (d) # </a:t>
            </a:r>
            <a:r>
              <a:rPr lang="uk-UA" sz="1100" spc="40" dirty="0">
                <a:latin typeface="Garamond"/>
                <a:cs typeface="Garamond"/>
              </a:rPr>
              <a:t>кількість стовпців у сукупності</a:t>
            </a:r>
          </a:p>
          <a:p>
            <a:pPr marL="289560" marR="5080">
              <a:lnSpc>
                <a:spcPct val="110200"/>
              </a:lnSpc>
            </a:pPr>
            <a:r>
              <a:rPr lang="en-US" sz="1100" spc="40" dirty="0">
                <a:latin typeface="Garamond"/>
                <a:cs typeface="Garamond"/>
              </a:rPr>
              <a:t>&gt; </a:t>
            </a:r>
            <a:r>
              <a:rPr lang="en-US" sz="1100" spc="40" dirty="0" err="1">
                <a:latin typeface="Garamond"/>
                <a:cs typeface="Garamond"/>
              </a:rPr>
              <a:t>nrow</a:t>
            </a:r>
            <a:r>
              <a:rPr lang="en-US" sz="1100" spc="40" dirty="0">
                <a:latin typeface="Garamond"/>
                <a:cs typeface="Garamond"/>
              </a:rPr>
              <a:t> (d) # </a:t>
            </a:r>
            <a:r>
              <a:rPr lang="uk-UA" sz="1100" spc="40" dirty="0">
                <a:latin typeface="Garamond"/>
                <a:cs typeface="Garamond"/>
              </a:rPr>
              <a:t>кількість рядків у сукупності</a:t>
            </a:r>
            <a:endParaRPr lang="en-US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r>
              <a:rPr lang="en-US" sz="1100" spc="40" dirty="0">
                <a:latin typeface="Garamond"/>
                <a:cs typeface="Garamond"/>
              </a:rPr>
              <a:t>edit(d) # </a:t>
            </a:r>
            <a:r>
              <a:rPr lang="uk-UA" sz="1100" spc="40" dirty="0">
                <a:latin typeface="Garamond"/>
                <a:cs typeface="Garamond"/>
              </a:rPr>
              <a:t>редагування даних таблиці, </a:t>
            </a:r>
            <a:r>
              <a:rPr lang="en-US" sz="1100" spc="40" dirty="0" err="1">
                <a:latin typeface="Garamond"/>
                <a:cs typeface="Garamond"/>
              </a:rPr>
              <a:t>read.table</a:t>
            </a:r>
            <a:r>
              <a:rPr lang="en-US" sz="1100" spc="40" dirty="0">
                <a:latin typeface="Garamond"/>
                <a:cs typeface="Garamond"/>
              </a:rPr>
              <a:t>(“clipboard”) </a:t>
            </a:r>
            <a:r>
              <a:rPr lang="uk-UA" sz="1100" spc="40" dirty="0">
                <a:latin typeface="Garamond"/>
                <a:cs typeface="Garamond"/>
              </a:rPr>
              <a:t>копіювання даних з буферу</a:t>
            </a:r>
            <a:r>
              <a:rPr lang="en-US" sz="1100" spc="40" dirty="0">
                <a:latin typeface="Garamond"/>
                <a:cs typeface="Garamond"/>
              </a:rPr>
              <a:t> Excel</a:t>
            </a:r>
            <a:endParaRPr lang="uk-UA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r>
              <a:rPr lang="ru-RU" sz="1100" spc="40" dirty="0">
                <a:latin typeface="Garamond"/>
                <a:cs typeface="Garamond"/>
              </a:rPr>
              <a:t>&gt; </a:t>
            </a:r>
            <a:r>
              <a:rPr lang="en-US" sz="1100" spc="40" dirty="0" err="1">
                <a:latin typeface="Garamond"/>
                <a:cs typeface="Garamond"/>
              </a:rPr>
              <a:t>str</a:t>
            </a:r>
            <a:r>
              <a:rPr lang="ru-RU" sz="1100" spc="40" dirty="0">
                <a:latin typeface="Garamond"/>
                <a:cs typeface="Garamond"/>
              </a:rPr>
              <a:t> (d) # </a:t>
            </a:r>
            <a:r>
              <a:rPr lang="uk-UA" sz="1100" spc="40" dirty="0">
                <a:latin typeface="Garamond"/>
                <a:cs typeface="Garamond"/>
              </a:rPr>
              <a:t>структура</a:t>
            </a:r>
            <a:r>
              <a:rPr lang="ru-RU" sz="1100" spc="40" dirty="0">
                <a:latin typeface="Garamond"/>
                <a:cs typeface="Garamond"/>
              </a:rPr>
              <a:t> сукупності: тип </a:t>
            </a:r>
            <a:r>
              <a:rPr lang="en-US" sz="1100" spc="40" dirty="0" err="1">
                <a:latin typeface="Garamond"/>
                <a:cs typeface="Garamond"/>
              </a:rPr>
              <a:t>data.frame</a:t>
            </a:r>
            <a:r>
              <a:rPr lang="en-US" sz="1100" spc="40" dirty="0">
                <a:latin typeface="Garamond"/>
                <a:cs typeface="Garamond"/>
              </a:rPr>
              <a:t>, </a:t>
            </a:r>
            <a:r>
              <a:rPr lang="uk-UA" sz="1100" spc="40" dirty="0">
                <a:latin typeface="Garamond"/>
                <a:cs typeface="Garamond"/>
              </a:rPr>
              <a:t>кількість спостережень і змінних, назви змінних, їх тип, початкові дані</a:t>
            </a:r>
          </a:p>
          <a:p>
            <a:pPr marL="289560" marR="5080">
              <a:lnSpc>
                <a:spcPct val="110200"/>
              </a:lnSpc>
            </a:pPr>
            <a:r>
              <a:rPr lang="en-US" sz="1100" spc="40" dirty="0">
                <a:latin typeface="Garamond"/>
                <a:cs typeface="Garamond"/>
              </a:rPr>
              <a:t>&gt; mean (</a:t>
            </a:r>
            <a:r>
              <a:rPr lang="en-US" sz="1100" spc="40" dirty="0" err="1">
                <a:latin typeface="Garamond"/>
                <a:cs typeface="Garamond"/>
              </a:rPr>
              <a:t>d$speed</a:t>
            </a:r>
            <a:r>
              <a:rPr lang="en-US" sz="1100" spc="40" dirty="0">
                <a:latin typeface="Garamond"/>
                <a:cs typeface="Garamond"/>
              </a:rPr>
              <a:t>)</a:t>
            </a:r>
            <a:endParaRPr lang="ru-RU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endParaRPr lang="uk-UA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endParaRPr lang="en-US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endParaRPr lang="en-US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r>
              <a:rPr lang="en-US" sz="1100" spc="40" dirty="0">
                <a:latin typeface="Garamond"/>
                <a:cs typeface="Garamond"/>
              </a:rPr>
              <a:t>	</a:t>
            </a:r>
            <a:endParaRPr lang="uk-UA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endParaRPr lang="en-US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endParaRPr lang="en-US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endParaRPr lang="en-US" sz="1100" spc="40" dirty="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</a:pPr>
            <a:endParaRPr sz="1100" dirty="0">
              <a:latin typeface="Garamond"/>
              <a:cs typeface="Garamon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5978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71957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28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1867767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"/>
            <a:ext cx="4608195" cy="355600"/>
          </a:xfrm>
          <a:custGeom>
            <a:avLst/>
            <a:gdLst/>
            <a:ahLst/>
            <a:cxnLst/>
            <a:rect l="l" t="t" r="r" b="b"/>
            <a:pathLst>
              <a:path w="4608195" h="355600">
                <a:moveTo>
                  <a:pt x="0" y="355247"/>
                </a:moveTo>
                <a:lnTo>
                  <a:pt x="4607940" y="355247"/>
                </a:lnTo>
                <a:lnTo>
                  <a:pt x="4607940" y="0"/>
                </a:lnTo>
                <a:lnTo>
                  <a:pt x="0" y="0"/>
                </a:lnTo>
                <a:lnTo>
                  <a:pt x="0" y="355247"/>
                </a:lnTo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1" y="107754"/>
            <a:ext cx="441949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pc="70" dirty="0"/>
              <a:t>Аналіз даних в</a:t>
            </a:r>
            <a:r>
              <a:rPr lang="en-US" spc="-60" dirty="0"/>
              <a:t> R</a:t>
            </a:r>
            <a:r>
              <a:rPr lang="uk-UA" spc="-60" dirty="0"/>
              <a:t>: графіки та описова статистика</a:t>
            </a:r>
            <a:endParaRPr spc="-15" dirty="0"/>
          </a:p>
        </p:txBody>
      </p:sp>
      <p:sp>
        <p:nvSpPr>
          <p:cNvPr id="4" name="object 4"/>
          <p:cNvSpPr/>
          <p:nvPr/>
        </p:nvSpPr>
        <p:spPr>
          <a:xfrm>
            <a:off x="283142" y="1348464"/>
            <a:ext cx="63222" cy="63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3142" y="1533180"/>
            <a:ext cx="63222" cy="63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3142" y="1717916"/>
            <a:ext cx="63222" cy="63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5301" y="463354"/>
            <a:ext cx="4236609" cy="314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9560" marR="5080">
              <a:lnSpc>
                <a:spcPct val="110200"/>
              </a:lnSpc>
            </a:pPr>
            <a:r>
              <a:rPr lang="uk-UA" sz="1100" b="1" spc="40" dirty="0">
                <a:latin typeface="Garamond"/>
                <a:cs typeface="Garamond"/>
              </a:rPr>
              <a:t>Перетворення одиниць вимірювання даних в </a:t>
            </a:r>
            <a:r>
              <a:rPr lang="en-US" sz="1100" b="1" spc="40" dirty="0">
                <a:latin typeface="Garamond"/>
                <a:cs typeface="Garamond"/>
              </a:rPr>
              <a:t>R</a:t>
            </a:r>
            <a:r>
              <a:rPr lang="uk-UA" sz="1100" b="1" spc="40" dirty="0">
                <a:latin typeface="Garamond"/>
                <a:cs typeface="Garamond"/>
              </a:rPr>
              <a:t>:</a:t>
            </a:r>
          </a:p>
          <a:p>
            <a:pPr marL="289560" marR="5080">
              <a:lnSpc>
                <a:spcPct val="110200"/>
              </a:lnSpc>
            </a:pPr>
            <a:r>
              <a:rPr lang="en-US" sz="1100" spc="40" dirty="0">
                <a:latin typeface="Garamond"/>
                <a:cs typeface="Garamond"/>
              </a:rPr>
              <a:t>d2&lt;- mutate(d, speed=1.67*speed, </a:t>
            </a:r>
            <a:r>
              <a:rPr lang="en-US" sz="1100" spc="40" dirty="0" err="1">
                <a:latin typeface="Garamond"/>
                <a:cs typeface="Garamond"/>
              </a:rPr>
              <a:t>dist</a:t>
            </a:r>
            <a:r>
              <a:rPr lang="en-US" sz="1100" spc="40" dirty="0">
                <a:latin typeface="Garamond"/>
                <a:cs typeface="Garamond"/>
              </a:rPr>
              <a:t>=0.3*</a:t>
            </a:r>
            <a:r>
              <a:rPr lang="en-US" sz="1100" spc="40" dirty="0" err="1">
                <a:latin typeface="Garamond"/>
                <a:cs typeface="Garamond"/>
              </a:rPr>
              <a:t>dist</a:t>
            </a:r>
            <a:r>
              <a:rPr lang="en-US" sz="1100" spc="40" dirty="0">
                <a:latin typeface="Garamond"/>
                <a:cs typeface="Garamond"/>
              </a:rPr>
              <a:t>, ratio=</a:t>
            </a:r>
            <a:r>
              <a:rPr lang="en-US" sz="1100" spc="40" dirty="0" err="1">
                <a:latin typeface="Garamond"/>
                <a:cs typeface="Garamond"/>
              </a:rPr>
              <a:t>dist</a:t>
            </a:r>
            <a:r>
              <a:rPr lang="en-US" sz="1100" spc="40" dirty="0">
                <a:latin typeface="Garamond"/>
                <a:cs typeface="Garamond"/>
              </a:rPr>
              <a:t>/speed)</a:t>
            </a:r>
          </a:p>
          <a:p>
            <a:pPr marL="289560" marR="5080">
              <a:lnSpc>
                <a:spcPct val="110200"/>
              </a:lnSpc>
            </a:pPr>
            <a:r>
              <a:rPr lang="en-US" sz="1100" spc="40" dirty="0" err="1">
                <a:latin typeface="Garamond"/>
                <a:cs typeface="Garamond"/>
              </a:rPr>
              <a:t>qplot</a:t>
            </a:r>
            <a:r>
              <a:rPr lang="en-US" sz="1100" spc="40" dirty="0">
                <a:latin typeface="Garamond"/>
                <a:cs typeface="Garamond"/>
              </a:rPr>
              <a:t> (data=d2, </a:t>
            </a:r>
            <a:r>
              <a:rPr lang="en-US" sz="1100" spc="40" dirty="0" err="1">
                <a:latin typeface="Garamond"/>
                <a:cs typeface="Garamond"/>
              </a:rPr>
              <a:t>dist</a:t>
            </a:r>
            <a:r>
              <a:rPr lang="en-US" sz="1100" spc="40" dirty="0">
                <a:latin typeface="Garamond"/>
                <a:cs typeface="Garamond"/>
              </a:rPr>
              <a:t>)  # </a:t>
            </a:r>
            <a:r>
              <a:rPr lang="uk-UA" sz="1100" spc="40" dirty="0">
                <a:latin typeface="Garamond"/>
                <a:cs typeface="Garamond"/>
              </a:rPr>
              <a:t>побудова гістограми</a:t>
            </a:r>
          </a:p>
          <a:p>
            <a:pPr marL="289560" marR="5080">
              <a:lnSpc>
                <a:spcPct val="110200"/>
              </a:lnSpc>
            </a:pPr>
            <a:r>
              <a:rPr lang="en-US" sz="1100" spc="40" dirty="0" err="1">
                <a:latin typeface="Garamond"/>
                <a:cs typeface="Garamond"/>
              </a:rPr>
              <a:t>qplot</a:t>
            </a:r>
            <a:r>
              <a:rPr lang="en-US" sz="1100" spc="40" dirty="0">
                <a:latin typeface="Garamond"/>
                <a:cs typeface="Garamond"/>
              </a:rPr>
              <a:t> (data=d2, </a:t>
            </a:r>
            <a:r>
              <a:rPr lang="en-US" sz="1100" spc="40" dirty="0" err="1">
                <a:latin typeface="Garamond"/>
                <a:cs typeface="Garamond"/>
              </a:rPr>
              <a:t>dist</a:t>
            </a:r>
            <a:r>
              <a:rPr lang="en-US" sz="1100" spc="40" dirty="0">
                <a:latin typeface="Garamond"/>
                <a:cs typeface="Garamond"/>
              </a:rPr>
              <a:t>, </a:t>
            </a:r>
            <a:r>
              <a:rPr lang="en-US" sz="1100" spc="40" dirty="0" err="1">
                <a:latin typeface="Garamond"/>
                <a:cs typeface="Garamond"/>
              </a:rPr>
              <a:t>xlab</a:t>
            </a:r>
            <a:r>
              <a:rPr lang="en-US" sz="1100" spc="40" dirty="0">
                <a:latin typeface="Garamond"/>
                <a:cs typeface="Garamond"/>
              </a:rPr>
              <a:t>=“</a:t>
            </a:r>
            <a:r>
              <a:rPr lang="uk-UA" sz="1100" spc="40" dirty="0">
                <a:latin typeface="Garamond"/>
                <a:cs typeface="Garamond"/>
              </a:rPr>
              <a:t>довжина шляху (м)</a:t>
            </a:r>
            <a:r>
              <a:rPr lang="en-US" sz="1100" spc="40" dirty="0">
                <a:latin typeface="Garamond"/>
                <a:cs typeface="Garamond"/>
              </a:rPr>
              <a:t>”</a:t>
            </a:r>
            <a:r>
              <a:rPr lang="uk-UA" sz="1100" spc="40" dirty="0">
                <a:latin typeface="Garamond"/>
                <a:cs typeface="Garamond"/>
              </a:rPr>
              <a:t>, </a:t>
            </a:r>
            <a:r>
              <a:rPr lang="en-US" sz="1100" spc="40" dirty="0" err="1">
                <a:latin typeface="Garamond"/>
                <a:cs typeface="Garamond"/>
              </a:rPr>
              <a:t>ylab</a:t>
            </a:r>
            <a:r>
              <a:rPr lang="en-US" sz="1100" spc="40" dirty="0">
                <a:latin typeface="Garamond"/>
                <a:cs typeface="Garamond"/>
              </a:rPr>
              <a:t>=“</a:t>
            </a:r>
            <a:r>
              <a:rPr lang="uk-UA" sz="1100" spc="40" dirty="0">
                <a:latin typeface="Garamond"/>
                <a:cs typeface="Garamond"/>
              </a:rPr>
              <a:t>кількість машин</a:t>
            </a:r>
            <a:r>
              <a:rPr lang="en-US" sz="1100" spc="40" dirty="0">
                <a:latin typeface="Garamond"/>
                <a:cs typeface="Garamond"/>
              </a:rPr>
              <a:t>”</a:t>
            </a:r>
            <a:r>
              <a:rPr lang="uk-UA" sz="1100" spc="40" dirty="0">
                <a:latin typeface="Garamond"/>
                <a:cs typeface="Garamond"/>
              </a:rPr>
              <a:t>, </a:t>
            </a:r>
            <a:r>
              <a:rPr lang="en-US" sz="1100" spc="40" dirty="0">
                <a:latin typeface="Garamond"/>
                <a:cs typeface="Garamond"/>
              </a:rPr>
              <a:t>main=“</a:t>
            </a:r>
            <a:r>
              <a:rPr lang="uk-UA" sz="1100" spc="40" dirty="0">
                <a:latin typeface="Garamond"/>
                <a:cs typeface="Garamond"/>
              </a:rPr>
              <a:t>дані 2010 років</a:t>
            </a:r>
            <a:r>
              <a:rPr lang="en-US" sz="1100" spc="40" dirty="0">
                <a:latin typeface="Garamond"/>
                <a:cs typeface="Garamond"/>
              </a:rPr>
              <a:t>”)</a:t>
            </a:r>
            <a:endParaRPr lang="uk-UA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r>
              <a:rPr lang="en-US" sz="1100" spc="40" dirty="0" err="1">
                <a:latin typeface="Garamond"/>
                <a:cs typeface="Garamond"/>
              </a:rPr>
              <a:t>qplot</a:t>
            </a:r>
            <a:r>
              <a:rPr lang="en-US" sz="1100" spc="40" dirty="0">
                <a:latin typeface="Garamond"/>
                <a:cs typeface="Garamond"/>
              </a:rPr>
              <a:t> (data=d2, speed, </a:t>
            </a:r>
            <a:r>
              <a:rPr lang="en-US" sz="1100" spc="40" dirty="0" err="1">
                <a:latin typeface="Garamond"/>
                <a:cs typeface="Garamond"/>
              </a:rPr>
              <a:t>dist</a:t>
            </a:r>
            <a:r>
              <a:rPr lang="en-US" sz="1100" spc="40" dirty="0">
                <a:latin typeface="Garamond"/>
                <a:cs typeface="Garamond"/>
              </a:rPr>
              <a:t>) # </a:t>
            </a:r>
            <a:r>
              <a:rPr lang="uk-UA" sz="1100" spc="40" dirty="0">
                <a:latin typeface="Garamond"/>
                <a:cs typeface="Garamond"/>
              </a:rPr>
              <a:t>перша – горизнтальна вісь, друга - вертикальна вісь</a:t>
            </a:r>
          </a:p>
          <a:p>
            <a:pPr marL="289560" marR="5080">
              <a:lnSpc>
                <a:spcPct val="110200"/>
              </a:lnSpc>
            </a:pPr>
            <a:endParaRPr lang="en-US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endParaRPr lang="uk-UA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endParaRPr lang="en-US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endParaRPr lang="en-US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r>
              <a:rPr lang="en-US" sz="1100" spc="40" dirty="0">
                <a:latin typeface="Garamond"/>
                <a:cs typeface="Garamond"/>
              </a:rPr>
              <a:t>	</a:t>
            </a:r>
            <a:endParaRPr lang="uk-UA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endParaRPr lang="en-US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endParaRPr lang="en-US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endParaRPr lang="en-US" sz="1100" spc="40" dirty="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</a:pPr>
            <a:endParaRPr sz="1100" dirty="0">
              <a:latin typeface="Garamond"/>
              <a:cs typeface="Garamon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5978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71957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29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587119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"/>
            <a:ext cx="4608195" cy="355600"/>
          </a:xfrm>
          <a:custGeom>
            <a:avLst/>
            <a:gdLst/>
            <a:ahLst/>
            <a:cxnLst/>
            <a:rect l="l" t="t" r="r" b="b"/>
            <a:pathLst>
              <a:path w="4608195" h="355600">
                <a:moveTo>
                  <a:pt x="0" y="355247"/>
                </a:moveTo>
                <a:lnTo>
                  <a:pt x="4607940" y="355247"/>
                </a:lnTo>
                <a:lnTo>
                  <a:pt x="4607940" y="0"/>
                </a:lnTo>
                <a:lnTo>
                  <a:pt x="0" y="0"/>
                </a:lnTo>
                <a:lnTo>
                  <a:pt x="0" y="355247"/>
                </a:lnTo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1" y="107754"/>
            <a:ext cx="441949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60" dirty="0" err="1"/>
              <a:t>Осно</a:t>
            </a:r>
            <a:r>
              <a:rPr spc="-75" dirty="0" err="1"/>
              <a:t>вн</a:t>
            </a:r>
            <a:r>
              <a:rPr lang="uk-UA" spc="-75" dirty="0"/>
              <a:t>і</a:t>
            </a:r>
            <a:r>
              <a:rPr spc="65" dirty="0"/>
              <a:t> </a:t>
            </a:r>
            <a:r>
              <a:rPr spc="35" dirty="0" err="1"/>
              <a:t>т</a:t>
            </a:r>
            <a:r>
              <a:rPr spc="-20" dirty="0" err="1"/>
              <a:t>ип</a:t>
            </a:r>
            <a:r>
              <a:rPr lang="uk-UA" spc="-20" dirty="0"/>
              <a:t>и</a:t>
            </a:r>
            <a:r>
              <a:rPr spc="65" dirty="0"/>
              <a:t> </a:t>
            </a:r>
            <a:r>
              <a:rPr spc="-80" dirty="0" err="1"/>
              <a:t>да</a:t>
            </a:r>
            <a:r>
              <a:rPr spc="-15" dirty="0" err="1"/>
              <a:t>н</a:t>
            </a:r>
            <a:r>
              <a:rPr lang="uk-UA" spc="-15" dirty="0"/>
              <a:t>и</a:t>
            </a:r>
            <a:r>
              <a:rPr spc="-15" dirty="0"/>
              <a:t>х:</a:t>
            </a:r>
          </a:p>
        </p:txBody>
      </p:sp>
      <p:sp>
        <p:nvSpPr>
          <p:cNvPr id="4" name="object 4"/>
          <p:cNvSpPr/>
          <p:nvPr/>
        </p:nvSpPr>
        <p:spPr>
          <a:xfrm>
            <a:off x="283142" y="1348464"/>
            <a:ext cx="63222" cy="63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3142" y="1533180"/>
            <a:ext cx="63222" cy="63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3142" y="1717916"/>
            <a:ext cx="63222" cy="63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5840" y="1297563"/>
            <a:ext cx="2026809" cy="889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9560" marR="5080">
              <a:lnSpc>
                <a:spcPct val="110200"/>
              </a:lnSpc>
            </a:pPr>
            <a:r>
              <a:rPr lang="uk-UA" sz="1100" spc="40" dirty="0">
                <a:latin typeface="Garamond"/>
                <a:cs typeface="Garamond"/>
              </a:rPr>
              <a:t>Часові </a:t>
            </a:r>
            <a:r>
              <a:rPr sz="1100" spc="5" dirty="0" err="1">
                <a:latin typeface="Garamond"/>
                <a:cs typeface="Garamond"/>
              </a:rPr>
              <a:t>р</a:t>
            </a:r>
            <a:r>
              <a:rPr sz="1100" spc="100" dirty="0" err="1">
                <a:latin typeface="Garamond"/>
                <a:cs typeface="Garamond"/>
              </a:rPr>
              <a:t>яд</a:t>
            </a:r>
            <a:r>
              <a:rPr lang="uk-UA" sz="1100" spc="100" dirty="0">
                <a:latin typeface="Garamond"/>
                <a:cs typeface="Garamond"/>
              </a:rPr>
              <a:t>и</a:t>
            </a:r>
            <a:endParaRPr lang="uk-UA" sz="1100" spc="5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r>
              <a:rPr sz="1100" spc="40" dirty="0" err="1">
                <a:latin typeface="Garamond"/>
                <a:cs typeface="Garamond"/>
              </a:rPr>
              <a:t>Пере</a:t>
            </a:r>
            <a:r>
              <a:rPr lang="uk-UA" sz="1100" spc="40" dirty="0">
                <a:latin typeface="Garamond"/>
                <a:cs typeface="Garamond"/>
              </a:rPr>
              <a:t>хресні </a:t>
            </a:r>
            <a:r>
              <a:rPr sz="1100" spc="45" dirty="0" err="1">
                <a:latin typeface="Garamond"/>
                <a:cs typeface="Garamond"/>
              </a:rPr>
              <a:t>дан</a:t>
            </a:r>
            <a:r>
              <a:rPr lang="uk-UA" sz="1100" spc="45" dirty="0">
                <a:latin typeface="Garamond"/>
                <a:cs typeface="Garamond"/>
              </a:rPr>
              <a:t>і</a:t>
            </a:r>
            <a:r>
              <a:rPr sz="1100" spc="20" dirty="0">
                <a:latin typeface="Garamond"/>
                <a:cs typeface="Garamond"/>
              </a:rPr>
              <a:t> </a:t>
            </a:r>
            <a:endParaRPr lang="uk-UA" sz="1100" spc="2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r>
              <a:rPr sz="1100" spc="35" dirty="0" err="1">
                <a:latin typeface="Garamond"/>
                <a:cs typeface="Garamond"/>
              </a:rPr>
              <a:t>Панельн</a:t>
            </a:r>
            <a:r>
              <a:rPr lang="uk-UA" sz="1100" spc="35" dirty="0">
                <a:latin typeface="Garamond"/>
                <a:cs typeface="Garamond"/>
              </a:rPr>
              <a:t>і</a:t>
            </a:r>
            <a:r>
              <a:rPr sz="1100" spc="80" dirty="0">
                <a:latin typeface="Garamond"/>
                <a:cs typeface="Garamond"/>
              </a:rPr>
              <a:t> </a:t>
            </a:r>
            <a:r>
              <a:rPr sz="1100" spc="45" dirty="0" err="1">
                <a:latin typeface="Garamond"/>
                <a:cs typeface="Garamond"/>
              </a:rPr>
              <a:t>дан</a:t>
            </a:r>
            <a:r>
              <a:rPr lang="uk-UA" sz="1100" spc="45" dirty="0">
                <a:latin typeface="Garamond"/>
                <a:cs typeface="Garamond"/>
              </a:rPr>
              <a:t>і</a:t>
            </a:r>
            <a:endParaRPr sz="11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uk-UA" sz="1100" spc="45" dirty="0">
                <a:latin typeface="Garamond"/>
                <a:cs typeface="Garamond"/>
              </a:rPr>
              <a:t>Є багато інших комбінацій</a:t>
            </a:r>
            <a:r>
              <a:rPr sz="1100" spc="60" dirty="0">
                <a:latin typeface="Garamond"/>
                <a:cs typeface="Garamond"/>
              </a:rPr>
              <a:t>!</a:t>
            </a:r>
            <a:endParaRPr sz="1100" dirty="0">
              <a:latin typeface="Garamond"/>
              <a:cs typeface="Garamon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5978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71957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"/>
            <a:ext cx="4608195" cy="355600"/>
          </a:xfrm>
          <a:custGeom>
            <a:avLst/>
            <a:gdLst/>
            <a:ahLst/>
            <a:cxnLst/>
            <a:rect l="l" t="t" r="r" b="b"/>
            <a:pathLst>
              <a:path w="4608195" h="355600">
                <a:moveTo>
                  <a:pt x="0" y="355247"/>
                </a:moveTo>
                <a:lnTo>
                  <a:pt x="4607940" y="355247"/>
                </a:lnTo>
                <a:lnTo>
                  <a:pt x="4607940" y="0"/>
                </a:lnTo>
                <a:lnTo>
                  <a:pt x="0" y="0"/>
                </a:lnTo>
                <a:lnTo>
                  <a:pt x="0" y="355247"/>
                </a:lnTo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1" y="107754"/>
            <a:ext cx="441949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uk-UA" spc="70" dirty="0"/>
              <a:t>Контакти</a:t>
            </a:r>
            <a:endParaRPr spc="-15" dirty="0"/>
          </a:p>
        </p:txBody>
      </p:sp>
      <p:sp>
        <p:nvSpPr>
          <p:cNvPr id="4" name="object 4"/>
          <p:cNvSpPr/>
          <p:nvPr/>
        </p:nvSpPr>
        <p:spPr>
          <a:xfrm>
            <a:off x="283142" y="1348464"/>
            <a:ext cx="63222" cy="63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3142" y="1533180"/>
            <a:ext cx="63222" cy="63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3142" y="1717916"/>
            <a:ext cx="63222" cy="63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5301" y="463354"/>
            <a:ext cx="4236609" cy="2217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9560" marR="5080">
              <a:lnSpc>
                <a:spcPct val="110200"/>
              </a:lnSpc>
            </a:pPr>
            <a:r>
              <a:rPr lang="uk-UA" sz="1100" b="1" spc="40" dirty="0">
                <a:latin typeface="Garamond"/>
                <a:cs typeface="Garamond"/>
              </a:rPr>
              <a:t>Кобець Віталій Миколайович</a:t>
            </a:r>
          </a:p>
          <a:p>
            <a:pPr marL="289560" marR="5080">
              <a:lnSpc>
                <a:spcPct val="110200"/>
              </a:lnSpc>
            </a:pPr>
            <a:r>
              <a:rPr lang="uk-UA" sz="1100" b="1" spc="40" dirty="0" err="1">
                <a:latin typeface="Garamond"/>
                <a:cs typeface="Garamond"/>
              </a:rPr>
              <a:t>Ауд</a:t>
            </a:r>
            <a:r>
              <a:rPr lang="uk-UA" sz="1100" b="1" spc="40" dirty="0">
                <a:latin typeface="Garamond"/>
                <a:cs typeface="Garamond"/>
              </a:rPr>
              <a:t>. 515 а (</a:t>
            </a:r>
            <a:r>
              <a:rPr lang="uk-UA" sz="1100" b="1" spc="40">
                <a:latin typeface="Garamond"/>
                <a:cs typeface="Garamond"/>
              </a:rPr>
              <a:t>головний корпус ХДУ)</a:t>
            </a:r>
            <a:endParaRPr lang="uk-UA" sz="1100" b="1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r>
              <a:rPr lang="en-US" sz="1100" b="1" spc="40" dirty="0">
                <a:latin typeface="Garamond"/>
                <a:cs typeface="Garamond"/>
              </a:rPr>
              <a:t>Email: </a:t>
            </a:r>
            <a:r>
              <a:rPr lang="en-US" sz="1100" b="1" spc="40" dirty="0">
                <a:latin typeface="Garamond"/>
                <a:cs typeface="Garamond"/>
                <a:hlinkClick r:id="rId4"/>
              </a:rPr>
              <a:t>kobetz@ukr.net</a:t>
            </a:r>
            <a:endParaRPr lang="en-US" sz="1100" b="1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r>
              <a:rPr lang="uk-UA" sz="1100" b="1" spc="40" dirty="0">
                <a:latin typeface="Garamond"/>
                <a:cs typeface="Garamond"/>
              </a:rPr>
              <a:t>Телефон: 0552326782</a:t>
            </a:r>
            <a:endParaRPr lang="uk-UA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endParaRPr lang="uk-UA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endParaRPr lang="en-US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endParaRPr lang="en-US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r>
              <a:rPr lang="en-US" sz="1100" spc="40" dirty="0">
                <a:latin typeface="Garamond"/>
                <a:cs typeface="Garamond"/>
              </a:rPr>
              <a:t>	</a:t>
            </a:r>
            <a:endParaRPr lang="uk-UA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endParaRPr lang="en-US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endParaRPr lang="en-US" sz="1100" spc="40" dirty="0">
              <a:latin typeface="Garamond"/>
              <a:cs typeface="Garamond"/>
            </a:endParaRPr>
          </a:p>
          <a:p>
            <a:pPr marL="289560" marR="5080">
              <a:lnSpc>
                <a:spcPct val="110200"/>
              </a:lnSpc>
            </a:pPr>
            <a:endParaRPr lang="en-US" sz="1100" spc="40" dirty="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</a:pPr>
            <a:endParaRPr sz="1100" dirty="0">
              <a:latin typeface="Garamond"/>
              <a:cs typeface="Garamon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5978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71957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30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461644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"/>
            <a:ext cx="4608195" cy="355600"/>
          </a:xfrm>
          <a:custGeom>
            <a:avLst/>
            <a:gdLst/>
            <a:ahLst/>
            <a:cxnLst/>
            <a:rect l="l" t="t" r="r" b="b"/>
            <a:pathLst>
              <a:path w="4608195" h="355600">
                <a:moveTo>
                  <a:pt x="0" y="355247"/>
                </a:moveTo>
                <a:lnTo>
                  <a:pt x="4607940" y="355247"/>
                </a:lnTo>
                <a:lnTo>
                  <a:pt x="4607940" y="0"/>
                </a:lnTo>
                <a:lnTo>
                  <a:pt x="0" y="0"/>
                </a:lnTo>
                <a:lnTo>
                  <a:pt x="0" y="355247"/>
                </a:lnTo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1" y="107754"/>
            <a:ext cx="441949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pc="25" dirty="0"/>
              <a:t>Часові ряди</a:t>
            </a:r>
            <a:endParaRPr spc="-50" dirty="0"/>
          </a:p>
        </p:txBody>
      </p:sp>
      <p:sp>
        <p:nvSpPr>
          <p:cNvPr id="4" name="object 4"/>
          <p:cNvSpPr txBox="1"/>
          <p:nvPr/>
        </p:nvSpPr>
        <p:spPr>
          <a:xfrm>
            <a:off x="125840" y="1000458"/>
            <a:ext cx="122428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 err="1">
                <a:latin typeface="Garamond"/>
                <a:cs typeface="Garamond"/>
              </a:rPr>
              <a:t>Дан</a:t>
            </a:r>
            <a:r>
              <a:rPr lang="uk-UA" sz="1100" spc="50" dirty="0">
                <a:latin typeface="Garamond"/>
                <a:cs typeface="Garamond"/>
              </a:rPr>
              <a:t>і</a:t>
            </a:r>
            <a:r>
              <a:rPr sz="1100" spc="80" dirty="0">
                <a:latin typeface="Garamond"/>
                <a:cs typeface="Garamond"/>
              </a:rPr>
              <a:t> </a:t>
            </a:r>
            <a:r>
              <a:rPr sz="1100" spc="-15" dirty="0" err="1">
                <a:latin typeface="Garamond"/>
                <a:cs typeface="Garamond"/>
              </a:rPr>
              <a:t>по</a:t>
            </a:r>
            <a:r>
              <a:rPr sz="1100" spc="85" dirty="0">
                <a:latin typeface="Garamond"/>
                <a:cs typeface="Garamond"/>
              </a:rPr>
              <a:t> </a:t>
            </a:r>
            <a:r>
              <a:rPr lang="uk-UA" sz="1100" spc="85" dirty="0">
                <a:latin typeface="Garamond"/>
                <a:cs typeface="Garamond"/>
              </a:rPr>
              <a:t>країні</a:t>
            </a:r>
            <a:endParaRPr sz="1100" dirty="0">
              <a:latin typeface="Garamond"/>
              <a:cs typeface="Garamon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35978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71957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4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311498"/>
              </p:ext>
            </p:extLst>
          </p:nvPr>
        </p:nvGraphicFramePr>
        <p:xfrm>
          <a:off x="1257261" y="1306870"/>
          <a:ext cx="2093054" cy="101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6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62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lang="uk-UA" sz="1100" spc="-95" dirty="0">
                          <a:latin typeface="Garamond"/>
                          <a:cs typeface="Garamond"/>
                        </a:rPr>
                        <a:t>Рік</a:t>
                      </a:r>
                      <a:endParaRPr sz="1100" dirty="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T w="11010">
                      <a:solidFill>
                        <a:srgbClr val="000000"/>
                      </a:solidFill>
                      <a:prstDash val="solid"/>
                    </a:lnT>
                    <a:lnB w="688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100" dirty="0" err="1">
                          <a:latin typeface="Garamond"/>
                          <a:cs typeface="Garamond"/>
                        </a:rPr>
                        <a:t>Населе</a:t>
                      </a:r>
                      <a:r>
                        <a:rPr sz="1100" spc="-5" dirty="0" err="1">
                          <a:latin typeface="Garamond"/>
                          <a:cs typeface="Garamond"/>
                        </a:rPr>
                        <a:t>н</a:t>
                      </a:r>
                      <a:r>
                        <a:rPr lang="uk-UA" sz="1100" spc="-5" dirty="0" err="1">
                          <a:latin typeface="Garamond"/>
                          <a:cs typeface="Garamond"/>
                        </a:rPr>
                        <a:t>ня</a:t>
                      </a:r>
                      <a:endParaRPr sz="1100" dirty="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T w="11010">
                      <a:solidFill>
                        <a:srgbClr val="000000"/>
                      </a:solidFill>
                      <a:prstDash val="solid"/>
                    </a:lnT>
                    <a:lnB w="68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100" dirty="0" err="1">
                          <a:latin typeface="Garamond"/>
                          <a:cs typeface="Garamond"/>
                        </a:rPr>
                        <a:t>Безр</a:t>
                      </a:r>
                      <a:r>
                        <a:rPr lang="uk-UA" sz="1100" dirty="0" err="1">
                          <a:latin typeface="Garamond"/>
                          <a:cs typeface="Garamond"/>
                        </a:rPr>
                        <a:t>обіття</a:t>
                      </a:r>
                      <a:endParaRPr sz="1100" dirty="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T w="11010">
                      <a:solidFill>
                        <a:srgbClr val="000000"/>
                      </a:solidFill>
                      <a:prstDash val="solid"/>
                    </a:lnT>
                    <a:lnB w="6883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846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aramond"/>
                          <a:cs typeface="Garamond"/>
                        </a:rPr>
                        <a:t>2010</a:t>
                      </a:r>
                      <a:endParaRPr sz="110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T w="6883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dirty="0">
                          <a:solidFill>
                            <a:schemeClr val="tx1"/>
                          </a:solidFill>
                          <a:latin typeface="Garamond"/>
                          <a:ea typeface="+mn-ea"/>
                          <a:cs typeface="Garamond"/>
                        </a:rPr>
                        <a:t>47654</a:t>
                      </a:r>
                    </a:p>
                  </a:txBody>
                  <a:tcPr marL="9525" marR="9525" marT="9525" marB="0" anchor="b">
                    <a:lnT w="6883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aramond"/>
                          <a:cs typeface="Garamond"/>
                        </a:rPr>
                        <a:t>7.4</a:t>
                      </a:r>
                    </a:p>
                  </a:txBody>
                  <a:tcPr marL="0" marR="0" marT="0" marB="0">
                    <a:lnT w="6883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075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aramond"/>
                          <a:cs typeface="Garamond"/>
                        </a:rPr>
                        <a:t>2011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dirty="0">
                          <a:solidFill>
                            <a:schemeClr val="tx1"/>
                          </a:solidFill>
                          <a:latin typeface="Garamond"/>
                          <a:ea typeface="+mn-ea"/>
                          <a:cs typeface="Garamond"/>
                        </a:rPr>
                        <a:t>47638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aramond"/>
                          <a:cs typeface="Garamond"/>
                        </a:rPr>
                        <a:t>6.5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06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aramond"/>
                          <a:cs typeface="Garamond"/>
                        </a:rPr>
                        <a:t>2012</a:t>
                      </a:r>
                      <a:endParaRPr sz="1100">
                        <a:latin typeface="Garamond"/>
                        <a:cs typeface="Garam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dirty="0">
                          <a:solidFill>
                            <a:schemeClr val="tx1"/>
                          </a:solidFill>
                          <a:latin typeface="Garamond"/>
                          <a:ea typeface="+mn-ea"/>
                          <a:cs typeface="Garamond"/>
                        </a:rPr>
                        <a:t>47701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aramond"/>
                          <a:cs typeface="Garamond"/>
                        </a:rPr>
                        <a:t>5.5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96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aramond"/>
                          <a:cs typeface="Garamond"/>
                        </a:rPr>
                        <a:t>2013</a:t>
                      </a:r>
                      <a:endParaRPr sz="110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B w="1101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dirty="0">
                          <a:solidFill>
                            <a:schemeClr val="tx1"/>
                          </a:solidFill>
                          <a:latin typeface="Garamond"/>
                          <a:ea typeface="+mn-ea"/>
                          <a:cs typeface="Garamond"/>
                        </a:rPr>
                        <a:t>47798</a:t>
                      </a:r>
                    </a:p>
                  </a:txBody>
                  <a:tcPr marL="9525" marR="9525" marT="9525" marB="0" anchor="b">
                    <a:lnB w="1101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aramond"/>
                          <a:cs typeface="Garamond"/>
                        </a:rPr>
                        <a:t>5.5</a:t>
                      </a:r>
                    </a:p>
                  </a:txBody>
                  <a:tcPr marL="0" marR="0" marT="0" marB="0">
                    <a:lnB w="1101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"/>
            <a:ext cx="4608195" cy="355600"/>
          </a:xfrm>
          <a:custGeom>
            <a:avLst/>
            <a:gdLst/>
            <a:ahLst/>
            <a:cxnLst/>
            <a:rect l="l" t="t" r="r" b="b"/>
            <a:pathLst>
              <a:path w="4608195" h="355600">
                <a:moveTo>
                  <a:pt x="0" y="355247"/>
                </a:moveTo>
                <a:lnTo>
                  <a:pt x="4607940" y="355247"/>
                </a:lnTo>
                <a:lnTo>
                  <a:pt x="4607940" y="0"/>
                </a:lnTo>
                <a:lnTo>
                  <a:pt x="0" y="0"/>
                </a:lnTo>
                <a:lnTo>
                  <a:pt x="0" y="355247"/>
                </a:lnTo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1" y="107754"/>
            <a:ext cx="441949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0" dirty="0" err="1"/>
              <a:t>Пере</a:t>
            </a:r>
            <a:r>
              <a:rPr lang="uk-UA" spc="-50" dirty="0"/>
              <a:t>хресна </a:t>
            </a:r>
            <a:r>
              <a:rPr spc="-70" dirty="0"/>
              <a:t>в</a:t>
            </a:r>
            <a:r>
              <a:rPr lang="uk-UA" spc="-70" dirty="0"/>
              <a:t>и</a:t>
            </a:r>
            <a:r>
              <a:rPr spc="-75" dirty="0"/>
              <a:t>б</a:t>
            </a:r>
            <a:r>
              <a:rPr lang="uk-UA" spc="-105" dirty="0"/>
              <a:t>і</a:t>
            </a:r>
            <a:r>
              <a:rPr spc="60" dirty="0" err="1"/>
              <a:t>р</a:t>
            </a:r>
            <a:r>
              <a:rPr spc="5" dirty="0" err="1"/>
              <a:t>к</a:t>
            </a:r>
            <a:r>
              <a:rPr spc="-105" dirty="0" err="1"/>
              <a:t>а</a:t>
            </a:r>
            <a:endParaRPr spc="-105" dirty="0"/>
          </a:p>
        </p:txBody>
      </p:sp>
      <p:sp>
        <p:nvSpPr>
          <p:cNvPr id="4" name="object 4"/>
          <p:cNvSpPr txBox="1"/>
          <p:nvPr/>
        </p:nvSpPr>
        <p:spPr>
          <a:xfrm>
            <a:off x="125840" y="1000458"/>
            <a:ext cx="278193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80" dirty="0" err="1">
                <a:latin typeface="Garamond"/>
                <a:cs typeface="Garamond"/>
              </a:rPr>
              <a:t>Р</a:t>
            </a:r>
            <a:r>
              <a:rPr sz="1100" spc="60" dirty="0" err="1">
                <a:latin typeface="Garamond"/>
                <a:cs typeface="Garamond"/>
              </a:rPr>
              <a:t>ез</a:t>
            </a:r>
            <a:r>
              <a:rPr sz="1100" dirty="0" err="1">
                <a:latin typeface="Garamond"/>
                <a:cs typeface="Garamond"/>
              </a:rPr>
              <a:t>у</a:t>
            </a:r>
            <a:r>
              <a:rPr sz="1100" spc="65" dirty="0" err="1">
                <a:latin typeface="Garamond"/>
                <a:cs typeface="Garamond"/>
              </a:rPr>
              <a:t>л</a:t>
            </a:r>
            <a:r>
              <a:rPr sz="1100" spc="20" dirty="0" err="1">
                <a:latin typeface="Garamond"/>
                <a:cs typeface="Garamond"/>
              </a:rPr>
              <a:t>ь</a:t>
            </a:r>
            <a:r>
              <a:rPr sz="1100" spc="55" dirty="0" err="1">
                <a:latin typeface="Garamond"/>
                <a:cs typeface="Garamond"/>
              </a:rPr>
              <a:t>т</a:t>
            </a:r>
            <a:r>
              <a:rPr sz="1100" spc="85" dirty="0" err="1">
                <a:latin typeface="Garamond"/>
                <a:cs typeface="Garamond"/>
              </a:rPr>
              <a:t>ат</a:t>
            </a:r>
            <a:r>
              <a:rPr lang="uk-UA" sz="1100" spc="85" dirty="0">
                <a:latin typeface="Garamond"/>
                <a:cs typeface="Garamond"/>
              </a:rPr>
              <a:t>и</a:t>
            </a:r>
            <a:r>
              <a:rPr sz="1100" spc="85" dirty="0">
                <a:latin typeface="Garamond"/>
                <a:cs typeface="Garamond"/>
              </a:rPr>
              <a:t> </a:t>
            </a:r>
            <a:r>
              <a:rPr sz="1100" spc="25" dirty="0" err="1">
                <a:latin typeface="Garamond"/>
                <a:cs typeface="Garamond"/>
              </a:rPr>
              <a:t>Ол</a:t>
            </a:r>
            <a:r>
              <a:rPr lang="uk-UA" sz="1100" spc="25" dirty="0">
                <a:latin typeface="Garamond"/>
                <a:cs typeface="Garamond"/>
              </a:rPr>
              <a:t>і</a:t>
            </a:r>
            <a:r>
              <a:rPr sz="1100" spc="25" dirty="0" err="1">
                <a:latin typeface="Garamond"/>
                <a:cs typeface="Garamond"/>
              </a:rPr>
              <a:t>м</a:t>
            </a:r>
            <a:r>
              <a:rPr sz="1100" spc="30" dirty="0" err="1">
                <a:latin typeface="Garamond"/>
                <a:cs typeface="Garamond"/>
              </a:rPr>
              <a:t>п</a:t>
            </a:r>
            <a:r>
              <a:rPr lang="uk-UA" sz="1100" spc="30" dirty="0">
                <a:latin typeface="Garamond"/>
                <a:cs typeface="Garamond"/>
              </a:rPr>
              <a:t>і</a:t>
            </a:r>
            <a:r>
              <a:rPr sz="1100" spc="30" dirty="0" err="1">
                <a:latin typeface="Garamond"/>
                <a:cs typeface="Garamond"/>
              </a:rPr>
              <a:t>йс</a:t>
            </a:r>
            <a:r>
              <a:rPr lang="uk-UA" sz="1100" spc="30" dirty="0">
                <a:latin typeface="Garamond"/>
                <a:cs typeface="Garamond"/>
              </a:rPr>
              <a:t>ь</a:t>
            </a:r>
            <a:r>
              <a:rPr sz="1100" spc="30" dirty="0" err="1">
                <a:latin typeface="Garamond"/>
                <a:cs typeface="Garamond"/>
              </a:rPr>
              <a:t>ких</a:t>
            </a:r>
            <a:r>
              <a:rPr sz="1100" spc="85" dirty="0">
                <a:latin typeface="Garamond"/>
                <a:cs typeface="Garamond"/>
              </a:rPr>
              <a:t> </a:t>
            </a:r>
            <a:r>
              <a:rPr lang="uk-UA" sz="1100" spc="85" dirty="0">
                <a:latin typeface="Garamond"/>
                <a:cs typeface="Garamond"/>
              </a:rPr>
              <a:t>ігор</a:t>
            </a:r>
            <a:r>
              <a:rPr sz="1100" spc="30" dirty="0">
                <a:latin typeface="Garamond"/>
                <a:cs typeface="Garamond"/>
              </a:rPr>
              <a:t>:</a:t>
            </a:r>
            <a:endParaRPr sz="1100" dirty="0">
              <a:latin typeface="Garamond"/>
              <a:cs typeface="Garamon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35978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71957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5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073206"/>
              </p:ext>
            </p:extLst>
          </p:nvPr>
        </p:nvGraphicFramePr>
        <p:xfrm>
          <a:off x="1044567" y="1306870"/>
          <a:ext cx="2518485" cy="10075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5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3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362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lang="uk-UA" sz="1100" dirty="0">
                          <a:latin typeface="Garamond"/>
                          <a:cs typeface="Garamond"/>
                        </a:rPr>
                        <a:t>Країна</a:t>
                      </a:r>
                      <a:endParaRPr sz="1100" dirty="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T w="11010">
                      <a:solidFill>
                        <a:srgbClr val="000000"/>
                      </a:solidFill>
                      <a:prstDash val="solid"/>
                    </a:lnT>
                    <a:lnB w="688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aramond"/>
                          <a:cs typeface="Garamond"/>
                        </a:rPr>
                        <a:t>Золото</a:t>
                      </a:r>
                      <a:endParaRPr sz="110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T w="11010">
                      <a:solidFill>
                        <a:srgbClr val="000000"/>
                      </a:solidFill>
                      <a:prstDash val="solid"/>
                    </a:lnT>
                    <a:lnB w="688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100" dirty="0" err="1">
                          <a:latin typeface="Garamond"/>
                          <a:cs typeface="Garamond"/>
                        </a:rPr>
                        <a:t>Ср</a:t>
                      </a:r>
                      <a:r>
                        <a:rPr lang="uk-UA" sz="1100" dirty="0" err="1">
                          <a:latin typeface="Garamond"/>
                          <a:cs typeface="Garamond"/>
                        </a:rPr>
                        <a:t>ібло</a:t>
                      </a:r>
                      <a:endParaRPr sz="1100" dirty="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T w="11010">
                      <a:solidFill>
                        <a:srgbClr val="000000"/>
                      </a:solidFill>
                      <a:prstDash val="solid"/>
                    </a:lnT>
                    <a:lnB w="688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aramond"/>
                          <a:cs typeface="Garamond"/>
                        </a:rPr>
                        <a:t>Бронза</a:t>
                      </a:r>
                      <a:endParaRPr sz="110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T w="11010">
                      <a:solidFill>
                        <a:srgbClr val="000000"/>
                      </a:solidFill>
                      <a:prstDash val="solid"/>
                    </a:lnT>
                    <a:lnB w="6883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846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lang="ru-RU" sz="1100" spc="-35" dirty="0" err="1">
                          <a:latin typeface="Garamond"/>
                          <a:cs typeface="Garamond"/>
                        </a:rPr>
                        <a:t>Україна</a:t>
                      </a:r>
                      <a:endParaRPr sz="1100" dirty="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T w="6883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aramond"/>
                          <a:cs typeface="Garamond"/>
                        </a:rPr>
                        <a:t>13</a:t>
                      </a:r>
                      <a:endParaRPr sz="110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T w="6883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aramond"/>
                          <a:cs typeface="Garamond"/>
                        </a:rPr>
                        <a:t>11</a:t>
                      </a:r>
                      <a:endParaRPr sz="110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T w="6883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aramond"/>
                          <a:cs typeface="Garamond"/>
                        </a:rPr>
                        <a:t>9</a:t>
                      </a:r>
                      <a:endParaRPr sz="110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T w="6883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075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dirty="0" err="1">
                          <a:latin typeface="Garamond"/>
                          <a:cs typeface="Garamond"/>
                        </a:rPr>
                        <a:t>Норвег</a:t>
                      </a:r>
                      <a:r>
                        <a:rPr lang="uk-UA" sz="1100" dirty="0">
                          <a:latin typeface="Garamond"/>
                          <a:cs typeface="Garamond"/>
                        </a:rPr>
                        <a:t>і</a:t>
                      </a:r>
                      <a:r>
                        <a:rPr sz="1100" dirty="0">
                          <a:latin typeface="Garamond"/>
                          <a:cs typeface="Garamond"/>
                        </a:rPr>
                        <a:t>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aramond"/>
                          <a:cs typeface="Garamond"/>
                        </a:rPr>
                        <a:t>11</a:t>
                      </a:r>
                      <a:endParaRPr sz="1100">
                        <a:latin typeface="Garamond"/>
                        <a:cs typeface="Garam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aramond"/>
                          <a:cs typeface="Garamond"/>
                        </a:rPr>
                        <a:t>5</a:t>
                      </a:r>
                      <a:endParaRPr sz="1100">
                        <a:latin typeface="Garamond"/>
                        <a:cs typeface="Garam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aramond"/>
                          <a:cs typeface="Garamond"/>
                        </a:rPr>
                        <a:t>10</a:t>
                      </a:r>
                      <a:endParaRPr sz="1100">
                        <a:latin typeface="Garamond"/>
                        <a:cs typeface="Garamon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06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aramond"/>
                          <a:cs typeface="Garamond"/>
                        </a:rPr>
                        <a:t>Канада</a:t>
                      </a:r>
                      <a:endParaRPr sz="1100">
                        <a:latin typeface="Garamond"/>
                        <a:cs typeface="Garam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aramond"/>
                          <a:cs typeface="Garamond"/>
                        </a:rPr>
                        <a:t>10</a:t>
                      </a:r>
                      <a:endParaRPr sz="1100">
                        <a:latin typeface="Garamond"/>
                        <a:cs typeface="Garam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aramond"/>
                          <a:cs typeface="Garamond"/>
                        </a:rPr>
                        <a:t>10</a:t>
                      </a:r>
                      <a:endParaRPr sz="1100">
                        <a:latin typeface="Garamond"/>
                        <a:cs typeface="Garam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aramond"/>
                          <a:cs typeface="Garamond"/>
                        </a:rPr>
                        <a:t>5</a:t>
                      </a:r>
                      <a:endParaRPr sz="1100">
                        <a:latin typeface="Garamond"/>
                        <a:cs typeface="Garamon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96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aramond"/>
                          <a:cs typeface="Garamond"/>
                        </a:rPr>
                        <a:t>США</a:t>
                      </a:r>
                      <a:endParaRPr sz="110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B w="1101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aramond"/>
                          <a:cs typeface="Garamond"/>
                        </a:rPr>
                        <a:t>9</a:t>
                      </a:r>
                      <a:endParaRPr sz="110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B w="1101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aramond"/>
                          <a:cs typeface="Garamond"/>
                        </a:rPr>
                        <a:t>7</a:t>
                      </a:r>
                      <a:endParaRPr sz="110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B w="1101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Garamond"/>
                          <a:cs typeface="Garamond"/>
                        </a:rPr>
                        <a:t>12</a:t>
                      </a:r>
                    </a:p>
                  </a:txBody>
                  <a:tcPr marL="0" marR="0" marT="0" marB="0">
                    <a:lnB w="1101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"/>
            <a:ext cx="4608195" cy="355600"/>
          </a:xfrm>
          <a:custGeom>
            <a:avLst/>
            <a:gdLst/>
            <a:ahLst/>
            <a:cxnLst/>
            <a:rect l="l" t="t" r="r" b="b"/>
            <a:pathLst>
              <a:path w="4608195" h="355600">
                <a:moveTo>
                  <a:pt x="0" y="355247"/>
                </a:moveTo>
                <a:lnTo>
                  <a:pt x="4607940" y="355247"/>
                </a:lnTo>
                <a:lnTo>
                  <a:pt x="4607940" y="0"/>
                </a:lnTo>
                <a:lnTo>
                  <a:pt x="0" y="0"/>
                </a:lnTo>
                <a:lnTo>
                  <a:pt x="0" y="355247"/>
                </a:lnTo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1" y="107754"/>
            <a:ext cx="441949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 err="1"/>
              <a:t>Па</a:t>
            </a:r>
            <a:r>
              <a:rPr spc="-80" dirty="0" err="1"/>
              <a:t>нельн</a:t>
            </a:r>
            <a:r>
              <a:rPr lang="uk-UA" spc="-80" dirty="0"/>
              <a:t>і</a:t>
            </a:r>
            <a:r>
              <a:rPr spc="65" dirty="0"/>
              <a:t> </a:t>
            </a:r>
            <a:r>
              <a:rPr spc="-80" dirty="0" err="1"/>
              <a:t>да</a:t>
            </a:r>
            <a:r>
              <a:rPr spc="-60" dirty="0" err="1"/>
              <a:t>н</a:t>
            </a:r>
            <a:r>
              <a:rPr lang="uk-UA" spc="-60" dirty="0"/>
              <a:t>і</a:t>
            </a:r>
            <a:endParaRPr spc="-60" dirty="0"/>
          </a:p>
        </p:txBody>
      </p:sp>
      <p:sp>
        <p:nvSpPr>
          <p:cNvPr id="4" name="object 4"/>
          <p:cNvSpPr txBox="1"/>
          <p:nvPr/>
        </p:nvSpPr>
        <p:spPr>
          <a:xfrm>
            <a:off x="125840" y="1460529"/>
            <a:ext cx="4120515" cy="348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lang="uk-UA" sz="1100" spc="45" dirty="0">
                <a:latin typeface="Garamond"/>
                <a:cs typeface="Garamond"/>
              </a:rPr>
              <a:t>Сполучення </a:t>
            </a:r>
            <a:r>
              <a:rPr sz="1100" spc="40" dirty="0" err="1">
                <a:latin typeface="Garamond"/>
                <a:cs typeface="Garamond"/>
              </a:rPr>
              <a:t>пер</a:t>
            </a:r>
            <a:r>
              <a:rPr lang="uk-UA" sz="1100" spc="40" dirty="0" err="1">
                <a:latin typeface="Garamond"/>
                <a:cs typeface="Garamond"/>
              </a:rPr>
              <a:t>ших</a:t>
            </a:r>
            <a:r>
              <a:rPr lang="uk-UA" sz="1100" spc="40" dirty="0">
                <a:latin typeface="Garamond"/>
                <a:cs typeface="Garamond"/>
              </a:rPr>
              <a:t> </a:t>
            </a:r>
            <a:r>
              <a:rPr sz="1100" spc="75" dirty="0" err="1">
                <a:latin typeface="Garamond"/>
                <a:cs typeface="Garamond"/>
              </a:rPr>
              <a:t>двух</a:t>
            </a:r>
            <a:r>
              <a:rPr sz="1100" spc="75" dirty="0">
                <a:latin typeface="Garamond"/>
                <a:cs typeface="Garamond"/>
              </a:rPr>
              <a:t>:</a:t>
            </a:r>
            <a:r>
              <a:rPr sz="1100" spc="85" dirty="0">
                <a:latin typeface="Garamond"/>
                <a:cs typeface="Garamond"/>
              </a:rPr>
              <a:t> </a:t>
            </a:r>
            <a:r>
              <a:rPr sz="1100" spc="45" dirty="0" err="1">
                <a:latin typeface="Garamond"/>
                <a:cs typeface="Garamond"/>
              </a:rPr>
              <a:t>дан</a:t>
            </a:r>
            <a:r>
              <a:rPr lang="uk-UA" sz="1100" spc="45" dirty="0">
                <a:latin typeface="Garamond"/>
                <a:cs typeface="Garamond"/>
              </a:rPr>
              <a:t>і</a:t>
            </a:r>
            <a:r>
              <a:rPr sz="1100" spc="85" dirty="0">
                <a:latin typeface="Garamond"/>
                <a:cs typeface="Garamond"/>
              </a:rPr>
              <a:t> </a:t>
            </a:r>
            <a:r>
              <a:rPr sz="1100" spc="-15" dirty="0" err="1">
                <a:latin typeface="Garamond"/>
                <a:cs typeface="Garamond"/>
              </a:rPr>
              <a:t>по</a:t>
            </a:r>
            <a:r>
              <a:rPr sz="1100" spc="85" dirty="0">
                <a:latin typeface="Garamond"/>
                <a:cs typeface="Garamond"/>
              </a:rPr>
              <a:t> </a:t>
            </a:r>
            <a:r>
              <a:rPr lang="uk-UA" sz="1100" spc="85" dirty="0">
                <a:latin typeface="Garamond"/>
                <a:cs typeface="Garamond"/>
              </a:rPr>
              <a:t>декільком змінним </a:t>
            </a:r>
            <a:r>
              <a:rPr sz="1100" spc="90" dirty="0" err="1">
                <a:latin typeface="Garamond"/>
                <a:cs typeface="Garamond"/>
              </a:rPr>
              <a:t>для</a:t>
            </a:r>
            <a:r>
              <a:rPr sz="1100" spc="45" dirty="0">
                <a:latin typeface="Garamond"/>
                <a:cs typeface="Garamond"/>
              </a:rPr>
              <a:t> </a:t>
            </a:r>
            <a:r>
              <a:rPr sz="1100" spc="15" dirty="0" err="1">
                <a:latin typeface="Garamond"/>
                <a:cs typeface="Garamond"/>
              </a:rPr>
              <a:t>мн</a:t>
            </a:r>
            <a:r>
              <a:rPr sz="1100" spc="-20" dirty="0" err="1">
                <a:latin typeface="Garamond"/>
                <a:cs typeface="Garamond"/>
              </a:rPr>
              <a:t>о</a:t>
            </a:r>
            <a:r>
              <a:rPr sz="1100" spc="175" dirty="0" err="1">
                <a:latin typeface="Garamond"/>
                <a:cs typeface="Garamond"/>
              </a:rPr>
              <a:t>ж</a:t>
            </a:r>
            <a:r>
              <a:rPr lang="uk-UA" sz="1100" spc="175" dirty="0" err="1">
                <a:latin typeface="Garamond"/>
                <a:cs typeface="Garamond"/>
              </a:rPr>
              <a:t>ини</a:t>
            </a:r>
            <a:r>
              <a:rPr sz="1100" spc="80" dirty="0">
                <a:latin typeface="Garamond"/>
                <a:cs typeface="Garamond"/>
              </a:rPr>
              <a:t> </a:t>
            </a:r>
            <a:r>
              <a:rPr sz="1100" spc="40" dirty="0" err="1">
                <a:latin typeface="Garamond"/>
                <a:cs typeface="Garamond"/>
              </a:rPr>
              <a:t>об</a:t>
            </a:r>
            <a:r>
              <a:rPr lang="uk-UA" sz="1100" spc="40" dirty="0" err="1">
                <a:latin typeface="Garamond"/>
                <a:cs typeface="Garamond"/>
              </a:rPr>
              <a:t>єктів</a:t>
            </a:r>
            <a:r>
              <a:rPr lang="uk-UA" sz="1100" spc="40" dirty="0">
                <a:latin typeface="Garamond"/>
                <a:cs typeface="Garamond"/>
              </a:rPr>
              <a:t> </a:t>
            </a:r>
            <a:r>
              <a:rPr sz="1100" spc="70" dirty="0">
                <a:latin typeface="Garamond"/>
                <a:cs typeface="Garamond"/>
              </a:rPr>
              <a:t>в</a:t>
            </a:r>
            <a:r>
              <a:rPr sz="1100" spc="85" dirty="0">
                <a:latin typeface="Garamond"/>
                <a:cs typeface="Garamond"/>
              </a:rPr>
              <a:t> </a:t>
            </a:r>
            <a:r>
              <a:rPr sz="1100" spc="50" dirty="0">
                <a:latin typeface="Garamond"/>
                <a:cs typeface="Garamond"/>
              </a:rPr>
              <a:t>р</a:t>
            </a:r>
            <a:r>
              <a:rPr lang="uk-UA" sz="1100" spc="50" dirty="0">
                <a:latin typeface="Garamond"/>
                <a:cs typeface="Garamond"/>
              </a:rPr>
              <a:t>і</a:t>
            </a:r>
            <a:r>
              <a:rPr sz="1100" spc="50" dirty="0" err="1">
                <a:latin typeface="Garamond"/>
                <a:cs typeface="Garamond"/>
              </a:rPr>
              <a:t>зн</a:t>
            </a:r>
            <a:r>
              <a:rPr lang="uk-UA" sz="1100" spc="50" dirty="0">
                <a:latin typeface="Garamond"/>
                <a:cs typeface="Garamond"/>
              </a:rPr>
              <a:t>і</a:t>
            </a:r>
            <a:r>
              <a:rPr sz="1100" spc="85" dirty="0">
                <a:latin typeface="Garamond"/>
                <a:cs typeface="Garamond"/>
              </a:rPr>
              <a:t> </a:t>
            </a:r>
            <a:r>
              <a:rPr sz="1100" spc="45" dirty="0" err="1">
                <a:latin typeface="Garamond"/>
                <a:cs typeface="Garamond"/>
              </a:rPr>
              <a:t>момент</a:t>
            </a:r>
            <a:r>
              <a:rPr lang="uk-UA" sz="1100" spc="45" dirty="0">
                <a:latin typeface="Garamond"/>
                <a:cs typeface="Garamond"/>
              </a:rPr>
              <a:t>и часу</a:t>
            </a:r>
            <a:endParaRPr sz="1100" dirty="0">
              <a:latin typeface="Garamond"/>
              <a:cs typeface="Garamon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35978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71957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6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"/>
            <a:ext cx="4608195" cy="355600"/>
          </a:xfrm>
          <a:custGeom>
            <a:avLst/>
            <a:gdLst/>
            <a:ahLst/>
            <a:cxnLst/>
            <a:rect l="l" t="t" r="r" b="b"/>
            <a:pathLst>
              <a:path w="4608195" h="355600">
                <a:moveTo>
                  <a:pt x="0" y="355247"/>
                </a:moveTo>
                <a:lnTo>
                  <a:pt x="4607940" y="355247"/>
                </a:lnTo>
                <a:lnTo>
                  <a:pt x="4607940" y="0"/>
                </a:lnTo>
                <a:lnTo>
                  <a:pt x="0" y="0"/>
                </a:lnTo>
                <a:lnTo>
                  <a:pt x="0" y="355247"/>
                </a:lnTo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1" y="107754"/>
            <a:ext cx="441949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pc="25" dirty="0"/>
              <a:t>Інтерпретація даних</a:t>
            </a:r>
            <a:r>
              <a:rPr spc="-55" dirty="0"/>
              <a:t>!</a:t>
            </a:r>
          </a:p>
        </p:txBody>
      </p:sp>
      <p:sp>
        <p:nvSpPr>
          <p:cNvPr id="4" name="object 4"/>
          <p:cNvSpPr/>
          <p:nvPr/>
        </p:nvSpPr>
        <p:spPr>
          <a:xfrm>
            <a:off x="138543" y="505532"/>
            <a:ext cx="3838133" cy="2639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35978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71957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7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"/>
            <a:ext cx="4608195" cy="355600"/>
          </a:xfrm>
          <a:custGeom>
            <a:avLst/>
            <a:gdLst/>
            <a:ahLst/>
            <a:cxnLst/>
            <a:rect l="l" t="t" r="r" b="b"/>
            <a:pathLst>
              <a:path w="4608195" h="355600">
                <a:moveTo>
                  <a:pt x="0" y="355247"/>
                </a:moveTo>
                <a:lnTo>
                  <a:pt x="4607940" y="355247"/>
                </a:lnTo>
                <a:lnTo>
                  <a:pt x="4607940" y="0"/>
                </a:lnTo>
                <a:lnTo>
                  <a:pt x="0" y="0"/>
                </a:lnTo>
                <a:lnTo>
                  <a:pt x="0" y="355247"/>
                </a:lnTo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80" dirty="0"/>
              <a:t>М</a:t>
            </a:r>
            <a:r>
              <a:rPr spc="-145" dirty="0"/>
              <a:t>о</a:t>
            </a:r>
            <a:r>
              <a:rPr spc="-100" dirty="0"/>
              <a:t>де</a:t>
            </a:r>
            <a:r>
              <a:rPr spc="-105" dirty="0"/>
              <a:t>л</a:t>
            </a:r>
            <a:r>
              <a:rPr spc="-55" dirty="0"/>
              <a:t>ь</a:t>
            </a:r>
            <a:r>
              <a:rPr spc="-15" dirty="0"/>
              <a:t>:</a:t>
            </a:r>
          </a:p>
        </p:txBody>
      </p:sp>
      <p:sp>
        <p:nvSpPr>
          <p:cNvPr id="4" name="object 4"/>
          <p:cNvSpPr/>
          <p:nvPr/>
        </p:nvSpPr>
        <p:spPr>
          <a:xfrm>
            <a:off x="283142" y="1095587"/>
            <a:ext cx="63222" cy="63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3142" y="1280314"/>
            <a:ext cx="63222" cy="63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3142" y="1465050"/>
            <a:ext cx="63222" cy="632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749" y="1734906"/>
            <a:ext cx="4432935" cy="193040"/>
          </a:xfrm>
          <a:custGeom>
            <a:avLst/>
            <a:gdLst/>
            <a:ahLst/>
            <a:cxnLst/>
            <a:rect l="l" t="t" r="r" b="b"/>
            <a:pathLst>
              <a:path w="4432935" h="193039">
                <a:moveTo>
                  <a:pt x="4381776" y="0"/>
                </a:moveTo>
                <a:lnTo>
                  <a:pt x="41297" y="896"/>
                </a:lnTo>
                <a:lnTo>
                  <a:pt x="7786" y="23856"/>
                </a:lnTo>
                <a:lnTo>
                  <a:pt x="0" y="50804"/>
                </a:lnTo>
                <a:lnTo>
                  <a:pt x="0" y="192572"/>
                </a:lnTo>
                <a:lnTo>
                  <a:pt x="4432556" y="192572"/>
                </a:lnTo>
                <a:lnTo>
                  <a:pt x="4431661" y="41314"/>
                </a:lnTo>
                <a:lnTo>
                  <a:pt x="4408709" y="7789"/>
                </a:lnTo>
                <a:lnTo>
                  <a:pt x="4381776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343" y="1913763"/>
            <a:ext cx="4438015" cy="52069"/>
          </a:xfrm>
          <a:custGeom>
            <a:avLst/>
            <a:gdLst/>
            <a:ahLst/>
            <a:cxnLst/>
            <a:rect l="l" t="t" r="r" b="b"/>
            <a:pathLst>
              <a:path w="4438015" h="52069">
                <a:moveTo>
                  <a:pt x="0" y="51815"/>
                </a:moveTo>
                <a:lnTo>
                  <a:pt x="4437887" y="51815"/>
                </a:lnTo>
                <a:lnTo>
                  <a:pt x="4437887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8541" y="2784335"/>
            <a:ext cx="101607" cy="1015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56176" y="2770251"/>
            <a:ext cx="115823" cy="1158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8976" y="2822067"/>
            <a:ext cx="4282440" cy="64135"/>
          </a:xfrm>
          <a:custGeom>
            <a:avLst/>
            <a:gdLst/>
            <a:ahLst/>
            <a:cxnLst/>
            <a:rect l="l" t="t" r="r" b="b"/>
            <a:pathLst>
              <a:path w="4282440" h="64135">
                <a:moveTo>
                  <a:pt x="0" y="64007"/>
                </a:moveTo>
                <a:lnTo>
                  <a:pt x="4282439" y="64007"/>
                </a:lnTo>
                <a:lnTo>
                  <a:pt x="4282439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20183" y="1776603"/>
            <a:ext cx="51815" cy="1066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20183" y="1828419"/>
            <a:ext cx="52069" cy="957580"/>
          </a:xfrm>
          <a:custGeom>
            <a:avLst/>
            <a:gdLst/>
            <a:ahLst/>
            <a:cxnLst/>
            <a:rect l="l" t="t" r="r" b="b"/>
            <a:pathLst>
              <a:path w="52070" h="957580">
                <a:moveTo>
                  <a:pt x="0" y="957071"/>
                </a:moveTo>
                <a:lnTo>
                  <a:pt x="51815" y="957071"/>
                </a:lnTo>
                <a:lnTo>
                  <a:pt x="51815" y="0"/>
                </a:lnTo>
                <a:lnTo>
                  <a:pt x="0" y="0"/>
                </a:lnTo>
                <a:lnTo>
                  <a:pt x="0" y="957071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749" y="1959102"/>
            <a:ext cx="4432935" cy="876300"/>
          </a:xfrm>
          <a:custGeom>
            <a:avLst/>
            <a:gdLst/>
            <a:ahLst/>
            <a:cxnLst/>
            <a:rect l="l" t="t" r="r" b="b"/>
            <a:pathLst>
              <a:path w="4432935" h="876300">
                <a:moveTo>
                  <a:pt x="4432556" y="0"/>
                </a:moveTo>
                <a:lnTo>
                  <a:pt x="0" y="0"/>
                </a:lnTo>
                <a:lnTo>
                  <a:pt x="0" y="825233"/>
                </a:lnTo>
                <a:lnTo>
                  <a:pt x="16636" y="862748"/>
                </a:lnTo>
                <a:lnTo>
                  <a:pt x="4381776" y="876037"/>
                </a:lnTo>
                <a:lnTo>
                  <a:pt x="4396013" y="873991"/>
                </a:lnTo>
                <a:lnTo>
                  <a:pt x="4427124" y="848019"/>
                </a:lnTo>
                <a:lnTo>
                  <a:pt x="4432556" y="0"/>
                </a:lnTo>
                <a:close/>
              </a:path>
            </a:pathLst>
          </a:custGeom>
          <a:solidFill>
            <a:srgbClr val="E9E9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20305" y="1817239"/>
            <a:ext cx="0" cy="986155"/>
          </a:xfrm>
          <a:custGeom>
            <a:avLst/>
            <a:gdLst/>
            <a:ahLst/>
            <a:cxnLst/>
            <a:rect l="l" t="t" r="r" b="b"/>
            <a:pathLst>
              <a:path h="986155">
                <a:moveTo>
                  <a:pt x="0" y="98614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20305" y="180453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4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20305" y="179183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4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20305" y="177913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1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3142" y="1984415"/>
            <a:ext cx="63222" cy="63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3142" y="2169126"/>
            <a:ext cx="63222" cy="632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3142" y="2353866"/>
            <a:ext cx="63222" cy="632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xfrm>
            <a:off x="125840" y="717028"/>
            <a:ext cx="4358418" cy="2123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0" dirty="0" err="1"/>
              <a:t>При</a:t>
            </a:r>
            <a:r>
              <a:rPr lang="uk-UA" spc="30" dirty="0" err="1"/>
              <a:t>клад</a:t>
            </a:r>
            <a:r>
              <a:rPr spc="30" dirty="0"/>
              <a:t>:</a:t>
            </a:r>
            <a:r>
              <a:rPr spc="80" dirty="0"/>
              <a:t> </a:t>
            </a:r>
            <a:r>
              <a:rPr i="1" spc="-45" dirty="0">
                <a:latin typeface="Trebuchet MS"/>
                <a:cs typeface="Trebuchet MS"/>
              </a:rPr>
              <a:t>y</a:t>
            </a:r>
            <a:r>
              <a:rPr sz="1200" i="1" spc="30" baseline="-10416" dirty="0">
                <a:latin typeface="Arial"/>
                <a:cs typeface="Arial"/>
              </a:rPr>
              <a:t>i</a:t>
            </a:r>
            <a:r>
              <a:rPr sz="1200" i="1" baseline="-10416" dirty="0">
                <a:latin typeface="Arial"/>
                <a:cs typeface="Arial"/>
              </a:rPr>
              <a:t> </a:t>
            </a:r>
            <a:r>
              <a:rPr sz="1200" i="1" spc="-30" baseline="-10416" dirty="0">
                <a:latin typeface="Arial"/>
                <a:cs typeface="Arial"/>
              </a:rPr>
              <a:t> </a:t>
            </a:r>
            <a:r>
              <a:rPr sz="1100" spc="40" dirty="0">
                <a:latin typeface="Tahoma"/>
                <a:cs typeface="Tahoma"/>
              </a:rPr>
              <a:t>=</a:t>
            </a:r>
            <a:r>
              <a:rPr sz="1100" spc="-45" dirty="0">
                <a:latin typeface="Tahoma"/>
                <a:cs typeface="Tahoma"/>
              </a:rPr>
              <a:t> </a:t>
            </a:r>
            <a:r>
              <a:rPr sz="1100" spc="-55" dirty="0">
                <a:latin typeface="Lucida Sans Unicode"/>
                <a:cs typeface="Lucida Sans Unicode"/>
              </a:rPr>
              <a:t>β</a:t>
            </a:r>
            <a:r>
              <a:rPr sz="1200" baseline="-10416" dirty="0">
                <a:latin typeface="Trebuchet MS"/>
                <a:cs typeface="Trebuchet MS"/>
              </a:rPr>
              <a:t>1</a:t>
            </a:r>
            <a:r>
              <a:rPr sz="1200" spc="75" baseline="-10416" dirty="0">
                <a:latin typeface="Trebuchet MS"/>
                <a:cs typeface="Trebuchet MS"/>
              </a:rPr>
              <a:t> </a:t>
            </a:r>
            <a:r>
              <a:rPr sz="1100" spc="40" dirty="0">
                <a:latin typeface="Tahoma"/>
                <a:cs typeface="Tahoma"/>
              </a:rPr>
              <a:t>+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-55" dirty="0">
                <a:latin typeface="Lucida Sans Unicode"/>
                <a:cs typeface="Lucida Sans Unicode"/>
              </a:rPr>
              <a:t>β</a:t>
            </a:r>
            <a:r>
              <a:rPr sz="1200" spc="75" baseline="-10416" dirty="0">
                <a:latin typeface="Trebuchet MS"/>
                <a:cs typeface="Trebuchet MS"/>
              </a:rPr>
              <a:t>2</a:t>
            </a:r>
            <a:r>
              <a:rPr sz="1100" i="1" spc="-50" dirty="0">
                <a:latin typeface="Trebuchet MS"/>
                <a:cs typeface="Trebuchet MS"/>
              </a:rPr>
              <a:t>x</a:t>
            </a:r>
            <a:r>
              <a:rPr sz="1200" i="1" spc="30" baseline="-10416" dirty="0">
                <a:latin typeface="Arial"/>
                <a:cs typeface="Arial"/>
              </a:rPr>
              <a:t>i</a:t>
            </a:r>
            <a:r>
              <a:rPr sz="1200" i="1" baseline="-10416" dirty="0">
                <a:latin typeface="Arial"/>
                <a:cs typeface="Arial"/>
              </a:rPr>
              <a:t> </a:t>
            </a:r>
            <a:r>
              <a:rPr sz="1200" i="1" spc="-120" baseline="-10416" dirty="0">
                <a:latin typeface="Arial"/>
                <a:cs typeface="Arial"/>
              </a:rPr>
              <a:t> </a:t>
            </a:r>
            <a:r>
              <a:rPr sz="1100" spc="40" dirty="0">
                <a:latin typeface="Tahoma"/>
                <a:cs typeface="Tahoma"/>
              </a:rPr>
              <a:t>+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-80" dirty="0">
                <a:latin typeface="Lucida Sans Unicode"/>
                <a:cs typeface="Lucida Sans Unicode"/>
              </a:rPr>
              <a:t>ε</a:t>
            </a:r>
            <a:r>
              <a:rPr sz="1200" i="1" spc="30" baseline="-10416" dirty="0">
                <a:latin typeface="Arial"/>
                <a:cs typeface="Arial"/>
              </a:rPr>
              <a:t>i</a:t>
            </a:r>
            <a:endParaRPr sz="1200" baseline="-10416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289560" marR="1505585">
              <a:lnSpc>
                <a:spcPct val="110200"/>
              </a:lnSpc>
            </a:pPr>
            <a:r>
              <a:rPr lang="uk-UA" spc="15" dirty="0"/>
              <a:t>Спостережувані змінні</a:t>
            </a:r>
            <a:r>
              <a:rPr spc="30" dirty="0"/>
              <a:t>:</a:t>
            </a:r>
            <a:r>
              <a:rPr spc="85" dirty="0"/>
              <a:t> </a:t>
            </a:r>
            <a:r>
              <a:rPr i="1" spc="-45" dirty="0">
                <a:latin typeface="Trebuchet MS"/>
                <a:cs typeface="Trebuchet MS"/>
              </a:rPr>
              <a:t>y</a:t>
            </a:r>
            <a:r>
              <a:rPr i="1" spc="-215" dirty="0">
                <a:latin typeface="Trebuchet MS"/>
                <a:cs typeface="Trebuchet MS"/>
              </a:rPr>
              <a:t> </a:t>
            </a:r>
            <a:r>
              <a:rPr spc="55" dirty="0"/>
              <a:t>,</a:t>
            </a:r>
            <a:r>
              <a:rPr spc="85" dirty="0"/>
              <a:t> </a:t>
            </a:r>
            <a:r>
              <a:rPr i="1" spc="-40" dirty="0">
                <a:latin typeface="Trebuchet MS"/>
                <a:cs typeface="Trebuchet MS"/>
              </a:rPr>
              <a:t>x </a:t>
            </a:r>
            <a:r>
              <a:rPr spc="35" dirty="0" err="1"/>
              <a:t>Неизвестные</a:t>
            </a:r>
            <a:r>
              <a:rPr spc="80" dirty="0"/>
              <a:t> </a:t>
            </a:r>
            <a:r>
              <a:rPr spc="60" dirty="0" err="1"/>
              <a:t>параметр</a:t>
            </a:r>
            <a:r>
              <a:rPr lang="uk-UA" spc="60" dirty="0"/>
              <a:t>и</a:t>
            </a:r>
            <a:r>
              <a:rPr spc="60" dirty="0"/>
              <a:t>:</a:t>
            </a:r>
            <a:r>
              <a:rPr spc="90" dirty="0"/>
              <a:t> </a:t>
            </a:r>
            <a:r>
              <a:rPr spc="-55" dirty="0">
                <a:latin typeface="Lucida Sans Unicode"/>
                <a:cs typeface="Lucida Sans Unicode"/>
              </a:rPr>
              <a:t>β</a:t>
            </a:r>
            <a:r>
              <a:rPr sz="1200" spc="75" baseline="-10416" dirty="0">
                <a:latin typeface="Trebuchet MS"/>
                <a:cs typeface="Trebuchet MS"/>
              </a:rPr>
              <a:t>2</a:t>
            </a:r>
            <a:r>
              <a:rPr sz="1100" spc="55" dirty="0"/>
              <a:t>,</a:t>
            </a:r>
            <a:r>
              <a:rPr sz="1100" spc="85" dirty="0"/>
              <a:t> </a:t>
            </a:r>
            <a:r>
              <a:rPr sz="1100" spc="-55" dirty="0">
                <a:latin typeface="Lucida Sans Unicode"/>
                <a:cs typeface="Lucida Sans Unicode"/>
              </a:rPr>
              <a:t>β</a:t>
            </a:r>
            <a:r>
              <a:rPr sz="1200" baseline="-10416" dirty="0">
                <a:latin typeface="Trebuchet MS"/>
                <a:cs typeface="Trebuchet MS"/>
              </a:rPr>
              <a:t>2 </a:t>
            </a:r>
            <a:endParaRPr lang="uk-UA" sz="1200" baseline="-10416" dirty="0">
              <a:latin typeface="Trebuchet MS"/>
              <a:cs typeface="Trebuchet MS"/>
            </a:endParaRPr>
          </a:p>
          <a:p>
            <a:pPr marL="289560" marR="1505585">
              <a:lnSpc>
                <a:spcPct val="110200"/>
              </a:lnSpc>
            </a:pPr>
            <a:r>
              <a:rPr lang="uk-UA" sz="1100" spc="25" dirty="0"/>
              <a:t>похибка</a:t>
            </a:r>
            <a:r>
              <a:rPr sz="1100" spc="75" dirty="0"/>
              <a:t>:</a:t>
            </a:r>
            <a:r>
              <a:rPr sz="1100" spc="90" dirty="0"/>
              <a:t> </a:t>
            </a:r>
            <a:r>
              <a:rPr sz="1100" spc="-80" dirty="0">
                <a:latin typeface="Lucida Sans Unicode"/>
                <a:cs typeface="Lucida Sans Unicode"/>
              </a:rPr>
              <a:t>ε</a:t>
            </a:r>
            <a:endParaRPr sz="11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200" spc="95" dirty="0" err="1">
                <a:solidFill>
                  <a:srgbClr val="FFFFFF"/>
                </a:solidFill>
                <a:latin typeface="Calibri"/>
                <a:cs typeface="Calibri"/>
              </a:rPr>
              <a:t>Пл</a:t>
            </a:r>
            <a:r>
              <a:rPr sz="1200" spc="5" dirty="0" err="1">
                <a:solidFill>
                  <a:srgbClr val="FFFFFF"/>
                </a:solidFill>
                <a:latin typeface="Calibri"/>
                <a:cs typeface="Calibri"/>
              </a:rPr>
              <a:t>ан</a:t>
            </a:r>
            <a:r>
              <a:rPr sz="12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lang="uk-UA" sz="1200" spc="-30" dirty="0">
                <a:solidFill>
                  <a:srgbClr val="FFFFFF"/>
                </a:solidFill>
                <a:latin typeface="Calibri"/>
                <a:cs typeface="Calibri"/>
              </a:rPr>
              <a:t>і</a:t>
            </a:r>
            <a:r>
              <a:rPr sz="1200" spc="-4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endParaRPr sz="1200" dirty="0">
              <a:latin typeface="Calibri"/>
              <a:cs typeface="Calibri"/>
            </a:endParaRPr>
          </a:p>
          <a:p>
            <a:pPr marL="289560">
              <a:lnSpc>
                <a:spcPct val="100000"/>
              </a:lnSpc>
              <a:spcBef>
                <a:spcPts val="15"/>
              </a:spcBef>
            </a:pPr>
            <a:r>
              <a:rPr spc="60" dirty="0" err="1"/>
              <a:t>придумат</a:t>
            </a:r>
            <a:r>
              <a:rPr lang="uk-UA" spc="60" dirty="0"/>
              <a:t>и</a:t>
            </a:r>
            <a:r>
              <a:rPr spc="85" dirty="0"/>
              <a:t> </a:t>
            </a:r>
            <a:r>
              <a:rPr spc="60" dirty="0" err="1"/>
              <a:t>адекватну</a:t>
            </a:r>
            <a:r>
              <a:rPr spc="85" dirty="0"/>
              <a:t> </a:t>
            </a:r>
            <a:r>
              <a:rPr spc="25" dirty="0"/>
              <a:t>м</a:t>
            </a:r>
            <a:r>
              <a:rPr spc="-10" dirty="0"/>
              <a:t>о</a:t>
            </a:r>
            <a:r>
              <a:rPr spc="50" dirty="0"/>
              <a:t>дель</a:t>
            </a:r>
          </a:p>
          <a:p>
            <a:pPr marL="289560" marR="5080">
              <a:lnSpc>
                <a:spcPct val="110200"/>
              </a:lnSpc>
            </a:pPr>
            <a:r>
              <a:rPr lang="uk-UA" spc="40" dirty="0"/>
              <a:t>отримати </a:t>
            </a:r>
            <a:r>
              <a:rPr spc="20" dirty="0" err="1"/>
              <a:t>оц</a:t>
            </a:r>
            <a:r>
              <a:rPr lang="uk-UA" spc="20" dirty="0"/>
              <a:t>і</a:t>
            </a:r>
            <a:r>
              <a:rPr spc="20" dirty="0" err="1"/>
              <a:t>нки</a:t>
            </a:r>
            <a:r>
              <a:rPr spc="85" dirty="0"/>
              <a:t> </a:t>
            </a:r>
            <a:r>
              <a:rPr spc="30" dirty="0" err="1"/>
              <a:t>не</a:t>
            </a:r>
            <a:r>
              <a:rPr lang="uk-UA" spc="30" dirty="0"/>
              <a:t>відомих </a:t>
            </a:r>
            <a:r>
              <a:rPr spc="45" dirty="0" err="1"/>
              <a:t>параметр</a:t>
            </a:r>
            <a:r>
              <a:rPr lang="uk-UA" spc="45" dirty="0"/>
              <a:t>і</a:t>
            </a:r>
            <a:r>
              <a:rPr spc="60" dirty="0"/>
              <a:t>в:</a:t>
            </a:r>
            <a:r>
              <a:rPr spc="95" dirty="0"/>
              <a:t> </a:t>
            </a:r>
            <a:r>
              <a:rPr spc="-520" dirty="0">
                <a:latin typeface="Lucida Sans Unicode"/>
                <a:cs typeface="Lucida Sans Unicode"/>
              </a:rPr>
              <a:t>β</a:t>
            </a:r>
            <a:r>
              <a:rPr sz="1650" spc="-217" baseline="12626" dirty="0">
                <a:latin typeface="Tahoma"/>
                <a:cs typeface="Tahoma"/>
              </a:rPr>
              <a:t>ˆ</a:t>
            </a:r>
            <a:r>
              <a:rPr sz="1200" spc="75" baseline="-10416" dirty="0">
                <a:latin typeface="Trebuchet MS"/>
                <a:cs typeface="Trebuchet MS"/>
              </a:rPr>
              <a:t>1</a:t>
            </a:r>
            <a:r>
              <a:rPr sz="1100" spc="55" dirty="0"/>
              <a:t>,</a:t>
            </a:r>
            <a:r>
              <a:rPr sz="1100" spc="85" dirty="0"/>
              <a:t> </a:t>
            </a:r>
            <a:r>
              <a:rPr sz="1100" spc="-520" dirty="0">
                <a:latin typeface="Lucida Sans Unicode"/>
                <a:cs typeface="Lucida Sans Unicode"/>
              </a:rPr>
              <a:t>β</a:t>
            </a:r>
            <a:r>
              <a:rPr sz="1650" spc="-217" baseline="12626" dirty="0">
                <a:latin typeface="Tahoma"/>
                <a:cs typeface="Tahoma"/>
              </a:rPr>
              <a:t>ˆ</a:t>
            </a:r>
            <a:r>
              <a:rPr sz="1200" baseline="-10416" dirty="0">
                <a:latin typeface="Trebuchet MS"/>
                <a:cs typeface="Trebuchet MS"/>
              </a:rPr>
              <a:t>2 </a:t>
            </a:r>
            <a:endParaRPr lang="uk-UA" sz="1200" baseline="-10416" dirty="0">
              <a:latin typeface="Trebuchet MS"/>
              <a:cs typeface="Trebuchet MS"/>
            </a:endParaRPr>
          </a:p>
          <a:p>
            <a:pPr marL="289560" marR="5080">
              <a:lnSpc>
                <a:spcPct val="110200"/>
              </a:lnSpc>
            </a:pPr>
            <a:r>
              <a:rPr sz="1100" spc="35" dirty="0" err="1"/>
              <a:t>прогноз</a:t>
            </a:r>
            <a:r>
              <a:rPr lang="uk-UA" sz="1100" spc="35" dirty="0" err="1"/>
              <a:t>увати</a:t>
            </a:r>
            <a:r>
              <a:rPr sz="1100" spc="35" dirty="0"/>
              <a:t>,</a:t>
            </a:r>
            <a:r>
              <a:rPr sz="1100" spc="85" dirty="0"/>
              <a:t> </a:t>
            </a:r>
            <a:r>
              <a:rPr sz="1100" spc="45" dirty="0" err="1"/>
              <a:t>зам</a:t>
            </a:r>
            <a:r>
              <a:rPr lang="uk-UA" sz="1100" spc="45" dirty="0"/>
              <a:t>і</a:t>
            </a:r>
            <a:r>
              <a:rPr sz="1100" spc="45" dirty="0" err="1"/>
              <a:t>нив</a:t>
            </a:r>
            <a:r>
              <a:rPr lang="uk-UA" sz="1100" spc="45" dirty="0" err="1"/>
              <a:t>ши</a:t>
            </a:r>
            <a:r>
              <a:rPr sz="1100" spc="80" dirty="0"/>
              <a:t> </a:t>
            </a:r>
            <a:r>
              <a:rPr sz="1100" spc="35" dirty="0" err="1"/>
              <a:t>не</a:t>
            </a:r>
            <a:r>
              <a:rPr lang="uk-UA" sz="1100" spc="35" dirty="0"/>
              <a:t>відомі </a:t>
            </a:r>
            <a:r>
              <a:rPr sz="1100" spc="-5" dirty="0" err="1"/>
              <a:t>п</a:t>
            </a:r>
            <a:r>
              <a:rPr sz="1100" spc="65" dirty="0" err="1"/>
              <a:t>араметр</a:t>
            </a:r>
            <a:r>
              <a:rPr lang="uk-UA" sz="1100" spc="65" dirty="0"/>
              <a:t>и</a:t>
            </a:r>
            <a:r>
              <a:rPr sz="1100" spc="90" dirty="0"/>
              <a:t> </a:t>
            </a:r>
            <a:r>
              <a:rPr sz="1100" spc="45" dirty="0" err="1"/>
              <a:t>на</a:t>
            </a:r>
            <a:r>
              <a:rPr sz="1100" spc="85" dirty="0"/>
              <a:t> </a:t>
            </a:r>
            <a:r>
              <a:rPr sz="1100" spc="25" dirty="0" err="1"/>
              <a:t>оц</a:t>
            </a:r>
            <a:r>
              <a:rPr lang="uk-UA" sz="1100" spc="25" dirty="0"/>
              <a:t>і</a:t>
            </a:r>
            <a:r>
              <a:rPr sz="1100" spc="25" dirty="0" err="1"/>
              <a:t>нки</a:t>
            </a:r>
            <a:r>
              <a:rPr sz="1100" spc="25" dirty="0"/>
              <a:t>:</a:t>
            </a:r>
            <a:endParaRPr sz="11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474345" algn="ctr">
              <a:lnSpc>
                <a:spcPct val="100000"/>
              </a:lnSpc>
            </a:pPr>
            <a:r>
              <a:rPr i="1" spc="-515" dirty="0">
                <a:latin typeface="Trebuchet MS"/>
                <a:cs typeface="Trebuchet MS"/>
              </a:rPr>
              <a:t>y</a:t>
            </a:r>
            <a:r>
              <a:rPr spc="-140" dirty="0">
                <a:latin typeface="Tahoma"/>
                <a:cs typeface="Tahoma"/>
              </a:rPr>
              <a:t>ˆ</a:t>
            </a:r>
            <a:r>
              <a:rPr sz="1200" i="1" spc="30" baseline="-10416" dirty="0">
                <a:latin typeface="Arial"/>
                <a:cs typeface="Arial"/>
              </a:rPr>
              <a:t>i</a:t>
            </a:r>
            <a:r>
              <a:rPr sz="1200" i="1" baseline="-10416" dirty="0">
                <a:latin typeface="Arial"/>
                <a:cs typeface="Arial"/>
              </a:rPr>
              <a:t> </a:t>
            </a:r>
            <a:r>
              <a:rPr sz="1200" i="1" spc="-30" baseline="-10416" dirty="0">
                <a:latin typeface="Arial"/>
                <a:cs typeface="Arial"/>
              </a:rPr>
              <a:t> </a:t>
            </a:r>
            <a:r>
              <a:rPr sz="1100" spc="40" dirty="0">
                <a:latin typeface="Tahoma"/>
                <a:cs typeface="Tahoma"/>
              </a:rPr>
              <a:t>=</a:t>
            </a:r>
            <a:r>
              <a:rPr sz="1100" spc="-45" dirty="0">
                <a:latin typeface="Tahoma"/>
                <a:cs typeface="Tahoma"/>
              </a:rPr>
              <a:t> </a:t>
            </a:r>
            <a:r>
              <a:rPr sz="1100" spc="-520" dirty="0">
                <a:latin typeface="Lucida Sans Unicode"/>
                <a:cs typeface="Lucida Sans Unicode"/>
              </a:rPr>
              <a:t>β</a:t>
            </a:r>
            <a:r>
              <a:rPr sz="1650" spc="-217" baseline="12626" dirty="0">
                <a:latin typeface="Tahoma"/>
                <a:cs typeface="Tahoma"/>
              </a:rPr>
              <a:t>ˆ</a:t>
            </a:r>
            <a:r>
              <a:rPr sz="1200" baseline="-10416" dirty="0">
                <a:latin typeface="Trebuchet MS"/>
                <a:cs typeface="Trebuchet MS"/>
              </a:rPr>
              <a:t>1</a:t>
            </a:r>
            <a:r>
              <a:rPr sz="1200" spc="75" baseline="-10416" dirty="0">
                <a:latin typeface="Trebuchet MS"/>
                <a:cs typeface="Trebuchet MS"/>
              </a:rPr>
              <a:t> </a:t>
            </a:r>
            <a:r>
              <a:rPr sz="1100" spc="40" dirty="0">
                <a:latin typeface="Tahoma"/>
                <a:cs typeface="Tahoma"/>
              </a:rPr>
              <a:t>+</a:t>
            </a:r>
            <a:r>
              <a:rPr sz="1100" spc="-105" dirty="0">
                <a:latin typeface="Tahoma"/>
                <a:cs typeface="Tahoma"/>
              </a:rPr>
              <a:t> </a:t>
            </a:r>
            <a:r>
              <a:rPr sz="1100" spc="-520" dirty="0">
                <a:latin typeface="Lucida Sans Unicode"/>
                <a:cs typeface="Lucida Sans Unicode"/>
              </a:rPr>
              <a:t>β</a:t>
            </a:r>
            <a:r>
              <a:rPr sz="1650" spc="-217" baseline="12626" dirty="0">
                <a:latin typeface="Tahoma"/>
                <a:cs typeface="Tahoma"/>
              </a:rPr>
              <a:t>ˆ</a:t>
            </a:r>
            <a:r>
              <a:rPr sz="1200" spc="75" baseline="-10416" dirty="0">
                <a:latin typeface="Trebuchet MS"/>
                <a:cs typeface="Trebuchet MS"/>
              </a:rPr>
              <a:t>2</a:t>
            </a:r>
            <a:r>
              <a:rPr sz="1100" i="1" spc="-50" dirty="0">
                <a:latin typeface="Trebuchet MS"/>
                <a:cs typeface="Trebuchet MS"/>
              </a:rPr>
              <a:t>x</a:t>
            </a:r>
            <a:r>
              <a:rPr sz="1200" i="1" spc="30" baseline="-10416" dirty="0">
                <a:latin typeface="Arial"/>
                <a:cs typeface="Arial"/>
              </a:rPr>
              <a:t>i</a:t>
            </a:r>
            <a:endParaRPr sz="1200" baseline="-10416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49847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0" y="106203"/>
                </a:moveTo>
                <a:lnTo>
                  <a:pt x="1535978" y="106203"/>
                </a:lnTo>
                <a:lnTo>
                  <a:pt x="1535978" y="0"/>
                </a:lnTo>
                <a:lnTo>
                  <a:pt x="0" y="0"/>
                </a:lnTo>
                <a:lnTo>
                  <a:pt x="0" y="106203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35978" y="3349847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203"/>
                </a:moveTo>
                <a:lnTo>
                  <a:pt x="1535978" y="106203"/>
                </a:lnTo>
                <a:lnTo>
                  <a:pt x="1535978" y="0"/>
                </a:lnTo>
                <a:lnTo>
                  <a:pt x="0" y="0"/>
                </a:lnTo>
                <a:lnTo>
                  <a:pt x="0" y="106203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71957" y="3349847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203"/>
                </a:moveTo>
                <a:lnTo>
                  <a:pt x="1535978" y="106203"/>
                </a:lnTo>
                <a:lnTo>
                  <a:pt x="1535978" y="0"/>
                </a:lnTo>
                <a:lnTo>
                  <a:pt x="0" y="0"/>
                </a:lnTo>
                <a:lnTo>
                  <a:pt x="0" y="106203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8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"/>
            <a:ext cx="4608195" cy="583565"/>
          </a:xfrm>
          <a:custGeom>
            <a:avLst/>
            <a:gdLst/>
            <a:ahLst/>
            <a:cxnLst/>
            <a:rect l="l" t="t" r="r" b="b"/>
            <a:pathLst>
              <a:path w="4608195" h="583565">
                <a:moveTo>
                  <a:pt x="0" y="582990"/>
                </a:moveTo>
                <a:lnTo>
                  <a:pt x="4607940" y="582990"/>
                </a:lnTo>
                <a:lnTo>
                  <a:pt x="4607940" y="0"/>
                </a:lnTo>
                <a:lnTo>
                  <a:pt x="0" y="0"/>
                </a:lnTo>
                <a:lnTo>
                  <a:pt x="0" y="582990"/>
                </a:lnTo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1" y="160655"/>
            <a:ext cx="4419496" cy="213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lang="en-US" altLang="uk-UA" dirty="0"/>
              <a:t>Econometric Model</a:t>
            </a:r>
            <a:endParaRPr spc="-105" dirty="0"/>
          </a:p>
        </p:txBody>
      </p:sp>
      <p:sp>
        <p:nvSpPr>
          <p:cNvPr id="13" name="object 13"/>
          <p:cNvSpPr/>
          <p:nvPr/>
        </p:nvSpPr>
        <p:spPr>
          <a:xfrm>
            <a:off x="0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5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5978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71957" y="3349859"/>
            <a:ext cx="1536065" cy="106680"/>
          </a:xfrm>
          <a:custGeom>
            <a:avLst/>
            <a:gdLst/>
            <a:ahLst/>
            <a:cxnLst/>
            <a:rect l="l" t="t" r="r" b="b"/>
            <a:pathLst>
              <a:path w="1536064" h="106679">
                <a:moveTo>
                  <a:pt x="0" y="106191"/>
                </a:moveTo>
                <a:lnTo>
                  <a:pt x="1535978" y="106191"/>
                </a:lnTo>
                <a:lnTo>
                  <a:pt x="1535978" y="0"/>
                </a:lnTo>
                <a:lnTo>
                  <a:pt x="0" y="0"/>
                </a:lnTo>
                <a:lnTo>
                  <a:pt x="0" y="106191"/>
                </a:lnTo>
                <a:close/>
              </a:path>
            </a:pathLst>
          </a:custGeom>
          <a:solidFill>
            <a:srgbClr val="323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Э</a:t>
            </a:r>
            <a:r>
              <a:rPr spc="25" dirty="0"/>
              <a:t>конометри</a:t>
            </a:r>
            <a:r>
              <a:rPr spc="5" dirty="0"/>
              <a:t>к</a:t>
            </a:r>
            <a:r>
              <a:rPr spc="15" dirty="0"/>
              <a:t>а.</a:t>
            </a:r>
            <a:r>
              <a:rPr dirty="0"/>
              <a:t> </a:t>
            </a:r>
            <a:r>
              <a:rPr spc="-60" dirty="0"/>
              <a:t> </a:t>
            </a:r>
            <a:r>
              <a:rPr spc="40" dirty="0"/>
              <a:t>Лекция</a:t>
            </a:r>
            <a:r>
              <a:rPr spc="55" dirty="0"/>
              <a:t> </a:t>
            </a:r>
            <a:r>
              <a:rPr spc="-10" dirty="0"/>
              <a:t>1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Мет</a:t>
            </a:r>
            <a:r>
              <a:rPr spc="20" dirty="0"/>
              <a:t>о</a:t>
            </a:r>
            <a:r>
              <a:rPr spc="35" dirty="0"/>
              <a:t>д</a:t>
            </a:r>
            <a:r>
              <a:rPr spc="55" dirty="0"/>
              <a:t> </a:t>
            </a:r>
            <a:r>
              <a:rPr spc="15" dirty="0"/>
              <a:t>наименьших</a:t>
            </a:r>
            <a:r>
              <a:rPr spc="55" dirty="0"/>
              <a:t> </a:t>
            </a:r>
            <a:r>
              <a:rPr spc="20" dirty="0"/>
              <a:t>квадратов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9</a:t>
            </a:fld>
            <a:r>
              <a:rPr spc="55" dirty="0"/>
              <a:t> </a:t>
            </a:r>
            <a:r>
              <a:rPr dirty="0"/>
              <a:t>/</a:t>
            </a:r>
            <a:r>
              <a:rPr spc="55" dirty="0"/>
              <a:t> </a:t>
            </a:r>
            <a:r>
              <a:rPr spc="-10" dirty="0"/>
              <a:t>31</a:t>
            </a:r>
          </a:p>
        </p:txBody>
      </p:sp>
      <p:sp>
        <p:nvSpPr>
          <p:cNvPr id="4" name="Rectangle 3"/>
          <p:cNvSpPr/>
          <p:nvPr/>
        </p:nvSpPr>
        <p:spPr>
          <a:xfrm>
            <a:off x="171450" y="739775"/>
            <a:ext cx="4191000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altLang="uk-UA" sz="1600" dirty="0"/>
              <a:t>y=f(X1,...,X7) </a:t>
            </a:r>
            <a:endParaRPr lang="en-US" altLang="uk-UA" sz="1600" dirty="0"/>
          </a:p>
          <a:p>
            <a:pPr>
              <a:lnSpc>
                <a:spcPct val="90000"/>
              </a:lnSpc>
            </a:pPr>
            <a:r>
              <a:rPr lang="en-GB" altLang="uk-UA" sz="1600" dirty="0"/>
              <a:t>where y= hours spent on criminal activities</a:t>
            </a:r>
            <a:endParaRPr lang="en-US" altLang="uk-UA" sz="1600" dirty="0"/>
          </a:p>
          <a:p>
            <a:pPr>
              <a:lnSpc>
                <a:spcPct val="90000"/>
              </a:lnSpc>
            </a:pPr>
            <a:r>
              <a:rPr lang="en-GB" altLang="uk-UA" sz="1600" dirty="0"/>
              <a:t>X1=wage for an hour spent on criminal activity	</a:t>
            </a:r>
            <a:endParaRPr lang="en-US" altLang="uk-UA" sz="1600" dirty="0"/>
          </a:p>
          <a:p>
            <a:pPr>
              <a:lnSpc>
                <a:spcPct val="90000"/>
              </a:lnSpc>
            </a:pPr>
            <a:r>
              <a:rPr lang="en-GB" altLang="uk-UA" sz="1600" dirty="0"/>
              <a:t>X2= hourly wage for legal employment	</a:t>
            </a:r>
            <a:endParaRPr lang="en-US" altLang="uk-UA" sz="1600" dirty="0"/>
          </a:p>
          <a:p>
            <a:pPr>
              <a:lnSpc>
                <a:spcPct val="90000"/>
              </a:lnSpc>
            </a:pPr>
            <a:r>
              <a:rPr lang="en-GB" altLang="uk-UA" sz="1600" dirty="0"/>
              <a:t>X3=income other than from crime or employment</a:t>
            </a:r>
            <a:endParaRPr lang="en-US" altLang="uk-UA" sz="1600" dirty="0"/>
          </a:p>
          <a:p>
            <a:pPr>
              <a:lnSpc>
                <a:spcPct val="90000"/>
              </a:lnSpc>
            </a:pPr>
            <a:r>
              <a:rPr lang="en-GB" altLang="uk-UA" sz="1600" dirty="0"/>
              <a:t>X4=probability of getting caught</a:t>
            </a:r>
            <a:endParaRPr lang="en-US" altLang="uk-UA" sz="1600" dirty="0"/>
          </a:p>
          <a:p>
            <a:pPr>
              <a:lnSpc>
                <a:spcPct val="90000"/>
              </a:lnSpc>
            </a:pPr>
            <a:r>
              <a:rPr lang="en-GB" altLang="uk-UA" sz="1600" dirty="0"/>
              <a:t>X5= probability of being convicted if </a:t>
            </a:r>
            <a:r>
              <a:rPr lang="en-GB" altLang="uk-UA" sz="1600" dirty="0" err="1"/>
              <a:t>caugh</a:t>
            </a:r>
            <a:r>
              <a:rPr lang="en-US" altLang="uk-UA" sz="1600" dirty="0"/>
              <a:t>t</a:t>
            </a:r>
          </a:p>
          <a:p>
            <a:pPr>
              <a:lnSpc>
                <a:spcPct val="90000"/>
              </a:lnSpc>
            </a:pPr>
            <a:r>
              <a:rPr lang="en-GB" altLang="uk-UA" sz="1600" dirty="0"/>
              <a:t>X6= expected sentence if caught</a:t>
            </a:r>
            <a:endParaRPr lang="en-US" altLang="uk-UA" sz="1600" dirty="0"/>
          </a:p>
          <a:p>
            <a:pPr>
              <a:lnSpc>
                <a:spcPct val="90000"/>
              </a:lnSpc>
            </a:pPr>
            <a:r>
              <a:rPr lang="en-GB" altLang="uk-UA" sz="1600" dirty="0"/>
              <a:t>X7=age</a:t>
            </a:r>
          </a:p>
        </p:txBody>
      </p:sp>
    </p:spTree>
    <p:extLst>
      <p:ext uri="{BB962C8B-B14F-4D97-AF65-F5344CB8AC3E}">
        <p14:creationId xmlns:p14="http://schemas.microsoft.com/office/powerpoint/2010/main" val="1094502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1788</Words>
  <Application>Microsoft Office PowerPoint</Application>
  <PresentationFormat>Произвольный</PresentationFormat>
  <Paragraphs>337</Paragraphs>
  <Slides>30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Bookman Old Style</vt:lpstr>
      <vt:lpstr>Calibri</vt:lpstr>
      <vt:lpstr>Garamond</vt:lpstr>
      <vt:lpstr>Lucida Sans Unicode</vt:lpstr>
      <vt:lpstr>Tahoma</vt:lpstr>
      <vt:lpstr>Times New Roman</vt:lpstr>
      <vt:lpstr>Trebuchet MS</vt:lpstr>
      <vt:lpstr>Office Theme</vt:lpstr>
      <vt:lpstr>Презентация PowerPoint</vt:lpstr>
      <vt:lpstr>Дисципліна на одному слайді :)</vt:lpstr>
      <vt:lpstr>Основні типи даних:</vt:lpstr>
      <vt:lpstr>Часові ряди</vt:lpstr>
      <vt:lpstr>Перехресна вибірка</vt:lpstr>
      <vt:lpstr>Панельні дані</vt:lpstr>
      <vt:lpstr>Інтерпретація даних!</vt:lpstr>
      <vt:lpstr>Модель:</vt:lpstr>
      <vt:lpstr>Econometric Model</vt:lpstr>
      <vt:lpstr>Econometric Model</vt:lpstr>
      <vt:lpstr>Econometric Model</vt:lpstr>
      <vt:lpstr>Econometric Model</vt:lpstr>
      <vt:lpstr>Дані для аналізу</vt:lpstr>
      <vt:lpstr>Дані для аналізу</vt:lpstr>
      <vt:lpstr>R</vt:lpstr>
      <vt:lpstr>Результати вивчення R</vt:lpstr>
      <vt:lpstr>Консольный режим в R </vt:lpstr>
      <vt:lpstr>Консольный режим в R </vt:lpstr>
      <vt:lpstr>Консольный режим в R</vt:lpstr>
      <vt:lpstr>Консольный режим в R</vt:lpstr>
      <vt:lpstr>Консольный режим в R</vt:lpstr>
      <vt:lpstr>Консольный режим в R</vt:lpstr>
      <vt:lpstr>Консольний режим: Operations in R</vt:lpstr>
      <vt:lpstr>Підготовка скриптів в R</vt:lpstr>
      <vt:lpstr>Підготовка скриптів в R</vt:lpstr>
      <vt:lpstr>Установка пакетів в R</vt:lpstr>
      <vt:lpstr>Установка пакетів в R</vt:lpstr>
      <vt:lpstr>Аналіз даних в R: графіки та описова статистика</vt:lpstr>
      <vt:lpstr>Аналіз даних в R: графіки та описова статистика</vt:lpstr>
      <vt:lpstr>Контакти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Черная Марина Николаевна</cp:lastModifiedBy>
  <cp:revision>23</cp:revision>
  <dcterms:created xsi:type="dcterms:W3CDTF">2018-09-11T19:48:32Z</dcterms:created>
  <dcterms:modified xsi:type="dcterms:W3CDTF">2019-04-15T06:40:31Z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2018-09-11T00:00:00Z</vt:filetime>
  </property>
  <property fmtid="{D5CDD505-2E9C-101B-9397-08002B2CF9AE}" pid="3" name="LastSaved">
    <vt:filetime>2018-09-11T00:00:00Z</vt:filetime>
  </property>
</Properties>
</file>