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7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9" r:id="rId7"/>
    <p:sldId id="274" r:id="rId8"/>
    <p:sldId id="273" r:id="rId9"/>
    <p:sldId id="263" r:id="rId10"/>
    <p:sldId id="270" r:id="rId11"/>
    <p:sldId id="264" r:id="rId12"/>
    <p:sldId id="266" r:id="rId13"/>
    <p:sldId id="260" r:id="rId14"/>
    <p:sldId id="267" r:id="rId15"/>
    <p:sldId id="265" r:id="rId16"/>
    <p:sldId id="268" r:id="rId17"/>
    <p:sldId id="272" r:id="rId18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родливець Ніна Миколаївна" initials="УНМ" lastIdx="1" clrIdx="0">
    <p:extLst>
      <p:ext uri="{19B8F6BF-5375-455C-9EA6-DF929625EA0E}">
        <p15:presenceInfo xmlns:p15="http://schemas.microsoft.com/office/powerpoint/2012/main" xmlns="" userId="S-1-5-21-3727607086-673018983-1543834601-18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CA198"/>
    <a:srgbClr val="E7DDE7"/>
    <a:srgbClr val="DEFF9B"/>
    <a:srgbClr val="FFCC99"/>
    <a:srgbClr val="99CCFF"/>
    <a:srgbClr val="B3D9FF"/>
    <a:srgbClr val="001B50"/>
    <a:srgbClr val="CC99FF"/>
    <a:srgbClr val="D2FF79"/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6357" autoAdjust="0"/>
  </p:normalViewPr>
  <p:slideViewPr>
    <p:cSldViewPr snapToGrid="0">
      <p:cViewPr varScale="1">
        <p:scale>
          <a:sx n="66" d="100"/>
          <a:sy n="66" d="100"/>
        </p:scale>
        <p:origin x="-126" y="-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75E8B1-CB46-4067-98F6-98A623B7763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9D37EEF-FA3D-4CC7-B174-ECDDE734CDEF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uk-UA" sz="2000" dirty="0">
              <a:latin typeface="+mj-lt"/>
            </a:rPr>
            <a:t>продукти діяльності фахівців — художників, проектувальників, конструкторів, майстрів-оздоблювачів (твори мистецтва, меблі, інструменти, предмети, вироби прикладного мистецтва, посібники, іграшки)</a:t>
          </a:r>
          <a:endParaRPr lang="uk-UA" sz="2000" dirty="0"/>
        </a:p>
      </dgm:t>
    </dgm:pt>
    <dgm:pt modelId="{EEF39B02-733C-4A1B-B391-918438759235}" type="parTrans" cxnId="{03C30112-42F1-4A74-93BC-37BA05F5D02C}">
      <dgm:prSet/>
      <dgm:spPr/>
      <dgm:t>
        <a:bodyPr/>
        <a:lstStyle/>
        <a:p>
          <a:endParaRPr lang="uk-UA"/>
        </a:p>
      </dgm:t>
    </dgm:pt>
    <dgm:pt modelId="{77191C08-A016-4757-958C-518F739720FC}" type="sibTrans" cxnId="{03C30112-42F1-4A74-93BC-37BA05F5D02C}">
      <dgm:prSet/>
      <dgm:spPr/>
      <dgm:t>
        <a:bodyPr/>
        <a:lstStyle/>
        <a:p>
          <a:endParaRPr lang="uk-UA"/>
        </a:p>
      </dgm:t>
    </dgm:pt>
    <dgm:pt modelId="{857F6026-6687-47C2-86E6-2724A2874531}">
      <dgm:prSet phldrT="[Текст]" custT="1"/>
      <dgm:spPr>
        <a:solidFill>
          <a:schemeClr val="accent2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uk-UA" sz="2000" dirty="0">
              <a:latin typeface="+mj-lt"/>
            </a:rPr>
            <a:t>результати діяльності персоналу дошкільного закладу і батьків з організації та оформлення побуту (облаштування зон, виставок, виготовлення посібників та іграшок-саморобок, декоративне оформлення кімнат до свят тощо)</a:t>
          </a:r>
          <a:endParaRPr lang="uk-UA" sz="2000" dirty="0"/>
        </a:p>
      </dgm:t>
    </dgm:pt>
    <dgm:pt modelId="{377D4875-3160-4B57-8080-987AFAE9E8BE}" type="parTrans" cxnId="{4D4749F9-D144-4B3C-BA79-83DDBD46CB53}">
      <dgm:prSet/>
      <dgm:spPr/>
      <dgm:t>
        <a:bodyPr/>
        <a:lstStyle/>
        <a:p>
          <a:endParaRPr lang="uk-UA"/>
        </a:p>
      </dgm:t>
    </dgm:pt>
    <dgm:pt modelId="{06F102E8-9315-486C-A657-A853D6590A20}" type="sibTrans" cxnId="{4D4749F9-D144-4B3C-BA79-83DDBD46CB53}">
      <dgm:prSet/>
      <dgm:spPr/>
      <dgm:t>
        <a:bodyPr/>
        <a:lstStyle/>
        <a:p>
          <a:endParaRPr lang="uk-UA"/>
        </a:p>
      </dgm:t>
    </dgm:pt>
    <dgm:pt modelId="{A0082B08-A6E0-4B10-B543-77F2A53F7772}">
      <dgm:prSet phldrT="[Текст]" custT="1"/>
      <dgm:spPr>
        <a:solidFill>
          <a:schemeClr val="accent5">
            <a:lumMod val="20000"/>
            <a:lumOff val="80000"/>
            <a:alpha val="90000"/>
          </a:schemeClr>
        </a:solidFill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uk-UA" sz="2000" dirty="0">
              <a:latin typeface="+mj-lt"/>
            </a:rPr>
            <a:t>результати участі дітей у створенні інтер´єру під керівництвом вихователя</a:t>
          </a:r>
          <a:endParaRPr lang="uk-UA" sz="2000" dirty="0"/>
        </a:p>
      </dgm:t>
    </dgm:pt>
    <dgm:pt modelId="{08882C39-6875-4721-B924-499A140ED233}" type="parTrans" cxnId="{D989DAFE-6848-4A99-B0A9-73869512DD01}">
      <dgm:prSet/>
      <dgm:spPr/>
      <dgm:t>
        <a:bodyPr/>
        <a:lstStyle/>
        <a:p>
          <a:endParaRPr lang="uk-UA"/>
        </a:p>
      </dgm:t>
    </dgm:pt>
    <dgm:pt modelId="{84C0CACB-E966-4A73-A178-AD269636C4D3}" type="sibTrans" cxnId="{D989DAFE-6848-4A99-B0A9-73869512DD01}">
      <dgm:prSet/>
      <dgm:spPr/>
      <dgm:t>
        <a:bodyPr/>
        <a:lstStyle/>
        <a:p>
          <a:endParaRPr lang="uk-UA"/>
        </a:p>
      </dgm:t>
    </dgm:pt>
    <dgm:pt modelId="{84422298-9072-483A-BBC4-0F2090A94E29}" type="pres">
      <dgm:prSet presAssocID="{6A75E8B1-CB46-4067-98F6-98A623B77633}" presName="compositeShape" presStyleCnt="0">
        <dgm:presLayoutVars>
          <dgm:dir/>
          <dgm:resizeHandles/>
        </dgm:presLayoutVars>
      </dgm:prSet>
      <dgm:spPr/>
    </dgm:pt>
    <dgm:pt modelId="{AFE6A025-856D-4B1B-9A85-ADE977093CCA}" type="pres">
      <dgm:prSet presAssocID="{6A75E8B1-CB46-4067-98F6-98A623B77633}" presName="pyramid" presStyleLbl="node1" presStyleIdx="0" presStyleCnt="1"/>
      <dgm:spPr>
        <a:gradFill rotWithShape="0">
          <a:gsLst>
            <a:gs pos="0">
              <a:srgbClr val="B3D9FF"/>
            </a:gs>
            <a:gs pos="100000">
              <a:srgbClr val="FFCC99"/>
            </a:gs>
          </a:gsLst>
          <a:lin ang="5400000" scaled="1"/>
        </a:gra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</dgm:pt>
    <dgm:pt modelId="{042DD7C3-D178-4366-9359-7388F9C2A7D0}" type="pres">
      <dgm:prSet presAssocID="{6A75E8B1-CB46-4067-98F6-98A623B77633}" presName="theList" presStyleCnt="0"/>
      <dgm:spPr/>
    </dgm:pt>
    <dgm:pt modelId="{3F386880-865D-4802-9486-D68E928C17D4}" type="pres">
      <dgm:prSet presAssocID="{59D37EEF-FA3D-4CC7-B174-ECDDE734CDEF}" presName="aNode" presStyleLbl="fgAcc1" presStyleIdx="0" presStyleCnt="3" custScaleX="115473" custScaleY="170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24FEEE-C1A2-465E-9B9D-A5754FD0238E}" type="pres">
      <dgm:prSet presAssocID="{59D37EEF-FA3D-4CC7-B174-ECDDE734CDEF}" presName="aSpace" presStyleCnt="0"/>
      <dgm:spPr/>
    </dgm:pt>
    <dgm:pt modelId="{3A87F29B-F5E6-441C-8940-DAAB2BF3EF08}" type="pres">
      <dgm:prSet presAssocID="{857F6026-6687-47C2-86E6-2724A2874531}" presName="aNode" presStyleLbl="fgAcc1" presStyleIdx="1" presStyleCnt="3" custScaleX="116268" custScaleY="194228" custLinFactY="11466" custLinFactNeighborX="91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CCBA41-69E7-4A96-9F28-ADB6C1989B88}" type="pres">
      <dgm:prSet presAssocID="{857F6026-6687-47C2-86E6-2724A2874531}" presName="aSpace" presStyleCnt="0"/>
      <dgm:spPr/>
    </dgm:pt>
    <dgm:pt modelId="{D6D9C8F9-134B-4333-88E8-8B447A46FC72}" type="pres">
      <dgm:prSet presAssocID="{A0082B08-A6E0-4B10-B543-77F2A53F7772}" presName="aNode" presStyleLbl="fgAcc1" presStyleIdx="2" presStyleCnt="3" custScaleX="113789" custScaleY="95961" custLinFactY="23133" custLinFactNeighborX="60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EEFA27-42C3-4AE3-AC1C-5E958090D4D0}" type="pres">
      <dgm:prSet presAssocID="{A0082B08-A6E0-4B10-B543-77F2A53F7772}" presName="aSpace" presStyleCnt="0"/>
      <dgm:spPr/>
    </dgm:pt>
  </dgm:ptLst>
  <dgm:cxnLst>
    <dgm:cxn modelId="{5134AD00-8055-44C0-AE1D-FF8C62C6B88D}" type="presOf" srcId="{857F6026-6687-47C2-86E6-2724A2874531}" destId="{3A87F29B-F5E6-441C-8940-DAAB2BF3EF08}" srcOrd="0" destOrd="0" presId="urn:microsoft.com/office/officeart/2005/8/layout/pyramid2"/>
    <dgm:cxn modelId="{3AFCF830-28B8-4544-BD9C-6221041F994E}" type="presOf" srcId="{59D37EEF-FA3D-4CC7-B174-ECDDE734CDEF}" destId="{3F386880-865D-4802-9486-D68E928C17D4}" srcOrd="0" destOrd="0" presId="urn:microsoft.com/office/officeart/2005/8/layout/pyramid2"/>
    <dgm:cxn modelId="{15EA7B17-F828-4555-91B5-6BD3DE4B5BE8}" type="presOf" srcId="{6A75E8B1-CB46-4067-98F6-98A623B77633}" destId="{84422298-9072-483A-BBC4-0F2090A94E29}" srcOrd="0" destOrd="0" presId="urn:microsoft.com/office/officeart/2005/8/layout/pyramid2"/>
    <dgm:cxn modelId="{4D4749F9-D144-4B3C-BA79-83DDBD46CB53}" srcId="{6A75E8B1-CB46-4067-98F6-98A623B77633}" destId="{857F6026-6687-47C2-86E6-2724A2874531}" srcOrd="1" destOrd="0" parTransId="{377D4875-3160-4B57-8080-987AFAE9E8BE}" sibTransId="{06F102E8-9315-486C-A657-A853D6590A20}"/>
    <dgm:cxn modelId="{03C30112-42F1-4A74-93BC-37BA05F5D02C}" srcId="{6A75E8B1-CB46-4067-98F6-98A623B77633}" destId="{59D37EEF-FA3D-4CC7-B174-ECDDE734CDEF}" srcOrd="0" destOrd="0" parTransId="{EEF39B02-733C-4A1B-B391-918438759235}" sibTransId="{77191C08-A016-4757-958C-518F739720FC}"/>
    <dgm:cxn modelId="{5F158AB8-C25D-491B-9EB9-BD6EE4B1856C}" type="presOf" srcId="{A0082B08-A6E0-4B10-B543-77F2A53F7772}" destId="{D6D9C8F9-134B-4333-88E8-8B447A46FC72}" srcOrd="0" destOrd="0" presId="urn:microsoft.com/office/officeart/2005/8/layout/pyramid2"/>
    <dgm:cxn modelId="{D989DAFE-6848-4A99-B0A9-73869512DD01}" srcId="{6A75E8B1-CB46-4067-98F6-98A623B77633}" destId="{A0082B08-A6E0-4B10-B543-77F2A53F7772}" srcOrd="2" destOrd="0" parTransId="{08882C39-6875-4721-B924-499A140ED233}" sibTransId="{84C0CACB-E966-4A73-A178-AD269636C4D3}"/>
    <dgm:cxn modelId="{B3E2EC33-8C8E-48BE-B6CA-C6203B1E5AB8}" type="presParOf" srcId="{84422298-9072-483A-BBC4-0F2090A94E29}" destId="{AFE6A025-856D-4B1B-9A85-ADE977093CCA}" srcOrd="0" destOrd="0" presId="urn:microsoft.com/office/officeart/2005/8/layout/pyramid2"/>
    <dgm:cxn modelId="{4E8EC17E-E65B-4185-80BB-2E0CB64F1069}" type="presParOf" srcId="{84422298-9072-483A-BBC4-0F2090A94E29}" destId="{042DD7C3-D178-4366-9359-7388F9C2A7D0}" srcOrd="1" destOrd="0" presId="urn:microsoft.com/office/officeart/2005/8/layout/pyramid2"/>
    <dgm:cxn modelId="{47783276-204A-4C31-BEB3-4D060B7F1A63}" type="presParOf" srcId="{042DD7C3-D178-4366-9359-7388F9C2A7D0}" destId="{3F386880-865D-4802-9486-D68E928C17D4}" srcOrd="0" destOrd="0" presId="urn:microsoft.com/office/officeart/2005/8/layout/pyramid2"/>
    <dgm:cxn modelId="{0D6C0485-5BBA-4EA1-9B0B-6DCC60CCC237}" type="presParOf" srcId="{042DD7C3-D178-4366-9359-7388F9C2A7D0}" destId="{3A24FEEE-C1A2-465E-9B9D-A5754FD0238E}" srcOrd="1" destOrd="0" presId="urn:microsoft.com/office/officeart/2005/8/layout/pyramid2"/>
    <dgm:cxn modelId="{7EEEDDDD-3400-4ED1-A6D1-E5B86FE4EA85}" type="presParOf" srcId="{042DD7C3-D178-4366-9359-7388F9C2A7D0}" destId="{3A87F29B-F5E6-441C-8940-DAAB2BF3EF08}" srcOrd="2" destOrd="0" presId="urn:microsoft.com/office/officeart/2005/8/layout/pyramid2"/>
    <dgm:cxn modelId="{4844B6E3-5B44-48E6-8452-5095898E7A92}" type="presParOf" srcId="{042DD7C3-D178-4366-9359-7388F9C2A7D0}" destId="{4ACCBA41-69E7-4A96-9F28-ADB6C1989B88}" srcOrd="3" destOrd="0" presId="urn:microsoft.com/office/officeart/2005/8/layout/pyramid2"/>
    <dgm:cxn modelId="{A8FBAC8E-9FEB-4F5D-A5AF-403D70D38E24}" type="presParOf" srcId="{042DD7C3-D178-4366-9359-7388F9C2A7D0}" destId="{D6D9C8F9-134B-4333-88E8-8B447A46FC72}" srcOrd="4" destOrd="0" presId="urn:microsoft.com/office/officeart/2005/8/layout/pyramid2"/>
    <dgm:cxn modelId="{C541F426-6E30-49AB-AEDD-9445A2398E26}" type="presParOf" srcId="{042DD7C3-D178-4366-9359-7388F9C2A7D0}" destId="{1DEEFA27-42C3-4AE3-AC1C-5E958090D4D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E6A025-856D-4B1B-9A85-ADE977093CCA}">
      <dsp:nvSpPr>
        <dsp:cNvPr id="0" name=""/>
        <dsp:cNvSpPr/>
      </dsp:nvSpPr>
      <dsp:spPr>
        <a:xfrm>
          <a:off x="422502" y="0"/>
          <a:ext cx="6692348" cy="6692348"/>
        </a:xfrm>
        <a:prstGeom prst="triangle">
          <a:avLst/>
        </a:prstGeom>
        <a:gradFill rotWithShape="0">
          <a:gsLst>
            <a:gs pos="0">
              <a:srgbClr val="B3D9FF"/>
            </a:gs>
            <a:gs pos="100000">
              <a:srgbClr val="FFCC99"/>
            </a:gs>
          </a:gsLst>
          <a:lin ang="5400000" scaled="1"/>
        </a:gra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386880-865D-4802-9486-D68E928C17D4}">
      <dsp:nvSpPr>
        <dsp:cNvPr id="0" name=""/>
        <dsp:cNvSpPr/>
      </dsp:nvSpPr>
      <dsp:spPr>
        <a:xfrm>
          <a:off x="3432137" y="671143"/>
          <a:ext cx="5023105" cy="1833536"/>
        </a:xfrm>
        <a:prstGeom prst="round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latin typeface="+mj-lt"/>
            </a:rPr>
            <a:t>продукти діяльності фахівців — художників, проектувальників, конструкторів, майстрів-оздоблювачів (твори мистецтва, меблі, інструменти, предмети, вироби прикладного мистецтва, посібники, іграшки)</a:t>
          </a:r>
          <a:endParaRPr lang="uk-UA" sz="2000" kern="1200" dirty="0"/>
        </a:p>
      </dsp:txBody>
      <dsp:txXfrm>
        <a:off x="3432137" y="671143"/>
        <a:ext cx="5023105" cy="1833536"/>
      </dsp:txXfrm>
    </dsp:sp>
    <dsp:sp modelId="{3A87F29B-F5E6-441C-8940-DAAB2BF3EF08}">
      <dsp:nvSpPr>
        <dsp:cNvPr id="0" name=""/>
        <dsp:cNvSpPr/>
      </dsp:nvSpPr>
      <dsp:spPr>
        <a:xfrm>
          <a:off x="3454604" y="2896007"/>
          <a:ext cx="5057688" cy="2084315"/>
        </a:xfrm>
        <a:prstGeom prst="round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latin typeface="+mj-lt"/>
            </a:rPr>
            <a:t>результати діяльності персоналу дошкільного закладу і батьків з організації та оформлення побуту (облаштування зон, виставок, виготовлення посібників та іграшок-саморобок, декоративне оформлення кімнат до свят тощо)</a:t>
          </a:r>
          <a:endParaRPr lang="uk-UA" sz="2000" kern="1200" dirty="0"/>
        </a:p>
      </dsp:txBody>
      <dsp:txXfrm>
        <a:off x="3454604" y="2896007"/>
        <a:ext cx="5057688" cy="2084315"/>
      </dsp:txXfrm>
    </dsp:sp>
    <dsp:sp modelId="{D6D9C8F9-134B-4333-88E8-8B447A46FC72}">
      <dsp:nvSpPr>
        <dsp:cNvPr id="0" name=""/>
        <dsp:cNvSpPr/>
      </dsp:nvSpPr>
      <dsp:spPr>
        <a:xfrm>
          <a:off x="3495255" y="5239666"/>
          <a:ext cx="4949851" cy="1029784"/>
        </a:xfrm>
        <a:prstGeom prst="round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>
              <a:latin typeface="+mj-lt"/>
            </a:rPr>
            <a:t>результати участі дітей у створенні інтер´єру під керівництвом вихователя</a:t>
          </a:r>
          <a:endParaRPr lang="uk-UA" sz="2000" kern="1200" dirty="0"/>
        </a:p>
      </dsp:txBody>
      <dsp:txXfrm>
        <a:off x="3495255" y="5239666"/>
        <a:ext cx="4949851" cy="1029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D7E44B4A-21F7-4302-83E8-A40EE035E6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0256238-8454-4678-A98A-30B9F7639A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0B982-7E3F-4992-88E1-E2541533DA2C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2D86C77-1949-4637-BBEC-87D3CDFDA6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4C875F0-933A-4A7D-ACEC-69CB5248D8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596D3-AB75-4D8E-ADBD-CAF0AB8DC8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99599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B1751B-CFB2-40B8-81CF-9D81C08031DE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B68C18-1BF1-F447-95ED-60EAAE35426E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391759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pPr rtl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7593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43615" y="1367500"/>
            <a:ext cx="2397795" cy="2397795"/>
          </a:xfrm>
          <a:prstGeom prst="ellipse">
            <a:avLst/>
          </a:prstGeom>
          <a:solidFill>
            <a:schemeClr val="bg1"/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</p:spTree>
    <p:extLst>
      <p:ext uri="{BB962C8B-B14F-4D97-AF65-F5344CB8AC3E}">
        <p14:creationId xmlns:p14="http://schemas.microsoft.com/office/powerpoint/2010/main" xmlns="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61F9F3-1F5E-4052-A09B-A9238E74827F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FBC751F3-ABD6-4995-8494-4932D12ACE1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326063" y="559678"/>
            <a:ext cx="6103937" cy="5191835"/>
          </a:xfrm>
        </p:spPr>
        <p:txBody>
          <a:bodyPr rtlCol="0"/>
          <a:lstStyle/>
          <a:p>
            <a:pPr lvl="0" rtl="0"/>
            <a:r>
              <a:rPr lang="ru-RU" noProof="0"/>
              <a:t>Изменить 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875451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FC58D96-05CC-43CF-AF9C-E1C505705D80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исунок 6">
            <a:extLst>
              <a:ext uri="{FF2B5EF4-FFF2-40B4-BE49-F238E27FC236}">
                <a16:creationId xmlns:a16="http://schemas.microsoft.com/office/drawing/2014/main" xmlns="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97488" y="559678"/>
            <a:ext cx="6132512" cy="5191835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xmlns="" val="368749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7"/>
            <a:ext cx="3833906" cy="5274923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472B5AF8-A13B-4AA3-AAEF-4B4A5B96477C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559678"/>
            <a:ext cx="6172200" cy="561728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222617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9A2038-B05C-4781-BA38-FE0987548CF9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454302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rtlCol="0"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059510-8A4C-4D7A-8B52-DAA53C589143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4277019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626C1A-D84E-42EE-BD73-3267BCADA3B3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043447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DAE130-7FCA-40A2-AA3A-888FCBDE09D4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823902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E2565D1-06D8-4141-9B5F-95C29313C16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Текст 19">
            <a:extLst>
              <a:ext uri="{FF2B5EF4-FFF2-40B4-BE49-F238E27FC236}">
                <a16:creationId xmlns:a16="http://schemas.microsoft.com/office/drawing/2014/main" xmlns="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4CB6C5-F7E8-4101-9FAA-6FBD7111D9CA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1" name="Заголовок 1">
            <a:extLst>
              <a:ext uri="{FF2B5EF4-FFF2-40B4-BE49-F238E27FC236}">
                <a16:creationId xmlns:a16="http://schemas.microsoft.com/office/drawing/2014/main" xmlns="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54F1A406-73A8-450C-B21C-AA9616F476C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77954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 пунктов с изображениями или значками (светлая тем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BAA6C0-5011-4245-A74E-BAA3BE19CFBC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8">
            <a:extLst>
              <a:ext uri="{FF2B5EF4-FFF2-40B4-BE49-F238E27FC236}">
                <a16:creationId xmlns:a16="http://schemas.microsoft.com/office/drawing/2014/main" xmlns="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xmlns="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6">
            <a:extLst>
              <a:ext uri="{FF2B5EF4-FFF2-40B4-BE49-F238E27FC236}">
                <a16:creationId xmlns:a16="http://schemas.microsoft.com/office/drawing/2014/main" xmlns="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15">
            <a:extLst>
              <a:ext uri="{FF2B5EF4-FFF2-40B4-BE49-F238E27FC236}">
                <a16:creationId xmlns:a16="http://schemas.microsoft.com/office/drawing/2014/main" xmlns="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8">
            <a:extLst>
              <a:ext uri="{FF2B5EF4-FFF2-40B4-BE49-F238E27FC236}">
                <a16:creationId xmlns:a16="http://schemas.microsoft.com/office/drawing/2014/main" xmlns="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xmlns="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4">
            <a:extLst>
              <a:ext uri="{FF2B5EF4-FFF2-40B4-BE49-F238E27FC236}">
                <a16:creationId xmlns:a16="http://schemas.microsoft.com/office/drawing/2014/main" xmlns="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6">
            <a:extLst>
              <a:ext uri="{FF2B5EF4-FFF2-40B4-BE49-F238E27FC236}">
                <a16:creationId xmlns:a16="http://schemas.microsoft.com/office/drawing/2014/main" xmlns="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30">
            <a:extLst>
              <a:ext uri="{FF2B5EF4-FFF2-40B4-BE49-F238E27FC236}">
                <a16:creationId xmlns:a16="http://schemas.microsoft.com/office/drawing/2014/main" xmlns="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2">
            <a:extLst>
              <a:ext uri="{FF2B5EF4-FFF2-40B4-BE49-F238E27FC236}">
                <a16:creationId xmlns:a16="http://schemas.microsoft.com/office/drawing/2014/main" xmlns="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4">
            <a:extLst>
              <a:ext uri="{FF2B5EF4-FFF2-40B4-BE49-F238E27FC236}">
                <a16:creationId xmlns:a16="http://schemas.microsoft.com/office/drawing/2014/main" xmlns="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4187982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яд пронумерованных пун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62550" y="2019300"/>
            <a:ext cx="1944000" cy="270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42FFDC-E850-4C83-BBCF-3A8D5897ECC9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806" y="2019300"/>
            <a:ext cx="1943100" cy="270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163" y="2019300"/>
            <a:ext cx="1943100" cy="270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0550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53356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85713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0131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2527CD7-EF91-473D-B332-17963C2378AA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23914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пунктов с изображениями или знач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6">
            <a:extLst>
              <a:ext uri="{FF2B5EF4-FFF2-40B4-BE49-F238E27FC236}">
                <a16:creationId xmlns:a16="http://schemas.microsoft.com/office/drawing/2014/main" xmlns="" id="{4C028BF1-8F7F-4E8E-9D47-05D46323E336}"/>
              </a:ext>
            </a:extLst>
          </p:cNvPr>
          <p:cNvSpPr/>
          <p:nvPr userDrawn="1"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2999403-2FA3-46FA-A6CD-243D00F08AF5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2">
            <a:extLst>
              <a:ext uri="{FF2B5EF4-FFF2-40B4-BE49-F238E27FC236}">
                <a16:creationId xmlns:a16="http://schemas.microsoft.com/office/drawing/2014/main" xmlns="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xmlns="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xmlns="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Рисунок 22">
            <a:extLst>
              <a:ext uri="{FF2B5EF4-FFF2-40B4-BE49-F238E27FC236}">
                <a16:creationId xmlns:a16="http://schemas.microsoft.com/office/drawing/2014/main" xmlns="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5" name="Рисунок 24">
            <a:extLst>
              <a:ext uri="{FF2B5EF4-FFF2-40B4-BE49-F238E27FC236}">
                <a16:creationId xmlns:a16="http://schemas.microsoft.com/office/drawing/2014/main" xmlns="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6">
            <a:extLst>
              <a:ext uri="{FF2B5EF4-FFF2-40B4-BE49-F238E27FC236}">
                <a16:creationId xmlns:a16="http://schemas.microsoft.com/office/drawing/2014/main" xmlns="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0">
            <a:extLst>
              <a:ext uri="{FF2B5EF4-FFF2-40B4-BE49-F238E27FC236}">
                <a16:creationId xmlns:a16="http://schemas.microsoft.com/office/drawing/2014/main" xmlns="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3" name="Рисунок 32">
            <a:extLst>
              <a:ext uri="{FF2B5EF4-FFF2-40B4-BE49-F238E27FC236}">
                <a16:creationId xmlns:a16="http://schemas.microsoft.com/office/drawing/2014/main" xmlns="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5" name="Рисунок 34">
            <a:extLst>
              <a:ext uri="{FF2B5EF4-FFF2-40B4-BE49-F238E27FC236}">
                <a16:creationId xmlns:a16="http://schemas.microsoft.com/office/drawing/2014/main" xmlns="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1232522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фотографий среднего размера с описа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2000" y="2831932"/>
            <a:ext cx="3833906" cy="1562638"/>
          </a:xfrm>
        </p:spPr>
        <p:txBody>
          <a:bodyPr rtlCol="0" anchor="b"/>
          <a:lstStyle>
            <a:lvl1pPr>
              <a:defRPr/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F70DB7-3E8F-4711-BBBE-E369DB1C6C49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4573117"/>
            <a:ext cx="3842550" cy="1178396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Рисунок 10">
            <a:extLst>
              <a:ext uri="{FF2B5EF4-FFF2-40B4-BE49-F238E27FC236}">
                <a16:creationId xmlns:a16="http://schemas.microsoft.com/office/drawing/2014/main" xmlns="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24736" y="482857"/>
            <a:ext cx="2179814" cy="21798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xmlns="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8">
            <a:extLst>
              <a:ext uri="{FF2B5EF4-FFF2-40B4-BE49-F238E27FC236}">
                <a16:creationId xmlns:a16="http://schemas.microsoft.com/office/drawing/2014/main" xmlns="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10">
            <a:extLst>
              <a:ext uri="{FF2B5EF4-FFF2-40B4-BE49-F238E27FC236}">
                <a16:creationId xmlns:a16="http://schemas.microsoft.com/office/drawing/2014/main" xmlns="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6">
            <a:extLst>
              <a:ext uri="{FF2B5EF4-FFF2-40B4-BE49-F238E27FC236}">
                <a16:creationId xmlns:a16="http://schemas.microsoft.com/office/drawing/2014/main" xmlns="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5">
            <a:extLst>
              <a:ext uri="{FF2B5EF4-FFF2-40B4-BE49-F238E27FC236}">
                <a16:creationId xmlns:a16="http://schemas.microsoft.com/office/drawing/2014/main" xmlns="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Текст 18">
            <a:extLst>
              <a:ext uri="{FF2B5EF4-FFF2-40B4-BE49-F238E27FC236}">
                <a16:creationId xmlns:a16="http://schemas.microsoft.com/office/drawing/2014/main" xmlns="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7" name="Рисунок 22">
            <a:extLst>
              <a:ext uri="{FF2B5EF4-FFF2-40B4-BE49-F238E27FC236}">
                <a16:creationId xmlns:a16="http://schemas.microsoft.com/office/drawing/2014/main" xmlns="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34550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4">
            <a:extLst>
              <a:ext uri="{FF2B5EF4-FFF2-40B4-BE49-F238E27FC236}">
                <a16:creationId xmlns:a16="http://schemas.microsoft.com/office/drawing/2014/main" xmlns="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367581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26">
            <a:extLst>
              <a:ext uri="{FF2B5EF4-FFF2-40B4-BE49-F238E27FC236}">
                <a16:creationId xmlns:a16="http://schemas.microsoft.com/office/drawing/2014/main" xmlns="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00613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0">
            <a:extLst>
              <a:ext uri="{FF2B5EF4-FFF2-40B4-BE49-F238E27FC236}">
                <a16:creationId xmlns:a16="http://schemas.microsoft.com/office/drawing/2014/main" xmlns="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34550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2">
            <a:extLst>
              <a:ext uri="{FF2B5EF4-FFF2-40B4-BE49-F238E27FC236}">
                <a16:creationId xmlns:a16="http://schemas.microsoft.com/office/drawing/2014/main" xmlns="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367581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2" name="Рисунок 34">
            <a:extLst>
              <a:ext uri="{FF2B5EF4-FFF2-40B4-BE49-F238E27FC236}">
                <a16:creationId xmlns:a16="http://schemas.microsoft.com/office/drawing/2014/main" xmlns="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500163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1108071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7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rtlCol="0" anchor="t">
            <a:normAutofit/>
          </a:bodyPr>
          <a:lstStyle>
            <a:lvl1pPr>
              <a:lnSpc>
                <a:spcPct val="85000"/>
              </a:lnSpc>
              <a:defRPr sz="77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rtlCol="0"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 rtlCol="0"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CD339C01-7D02-4928-894B-4986AD1CF77F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 rtlCol="0"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0845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pos="64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 6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fld id="{9E1E048C-58BA-4E52-B6F1-56D903F03075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679374-8EAE-4873-9BB6-F6C630302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939" y="1669584"/>
            <a:ext cx="6467061" cy="3518832"/>
          </a:xfrm>
        </p:spPr>
        <p:txBody>
          <a:bodyPr rtlCol="0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kumimoji="0" lang="uk-UA" sz="4400" b="0" i="1" u="sng" strike="noStrike" kern="1200" cap="none" spc="60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+mj-cs"/>
              </a:rPr>
              <a:t>Тема:</a:t>
            </a:r>
            <a: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/>
            </a:r>
            <a:b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Розвивальне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освітнє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середовище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закладу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дошкільної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освіти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ru-RU" sz="5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6E87C86-9D60-428B-AD9B-EED439E0E66B}"/>
              </a:ext>
            </a:extLst>
          </p:cNvPr>
          <p:cNvSpPr txBox="1"/>
          <p:nvPr/>
        </p:nvSpPr>
        <p:spPr>
          <a:xfrm>
            <a:off x="234876" y="4967534"/>
            <a:ext cx="431074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+mj-lt"/>
              </a:rPr>
              <a:t>Викладач освітньої компоненти</a:t>
            </a:r>
          </a:p>
          <a:p>
            <a:r>
              <a:rPr lang="uk-UA" sz="2800" dirty="0">
                <a:latin typeface="+mj-lt"/>
              </a:rPr>
              <a:t>Олена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АНІСІМОВА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Скругленный прямоугольник 8">
            <a:extLst>
              <a:ext uri="{FF2B5EF4-FFF2-40B4-BE49-F238E27FC236}">
                <a16:creationId xmlns:a16="http://schemas.microsoft.com/office/drawing/2014/main" xmlns="" id="{4E091B6D-3AC0-4018-A86E-56404E0FC54A}"/>
              </a:ext>
            </a:extLst>
          </p:cNvPr>
          <p:cNvSpPr/>
          <p:nvPr/>
        </p:nvSpPr>
        <p:spPr>
          <a:xfrm>
            <a:off x="1117128" y="1329511"/>
            <a:ext cx="4219303" cy="731520"/>
          </a:xfrm>
          <a:prstGeom prst="roundRect">
            <a:avLst>
              <a:gd name="adj" fmla="val 39248"/>
            </a:avLst>
          </a:prstGeom>
          <a:gradFill>
            <a:gsLst>
              <a:gs pos="7000">
                <a:srgbClr val="A32BDE">
                  <a:alpha val="0"/>
                </a:srgbClr>
              </a:gs>
              <a:gs pos="100000">
                <a:srgbClr val="0E6AD1">
                  <a:alpha val="71000"/>
                </a:srgbClr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Лекція № 1</a:t>
            </a:r>
            <a:r>
              <a:rPr kumimoji="0" lang="en-US" sz="40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5</a:t>
            </a:r>
            <a:endParaRPr kumimoji="0" lang="ru-RU" sz="40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3886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0F6F90F-6870-4BE4-BCB1-27A3E347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10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AE3FD0AC-583F-4317-B8F9-AB76E481027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B6192F2-212B-47F8-8824-99AE5B477F52}"/>
              </a:ext>
            </a:extLst>
          </p:cNvPr>
          <p:cNvSpPr txBox="1"/>
          <p:nvPr/>
        </p:nvSpPr>
        <p:spPr>
          <a:xfrm>
            <a:off x="2935477" y="2136338"/>
            <a:ext cx="584229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4.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Оформлення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простору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групових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кімнат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ЗДО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094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097D73F2-73B3-451C-8600-0FA6C778D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11</a:t>
            </a:fld>
            <a:endParaRPr lang="ru-RU" noProof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0FC837BC-7EF3-46B0-8CFB-52502359CD50}"/>
              </a:ext>
            </a:extLst>
          </p:cNvPr>
          <p:cNvSpPr/>
          <p:nvPr/>
        </p:nvSpPr>
        <p:spPr>
          <a:xfrm rot="21371635">
            <a:off x="808381" y="926345"/>
            <a:ext cx="10575235" cy="5005308"/>
          </a:xfrm>
          <a:prstGeom prst="roundRect">
            <a:avLst/>
          </a:prstGeom>
          <a:solidFill>
            <a:srgbClr val="FFCC99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42A3FCF4-13A5-4AB1-AFDA-AC8A50B39444}"/>
              </a:ext>
            </a:extLst>
          </p:cNvPr>
          <p:cNvSpPr/>
          <p:nvPr/>
        </p:nvSpPr>
        <p:spPr>
          <a:xfrm>
            <a:off x="927652" y="967409"/>
            <a:ext cx="10575235" cy="5005308"/>
          </a:xfrm>
          <a:prstGeom prst="roundRect">
            <a:avLst/>
          </a:prstGeom>
          <a:solidFill>
            <a:srgbClr val="B3D9FF"/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07A6448-6440-4499-AD49-187AC99F0019}"/>
              </a:ext>
            </a:extLst>
          </p:cNvPr>
          <p:cNvSpPr txBox="1"/>
          <p:nvPr/>
        </p:nvSpPr>
        <p:spPr>
          <a:xfrm>
            <a:off x="1106556" y="1166842"/>
            <a:ext cx="997888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+mj-lt"/>
              </a:rPr>
              <a:t> Оснащувати приміщення у дошкільних закладах слід згідно з 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Типовим переліком обов´язкового обладнання, навчально-наочних посібників та іграшок.</a:t>
            </a:r>
          </a:p>
          <a:p>
            <a:pPr algn="just"/>
            <a:r>
              <a:rPr lang="uk-UA" sz="2400" dirty="0">
                <a:latin typeface="+mj-lt"/>
              </a:rPr>
              <a:t>   На цілеспрямоване оформлення простору групової кімнати, який повинен часто оновлюватися з ініціативи педагога і дітей, орієнтує програма розвитку в дитячому садку </a:t>
            </a: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«Крок за кроком», </a:t>
            </a:r>
            <a:r>
              <a:rPr lang="uk-UA" sz="2400" dirty="0">
                <a:latin typeface="+mj-lt"/>
              </a:rPr>
              <a:t>яка передбачає організацію центрів активності («Сюжетно-рольова гра», «Будівництво», «Мистецтво», «Література» та ін.).</a:t>
            </a:r>
          </a:p>
          <a:p>
            <a:pPr algn="just"/>
            <a:r>
              <a:rPr lang="uk-UA" sz="2400" dirty="0">
                <a:latin typeface="+mj-lt"/>
              </a:rPr>
              <a:t>   Залежно від специфіки, можливостей дитячого садка, особливостей дітей можливе створення центрів комплексного, варіативного, тематичного, мобільного, дієвого навчально-ігрового середовища, що сприяє розширенню і розвитку інтересів дітей.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37662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12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865765" y="2551837"/>
            <a:ext cx="598172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5.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Облаштування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території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ЗДО</a:t>
            </a:r>
            <a:endParaRPr lang="uk-UA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1370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4404B60-E041-4854-B875-DEEAB73D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13</a:t>
            </a:fld>
            <a:endParaRPr lang="ru-RU" noProof="0"/>
          </a:p>
        </p:txBody>
      </p:sp>
      <p:sp>
        <p:nvSpPr>
          <p:cNvPr id="5" name="Полилиния 5">
            <a:extLst>
              <a:ext uri="{FF2B5EF4-FFF2-40B4-BE49-F238E27FC236}">
                <a16:creationId xmlns:a16="http://schemas.microsoft.com/office/drawing/2014/main" xmlns="" id="{3DE74426-EBD3-4D0D-9EEF-D8E01CEBD8AA}"/>
              </a:ext>
            </a:extLst>
          </p:cNvPr>
          <p:cNvSpPr/>
          <p:nvPr/>
        </p:nvSpPr>
        <p:spPr>
          <a:xfrm rot="3880174">
            <a:off x="-1230896" y="-1473589"/>
            <a:ext cx="10546557" cy="10748448"/>
          </a:xfrm>
          <a:custGeom>
            <a:avLst/>
            <a:gdLst>
              <a:gd name="connsiteX0" fmla="*/ 2250502 w 4441187"/>
              <a:gd name="connsiteY0" fmla="*/ 39932 h 4264580"/>
              <a:gd name="connsiteX1" fmla="*/ 2573925 w 4441187"/>
              <a:gd name="connsiteY1" fmla="*/ 1736 h 4264580"/>
              <a:gd name="connsiteX2" fmla="*/ 2955225 w 4441187"/>
              <a:gd name="connsiteY2" fmla="*/ 112509 h 4264580"/>
              <a:gd name="connsiteX3" fmla="*/ 3026911 w 4441187"/>
              <a:gd name="connsiteY3" fmla="*/ 159511 h 4264580"/>
              <a:gd name="connsiteX4" fmla="*/ 3029208 w 4441187"/>
              <a:gd name="connsiteY4" fmla="*/ 160735 h 4264580"/>
              <a:gd name="connsiteX5" fmla="*/ 3031008 w 4441187"/>
              <a:gd name="connsiteY5" fmla="*/ 162198 h 4264580"/>
              <a:gd name="connsiteX6" fmla="*/ 3071302 w 4441187"/>
              <a:gd name="connsiteY6" fmla="*/ 188617 h 4264580"/>
              <a:gd name="connsiteX7" fmla="*/ 3119390 w 4441187"/>
              <a:gd name="connsiteY7" fmla="*/ 233988 h 4264580"/>
              <a:gd name="connsiteX8" fmla="*/ 3165550 w 4441187"/>
              <a:gd name="connsiteY8" fmla="*/ 271486 h 4264580"/>
              <a:gd name="connsiteX9" fmla="*/ 3188633 w 4441187"/>
              <a:gd name="connsiteY9" fmla="*/ 299322 h 4264580"/>
              <a:gd name="connsiteX10" fmla="*/ 3205202 w 4441187"/>
              <a:gd name="connsiteY10" fmla="*/ 314953 h 4264580"/>
              <a:gd name="connsiteX11" fmla="*/ 3225626 w 4441187"/>
              <a:gd name="connsiteY11" fmla="*/ 343930 h 4264580"/>
              <a:gd name="connsiteX12" fmla="*/ 3279575 w 4441187"/>
              <a:gd name="connsiteY12" fmla="*/ 408991 h 4264580"/>
              <a:gd name="connsiteX13" fmla="*/ 3305221 w 4441187"/>
              <a:gd name="connsiteY13" fmla="*/ 456865 h 4264580"/>
              <a:gd name="connsiteX14" fmla="*/ 3308110 w 4441187"/>
              <a:gd name="connsiteY14" fmla="*/ 460964 h 4264580"/>
              <a:gd name="connsiteX15" fmla="*/ 3311457 w 4441187"/>
              <a:gd name="connsiteY15" fmla="*/ 468506 h 4264580"/>
              <a:gd name="connsiteX16" fmla="*/ 3366507 w 4441187"/>
              <a:gd name="connsiteY16" fmla="*/ 571267 h 4264580"/>
              <a:gd name="connsiteX17" fmla="*/ 4372279 w 4441187"/>
              <a:gd name="connsiteY17" fmla="*/ 3008874 h 4264580"/>
              <a:gd name="connsiteX18" fmla="*/ 4392616 w 4441187"/>
              <a:gd name="connsiteY18" fmla="*/ 3076808 h 4264580"/>
              <a:gd name="connsiteX19" fmla="*/ 4406444 w 4441187"/>
              <a:gd name="connsiteY19" fmla="*/ 3112994 h 4264580"/>
              <a:gd name="connsiteX20" fmla="*/ 4410397 w 4441187"/>
              <a:gd name="connsiteY20" fmla="*/ 3136213 h 4264580"/>
              <a:gd name="connsiteX21" fmla="*/ 4425073 w 4441187"/>
              <a:gd name="connsiteY21" fmla="*/ 3185236 h 4264580"/>
              <a:gd name="connsiteX22" fmla="*/ 4432258 w 4441187"/>
              <a:gd name="connsiteY22" fmla="*/ 3264544 h 4264580"/>
              <a:gd name="connsiteX23" fmla="*/ 4436437 w 4441187"/>
              <a:gd name="connsiteY23" fmla="*/ 3289089 h 4264580"/>
              <a:gd name="connsiteX24" fmla="*/ 4435929 w 4441187"/>
              <a:gd name="connsiteY24" fmla="*/ 3305078 h 4264580"/>
              <a:gd name="connsiteX25" fmla="*/ 4441187 w 4441187"/>
              <a:gd name="connsiteY25" fmla="*/ 3363138 h 4264580"/>
              <a:gd name="connsiteX26" fmla="*/ 4431048 w 4441187"/>
              <a:gd name="connsiteY26" fmla="*/ 3458474 h 4264580"/>
              <a:gd name="connsiteX27" fmla="*/ 4430585 w 4441187"/>
              <a:gd name="connsiteY27" fmla="*/ 3473091 h 4264580"/>
              <a:gd name="connsiteX28" fmla="*/ 4428607 w 4441187"/>
              <a:gd name="connsiteY28" fmla="*/ 3481426 h 4264580"/>
              <a:gd name="connsiteX29" fmla="*/ 4422611 w 4441187"/>
              <a:gd name="connsiteY29" fmla="*/ 3537811 h 4264580"/>
              <a:gd name="connsiteX30" fmla="*/ 4390531 w 4441187"/>
              <a:gd name="connsiteY30" fmla="*/ 3642064 h 4264580"/>
              <a:gd name="connsiteX31" fmla="*/ 4388122 w 4441187"/>
              <a:gd name="connsiteY31" fmla="*/ 3652220 h 4264580"/>
              <a:gd name="connsiteX32" fmla="*/ 4385979 w 4441187"/>
              <a:gd name="connsiteY32" fmla="*/ 3656855 h 4264580"/>
              <a:gd name="connsiteX33" fmla="*/ 4371325 w 4441187"/>
              <a:gd name="connsiteY33" fmla="*/ 3704477 h 4264580"/>
              <a:gd name="connsiteX34" fmla="*/ 4315450 w 4441187"/>
              <a:gd name="connsiteY34" fmla="*/ 3809329 h 4264580"/>
              <a:gd name="connsiteX35" fmla="*/ 4313130 w 4441187"/>
              <a:gd name="connsiteY35" fmla="*/ 3814347 h 4264580"/>
              <a:gd name="connsiteX36" fmla="*/ 4311816 w 4441187"/>
              <a:gd name="connsiteY36" fmla="*/ 3816152 h 4264580"/>
              <a:gd name="connsiteX37" fmla="*/ 4289315 w 4441187"/>
              <a:gd name="connsiteY37" fmla="*/ 3858370 h 4264580"/>
              <a:gd name="connsiteX38" fmla="*/ 4178564 w 4441187"/>
              <a:gd name="connsiteY38" fmla="*/ 3994715 h 4264580"/>
              <a:gd name="connsiteX39" fmla="*/ 4083924 w 4441187"/>
              <a:gd name="connsiteY39" fmla="*/ 4073193 h 4264580"/>
              <a:gd name="connsiteX40" fmla="*/ 4081957 w 4441187"/>
              <a:gd name="connsiteY40" fmla="*/ 4075023 h 4264580"/>
              <a:gd name="connsiteX41" fmla="*/ 4080999 w 4441187"/>
              <a:gd name="connsiteY41" fmla="*/ 4075619 h 4264580"/>
              <a:gd name="connsiteX42" fmla="*/ 4041059 w 4441187"/>
              <a:gd name="connsiteY42" fmla="*/ 4108739 h 4264580"/>
              <a:gd name="connsiteX43" fmla="*/ 3947587 w 4441187"/>
              <a:gd name="connsiteY43" fmla="*/ 4158811 h 4264580"/>
              <a:gd name="connsiteX44" fmla="*/ 3933987 w 4441187"/>
              <a:gd name="connsiteY44" fmla="*/ 4167295 h 4264580"/>
              <a:gd name="connsiteX45" fmla="*/ 3926203 w 4441187"/>
              <a:gd name="connsiteY45" fmla="*/ 4170268 h 4264580"/>
              <a:gd name="connsiteX46" fmla="*/ 3878783 w 4441187"/>
              <a:gd name="connsiteY46" fmla="*/ 4195670 h 4264580"/>
              <a:gd name="connsiteX47" fmla="*/ 3790829 w 4441187"/>
              <a:gd name="connsiteY47" fmla="*/ 4221999 h 4264580"/>
              <a:gd name="connsiteX48" fmla="*/ 3769903 w 4441187"/>
              <a:gd name="connsiteY48" fmla="*/ 4229997 h 4264580"/>
              <a:gd name="connsiteX49" fmla="*/ 3756475 w 4441187"/>
              <a:gd name="connsiteY49" fmla="*/ 4232284 h 4264580"/>
              <a:gd name="connsiteX50" fmla="*/ 3702423 w 4441187"/>
              <a:gd name="connsiteY50" fmla="*/ 4248462 h 4264580"/>
              <a:gd name="connsiteX51" fmla="*/ 3614976 w 4441187"/>
              <a:gd name="connsiteY51" fmla="*/ 4256386 h 4264580"/>
              <a:gd name="connsiteX52" fmla="*/ 3593807 w 4441187"/>
              <a:gd name="connsiteY52" fmla="*/ 4259992 h 4264580"/>
              <a:gd name="connsiteX53" fmla="*/ 3580016 w 4441187"/>
              <a:gd name="connsiteY53" fmla="*/ 4259553 h 4264580"/>
              <a:gd name="connsiteX54" fmla="*/ 3524518 w 4441187"/>
              <a:gd name="connsiteY54" fmla="*/ 4264580 h 4264580"/>
              <a:gd name="connsiteX55" fmla="*/ 3433395 w 4441187"/>
              <a:gd name="connsiteY55" fmla="*/ 4254887 h 4264580"/>
              <a:gd name="connsiteX56" fmla="*/ 3409806 w 4441187"/>
              <a:gd name="connsiteY56" fmla="*/ 4254136 h 4264580"/>
              <a:gd name="connsiteX57" fmla="*/ 795892 w 4441187"/>
              <a:gd name="connsiteY57" fmla="*/ 3906358 h 4264580"/>
              <a:gd name="connsiteX58" fmla="*/ 616760 w 4441187"/>
              <a:gd name="connsiteY58" fmla="*/ 3863898 h 4264580"/>
              <a:gd name="connsiteX59" fmla="*/ 522738 w 4441187"/>
              <a:gd name="connsiteY59" fmla="*/ 3820407 h 4264580"/>
              <a:gd name="connsiteX60" fmla="*/ 511059 w 4441187"/>
              <a:gd name="connsiteY60" fmla="*/ 3816078 h 4264580"/>
              <a:gd name="connsiteX61" fmla="*/ 504257 w 4441187"/>
              <a:gd name="connsiteY61" fmla="*/ 3811857 h 4264580"/>
              <a:gd name="connsiteX62" fmla="*/ 454635 w 4441187"/>
              <a:gd name="connsiteY62" fmla="*/ 3788905 h 4264580"/>
              <a:gd name="connsiteX63" fmla="*/ 381959 w 4441187"/>
              <a:gd name="connsiteY63" fmla="*/ 3735964 h 4264580"/>
              <a:gd name="connsiteX64" fmla="*/ 354636 w 4441187"/>
              <a:gd name="connsiteY64" fmla="*/ 3719008 h 4264580"/>
              <a:gd name="connsiteX65" fmla="*/ 340929 w 4441187"/>
              <a:gd name="connsiteY65" fmla="*/ 3706077 h 4264580"/>
              <a:gd name="connsiteX66" fmla="*/ 312654 w 4441187"/>
              <a:gd name="connsiteY66" fmla="*/ 3685480 h 4264580"/>
              <a:gd name="connsiteX67" fmla="*/ 266847 w 4441187"/>
              <a:gd name="connsiteY67" fmla="*/ 3636178 h 4264580"/>
              <a:gd name="connsiteX68" fmla="*/ 220735 w 4441187"/>
              <a:gd name="connsiteY68" fmla="*/ 3592671 h 4264580"/>
              <a:gd name="connsiteX69" fmla="*/ 202862 w 4441187"/>
              <a:gd name="connsiteY69" fmla="*/ 3567315 h 4264580"/>
              <a:gd name="connsiteX70" fmla="*/ 193958 w 4441187"/>
              <a:gd name="connsiteY70" fmla="*/ 3557730 h 4264580"/>
              <a:gd name="connsiteX71" fmla="*/ 177452 w 4441187"/>
              <a:gd name="connsiteY71" fmla="*/ 3531262 h 4264580"/>
              <a:gd name="connsiteX72" fmla="*/ 117825 w 4441187"/>
              <a:gd name="connsiteY72" fmla="*/ 3446661 h 4264580"/>
              <a:gd name="connsiteX73" fmla="*/ 188619 w 4441187"/>
              <a:gd name="connsiteY73" fmla="*/ 2444463 h 4264580"/>
              <a:gd name="connsiteX74" fmla="*/ 1796759 w 4441187"/>
              <a:gd name="connsiteY74" fmla="*/ 354635 h 4264580"/>
              <a:gd name="connsiteX75" fmla="*/ 2250502 w 4441187"/>
              <a:gd name="connsiteY75" fmla="*/ 39932 h 4264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441187" h="4264580">
                <a:moveTo>
                  <a:pt x="2250502" y="39932"/>
                </a:moveTo>
                <a:cubicBezTo>
                  <a:pt x="2355041" y="7965"/>
                  <a:pt x="2464726" y="-5012"/>
                  <a:pt x="2573925" y="1736"/>
                </a:cubicBezTo>
                <a:cubicBezTo>
                  <a:pt x="2704967" y="9836"/>
                  <a:pt x="2835309" y="46336"/>
                  <a:pt x="2955225" y="112509"/>
                </a:cubicBezTo>
                <a:lnTo>
                  <a:pt x="3026911" y="159511"/>
                </a:lnTo>
                <a:lnTo>
                  <a:pt x="3029208" y="160735"/>
                </a:lnTo>
                <a:lnTo>
                  <a:pt x="3031008" y="162198"/>
                </a:lnTo>
                <a:lnTo>
                  <a:pt x="3071302" y="188617"/>
                </a:lnTo>
                <a:lnTo>
                  <a:pt x="3119390" y="233988"/>
                </a:lnTo>
                <a:lnTo>
                  <a:pt x="3165550" y="271486"/>
                </a:lnTo>
                <a:lnTo>
                  <a:pt x="3188633" y="299322"/>
                </a:lnTo>
                <a:lnTo>
                  <a:pt x="3205202" y="314953"/>
                </a:lnTo>
                <a:lnTo>
                  <a:pt x="3225626" y="343930"/>
                </a:lnTo>
                <a:lnTo>
                  <a:pt x="3279575" y="408991"/>
                </a:lnTo>
                <a:lnTo>
                  <a:pt x="3305221" y="456865"/>
                </a:lnTo>
                <a:lnTo>
                  <a:pt x="3308110" y="460964"/>
                </a:lnTo>
                <a:lnTo>
                  <a:pt x="3311457" y="468506"/>
                </a:lnTo>
                <a:lnTo>
                  <a:pt x="3366507" y="571267"/>
                </a:lnTo>
                <a:lnTo>
                  <a:pt x="4372279" y="3008874"/>
                </a:lnTo>
                <a:lnTo>
                  <a:pt x="4392616" y="3076808"/>
                </a:lnTo>
                <a:lnTo>
                  <a:pt x="4406444" y="3112994"/>
                </a:lnTo>
                <a:lnTo>
                  <a:pt x="4410397" y="3136213"/>
                </a:lnTo>
                <a:lnTo>
                  <a:pt x="4425073" y="3185236"/>
                </a:lnTo>
                <a:lnTo>
                  <a:pt x="4432258" y="3264544"/>
                </a:lnTo>
                <a:lnTo>
                  <a:pt x="4436437" y="3289089"/>
                </a:lnTo>
                <a:lnTo>
                  <a:pt x="4435929" y="3305078"/>
                </a:lnTo>
                <a:lnTo>
                  <a:pt x="4441187" y="3363138"/>
                </a:lnTo>
                <a:lnTo>
                  <a:pt x="4431048" y="3458474"/>
                </a:lnTo>
                <a:lnTo>
                  <a:pt x="4430585" y="3473091"/>
                </a:lnTo>
                <a:lnTo>
                  <a:pt x="4428607" y="3481426"/>
                </a:lnTo>
                <a:lnTo>
                  <a:pt x="4422611" y="3537811"/>
                </a:lnTo>
                <a:lnTo>
                  <a:pt x="4390531" y="3642064"/>
                </a:lnTo>
                <a:lnTo>
                  <a:pt x="4388122" y="3652220"/>
                </a:lnTo>
                <a:lnTo>
                  <a:pt x="4385979" y="3656855"/>
                </a:lnTo>
                <a:lnTo>
                  <a:pt x="4371325" y="3704477"/>
                </a:lnTo>
                <a:lnTo>
                  <a:pt x="4315450" y="3809329"/>
                </a:lnTo>
                <a:lnTo>
                  <a:pt x="4313130" y="3814347"/>
                </a:lnTo>
                <a:lnTo>
                  <a:pt x="4311816" y="3816152"/>
                </a:lnTo>
                <a:lnTo>
                  <a:pt x="4289315" y="3858370"/>
                </a:lnTo>
                <a:cubicBezTo>
                  <a:pt x="4257077" y="3907010"/>
                  <a:pt x="4220051" y="3952723"/>
                  <a:pt x="4178564" y="3994715"/>
                </a:cubicBezTo>
                <a:lnTo>
                  <a:pt x="4083924" y="4073193"/>
                </a:lnTo>
                <a:lnTo>
                  <a:pt x="4081957" y="4075023"/>
                </a:lnTo>
                <a:lnTo>
                  <a:pt x="4080999" y="4075619"/>
                </a:lnTo>
                <a:lnTo>
                  <a:pt x="4041059" y="4108739"/>
                </a:lnTo>
                <a:lnTo>
                  <a:pt x="3947587" y="4158811"/>
                </a:lnTo>
                <a:lnTo>
                  <a:pt x="3933987" y="4167295"/>
                </a:lnTo>
                <a:lnTo>
                  <a:pt x="3926203" y="4170268"/>
                </a:lnTo>
                <a:lnTo>
                  <a:pt x="3878783" y="4195670"/>
                </a:lnTo>
                <a:lnTo>
                  <a:pt x="3790829" y="4221999"/>
                </a:lnTo>
                <a:lnTo>
                  <a:pt x="3769903" y="4229997"/>
                </a:lnTo>
                <a:lnTo>
                  <a:pt x="3756475" y="4232284"/>
                </a:lnTo>
                <a:lnTo>
                  <a:pt x="3702423" y="4248462"/>
                </a:lnTo>
                <a:lnTo>
                  <a:pt x="3614976" y="4256386"/>
                </a:lnTo>
                <a:lnTo>
                  <a:pt x="3593807" y="4259992"/>
                </a:lnTo>
                <a:lnTo>
                  <a:pt x="3580016" y="4259553"/>
                </a:lnTo>
                <a:lnTo>
                  <a:pt x="3524518" y="4264580"/>
                </a:lnTo>
                <a:lnTo>
                  <a:pt x="3433395" y="4254887"/>
                </a:lnTo>
                <a:lnTo>
                  <a:pt x="3409806" y="4254136"/>
                </a:lnTo>
                <a:lnTo>
                  <a:pt x="795892" y="3906358"/>
                </a:lnTo>
                <a:cubicBezTo>
                  <a:pt x="733697" y="3898083"/>
                  <a:pt x="673812" y="3883703"/>
                  <a:pt x="616760" y="3863898"/>
                </a:cubicBezTo>
                <a:lnTo>
                  <a:pt x="522738" y="3820407"/>
                </a:lnTo>
                <a:lnTo>
                  <a:pt x="511059" y="3816078"/>
                </a:lnTo>
                <a:lnTo>
                  <a:pt x="504257" y="3811857"/>
                </a:lnTo>
                <a:lnTo>
                  <a:pt x="454635" y="3788905"/>
                </a:lnTo>
                <a:lnTo>
                  <a:pt x="381959" y="3735964"/>
                </a:lnTo>
                <a:lnTo>
                  <a:pt x="354636" y="3719008"/>
                </a:lnTo>
                <a:lnTo>
                  <a:pt x="340929" y="3706077"/>
                </a:lnTo>
                <a:lnTo>
                  <a:pt x="312654" y="3685480"/>
                </a:lnTo>
                <a:lnTo>
                  <a:pt x="266847" y="3636178"/>
                </a:lnTo>
                <a:lnTo>
                  <a:pt x="220735" y="3592671"/>
                </a:lnTo>
                <a:lnTo>
                  <a:pt x="202862" y="3567315"/>
                </a:lnTo>
                <a:lnTo>
                  <a:pt x="193958" y="3557730"/>
                </a:lnTo>
                <a:lnTo>
                  <a:pt x="177452" y="3531262"/>
                </a:lnTo>
                <a:lnTo>
                  <a:pt x="117825" y="3446661"/>
                </a:lnTo>
                <a:cubicBezTo>
                  <a:pt x="-56553" y="3138381"/>
                  <a:pt x="-40966" y="2742814"/>
                  <a:pt x="188619" y="2444463"/>
                </a:cubicBezTo>
                <a:lnTo>
                  <a:pt x="1796759" y="354635"/>
                </a:lnTo>
                <a:cubicBezTo>
                  <a:pt x="1916333" y="199245"/>
                  <a:pt x="2076270" y="93212"/>
                  <a:pt x="2250502" y="39932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FB4D45-1F43-4D2B-98EE-C5F72FDB1FA8}"/>
              </a:ext>
            </a:extLst>
          </p:cNvPr>
          <p:cNvSpPr txBox="1"/>
          <p:nvPr/>
        </p:nvSpPr>
        <p:spPr>
          <a:xfrm>
            <a:off x="139147" y="408245"/>
            <a:ext cx="12052852" cy="5564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8000"/>
              </a:lnSpc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ОБЛАДНАННЯ ТЕРИТОРІЇ </a:t>
            </a:r>
            <a:r>
              <a:rPr lang="uk-UA" sz="2000" dirty="0">
                <a:latin typeface="+mj-lt"/>
              </a:rPr>
              <a:t>дошкільного навчального закладу (груп) повинно бути справним.</a:t>
            </a:r>
          </a:p>
          <a:p>
            <a:pPr>
              <a:lnSpc>
                <a:spcPct val="128000"/>
              </a:lnSpc>
            </a:pPr>
            <a:r>
              <a:rPr lang="uk-UA" sz="2000" dirty="0">
                <a:latin typeface="+mj-lt"/>
              </a:rPr>
              <a:t>Територія повинна бути освітлена відповідно до діючих норм (не менше 10 </a:t>
            </a:r>
            <a:r>
              <a:rPr lang="uk-UA" sz="2000" dirty="0" err="1">
                <a:latin typeface="+mj-lt"/>
              </a:rPr>
              <a:t>лк</a:t>
            </a:r>
            <a:r>
              <a:rPr lang="uk-UA" sz="2000" dirty="0">
                <a:latin typeface="+mj-lt"/>
              </a:rPr>
              <a:t> на рівні землі в темну пору доби).</a:t>
            </a:r>
          </a:p>
          <a:p>
            <a:pPr>
              <a:lnSpc>
                <a:spcPct val="128000"/>
              </a:lnSpc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ДЛЯ ОЗЕЛЕНЕННЯ ТЕРИТОРІЇ </a:t>
            </a:r>
            <a:r>
              <a:rPr lang="uk-UA" sz="2000" dirty="0">
                <a:latin typeface="+mj-lt"/>
              </a:rPr>
              <a:t>дошкільних навчальних закладів забороняється використовувати дерева, кущі, рослини з колючками (біла акація, глід, шипшина тощо), отруйними плодами та рослини згідно з Переліком рослин, дерев, кущів з колючками, отруйними плодами.</a:t>
            </a:r>
          </a:p>
          <a:p>
            <a:pPr>
              <a:lnSpc>
                <a:spcPct val="128000"/>
              </a:lnSpc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ПІСОЧНИЦІ </a:t>
            </a:r>
            <a:r>
              <a:rPr lang="uk-UA" sz="2000" dirty="0">
                <a:latin typeface="+mj-lt"/>
              </a:rPr>
              <a:t>на групових майданчиках повинні бути огороджені бортиками. На ніч пісочниці необхідно закривати.</a:t>
            </a:r>
          </a:p>
          <a:p>
            <a:pPr>
              <a:lnSpc>
                <a:spcPct val="128000"/>
              </a:lnSpc>
            </a:pPr>
            <a:r>
              <a:rPr lang="uk-UA" sz="2000" dirty="0">
                <a:latin typeface="+mj-lt"/>
              </a:rPr>
              <a:t>Заміна піску проводиться не рідше одного разу на рік. Щоденно перед грою пісок перемішується і злегка зволожується, перекопується. У міру забруднення пісок замінюється на чистий.</a:t>
            </a:r>
          </a:p>
          <a:p>
            <a:pPr>
              <a:lnSpc>
                <a:spcPct val="128000"/>
              </a:lnSpc>
            </a:pPr>
            <a:r>
              <a:rPr lang="uk-UA" sz="2000" dirty="0">
                <a:latin typeface="+mj-lt"/>
              </a:rPr>
              <a:t>У теплу пору року, з квітня по жовтень, 2 рази впродовж всього періоду засновник (власник) організовує лабораторні дослідження піску на наявність яєць гельмінтів.</a:t>
            </a:r>
          </a:p>
        </p:txBody>
      </p:sp>
    </p:spTree>
    <p:extLst>
      <p:ext uri="{BB962C8B-B14F-4D97-AF65-F5344CB8AC3E}">
        <p14:creationId xmlns:p14="http://schemas.microsoft.com/office/powerpoint/2010/main" xmlns="" val="346031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4404B60-E041-4854-B875-DEEAB73D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14</a:t>
            </a:fld>
            <a:endParaRPr lang="ru-RU" noProof="0"/>
          </a:p>
        </p:txBody>
      </p:sp>
      <p:sp>
        <p:nvSpPr>
          <p:cNvPr id="5" name="Полилиния 5">
            <a:extLst>
              <a:ext uri="{FF2B5EF4-FFF2-40B4-BE49-F238E27FC236}">
                <a16:creationId xmlns:a16="http://schemas.microsoft.com/office/drawing/2014/main" xmlns="" id="{3DE74426-EBD3-4D0D-9EEF-D8E01CEBD8AA}"/>
              </a:ext>
            </a:extLst>
          </p:cNvPr>
          <p:cNvSpPr/>
          <p:nvPr/>
        </p:nvSpPr>
        <p:spPr>
          <a:xfrm rot="3880174">
            <a:off x="-1230896" y="-1473589"/>
            <a:ext cx="10546557" cy="10748448"/>
          </a:xfrm>
          <a:custGeom>
            <a:avLst/>
            <a:gdLst>
              <a:gd name="connsiteX0" fmla="*/ 2250502 w 4441187"/>
              <a:gd name="connsiteY0" fmla="*/ 39932 h 4264580"/>
              <a:gd name="connsiteX1" fmla="*/ 2573925 w 4441187"/>
              <a:gd name="connsiteY1" fmla="*/ 1736 h 4264580"/>
              <a:gd name="connsiteX2" fmla="*/ 2955225 w 4441187"/>
              <a:gd name="connsiteY2" fmla="*/ 112509 h 4264580"/>
              <a:gd name="connsiteX3" fmla="*/ 3026911 w 4441187"/>
              <a:gd name="connsiteY3" fmla="*/ 159511 h 4264580"/>
              <a:gd name="connsiteX4" fmla="*/ 3029208 w 4441187"/>
              <a:gd name="connsiteY4" fmla="*/ 160735 h 4264580"/>
              <a:gd name="connsiteX5" fmla="*/ 3031008 w 4441187"/>
              <a:gd name="connsiteY5" fmla="*/ 162198 h 4264580"/>
              <a:gd name="connsiteX6" fmla="*/ 3071302 w 4441187"/>
              <a:gd name="connsiteY6" fmla="*/ 188617 h 4264580"/>
              <a:gd name="connsiteX7" fmla="*/ 3119390 w 4441187"/>
              <a:gd name="connsiteY7" fmla="*/ 233988 h 4264580"/>
              <a:gd name="connsiteX8" fmla="*/ 3165550 w 4441187"/>
              <a:gd name="connsiteY8" fmla="*/ 271486 h 4264580"/>
              <a:gd name="connsiteX9" fmla="*/ 3188633 w 4441187"/>
              <a:gd name="connsiteY9" fmla="*/ 299322 h 4264580"/>
              <a:gd name="connsiteX10" fmla="*/ 3205202 w 4441187"/>
              <a:gd name="connsiteY10" fmla="*/ 314953 h 4264580"/>
              <a:gd name="connsiteX11" fmla="*/ 3225626 w 4441187"/>
              <a:gd name="connsiteY11" fmla="*/ 343930 h 4264580"/>
              <a:gd name="connsiteX12" fmla="*/ 3279575 w 4441187"/>
              <a:gd name="connsiteY12" fmla="*/ 408991 h 4264580"/>
              <a:gd name="connsiteX13" fmla="*/ 3305221 w 4441187"/>
              <a:gd name="connsiteY13" fmla="*/ 456865 h 4264580"/>
              <a:gd name="connsiteX14" fmla="*/ 3308110 w 4441187"/>
              <a:gd name="connsiteY14" fmla="*/ 460964 h 4264580"/>
              <a:gd name="connsiteX15" fmla="*/ 3311457 w 4441187"/>
              <a:gd name="connsiteY15" fmla="*/ 468506 h 4264580"/>
              <a:gd name="connsiteX16" fmla="*/ 3366507 w 4441187"/>
              <a:gd name="connsiteY16" fmla="*/ 571267 h 4264580"/>
              <a:gd name="connsiteX17" fmla="*/ 4372279 w 4441187"/>
              <a:gd name="connsiteY17" fmla="*/ 3008874 h 4264580"/>
              <a:gd name="connsiteX18" fmla="*/ 4392616 w 4441187"/>
              <a:gd name="connsiteY18" fmla="*/ 3076808 h 4264580"/>
              <a:gd name="connsiteX19" fmla="*/ 4406444 w 4441187"/>
              <a:gd name="connsiteY19" fmla="*/ 3112994 h 4264580"/>
              <a:gd name="connsiteX20" fmla="*/ 4410397 w 4441187"/>
              <a:gd name="connsiteY20" fmla="*/ 3136213 h 4264580"/>
              <a:gd name="connsiteX21" fmla="*/ 4425073 w 4441187"/>
              <a:gd name="connsiteY21" fmla="*/ 3185236 h 4264580"/>
              <a:gd name="connsiteX22" fmla="*/ 4432258 w 4441187"/>
              <a:gd name="connsiteY22" fmla="*/ 3264544 h 4264580"/>
              <a:gd name="connsiteX23" fmla="*/ 4436437 w 4441187"/>
              <a:gd name="connsiteY23" fmla="*/ 3289089 h 4264580"/>
              <a:gd name="connsiteX24" fmla="*/ 4435929 w 4441187"/>
              <a:gd name="connsiteY24" fmla="*/ 3305078 h 4264580"/>
              <a:gd name="connsiteX25" fmla="*/ 4441187 w 4441187"/>
              <a:gd name="connsiteY25" fmla="*/ 3363138 h 4264580"/>
              <a:gd name="connsiteX26" fmla="*/ 4431048 w 4441187"/>
              <a:gd name="connsiteY26" fmla="*/ 3458474 h 4264580"/>
              <a:gd name="connsiteX27" fmla="*/ 4430585 w 4441187"/>
              <a:gd name="connsiteY27" fmla="*/ 3473091 h 4264580"/>
              <a:gd name="connsiteX28" fmla="*/ 4428607 w 4441187"/>
              <a:gd name="connsiteY28" fmla="*/ 3481426 h 4264580"/>
              <a:gd name="connsiteX29" fmla="*/ 4422611 w 4441187"/>
              <a:gd name="connsiteY29" fmla="*/ 3537811 h 4264580"/>
              <a:gd name="connsiteX30" fmla="*/ 4390531 w 4441187"/>
              <a:gd name="connsiteY30" fmla="*/ 3642064 h 4264580"/>
              <a:gd name="connsiteX31" fmla="*/ 4388122 w 4441187"/>
              <a:gd name="connsiteY31" fmla="*/ 3652220 h 4264580"/>
              <a:gd name="connsiteX32" fmla="*/ 4385979 w 4441187"/>
              <a:gd name="connsiteY32" fmla="*/ 3656855 h 4264580"/>
              <a:gd name="connsiteX33" fmla="*/ 4371325 w 4441187"/>
              <a:gd name="connsiteY33" fmla="*/ 3704477 h 4264580"/>
              <a:gd name="connsiteX34" fmla="*/ 4315450 w 4441187"/>
              <a:gd name="connsiteY34" fmla="*/ 3809329 h 4264580"/>
              <a:gd name="connsiteX35" fmla="*/ 4313130 w 4441187"/>
              <a:gd name="connsiteY35" fmla="*/ 3814347 h 4264580"/>
              <a:gd name="connsiteX36" fmla="*/ 4311816 w 4441187"/>
              <a:gd name="connsiteY36" fmla="*/ 3816152 h 4264580"/>
              <a:gd name="connsiteX37" fmla="*/ 4289315 w 4441187"/>
              <a:gd name="connsiteY37" fmla="*/ 3858370 h 4264580"/>
              <a:gd name="connsiteX38" fmla="*/ 4178564 w 4441187"/>
              <a:gd name="connsiteY38" fmla="*/ 3994715 h 4264580"/>
              <a:gd name="connsiteX39" fmla="*/ 4083924 w 4441187"/>
              <a:gd name="connsiteY39" fmla="*/ 4073193 h 4264580"/>
              <a:gd name="connsiteX40" fmla="*/ 4081957 w 4441187"/>
              <a:gd name="connsiteY40" fmla="*/ 4075023 h 4264580"/>
              <a:gd name="connsiteX41" fmla="*/ 4080999 w 4441187"/>
              <a:gd name="connsiteY41" fmla="*/ 4075619 h 4264580"/>
              <a:gd name="connsiteX42" fmla="*/ 4041059 w 4441187"/>
              <a:gd name="connsiteY42" fmla="*/ 4108739 h 4264580"/>
              <a:gd name="connsiteX43" fmla="*/ 3947587 w 4441187"/>
              <a:gd name="connsiteY43" fmla="*/ 4158811 h 4264580"/>
              <a:gd name="connsiteX44" fmla="*/ 3933987 w 4441187"/>
              <a:gd name="connsiteY44" fmla="*/ 4167295 h 4264580"/>
              <a:gd name="connsiteX45" fmla="*/ 3926203 w 4441187"/>
              <a:gd name="connsiteY45" fmla="*/ 4170268 h 4264580"/>
              <a:gd name="connsiteX46" fmla="*/ 3878783 w 4441187"/>
              <a:gd name="connsiteY46" fmla="*/ 4195670 h 4264580"/>
              <a:gd name="connsiteX47" fmla="*/ 3790829 w 4441187"/>
              <a:gd name="connsiteY47" fmla="*/ 4221999 h 4264580"/>
              <a:gd name="connsiteX48" fmla="*/ 3769903 w 4441187"/>
              <a:gd name="connsiteY48" fmla="*/ 4229997 h 4264580"/>
              <a:gd name="connsiteX49" fmla="*/ 3756475 w 4441187"/>
              <a:gd name="connsiteY49" fmla="*/ 4232284 h 4264580"/>
              <a:gd name="connsiteX50" fmla="*/ 3702423 w 4441187"/>
              <a:gd name="connsiteY50" fmla="*/ 4248462 h 4264580"/>
              <a:gd name="connsiteX51" fmla="*/ 3614976 w 4441187"/>
              <a:gd name="connsiteY51" fmla="*/ 4256386 h 4264580"/>
              <a:gd name="connsiteX52" fmla="*/ 3593807 w 4441187"/>
              <a:gd name="connsiteY52" fmla="*/ 4259992 h 4264580"/>
              <a:gd name="connsiteX53" fmla="*/ 3580016 w 4441187"/>
              <a:gd name="connsiteY53" fmla="*/ 4259553 h 4264580"/>
              <a:gd name="connsiteX54" fmla="*/ 3524518 w 4441187"/>
              <a:gd name="connsiteY54" fmla="*/ 4264580 h 4264580"/>
              <a:gd name="connsiteX55" fmla="*/ 3433395 w 4441187"/>
              <a:gd name="connsiteY55" fmla="*/ 4254887 h 4264580"/>
              <a:gd name="connsiteX56" fmla="*/ 3409806 w 4441187"/>
              <a:gd name="connsiteY56" fmla="*/ 4254136 h 4264580"/>
              <a:gd name="connsiteX57" fmla="*/ 795892 w 4441187"/>
              <a:gd name="connsiteY57" fmla="*/ 3906358 h 4264580"/>
              <a:gd name="connsiteX58" fmla="*/ 616760 w 4441187"/>
              <a:gd name="connsiteY58" fmla="*/ 3863898 h 4264580"/>
              <a:gd name="connsiteX59" fmla="*/ 522738 w 4441187"/>
              <a:gd name="connsiteY59" fmla="*/ 3820407 h 4264580"/>
              <a:gd name="connsiteX60" fmla="*/ 511059 w 4441187"/>
              <a:gd name="connsiteY60" fmla="*/ 3816078 h 4264580"/>
              <a:gd name="connsiteX61" fmla="*/ 504257 w 4441187"/>
              <a:gd name="connsiteY61" fmla="*/ 3811857 h 4264580"/>
              <a:gd name="connsiteX62" fmla="*/ 454635 w 4441187"/>
              <a:gd name="connsiteY62" fmla="*/ 3788905 h 4264580"/>
              <a:gd name="connsiteX63" fmla="*/ 381959 w 4441187"/>
              <a:gd name="connsiteY63" fmla="*/ 3735964 h 4264580"/>
              <a:gd name="connsiteX64" fmla="*/ 354636 w 4441187"/>
              <a:gd name="connsiteY64" fmla="*/ 3719008 h 4264580"/>
              <a:gd name="connsiteX65" fmla="*/ 340929 w 4441187"/>
              <a:gd name="connsiteY65" fmla="*/ 3706077 h 4264580"/>
              <a:gd name="connsiteX66" fmla="*/ 312654 w 4441187"/>
              <a:gd name="connsiteY66" fmla="*/ 3685480 h 4264580"/>
              <a:gd name="connsiteX67" fmla="*/ 266847 w 4441187"/>
              <a:gd name="connsiteY67" fmla="*/ 3636178 h 4264580"/>
              <a:gd name="connsiteX68" fmla="*/ 220735 w 4441187"/>
              <a:gd name="connsiteY68" fmla="*/ 3592671 h 4264580"/>
              <a:gd name="connsiteX69" fmla="*/ 202862 w 4441187"/>
              <a:gd name="connsiteY69" fmla="*/ 3567315 h 4264580"/>
              <a:gd name="connsiteX70" fmla="*/ 193958 w 4441187"/>
              <a:gd name="connsiteY70" fmla="*/ 3557730 h 4264580"/>
              <a:gd name="connsiteX71" fmla="*/ 177452 w 4441187"/>
              <a:gd name="connsiteY71" fmla="*/ 3531262 h 4264580"/>
              <a:gd name="connsiteX72" fmla="*/ 117825 w 4441187"/>
              <a:gd name="connsiteY72" fmla="*/ 3446661 h 4264580"/>
              <a:gd name="connsiteX73" fmla="*/ 188619 w 4441187"/>
              <a:gd name="connsiteY73" fmla="*/ 2444463 h 4264580"/>
              <a:gd name="connsiteX74" fmla="*/ 1796759 w 4441187"/>
              <a:gd name="connsiteY74" fmla="*/ 354635 h 4264580"/>
              <a:gd name="connsiteX75" fmla="*/ 2250502 w 4441187"/>
              <a:gd name="connsiteY75" fmla="*/ 39932 h 4264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441187" h="4264580">
                <a:moveTo>
                  <a:pt x="2250502" y="39932"/>
                </a:moveTo>
                <a:cubicBezTo>
                  <a:pt x="2355041" y="7965"/>
                  <a:pt x="2464726" y="-5012"/>
                  <a:pt x="2573925" y="1736"/>
                </a:cubicBezTo>
                <a:cubicBezTo>
                  <a:pt x="2704967" y="9836"/>
                  <a:pt x="2835309" y="46336"/>
                  <a:pt x="2955225" y="112509"/>
                </a:cubicBezTo>
                <a:lnTo>
                  <a:pt x="3026911" y="159511"/>
                </a:lnTo>
                <a:lnTo>
                  <a:pt x="3029208" y="160735"/>
                </a:lnTo>
                <a:lnTo>
                  <a:pt x="3031008" y="162198"/>
                </a:lnTo>
                <a:lnTo>
                  <a:pt x="3071302" y="188617"/>
                </a:lnTo>
                <a:lnTo>
                  <a:pt x="3119390" y="233988"/>
                </a:lnTo>
                <a:lnTo>
                  <a:pt x="3165550" y="271486"/>
                </a:lnTo>
                <a:lnTo>
                  <a:pt x="3188633" y="299322"/>
                </a:lnTo>
                <a:lnTo>
                  <a:pt x="3205202" y="314953"/>
                </a:lnTo>
                <a:lnTo>
                  <a:pt x="3225626" y="343930"/>
                </a:lnTo>
                <a:lnTo>
                  <a:pt x="3279575" y="408991"/>
                </a:lnTo>
                <a:lnTo>
                  <a:pt x="3305221" y="456865"/>
                </a:lnTo>
                <a:lnTo>
                  <a:pt x="3308110" y="460964"/>
                </a:lnTo>
                <a:lnTo>
                  <a:pt x="3311457" y="468506"/>
                </a:lnTo>
                <a:lnTo>
                  <a:pt x="3366507" y="571267"/>
                </a:lnTo>
                <a:lnTo>
                  <a:pt x="4372279" y="3008874"/>
                </a:lnTo>
                <a:lnTo>
                  <a:pt x="4392616" y="3076808"/>
                </a:lnTo>
                <a:lnTo>
                  <a:pt x="4406444" y="3112994"/>
                </a:lnTo>
                <a:lnTo>
                  <a:pt x="4410397" y="3136213"/>
                </a:lnTo>
                <a:lnTo>
                  <a:pt x="4425073" y="3185236"/>
                </a:lnTo>
                <a:lnTo>
                  <a:pt x="4432258" y="3264544"/>
                </a:lnTo>
                <a:lnTo>
                  <a:pt x="4436437" y="3289089"/>
                </a:lnTo>
                <a:lnTo>
                  <a:pt x="4435929" y="3305078"/>
                </a:lnTo>
                <a:lnTo>
                  <a:pt x="4441187" y="3363138"/>
                </a:lnTo>
                <a:lnTo>
                  <a:pt x="4431048" y="3458474"/>
                </a:lnTo>
                <a:lnTo>
                  <a:pt x="4430585" y="3473091"/>
                </a:lnTo>
                <a:lnTo>
                  <a:pt x="4428607" y="3481426"/>
                </a:lnTo>
                <a:lnTo>
                  <a:pt x="4422611" y="3537811"/>
                </a:lnTo>
                <a:lnTo>
                  <a:pt x="4390531" y="3642064"/>
                </a:lnTo>
                <a:lnTo>
                  <a:pt x="4388122" y="3652220"/>
                </a:lnTo>
                <a:lnTo>
                  <a:pt x="4385979" y="3656855"/>
                </a:lnTo>
                <a:lnTo>
                  <a:pt x="4371325" y="3704477"/>
                </a:lnTo>
                <a:lnTo>
                  <a:pt x="4315450" y="3809329"/>
                </a:lnTo>
                <a:lnTo>
                  <a:pt x="4313130" y="3814347"/>
                </a:lnTo>
                <a:lnTo>
                  <a:pt x="4311816" y="3816152"/>
                </a:lnTo>
                <a:lnTo>
                  <a:pt x="4289315" y="3858370"/>
                </a:lnTo>
                <a:cubicBezTo>
                  <a:pt x="4257077" y="3907010"/>
                  <a:pt x="4220051" y="3952723"/>
                  <a:pt x="4178564" y="3994715"/>
                </a:cubicBezTo>
                <a:lnTo>
                  <a:pt x="4083924" y="4073193"/>
                </a:lnTo>
                <a:lnTo>
                  <a:pt x="4081957" y="4075023"/>
                </a:lnTo>
                <a:lnTo>
                  <a:pt x="4080999" y="4075619"/>
                </a:lnTo>
                <a:lnTo>
                  <a:pt x="4041059" y="4108739"/>
                </a:lnTo>
                <a:lnTo>
                  <a:pt x="3947587" y="4158811"/>
                </a:lnTo>
                <a:lnTo>
                  <a:pt x="3933987" y="4167295"/>
                </a:lnTo>
                <a:lnTo>
                  <a:pt x="3926203" y="4170268"/>
                </a:lnTo>
                <a:lnTo>
                  <a:pt x="3878783" y="4195670"/>
                </a:lnTo>
                <a:lnTo>
                  <a:pt x="3790829" y="4221999"/>
                </a:lnTo>
                <a:lnTo>
                  <a:pt x="3769903" y="4229997"/>
                </a:lnTo>
                <a:lnTo>
                  <a:pt x="3756475" y="4232284"/>
                </a:lnTo>
                <a:lnTo>
                  <a:pt x="3702423" y="4248462"/>
                </a:lnTo>
                <a:lnTo>
                  <a:pt x="3614976" y="4256386"/>
                </a:lnTo>
                <a:lnTo>
                  <a:pt x="3593807" y="4259992"/>
                </a:lnTo>
                <a:lnTo>
                  <a:pt x="3580016" y="4259553"/>
                </a:lnTo>
                <a:lnTo>
                  <a:pt x="3524518" y="4264580"/>
                </a:lnTo>
                <a:lnTo>
                  <a:pt x="3433395" y="4254887"/>
                </a:lnTo>
                <a:lnTo>
                  <a:pt x="3409806" y="4254136"/>
                </a:lnTo>
                <a:lnTo>
                  <a:pt x="795892" y="3906358"/>
                </a:lnTo>
                <a:cubicBezTo>
                  <a:pt x="733697" y="3898083"/>
                  <a:pt x="673812" y="3883703"/>
                  <a:pt x="616760" y="3863898"/>
                </a:cubicBezTo>
                <a:lnTo>
                  <a:pt x="522738" y="3820407"/>
                </a:lnTo>
                <a:lnTo>
                  <a:pt x="511059" y="3816078"/>
                </a:lnTo>
                <a:lnTo>
                  <a:pt x="504257" y="3811857"/>
                </a:lnTo>
                <a:lnTo>
                  <a:pt x="454635" y="3788905"/>
                </a:lnTo>
                <a:lnTo>
                  <a:pt x="381959" y="3735964"/>
                </a:lnTo>
                <a:lnTo>
                  <a:pt x="354636" y="3719008"/>
                </a:lnTo>
                <a:lnTo>
                  <a:pt x="340929" y="3706077"/>
                </a:lnTo>
                <a:lnTo>
                  <a:pt x="312654" y="3685480"/>
                </a:lnTo>
                <a:lnTo>
                  <a:pt x="266847" y="3636178"/>
                </a:lnTo>
                <a:lnTo>
                  <a:pt x="220735" y="3592671"/>
                </a:lnTo>
                <a:lnTo>
                  <a:pt x="202862" y="3567315"/>
                </a:lnTo>
                <a:lnTo>
                  <a:pt x="193958" y="3557730"/>
                </a:lnTo>
                <a:lnTo>
                  <a:pt x="177452" y="3531262"/>
                </a:lnTo>
                <a:lnTo>
                  <a:pt x="117825" y="3446661"/>
                </a:lnTo>
                <a:cubicBezTo>
                  <a:pt x="-56553" y="3138381"/>
                  <a:pt x="-40966" y="2742814"/>
                  <a:pt x="188619" y="2444463"/>
                </a:cubicBezTo>
                <a:lnTo>
                  <a:pt x="1796759" y="354635"/>
                </a:lnTo>
                <a:cubicBezTo>
                  <a:pt x="1916333" y="199245"/>
                  <a:pt x="2076270" y="93212"/>
                  <a:pt x="2250502" y="39932"/>
                </a:cubicBezTo>
                <a:close/>
              </a:path>
            </a:pathLst>
          </a:custGeom>
          <a:gradFill>
            <a:gsLst>
              <a:gs pos="0">
                <a:srgbClr val="99CCFF"/>
              </a:gs>
              <a:gs pos="99000">
                <a:srgbClr val="E7DDE7">
                  <a:alpha val="50000"/>
                </a:srgbClr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FB4D45-1F43-4D2B-98EE-C5F72FDB1FA8}"/>
              </a:ext>
            </a:extLst>
          </p:cNvPr>
          <p:cNvSpPr txBox="1"/>
          <p:nvPr/>
        </p:nvSpPr>
        <p:spPr>
          <a:xfrm>
            <a:off x="152399" y="320876"/>
            <a:ext cx="12052852" cy="6746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8000"/>
              </a:lnSpc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4. ДЛЯ ЗАГАРТОВУВАННЯ </a:t>
            </a:r>
            <a:r>
              <a:rPr lang="uk-UA" sz="2000" dirty="0">
                <a:latin typeface="+mj-lt"/>
              </a:rPr>
              <a:t>дітей та організації ігор з водою допускається організовувати облаштування </a:t>
            </a:r>
            <a:r>
              <a:rPr lang="uk-UA" sz="2000" dirty="0" err="1">
                <a:latin typeface="+mj-lt"/>
              </a:rPr>
              <a:t>плескальних</a:t>
            </a:r>
            <a:r>
              <a:rPr lang="uk-UA" sz="2000" dirty="0">
                <a:latin typeface="+mj-lt"/>
              </a:rPr>
              <a:t> басейнів глибиною 0,25 м (з </a:t>
            </a:r>
            <a:r>
              <a:rPr lang="uk-UA" sz="2000" dirty="0" err="1">
                <a:latin typeface="+mj-lt"/>
              </a:rPr>
              <a:t>підводом</a:t>
            </a:r>
            <a:r>
              <a:rPr lang="uk-UA" sz="2000" dirty="0">
                <a:latin typeface="+mj-lt"/>
              </a:rPr>
              <a:t> водопровідної води та відводом стічних вод до каналізації).</a:t>
            </a:r>
          </a:p>
          <a:p>
            <a:pPr>
              <a:lnSpc>
                <a:spcPct val="128000"/>
              </a:lnSpc>
            </a:pPr>
            <a:r>
              <a:rPr lang="uk-UA" sz="2000" dirty="0">
                <a:latin typeface="+mj-lt"/>
              </a:rPr>
              <a:t>У </a:t>
            </a:r>
            <a:r>
              <a:rPr lang="uk-UA" sz="2000" dirty="0" err="1">
                <a:latin typeface="+mj-lt"/>
              </a:rPr>
              <a:t>плескальних</a:t>
            </a:r>
            <a:r>
              <a:rPr lang="uk-UA" sz="2000" dirty="0">
                <a:latin typeface="+mj-lt"/>
              </a:rPr>
              <a:t> басейнах вода замінюється кожного дня. Басейн після спускання води миється проточною водою, а 1 раз на тиждень - з використанням мийних і дезінфекційних засобів.</a:t>
            </a:r>
          </a:p>
          <a:p>
            <a:pPr>
              <a:lnSpc>
                <a:spcPct val="128000"/>
              </a:lnSpc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5. </a:t>
            </a:r>
            <a:r>
              <a:rPr lang="uk-UA" sz="2000" dirty="0">
                <a:latin typeface="+mj-lt"/>
              </a:rPr>
              <a:t>На території дошкільного навчального закладу допускається </a:t>
            </a: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ОБЛАДНАННЯ ТЕПЛИЦІ ТА ВОЛЬЄРА ДЛЯ ТВАРИН</a:t>
            </a:r>
            <a:r>
              <a:rPr lang="uk-UA" sz="2000" dirty="0">
                <a:latin typeface="+mj-lt"/>
              </a:rPr>
              <a:t>, які розташовуються на відстані не менше 25 м від будівлі дошкільного навчального закладу та найближчих житлових будинків.</a:t>
            </a:r>
          </a:p>
          <a:p>
            <a:pPr>
              <a:lnSpc>
                <a:spcPct val="128000"/>
              </a:lnSpc>
            </a:pPr>
            <a:r>
              <a:rPr lang="uk-UA" sz="2000" dirty="0">
                <a:latin typeface="+mj-lt"/>
              </a:rPr>
              <a:t>У дошкільних навчальних закладах можливе обладнання ділянки для рослин, зокрема овочевих і плодово-ягідних культур. Застосування пестицидів та агрохімікатів у дошкільних навчальних закладах, у тому числі на земельній ділянці, забороняється.</a:t>
            </a:r>
          </a:p>
          <a:p>
            <a:pPr>
              <a:lnSpc>
                <a:spcPct val="128000"/>
              </a:lnSpc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6. САНІТАРНЕ ОЧИЩЕННЯ ТЕРИТОРІЇ </a:t>
            </a:r>
            <a:r>
              <a:rPr lang="uk-UA" sz="2000" dirty="0">
                <a:latin typeface="+mj-lt"/>
              </a:rPr>
              <a:t>дошкільних навчальних закладів повинно </a:t>
            </a:r>
            <a:r>
              <a:rPr lang="uk-UA" sz="2000" dirty="0" err="1">
                <a:latin typeface="+mj-lt"/>
              </a:rPr>
              <a:t>здійснюватись</a:t>
            </a:r>
            <a:r>
              <a:rPr lang="uk-UA" sz="2000" dirty="0">
                <a:latin typeface="+mj-lt"/>
              </a:rPr>
              <a:t> згідно з вимогами Державних санітарних норм та правил утримання територій населених місць, затверджених наказом Міністерства охорони здоров'я України від 17 березня 2011 року № 145, зареєстрованих в Міністерстві юстиції України 05 квітня 2011 року за № 457/19195.</a:t>
            </a:r>
          </a:p>
          <a:p>
            <a:pPr>
              <a:lnSpc>
                <a:spcPct val="128000"/>
              </a:lnSpc>
            </a:pPr>
            <a:endParaRPr lang="uk-UA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3618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D0810B30-D768-4A3D-8DCB-82EEF128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2</a:t>
            </a:fld>
            <a:endParaRPr lang="ru-RU" noProof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AD46AB-F89E-4FD7-AEAD-761CCD0BDA60}"/>
              </a:ext>
            </a:extLst>
          </p:cNvPr>
          <p:cNvSpPr/>
          <p:nvPr/>
        </p:nvSpPr>
        <p:spPr>
          <a:xfrm>
            <a:off x="0" y="2270892"/>
            <a:ext cx="48855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8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План лекції:</a:t>
            </a:r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xmlns="" id="{50897D68-EBAB-4B14-B224-6708B31B0F74}"/>
              </a:ext>
            </a:extLst>
          </p:cNvPr>
          <p:cNvSpPr/>
          <p:nvPr/>
        </p:nvSpPr>
        <p:spPr>
          <a:xfrm rot="353706">
            <a:off x="4855114" y="584464"/>
            <a:ext cx="6642874" cy="5911704"/>
          </a:xfrm>
          <a:custGeom>
            <a:avLst/>
            <a:gdLst/>
            <a:ahLst/>
            <a:cxnLst/>
            <a:rect l="l" t="t" r="r" b="b"/>
            <a:pathLst>
              <a:path w="1513205" h="1405890">
                <a:moveTo>
                  <a:pt x="205130" y="1399794"/>
                </a:moveTo>
                <a:lnTo>
                  <a:pt x="196215" y="1346225"/>
                </a:lnTo>
                <a:lnTo>
                  <a:pt x="154520" y="1357083"/>
                </a:lnTo>
                <a:lnTo>
                  <a:pt x="205130" y="1399794"/>
                </a:lnTo>
                <a:close/>
              </a:path>
              <a:path w="1513205" h="1405890">
                <a:moveTo>
                  <a:pt x="1512671" y="1264234"/>
                </a:moveTo>
                <a:lnTo>
                  <a:pt x="1399578" y="281266"/>
                </a:lnTo>
                <a:lnTo>
                  <a:pt x="1390573" y="205498"/>
                </a:lnTo>
                <a:lnTo>
                  <a:pt x="1382153" y="138582"/>
                </a:lnTo>
                <a:lnTo>
                  <a:pt x="1374838" y="83007"/>
                </a:lnTo>
                <a:lnTo>
                  <a:pt x="1368945" y="39916"/>
                </a:lnTo>
                <a:lnTo>
                  <a:pt x="1363954" y="4635"/>
                </a:lnTo>
                <a:lnTo>
                  <a:pt x="1363383" y="292"/>
                </a:lnTo>
                <a:lnTo>
                  <a:pt x="1361147" y="0"/>
                </a:lnTo>
                <a:lnTo>
                  <a:pt x="1309890" y="114"/>
                </a:lnTo>
                <a:lnTo>
                  <a:pt x="1292529" y="723"/>
                </a:lnTo>
                <a:lnTo>
                  <a:pt x="1283042" y="1054"/>
                </a:lnTo>
                <a:lnTo>
                  <a:pt x="627595" y="76466"/>
                </a:lnTo>
                <a:lnTo>
                  <a:pt x="1051521" y="29146"/>
                </a:lnTo>
                <a:lnTo>
                  <a:pt x="1131785" y="19380"/>
                </a:lnTo>
                <a:lnTo>
                  <a:pt x="1159268" y="16052"/>
                </a:lnTo>
                <a:lnTo>
                  <a:pt x="1208176" y="10845"/>
                </a:lnTo>
                <a:lnTo>
                  <a:pt x="1257846" y="7264"/>
                </a:lnTo>
                <a:lnTo>
                  <a:pt x="1308023" y="5372"/>
                </a:lnTo>
                <a:lnTo>
                  <a:pt x="1358455" y="5270"/>
                </a:lnTo>
                <a:lnTo>
                  <a:pt x="1361528" y="26644"/>
                </a:lnTo>
                <a:lnTo>
                  <a:pt x="1367256" y="67970"/>
                </a:lnTo>
                <a:lnTo>
                  <a:pt x="1375029" y="126263"/>
                </a:lnTo>
                <a:lnTo>
                  <a:pt x="1384198" y="198564"/>
                </a:lnTo>
                <a:lnTo>
                  <a:pt x="1394142" y="281901"/>
                </a:lnTo>
                <a:lnTo>
                  <a:pt x="1506613" y="1259420"/>
                </a:lnTo>
                <a:lnTo>
                  <a:pt x="434403" y="1382331"/>
                </a:lnTo>
                <a:lnTo>
                  <a:pt x="380187" y="1387335"/>
                </a:lnTo>
                <a:lnTo>
                  <a:pt x="328142" y="1391577"/>
                </a:lnTo>
                <a:lnTo>
                  <a:pt x="205130" y="1399794"/>
                </a:lnTo>
                <a:lnTo>
                  <a:pt x="154584" y="1357630"/>
                </a:lnTo>
                <a:lnTo>
                  <a:pt x="148907" y="1317002"/>
                </a:lnTo>
                <a:lnTo>
                  <a:pt x="142163" y="1268272"/>
                </a:lnTo>
                <a:lnTo>
                  <a:pt x="134937" y="1215491"/>
                </a:lnTo>
                <a:lnTo>
                  <a:pt x="127673" y="1161618"/>
                </a:lnTo>
                <a:lnTo>
                  <a:pt x="120815" y="1109599"/>
                </a:lnTo>
                <a:lnTo>
                  <a:pt x="114782" y="1062418"/>
                </a:lnTo>
                <a:lnTo>
                  <a:pt x="110020" y="1023010"/>
                </a:lnTo>
                <a:lnTo>
                  <a:pt x="105105" y="981151"/>
                </a:lnTo>
                <a:lnTo>
                  <a:pt x="99047" y="930592"/>
                </a:lnTo>
                <a:lnTo>
                  <a:pt x="84150" y="807707"/>
                </a:lnTo>
                <a:lnTo>
                  <a:pt x="78143" y="757529"/>
                </a:lnTo>
                <a:lnTo>
                  <a:pt x="65874" y="654735"/>
                </a:lnTo>
                <a:lnTo>
                  <a:pt x="59829" y="603719"/>
                </a:lnTo>
                <a:lnTo>
                  <a:pt x="53975" y="553999"/>
                </a:lnTo>
                <a:lnTo>
                  <a:pt x="48399" y="506361"/>
                </a:lnTo>
                <a:lnTo>
                  <a:pt x="34239" y="384225"/>
                </a:lnTo>
                <a:lnTo>
                  <a:pt x="25920" y="313702"/>
                </a:lnTo>
                <a:lnTo>
                  <a:pt x="18605" y="252437"/>
                </a:lnTo>
                <a:lnTo>
                  <a:pt x="6057" y="148196"/>
                </a:lnTo>
                <a:lnTo>
                  <a:pt x="25476" y="145872"/>
                </a:lnTo>
                <a:lnTo>
                  <a:pt x="127114" y="134162"/>
                </a:lnTo>
                <a:lnTo>
                  <a:pt x="25476" y="145872"/>
                </a:lnTo>
                <a:lnTo>
                  <a:pt x="127127" y="134543"/>
                </a:lnTo>
                <a:lnTo>
                  <a:pt x="127241" y="148590"/>
                </a:lnTo>
                <a:lnTo>
                  <a:pt x="129679" y="169824"/>
                </a:lnTo>
                <a:lnTo>
                  <a:pt x="379285" y="137795"/>
                </a:lnTo>
                <a:lnTo>
                  <a:pt x="379018" y="105803"/>
                </a:lnTo>
                <a:lnTo>
                  <a:pt x="544118" y="86194"/>
                </a:lnTo>
                <a:lnTo>
                  <a:pt x="379018" y="105194"/>
                </a:lnTo>
                <a:lnTo>
                  <a:pt x="627595" y="76466"/>
                </a:lnTo>
                <a:lnTo>
                  <a:pt x="1282966" y="1054"/>
                </a:lnTo>
                <a:lnTo>
                  <a:pt x="1258887" y="1905"/>
                </a:lnTo>
                <a:lnTo>
                  <a:pt x="1234859" y="3568"/>
                </a:lnTo>
                <a:lnTo>
                  <a:pt x="1208379" y="5397"/>
                </a:lnTo>
                <a:lnTo>
                  <a:pt x="1158646" y="10604"/>
                </a:lnTo>
                <a:lnTo>
                  <a:pt x="820026" y="50736"/>
                </a:lnTo>
                <a:lnTo>
                  <a:pt x="425145" y="95618"/>
                </a:lnTo>
                <a:lnTo>
                  <a:pt x="378980" y="99695"/>
                </a:lnTo>
                <a:lnTo>
                  <a:pt x="378917" y="91503"/>
                </a:lnTo>
                <a:lnTo>
                  <a:pt x="380403" y="42252"/>
                </a:lnTo>
                <a:lnTo>
                  <a:pt x="369519" y="9855"/>
                </a:lnTo>
                <a:lnTo>
                  <a:pt x="113538" y="48679"/>
                </a:lnTo>
                <a:lnTo>
                  <a:pt x="126873" y="102311"/>
                </a:lnTo>
                <a:lnTo>
                  <a:pt x="127063" y="127533"/>
                </a:lnTo>
                <a:lnTo>
                  <a:pt x="0" y="143383"/>
                </a:lnTo>
                <a:lnTo>
                  <a:pt x="11645" y="239864"/>
                </a:lnTo>
                <a:lnTo>
                  <a:pt x="20510" y="314325"/>
                </a:lnTo>
                <a:lnTo>
                  <a:pt x="25298" y="354926"/>
                </a:lnTo>
                <a:lnTo>
                  <a:pt x="35001" y="438289"/>
                </a:lnTo>
                <a:lnTo>
                  <a:pt x="42964" y="506984"/>
                </a:lnTo>
                <a:lnTo>
                  <a:pt x="48539" y="554621"/>
                </a:lnTo>
                <a:lnTo>
                  <a:pt x="54394" y="604342"/>
                </a:lnTo>
                <a:lnTo>
                  <a:pt x="60452" y="655358"/>
                </a:lnTo>
                <a:lnTo>
                  <a:pt x="66586" y="706894"/>
                </a:lnTo>
                <a:lnTo>
                  <a:pt x="78714" y="808342"/>
                </a:lnTo>
                <a:lnTo>
                  <a:pt x="93611" y="931227"/>
                </a:lnTo>
                <a:lnTo>
                  <a:pt x="99682" y="981773"/>
                </a:lnTo>
                <a:lnTo>
                  <a:pt x="104584" y="1023632"/>
                </a:lnTo>
                <a:lnTo>
                  <a:pt x="109308" y="1062786"/>
                </a:lnTo>
                <a:lnTo>
                  <a:pt x="115303" y="1109687"/>
                </a:lnTo>
                <a:lnTo>
                  <a:pt x="122123" y="1161415"/>
                </a:lnTo>
                <a:lnTo>
                  <a:pt x="129336" y="1215059"/>
                </a:lnTo>
                <a:lnTo>
                  <a:pt x="136537" y="1267701"/>
                </a:lnTo>
                <a:lnTo>
                  <a:pt x="143268" y="1316405"/>
                </a:lnTo>
                <a:lnTo>
                  <a:pt x="149047" y="1357718"/>
                </a:lnTo>
                <a:lnTo>
                  <a:pt x="149402" y="1360436"/>
                </a:lnTo>
                <a:lnTo>
                  <a:pt x="203593" y="1405496"/>
                </a:lnTo>
                <a:lnTo>
                  <a:pt x="204673" y="1405369"/>
                </a:lnTo>
                <a:lnTo>
                  <a:pt x="328028" y="1397101"/>
                </a:lnTo>
                <a:lnTo>
                  <a:pt x="380288" y="1392834"/>
                </a:lnTo>
                <a:lnTo>
                  <a:pt x="434759" y="1387805"/>
                </a:lnTo>
                <a:lnTo>
                  <a:pt x="489407" y="1381975"/>
                </a:lnTo>
                <a:lnTo>
                  <a:pt x="1512671" y="126423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21BADD1-F95C-44BB-A144-880F329F81DE}"/>
              </a:ext>
            </a:extLst>
          </p:cNvPr>
          <p:cNvSpPr txBox="1"/>
          <p:nvPr/>
        </p:nvSpPr>
        <p:spPr>
          <a:xfrm>
            <a:off x="5465452" y="1202578"/>
            <a:ext cx="5657518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Вимоги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до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розвивального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освітнього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середовища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ЗДО.</a:t>
            </a:r>
            <a:endParaRPr lang="en-US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Елементи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розвивального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предметного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середовища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ЗДО.</a:t>
            </a:r>
            <a:endParaRPr lang="en-US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>
                <a:latin typeface="+mj-lt"/>
                <a:ea typeface="Times New Roman" panose="02020603050405020304" pitchFamily="18" charset="0"/>
              </a:rPr>
              <a:t>Система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комп’ютерної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освіти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для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дітей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дошкільного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віку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.</a:t>
            </a:r>
            <a:endParaRPr lang="en-US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Оформлення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простору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групових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кімнат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ЗДО.</a:t>
            </a:r>
            <a:endParaRPr lang="en-US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Облаштування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latin typeface="+mj-lt"/>
                <a:ea typeface="Times New Roman" panose="02020603050405020304" pitchFamily="18" charset="0"/>
              </a:rPr>
              <a:t>території</a:t>
            </a:r>
            <a:r>
              <a:rPr lang="ru-RU" sz="2300" dirty="0">
                <a:latin typeface="+mj-lt"/>
                <a:ea typeface="Times New Roman" panose="02020603050405020304" pitchFamily="18" charset="0"/>
              </a:rPr>
              <a:t> ЗДО.</a:t>
            </a:r>
          </a:p>
          <a:p>
            <a:pPr marL="457200" indent="-457200">
              <a:buAutoNum type="arabicPeriod"/>
            </a:pPr>
            <a:endParaRPr lang="ru-RU" sz="2300" dirty="0"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64EA18D-C01B-4B87-8E04-2076BC3F0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4759" y="2734971"/>
            <a:ext cx="1164693" cy="386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8585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3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928788" y="1829051"/>
            <a:ext cx="58556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1.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Вимоги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до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розвивального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освітнього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середовища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ЗДО</a:t>
            </a:r>
          </a:p>
        </p:txBody>
      </p:sp>
    </p:spTree>
    <p:extLst>
      <p:ext uri="{BB962C8B-B14F-4D97-AF65-F5344CB8AC3E}">
        <p14:creationId xmlns:p14="http://schemas.microsoft.com/office/powerpoint/2010/main" xmlns="" val="3391138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4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209006" y="252280"/>
            <a:ext cx="11575005" cy="537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8000"/>
              </a:lnSpc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ОСНОВНИМИ ВИМОГАМИ  ДО ОБЛАДНАННЯ ІГРОВИХ КУТОЧКІВ (ЦЕНТРІВ, ЗОН) У ГРУПАХ Є:</a:t>
            </a:r>
          </a:p>
          <a:p>
            <a:pPr>
              <a:lnSpc>
                <a:spcPct val="128000"/>
              </a:lnSpc>
            </a:pPr>
            <a:endParaRPr lang="ru-RU" sz="2000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lnSpc>
                <a:spcPct val="128000"/>
              </a:lnSpc>
              <a:buSzPct val="250000"/>
              <a:buBlip>
                <a:blip r:embed="rId2"/>
              </a:buBlip>
            </a:pPr>
            <a:r>
              <a:rPr lang="ru-RU" sz="2000" dirty="0" err="1" smtClean="0">
                <a:solidFill>
                  <a:srgbClr val="000000"/>
                </a:solidFill>
                <a:latin typeface="+mj-lt"/>
              </a:rPr>
              <a:t>усі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іграшки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матеріали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атрибути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предмети-замінники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об'єднуються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за 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+mj-lt"/>
              </a:rPr>
              <a:t>функціональними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ознаками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відповідно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різних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видів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предметно-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ігрової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діяльності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дітей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(сюжетно-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відображувальної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будівельної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рухової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тощо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);</a:t>
            </a:r>
          </a:p>
          <a:p>
            <a:pPr marL="342900" indent="-342900" algn="just">
              <a:lnSpc>
                <a:spcPct val="128000"/>
              </a:lnSpc>
              <a:buSzPct val="250000"/>
              <a:buBlip>
                <a:blip r:embed="rId2"/>
              </a:buBlip>
            </a:pPr>
            <a:endParaRPr lang="ru-RU" sz="2000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lnSpc>
                <a:spcPct val="128000"/>
              </a:lnSpc>
              <a:buSzPct val="250000"/>
              <a:buBlip>
                <a:blip r:embed="rId2"/>
              </a:buBlip>
            </a:pPr>
            <a:r>
              <a:rPr lang="ru-RU" sz="2000" dirty="0" err="1" smtClean="0">
                <a:solidFill>
                  <a:srgbClr val="000000"/>
                </a:solidFill>
                <a:latin typeface="+mj-lt"/>
              </a:rPr>
              <a:t>більшість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дидактичних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матеріалів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іграшок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та картинок 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є </a:t>
            </a:r>
            <a:r>
              <a:rPr lang="ru-RU" sz="2000" dirty="0" err="1" smtClean="0">
                <a:solidFill>
                  <a:srgbClr val="000000"/>
                </a:solidFill>
                <a:latin typeface="+mj-lt"/>
              </a:rPr>
              <a:t>поліфункціональними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тобто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використовуватися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по-різному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залежно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від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мети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діяльності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;</a:t>
            </a:r>
          </a:p>
          <a:p>
            <a:pPr marL="342900" indent="-342900" algn="just">
              <a:lnSpc>
                <a:spcPct val="128000"/>
              </a:lnSpc>
              <a:buSzPct val="250000"/>
              <a:buBlip>
                <a:blip r:embed="rId2"/>
              </a:buBlip>
            </a:pPr>
            <a:endParaRPr lang="ru-RU" sz="2000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lnSpc>
                <a:spcPct val="128000"/>
              </a:lnSpc>
              <a:buSzPct val="250000"/>
              <a:buBlip>
                <a:blip r:embed="rId2"/>
              </a:buBlip>
            </a:pPr>
            <a:r>
              <a:rPr lang="ru-RU" sz="2000" dirty="0" err="1" smtClean="0">
                <a:solidFill>
                  <a:srgbClr val="000000"/>
                </a:solidFill>
                <a:latin typeface="+mj-lt"/>
              </a:rPr>
              <a:t>усі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іграшки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незалежно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від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їхньої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класифікаційної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приналежності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групуються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так,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щоб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вони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відповідали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розмірами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одна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одній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зростові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дітей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стаціонарному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предметному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оточенню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в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якому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малята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зазвичай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граються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;</a:t>
            </a:r>
            <a:endParaRPr lang="ru-RU" sz="2000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308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5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209006" y="252280"/>
            <a:ext cx="11575005" cy="6553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8000"/>
              </a:lnSpc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ОСНОВНИМИ ВИМОГАМИ  ДО ОБЛАДНАННЯ ІГРОВИХ КУТОЧКІВ (ЦЕНТРІВ, ЗОН) У ГРУПАХ Є:</a:t>
            </a:r>
            <a:endParaRPr lang="ru-RU" sz="2400" b="1" dirty="0" smtClean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>
              <a:lnSpc>
                <a:spcPct val="128000"/>
              </a:lnSpc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lnSpc>
                <a:spcPct val="128000"/>
              </a:lnSpc>
              <a:buSzPct val="250000"/>
              <a:buBlip>
                <a:blip r:embed="rId2"/>
              </a:buBlip>
            </a:pPr>
            <a:r>
              <a:rPr lang="ru-RU" sz="2000" dirty="0" err="1" smtClean="0">
                <a:solidFill>
                  <a:srgbClr val="000000"/>
                </a:solidFill>
                <a:latin typeface="+mj-lt"/>
              </a:rPr>
              <a:t>розвивальне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середовище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містить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відомі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дитині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компоненти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так і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нові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незнайомі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які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забезпечують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її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пізнавальний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розвиток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Поповнюючи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обладнання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куточку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вихователі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дотримуються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принципу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поступового</a:t>
            </a:r>
            <a:r>
              <a:rPr lang="ru-RU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ускладнення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тобто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вносять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групу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нові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іграшки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ігри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згідно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вимогами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програми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тими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знаннями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яких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діти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набувають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заняттях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.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Кожну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нову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іграшку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обов'язково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обіграють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+mj-lt"/>
              </a:rPr>
              <a:t>роблять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дітям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сюрприз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;</a:t>
            </a:r>
          </a:p>
          <a:p>
            <a:pPr marL="342900" indent="-342900" algn="just">
              <a:lnSpc>
                <a:spcPct val="128000"/>
              </a:lnSpc>
              <a:buSzPct val="250000"/>
              <a:buBlip>
                <a:blip r:embed="rId2"/>
              </a:buBlip>
            </a:pPr>
            <a:endParaRPr lang="ru-RU" sz="2000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lnSpc>
                <a:spcPct val="128000"/>
              </a:lnSpc>
              <a:buSzPct val="250000"/>
              <a:buBlip>
                <a:blip r:embed="rId2"/>
              </a:buBlip>
            </a:pPr>
            <a:r>
              <a:rPr lang="ru-RU" sz="2000" dirty="0" err="1">
                <a:solidFill>
                  <a:srgbClr val="000000"/>
                </a:solidFill>
                <a:latin typeface="+mj-lt"/>
              </a:rPr>
              <a:t>рівень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інформативності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середовища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досягається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урізноманітненням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тематики (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від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приготування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їжі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для ляльки до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її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лікування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тощо</a:t>
            </a:r>
            <a:r>
              <a:rPr lang="ru-RU" sz="2000" dirty="0" smtClean="0">
                <a:solidFill>
                  <a:srgbClr val="000000"/>
                </a:solidFill>
                <a:latin typeface="+mj-lt"/>
              </a:rPr>
              <a:t>);</a:t>
            </a:r>
          </a:p>
          <a:p>
            <a:pPr marL="342900" indent="-342900" algn="just">
              <a:lnSpc>
                <a:spcPct val="128000"/>
              </a:lnSpc>
              <a:buSzPct val="250000"/>
              <a:buBlip>
                <a:blip r:embed="rId2"/>
              </a:buBlip>
            </a:pPr>
            <a:endParaRPr lang="ru-RU" sz="2000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lnSpc>
                <a:spcPct val="128000"/>
              </a:lnSpc>
              <a:buSzPct val="250000"/>
              <a:buBlip>
                <a:blip r:embed="rId2"/>
              </a:buBlip>
            </a:pPr>
            <a:r>
              <a:rPr lang="ru-RU" sz="2000" dirty="0">
                <a:solidFill>
                  <a:srgbClr val="000000"/>
                </a:solidFill>
                <a:latin typeface="+mj-lt"/>
              </a:rPr>
              <a:t>предметно-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розвивальне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ігрове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середовище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всіх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вікових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групах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є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динамічним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мобільним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для того,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щоб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діти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вчилися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активно ним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користуватися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також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щоб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забезпечувати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їм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свободу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дій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. Усе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обладнання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постійно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поновлюється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видозмінюється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і легко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переноситися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 з одного центру в </a:t>
            </a:r>
            <a:r>
              <a:rPr lang="ru-RU" sz="2000" dirty="0" err="1">
                <a:solidFill>
                  <a:srgbClr val="000000"/>
                </a:solidFill>
                <a:latin typeface="+mj-lt"/>
              </a:rPr>
              <a:t>інший</a:t>
            </a:r>
            <a:r>
              <a:rPr lang="ru-RU" sz="2000" dirty="0">
                <a:solidFill>
                  <a:srgbClr val="000000"/>
                </a:solidFill>
                <a:latin typeface="+mj-lt"/>
              </a:rPr>
              <a:t>.</a:t>
            </a:r>
            <a:endParaRPr lang="ru-RU" sz="2000" b="0" i="0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589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6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773473" y="1829051"/>
            <a:ext cx="616630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2.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Елементи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розвивального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предметного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середовища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ЗДО</a:t>
            </a:r>
          </a:p>
        </p:txBody>
      </p:sp>
    </p:spTree>
    <p:extLst>
      <p:ext uri="{BB962C8B-B14F-4D97-AF65-F5344CB8AC3E}">
        <p14:creationId xmlns:p14="http://schemas.microsoft.com/office/powerpoint/2010/main" xmlns="" val="1672734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370D2610-19E8-471D-BF37-BF0AD94B7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7</a:t>
            </a:fld>
            <a:endParaRPr lang="ru-RU" noProof="0"/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244629AE-4054-47F1-A8DC-8D80C4E6D0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319488882"/>
              </p:ext>
            </p:extLst>
          </p:nvPr>
        </p:nvGraphicFramePr>
        <p:xfrm>
          <a:off x="2888974" y="85093"/>
          <a:ext cx="8895037" cy="6692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39A90EE-FA9B-44C7-A835-F249F1FDD094}"/>
              </a:ext>
            </a:extLst>
          </p:cNvPr>
          <p:cNvSpPr txBox="1"/>
          <p:nvPr/>
        </p:nvSpPr>
        <p:spPr>
          <a:xfrm>
            <a:off x="182217" y="370365"/>
            <a:ext cx="562554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</a:rPr>
              <a:t>ЕЛЕМЕНТАМИ РОЗВИВАЛЬНОГО ПРЕДМЕТНОГО СЕРЕДОВИЩА ЗДО</a:t>
            </a:r>
            <a:r>
              <a:rPr lang="uk-UA" sz="3200" b="1" dirty="0">
                <a:ln>
                  <a:solidFill>
                    <a:schemeClr val="bg1"/>
                  </a:solidFill>
                </a:ln>
                <a:latin typeface="Bookman Old Style" panose="02050604050505020204" pitchFamily="18" charset="0"/>
              </a:rPr>
              <a:t> Є:</a:t>
            </a:r>
          </a:p>
        </p:txBody>
      </p:sp>
    </p:spTree>
    <p:extLst>
      <p:ext uri="{BB962C8B-B14F-4D97-AF65-F5344CB8AC3E}">
        <p14:creationId xmlns:p14="http://schemas.microsoft.com/office/powerpoint/2010/main" xmlns="" val="1444672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8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561387" y="1829051"/>
            <a:ext cx="659047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3. 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Система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комп’ютерної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освіти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для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дітей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дошкільного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віку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455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C2E3586-C4A7-4E7C-99A3-C8BB56C00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9</a:t>
            </a:fld>
            <a:endParaRPr lang="ru-RU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0EAE241-F0BF-4509-B512-FC67BE74D9A2}"/>
              </a:ext>
            </a:extLst>
          </p:cNvPr>
          <p:cNvSpPr txBox="1"/>
          <p:nvPr/>
        </p:nvSpPr>
        <p:spPr>
          <a:xfrm>
            <a:off x="343142" y="392399"/>
            <a:ext cx="11505715" cy="6073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 algn="ctr">
              <a:lnSpc>
                <a:spcPct val="128000"/>
              </a:lnSpc>
            </a:pPr>
            <a:r>
              <a:rPr lang="uk-UA" sz="2400" b="1" spc="300" dirty="0">
                <a:solidFill>
                  <a:srgbClr val="001B50"/>
                </a:solidFill>
                <a:latin typeface="+mj-lt"/>
              </a:rPr>
              <a:t>СИСТЕМА КОМП´ЮТЕРНОЇ ОСВІТИ ДЛЯ ДОШКІЛЬНИКІВ ОХОПЛЮЄ:</a:t>
            </a:r>
            <a:endParaRPr lang="uk-UA" sz="2400" spc="300" dirty="0">
              <a:solidFill>
                <a:srgbClr val="001B50"/>
              </a:solidFill>
              <a:latin typeface="+mj-lt"/>
            </a:endParaRPr>
          </a:p>
          <a:p>
            <a:pPr marL="1257300" lvl="2" indent="-342900">
              <a:lnSpc>
                <a:spcPct val="128000"/>
              </a:lnSpc>
              <a:buSzPct val="200000"/>
              <a:buBlip>
                <a:blip r:embed="rId2"/>
              </a:buBlip>
            </a:pPr>
            <a:r>
              <a:rPr lang="uk-UA" sz="2400" dirty="0">
                <a:latin typeface="+mj-lt"/>
              </a:rPr>
              <a:t> комп´ютерні програми та ігри, методичні рекомендації щодо їх включення у зміст освіти;</a:t>
            </a:r>
          </a:p>
          <a:p>
            <a:pPr marL="1257300" lvl="2" indent="-342900">
              <a:lnSpc>
                <a:spcPct val="128000"/>
              </a:lnSpc>
              <a:buSzPct val="200000"/>
              <a:buBlip>
                <a:blip r:embed="rId2"/>
              </a:buBlip>
            </a:pPr>
            <a:endParaRPr lang="uk-UA" sz="2400" dirty="0">
              <a:latin typeface="+mj-lt"/>
            </a:endParaRPr>
          </a:p>
          <a:p>
            <a:pPr marL="1257300" lvl="2" indent="-342900">
              <a:lnSpc>
                <a:spcPct val="128000"/>
              </a:lnSpc>
              <a:buSzPct val="200000"/>
              <a:buBlip>
                <a:blip r:embed="rId2"/>
              </a:buBlip>
            </a:pPr>
            <a:r>
              <a:rPr lang="uk-UA" sz="2400" dirty="0">
                <a:latin typeface="+mj-lt"/>
              </a:rPr>
              <a:t>спеціальну науково-пізнавальну літературу для дошкільників про персональний комп´ютер;</a:t>
            </a:r>
          </a:p>
          <a:p>
            <a:pPr marL="1257300" lvl="2" indent="-342900">
              <a:lnSpc>
                <a:spcPct val="128000"/>
              </a:lnSpc>
              <a:buSzPct val="200000"/>
              <a:buBlip>
                <a:blip r:embed="rId2"/>
              </a:buBlip>
            </a:pPr>
            <a:endParaRPr lang="uk-UA" sz="2400" dirty="0">
              <a:latin typeface="+mj-lt"/>
            </a:endParaRPr>
          </a:p>
          <a:p>
            <a:pPr marL="1257300" lvl="2" indent="-342900">
              <a:lnSpc>
                <a:spcPct val="128000"/>
              </a:lnSpc>
              <a:buSzPct val="200000"/>
              <a:buBlip>
                <a:blip r:embed="rId2"/>
              </a:buBlip>
            </a:pPr>
            <a:r>
              <a:rPr lang="uk-UA" sz="2400" dirty="0">
                <a:latin typeface="+mj-lt"/>
              </a:rPr>
              <a:t>кваліфікованих спеціалістів, готовність педагогів до роботи з комп´ютерно-ігровими комплексами;</a:t>
            </a:r>
          </a:p>
          <a:p>
            <a:pPr marL="1257300" lvl="2" indent="-342900">
              <a:lnSpc>
                <a:spcPct val="128000"/>
              </a:lnSpc>
              <a:buSzPct val="200000"/>
              <a:buBlip>
                <a:blip r:embed="rId2"/>
              </a:buBlip>
            </a:pPr>
            <a:endParaRPr lang="uk-UA" sz="2400" dirty="0">
              <a:latin typeface="+mj-lt"/>
            </a:endParaRPr>
          </a:p>
          <a:p>
            <a:pPr marL="1257300" lvl="2" indent="-342900">
              <a:lnSpc>
                <a:spcPct val="128000"/>
              </a:lnSpc>
              <a:buSzPct val="200000"/>
              <a:buBlip>
                <a:blip r:embed="rId2"/>
              </a:buBlip>
            </a:pPr>
            <a:r>
              <a:rPr lang="uk-UA" sz="2400" dirty="0">
                <a:latin typeface="+mj-lt"/>
              </a:rPr>
              <a:t>методичні рекомендації для батьків. </a:t>
            </a:r>
          </a:p>
          <a:p>
            <a:pPr>
              <a:buSzPct val="200000"/>
            </a:pPr>
            <a:endParaRPr lang="uk-UA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671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Заголовки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0478406_TF45175639" id="{0CB3B67C-ADA0-46A3-A501-1B1292F68551}" vid="{2091BC34-9FB7-40AF-8FF7-74627929E41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B4AFBF-E012-4607-B95C-D9E661912AC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60E032F-2E55-4A86-BB2D-1A317C6429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7EC923-6023-4411-8330-A0042153EE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моїх презентацій</Template>
  <TotalTime>3907</TotalTime>
  <Words>653</Words>
  <Application>Microsoft Office PowerPoint</Application>
  <PresentationFormat>Произвольный</PresentationFormat>
  <Paragraphs>73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Заголовки</vt:lpstr>
      <vt:lpstr>Тема: Розвивальне освітнє середовище закладу дошкільної освіти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Виховна та освітня цінність дитячої іграшки</dc:title>
  <dc:creator>Уродливець Ніна Миколаївна</dc:creator>
  <cp:lastModifiedBy>Алена</cp:lastModifiedBy>
  <cp:revision>211</cp:revision>
  <dcterms:created xsi:type="dcterms:W3CDTF">2021-05-21T07:12:47Z</dcterms:created>
  <dcterms:modified xsi:type="dcterms:W3CDTF">2022-02-01T18:57:10Z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